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1" r:id="rId6"/>
  </p:sldMasterIdLst>
  <p:notesMasterIdLst>
    <p:notesMasterId r:id="rId18"/>
  </p:notesMasterIdLst>
  <p:sldIdLst>
    <p:sldId id="2147472498" r:id="rId7"/>
    <p:sldId id="2147472478" r:id="rId8"/>
    <p:sldId id="2147472518" r:id="rId9"/>
    <p:sldId id="2147472485" r:id="rId10"/>
    <p:sldId id="2147472455" r:id="rId11"/>
    <p:sldId id="2147472454" r:id="rId12"/>
    <p:sldId id="2147472456" r:id="rId13"/>
    <p:sldId id="2147472458" r:id="rId14"/>
    <p:sldId id="2147472457" r:id="rId15"/>
    <p:sldId id="2147472517" r:id="rId16"/>
    <p:sldId id="2147472477" r:id="rId17"/>
  </p:sldIdLst>
  <p:sldSz cx="12192000" cy="6858000"/>
  <p:notesSz cx="6980238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9ADE290A-847E-6731-DD43-12458D056AFE}" name="Ian White" initials="" userId="S::iwhite@worldbankgroup.org::e988951c-ba31-4d39-b10e-4d9bf10278ad" providerId="AD"/>
  <p188:author id="{F2B9940D-A1E3-424C-A33C-2A0CC7A2BA88}" name="James Michael De Hamel" initials="JD" userId="S::jdehamel@worldbank.org::64e32ec8-7bcd-42ef-88b9-04c903374dc5" providerId="AD"/>
  <p188:author id="{4A99F822-1A24-7DB5-6510-FDA2B36B69AD}" name="Alejandra Paris" initials="AP" userId="S::aparisg@worldbankgroup.org::0554fa5d-8469-46cf-8cbe-9443f3ed3c16" providerId="AD"/>
  <p188:author id="{AA207124-70BA-92FC-3142-C37210A729B2}" name="Marco Antonio Hernandez Hernandez" initials="MH" userId="S::mhernandez2@ifc.org::3b0f3664-b3a8-4750-9aa3-89c33cb9a9c1" providerId="AD"/>
  <p188:author id="{21085769-6951-59B8-8B24-56C7B282071D}" name="Julie Anne Farmer" initials="JF" userId="S::jfarmer1@worldbank.org::0b6aec6f-c26f-4d17-a949-289f108bf085" providerId="AD"/>
  <p188:author id="{DA1471A6-1F00-187E-1BFF-8CB629972F6B}" name="Douglas Edward Fraser" initials="DF" userId="S::dfraser3@worldbank.org::1ecc89a4-f06f-4041-85ae-da62eea47483" providerId="AD"/>
  <p188:author id="{C07D61AC-5D99-AEFD-E3E1-7DD8359445A9}" name="Zaida Cristina Andrade Ferreira Silva Gome" initials="" userId="S::zsilvagomes@worldbank.org::2e4b8e72-de0d-4ad4-9014-ec824df62d53" providerId="AD"/>
  <p188:author id="{065A55AD-ADF0-6CCF-C586-245B4D8982F9}" name="Vinicius Lima Moura" initials="VM" userId="S::vmoura@worldbank.org::83b6ecb5-d4b3-4dd9-a95f-c14bbe20f3a7" providerId="AD"/>
  <p188:author id="{543E80B5-04E6-E080-160D-605D8255D9F3}" name="Hiba Tahboub" initials="HT" userId="S::htahboub@worldbank.org::46d2e825-1748-48ba-8242-0e198719fafb" providerId="AD"/>
  <p188:author id="{6EC5BBB9-25BA-8E3B-3452-36C553D158D4}" name="Cris Nunes" initials="" userId="S::cnunes@worldbank.org::71a23293-0a1c-42c6-ad37-b57c76617e07" providerId="AD"/>
  <p188:author id="{91007EC1-8D88-E811-B35F-61DC9DC6F9C4}" name="Paola Reyes" initials="PC" userId="S::kcaraballoreyes@worldbank.org::4031e26e-5ee4-4f36-bd19-8bd3e5205ffb" providerId="AD"/>
  <p188:author id="{C7469BCB-2D73-D43E-A902-73230D2965D4}" name="Diomedes Berroa" initials="DB" userId="S::dberroa@worldbank.org::a9e2aa1d-a912-4309-b392-ca9e2efcbb20" providerId="AD"/>
  <p188:author id="{F0A1F5CF-22B3-FFA9-3E2C-CB0A08C93981}" name="Diana Ruan Hernandez" initials="DR" userId="S::druanhernandez@ifc.org::07efd6ac-6dba-4377-b102-5d08c1d26c89" providerId="AD"/>
  <p188:author id="{CC43F7D6-620D-E73E-3D6A-78FD674120A4}" name="Uwimana Basaninyenzi" initials="UB" userId="S::ubasaninyenzi@worldbankgroup.org::7407e29b-2728-46b7-a5c6-f59dbc430dec" providerId="AD"/>
  <p188:author id="{BE87BFE1-4364-72BA-5D40-22CC2C9607EE}" name="Thomas Edward Hidderley OSullivan" initials="TO" userId="S::tosullivan@worldbank.org::b3cd2a71-6303-4014-aa90-39109335fea9" providerId="AD"/>
  <p188:author id="{57025CEA-F4B4-5EAC-A020-683E33857866}" name="Michael Graeme Osborne" initials="MO" userId="S::mosborne@worldbank.org::dd83562b-6976-4004-a276-f897c98276d9" providerId="AD"/>
  <p188:author id="{E08F96F6-A898-7337-AA92-6B8CCAFE6E03}" name="Hanan Awel" initials="HA" userId="S::hawel@worldbank.org::9777e814-4c7e-4346-af32-155e3ce4fc39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972"/>
    <a:srgbClr val="FFC000"/>
    <a:srgbClr val="FFFFFF"/>
    <a:srgbClr val="184871"/>
    <a:srgbClr val="83308D"/>
    <a:srgbClr val="4ACAFC"/>
    <a:srgbClr val="417FAE"/>
    <a:srgbClr val="F7B741"/>
    <a:srgbClr val="FF7C80"/>
    <a:srgbClr val="E7D5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6AF6786-BA79-4208-AC14-A7EBB54ECBC2}" v="80" dt="2026-10-13T15:47:42.45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1" d="100"/>
          <a:sy n="101" d="100"/>
        </p:scale>
        <p:origin x="8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viewProps" Target="viewProps.xml"/><Relationship Id="rId24" Type="http://schemas.microsoft.com/office/2015/10/relationships/revisionInfo" Target="revisionInfo.xml"/><Relationship Id="rId6" Type="http://schemas.openxmlformats.org/officeDocument/2006/relationships/slideMaster" Target="slideMasters/slideMaster1.xml"/><Relationship Id="rId11" Type="http://schemas.openxmlformats.org/officeDocument/2006/relationships/slide" Target="slides/slide5.xml"/><Relationship Id="rId23" Type="http://schemas.microsoft.com/office/2016/11/relationships/changesInfo" Target="changesInfos/changesInfo1.xml"/><Relationship Id="rId15" Type="http://schemas.openxmlformats.org/officeDocument/2006/relationships/slide" Target="slides/slide9.xml"/><Relationship Id="rId10" Type="http://schemas.openxmlformats.org/officeDocument/2006/relationships/slide" Target="slides/slide4.xml"/><Relationship Id="rId19" Type="http://schemas.openxmlformats.org/officeDocument/2006/relationships/presProps" Target="presProps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chael Pryor" userId="72737c67-1339-4f6b-8a62-d766288e72dd" providerId="ADAL" clId="{5F451CF5-5277-471D-9643-21D2BEDDA186}"/>
    <pc:docChg chg="undo custSel addSld delSld modSld sldOrd">
      <pc:chgData name="Michael Pryor" userId="72737c67-1339-4f6b-8a62-d766288e72dd" providerId="ADAL" clId="{5F451CF5-5277-471D-9643-21D2BEDDA186}" dt="2026-10-13T15:55:20.575" v="124" actId="1076"/>
      <pc:docMkLst>
        <pc:docMk/>
      </pc:docMkLst>
      <pc:sldChg chg="addSp delSp modSp del mod addAnim delAnim">
        <pc:chgData name="Michael Pryor" userId="72737c67-1339-4f6b-8a62-d766288e72dd" providerId="ADAL" clId="{5F451CF5-5277-471D-9643-21D2BEDDA186}" dt="2026-10-13T15:52:50.771" v="118" actId="2696"/>
        <pc:sldMkLst>
          <pc:docMk/>
          <pc:sldMk cId="1554051141" sldId="2147472441"/>
        </pc:sldMkLst>
        <pc:spChg chg="mod">
          <ac:chgData name="Michael Pryor" userId="72737c67-1339-4f6b-8a62-d766288e72dd" providerId="ADAL" clId="{5F451CF5-5277-471D-9643-21D2BEDDA186}" dt="2026-10-13T13:08:51.777" v="68" actId="20577"/>
          <ac:spMkLst>
            <pc:docMk/>
            <pc:sldMk cId="1554051141" sldId="2147472441"/>
            <ac:spMk id="16" creationId="{C9E7A9BA-CF35-AF16-A3AA-942AC52C9270}"/>
          </ac:spMkLst>
        </pc:spChg>
        <pc:picChg chg="add del">
          <ac:chgData name="Michael Pryor" userId="72737c67-1339-4f6b-8a62-d766288e72dd" providerId="ADAL" clId="{5F451CF5-5277-471D-9643-21D2BEDDA186}" dt="2026-10-13T15:45:54.236" v="95" actId="478"/>
          <ac:picMkLst>
            <pc:docMk/>
            <pc:sldMk cId="1554051141" sldId="2147472441"/>
            <ac:picMk id="18" creationId="{99D12D71-C1F4-A4FC-1829-AE33D781A2A1}"/>
          </ac:picMkLst>
        </pc:picChg>
      </pc:sldChg>
      <pc:sldChg chg="delSp del mod delAnim">
        <pc:chgData name="Michael Pryor" userId="72737c67-1339-4f6b-8a62-d766288e72dd" providerId="ADAL" clId="{5F451CF5-5277-471D-9643-21D2BEDDA186}" dt="2026-10-13T13:11:35.029" v="82" actId="2696"/>
        <pc:sldMkLst>
          <pc:docMk/>
          <pc:sldMk cId="3903115017" sldId="2147472446"/>
        </pc:sldMkLst>
        <pc:spChg chg="del">
          <ac:chgData name="Michael Pryor" userId="72737c67-1339-4f6b-8a62-d766288e72dd" providerId="ADAL" clId="{5F451CF5-5277-471D-9643-21D2BEDDA186}" dt="2026-10-13T13:10:29.574" v="72" actId="478"/>
          <ac:spMkLst>
            <pc:docMk/>
            <pc:sldMk cId="3903115017" sldId="2147472446"/>
            <ac:spMk id="2" creationId="{C5E1E408-25A8-D06A-C04A-739107C68655}"/>
          </ac:spMkLst>
        </pc:spChg>
        <pc:spChg chg="del">
          <ac:chgData name="Michael Pryor" userId="72737c67-1339-4f6b-8a62-d766288e72dd" providerId="ADAL" clId="{5F451CF5-5277-471D-9643-21D2BEDDA186}" dt="2026-10-13T13:10:46.817" v="73" actId="21"/>
          <ac:spMkLst>
            <pc:docMk/>
            <pc:sldMk cId="3903115017" sldId="2147472446"/>
            <ac:spMk id="13" creationId="{8B019EAA-E4F2-1A0F-5AF7-4F61EBC2A6C2}"/>
          </ac:spMkLst>
        </pc:spChg>
        <pc:picChg chg="del">
          <ac:chgData name="Michael Pryor" userId="72737c67-1339-4f6b-8a62-d766288e72dd" providerId="ADAL" clId="{5F451CF5-5277-471D-9643-21D2BEDDA186}" dt="2026-10-13T13:10:25.626" v="71" actId="478"/>
          <ac:picMkLst>
            <pc:docMk/>
            <pc:sldMk cId="3903115017" sldId="2147472446"/>
            <ac:picMk id="4" creationId="{0B687E8B-8411-CFB1-A7C4-DE75B8E4F7CC}"/>
          </ac:picMkLst>
        </pc:picChg>
      </pc:sldChg>
      <pc:sldChg chg="delSp modSp mod delAnim">
        <pc:chgData name="Michael Pryor" userId="72737c67-1339-4f6b-8a62-d766288e72dd" providerId="ADAL" clId="{5F451CF5-5277-471D-9643-21D2BEDDA186}" dt="2026-10-13T15:55:20.575" v="124" actId="1076"/>
        <pc:sldMkLst>
          <pc:docMk/>
          <pc:sldMk cId="523526113" sldId="2147472458"/>
        </pc:sldMkLst>
        <pc:grpChg chg="mod">
          <ac:chgData name="Michael Pryor" userId="72737c67-1339-4f6b-8a62-d766288e72dd" providerId="ADAL" clId="{5F451CF5-5277-471D-9643-21D2BEDDA186}" dt="2026-10-13T15:55:20.575" v="124" actId="1076"/>
          <ac:grpSpMkLst>
            <pc:docMk/>
            <pc:sldMk cId="523526113" sldId="2147472458"/>
            <ac:grpSpMk id="7" creationId="{25DF774A-1A0B-5DAF-7952-6E79325EDD8A}"/>
          </ac:grpSpMkLst>
        </pc:grpChg>
        <pc:picChg chg="del">
          <ac:chgData name="Michael Pryor" userId="72737c67-1339-4f6b-8a62-d766288e72dd" providerId="ADAL" clId="{5F451CF5-5277-471D-9643-21D2BEDDA186}" dt="2026-10-13T15:55:10.286" v="119" actId="478"/>
          <ac:picMkLst>
            <pc:docMk/>
            <pc:sldMk cId="523526113" sldId="2147472458"/>
            <ac:picMk id="109" creationId="{3057DD7C-F73F-DEF5-902D-F2803F1BB749}"/>
          </ac:picMkLst>
        </pc:picChg>
        <pc:picChg chg="del">
          <ac:chgData name="Michael Pryor" userId="72737c67-1339-4f6b-8a62-d766288e72dd" providerId="ADAL" clId="{5F451CF5-5277-471D-9643-21D2BEDDA186}" dt="2026-10-13T15:55:11.817" v="120" actId="478"/>
          <ac:picMkLst>
            <pc:docMk/>
            <pc:sldMk cId="523526113" sldId="2147472458"/>
            <ac:picMk id="110" creationId="{586B2CD9-2ED6-AD55-7235-305F9324BCE4}"/>
          </ac:picMkLst>
        </pc:picChg>
        <pc:picChg chg="del">
          <ac:chgData name="Michael Pryor" userId="72737c67-1339-4f6b-8a62-d766288e72dd" providerId="ADAL" clId="{5F451CF5-5277-471D-9643-21D2BEDDA186}" dt="2026-10-13T15:55:12.585" v="121" actId="478"/>
          <ac:picMkLst>
            <pc:docMk/>
            <pc:sldMk cId="523526113" sldId="2147472458"/>
            <ac:picMk id="117" creationId="{016C0FC8-D851-6E7B-356C-5408C65C3695}"/>
          </ac:picMkLst>
        </pc:picChg>
        <pc:picChg chg="del">
          <ac:chgData name="Michael Pryor" userId="72737c67-1339-4f6b-8a62-d766288e72dd" providerId="ADAL" clId="{5F451CF5-5277-471D-9643-21D2BEDDA186}" dt="2026-10-13T15:55:14.246" v="123" actId="478"/>
          <ac:picMkLst>
            <pc:docMk/>
            <pc:sldMk cId="523526113" sldId="2147472458"/>
            <ac:picMk id="118" creationId="{A62378EA-4D94-BEF6-CD39-E6E7FDE35E95}"/>
          </ac:picMkLst>
        </pc:picChg>
        <pc:picChg chg="del">
          <ac:chgData name="Michael Pryor" userId="72737c67-1339-4f6b-8a62-d766288e72dd" providerId="ADAL" clId="{5F451CF5-5277-471D-9643-21D2BEDDA186}" dt="2026-10-13T15:55:13.449" v="122" actId="478"/>
          <ac:picMkLst>
            <pc:docMk/>
            <pc:sldMk cId="523526113" sldId="2147472458"/>
            <ac:picMk id="123" creationId="{0649088D-9D9B-4811-6A98-0A26D646067E}"/>
          </ac:picMkLst>
        </pc:picChg>
      </pc:sldChg>
      <pc:sldChg chg="delSp modSp del mod delAnim modAnim">
        <pc:chgData name="Michael Pryor" userId="72737c67-1339-4f6b-8a62-d766288e72dd" providerId="ADAL" clId="{5F451CF5-5277-471D-9643-21D2BEDDA186}" dt="2026-10-13T13:13:02.500" v="93" actId="2696"/>
        <pc:sldMkLst>
          <pc:docMk/>
          <pc:sldMk cId="3142296186" sldId="2147472476"/>
        </pc:sldMkLst>
        <pc:spChg chg="del mod">
          <ac:chgData name="Michael Pryor" userId="72737c67-1339-4f6b-8a62-d766288e72dd" providerId="ADAL" clId="{5F451CF5-5277-471D-9643-21D2BEDDA186}" dt="2026-10-13T13:12:31.741" v="87"/>
          <ac:spMkLst>
            <pc:docMk/>
            <pc:sldMk cId="3142296186" sldId="2147472476"/>
            <ac:spMk id="18" creationId="{294E1FE4-B2C5-E7F8-F5B9-1508012EDAAA}"/>
          </ac:spMkLst>
        </pc:spChg>
      </pc:sldChg>
      <pc:sldChg chg="modSp mod">
        <pc:chgData name="Michael Pryor" userId="72737c67-1339-4f6b-8a62-d766288e72dd" providerId="ADAL" clId="{5F451CF5-5277-471D-9643-21D2BEDDA186}" dt="2026-10-13T13:12:50.901" v="92" actId="1076"/>
        <pc:sldMkLst>
          <pc:docMk/>
          <pc:sldMk cId="1395217070" sldId="2147472477"/>
        </pc:sldMkLst>
        <pc:spChg chg="mod">
          <ac:chgData name="Michael Pryor" userId="72737c67-1339-4f6b-8a62-d766288e72dd" providerId="ADAL" clId="{5F451CF5-5277-471D-9643-21D2BEDDA186}" dt="2026-10-13T13:12:50.901" v="92" actId="1076"/>
          <ac:spMkLst>
            <pc:docMk/>
            <pc:sldMk cId="1395217070" sldId="2147472477"/>
            <ac:spMk id="4" creationId="{AC768873-845A-B8A1-B5F7-BEDABFBFFF61}"/>
          </ac:spMkLst>
        </pc:spChg>
      </pc:sldChg>
      <pc:sldChg chg="addSp modSp mod modAnim">
        <pc:chgData name="Michael Pryor" userId="72737c67-1339-4f6b-8a62-d766288e72dd" providerId="ADAL" clId="{5F451CF5-5277-471D-9643-21D2BEDDA186}" dt="2026-10-13T13:11:55.590" v="84" actId="20577"/>
        <pc:sldMkLst>
          <pc:docMk/>
          <pc:sldMk cId="3702842630" sldId="2147472478"/>
        </pc:sldMkLst>
        <pc:spChg chg="add mod">
          <ac:chgData name="Michael Pryor" userId="72737c67-1339-4f6b-8a62-d766288e72dd" providerId="ADAL" clId="{5F451CF5-5277-471D-9643-21D2BEDDA186}" dt="2026-10-13T13:11:47.378" v="83" actId="1076"/>
          <ac:spMkLst>
            <pc:docMk/>
            <pc:sldMk cId="3702842630" sldId="2147472478"/>
            <ac:spMk id="3" creationId="{25EF462D-87C8-AD69-45FB-ACF8A6DC64BC}"/>
          </ac:spMkLst>
        </pc:spChg>
        <pc:spChg chg="mod">
          <ac:chgData name="Michael Pryor" userId="72737c67-1339-4f6b-8a62-d766288e72dd" providerId="ADAL" clId="{5F451CF5-5277-471D-9643-21D2BEDDA186}" dt="2026-10-13T13:11:55.590" v="84" actId="20577"/>
          <ac:spMkLst>
            <pc:docMk/>
            <pc:sldMk cId="3702842630" sldId="2147472478"/>
            <ac:spMk id="5" creationId="{4C03BA70-03CC-C47A-20FE-3279A76C6CD3}"/>
          </ac:spMkLst>
        </pc:spChg>
      </pc:sldChg>
      <pc:sldChg chg="del">
        <pc:chgData name="Michael Pryor" userId="72737c67-1339-4f6b-8a62-d766288e72dd" providerId="ADAL" clId="{5F451CF5-5277-471D-9643-21D2BEDDA186}" dt="2026-10-13T13:10:02.767" v="69" actId="2696"/>
        <pc:sldMkLst>
          <pc:docMk/>
          <pc:sldMk cId="4240621824" sldId="2147472488"/>
        </pc:sldMkLst>
      </pc:sldChg>
      <pc:sldChg chg="del">
        <pc:chgData name="Michael Pryor" userId="72737c67-1339-4f6b-8a62-d766288e72dd" providerId="ADAL" clId="{5F451CF5-5277-471D-9643-21D2BEDDA186}" dt="2026-10-13T13:10:06.457" v="70" actId="2696"/>
        <pc:sldMkLst>
          <pc:docMk/>
          <pc:sldMk cId="785282572" sldId="2147472489"/>
        </pc:sldMkLst>
      </pc:sldChg>
      <pc:sldChg chg="del">
        <pc:chgData name="Michael Pryor" userId="72737c67-1339-4f6b-8a62-d766288e72dd" providerId="ADAL" clId="{5F451CF5-5277-471D-9643-21D2BEDDA186}" dt="2026-10-13T13:10:02.767" v="69" actId="2696"/>
        <pc:sldMkLst>
          <pc:docMk/>
          <pc:sldMk cId="121073264" sldId="2147472491"/>
        </pc:sldMkLst>
      </pc:sldChg>
      <pc:sldChg chg="del">
        <pc:chgData name="Michael Pryor" userId="72737c67-1339-4f6b-8a62-d766288e72dd" providerId="ADAL" clId="{5F451CF5-5277-471D-9643-21D2BEDDA186}" dt="2026-10-13T13:10:02.767" v="69" actId="2696"/>
        <pc:sldMkLst>
          <pc:docMk/>
          <pc:sldMk cId="723031362" sldId="2147472492"/>
        </pc:sldMkLst>
      </pc:sldChg>
      <pc:sldChg chg="del">
        <pc:chgData name="Michael Pryor" userId="72737c67-1339-4f6b-8a62-d766288e72dd" providerId="ADAL" clId="{5F451CF5-5277-471D-9643-21D2BEDDA186}" dt="2026-10-13T13:10:02.767" v="69" actId="2696"/>
        <pc:sldMkLst>
          <pc:docMk/>
          <pc:sldMk cId="758531785" sldId="2147472494"/>
        </pc:sldMkLst>
      </pc:sldChg>
      <pc:sldChg chg="del">
        <pc:chgData name="Michael Pryor" userId="72737c67-1339-4f6b-8a62-d766288e72dd" providerId="ADAL" clId="{5F451CF5-5277-471D-9643-21D2BEDDA186}" dt="2026-10-13T13:10:02.767" v="69" actId="2696"/>
        <pc:sldMkLst>
          <pc:docMk/>
          <pc:sldMk cId="2560219351" sldId="2147472496"/>
        </pc:sldMkLst>
      </pc:sldChg>
      <pc:sldChg chg="addSp delSp modSp mod ord delAnim modAnim">
        <pc:chgData name="Michael Pryor" userId="72737c67-1339-4f6b-8a62-d766288e72dd" providerId="ADAL" clId="{5F451CF5-5277-471D-9643-21D2BEDDA186}" dt="2026-10-13T15:48:10.215" v="117" actId="14100"/>
        <pc:sldMkLst>
          <pc:docMk/>
          <pc:sldMk cId="696470926" sldId="2147472498"/>
        </pc:sldMkLst>
        <pc:spChg chg="mod">
          <ac:chgData name="Michael Pryor" userId="72737c67-1339-4f6b-8a62-d766288e72dd" providerId="ADAL" clId="{5F451CF5-5277-471D-9643-21D2BEDDA186}" dt="2026-10-13T15:47:16.173" v="107" actId="1076"/>
          <ac:spMkLst>
            <pc:docMk/>
            <pc:sldMk cId="696470926" sldId="2147472498"/>
            <ac:spMk id="4" creationId="{152B20CF-DC6A-0F58-F068-5F2C15035B73}"/>
          </ac:spMkLst>
        </pc:spChg>
        <pc:spChg chg="del">
          <ac:chgData name="Michael Pryor" userId="72737c67-1339-4f6b-8a62-d766288e72dd" providerId="ADAL" clId="{5F451CF5-5277-471D-9643-21D2BEDDA186}" dt="2026-10-13T15:47:01.658" v="104" actId="478"/>
          <ac:spMkLst>
            <pc:docMk/>
            <pc:sldMk cId="696470926" sldId="2147472498"/>
            <ac:spMk id="5" creationId="{168976AA-7BEF-D101-A402-8562FB76F770}"/>
          </ac:spMkLst>
        </pc:spChg>
        <pc:spChg chg="add mod">
          <ac:chgData name="Michael Pryor" userId="72737c67-1339-4f6b-8a62-d766288e72dd" providerId="ADAL" clId="{5F451CF5-5277-471D-9643-21D2BEDDA186}" dt="2026-10-13T15:47:03.139" v="105"/>
          <ac:spMkLst>
            <pc:docMk/>
            <pc:sldMk cId="696470926" sldId="2147472498"/>
            <ac:spMk id="7" creationId="{5E68373C-E41B-1D1C-63B8-FE4BBEC3264D}"/>
          </ac:spMkLst>
        </pc:spChg>
        <pc:spChg chg="add mod">
          <ac:chgData name="Michael Pryor" userId="72737c67-1339-4f6b-8a62-d766288e72dd" providerId="ADAL" clId="{5F451CF5-5277-471D-9643-21D2BEDDA186}" dt="2026-10-13T15:47:31.730" v="109"/>
          <ac:spMkLst>
            <pc:docMk/>
            <pc:sldMk cId="696470926" sldId="2147472498"/>
            <ac:spMk id="8" creationId="{9CC1B93D-14F8-FDFD-BD24-E66249F4D208}"/>
          </ac:spMkLst>
        </pc:spChg>
        <pc:spChg chg="add mod">
          <ac:chgData name="Michael Pryor" userId="72737c67-1339-4f6b-8a62-d766288e72dd" providerId="ADAL" clId="{5F451CF5-5277-471D-9643-21D2BEDDA186}" dt="2026-10-13T15:48:10.215" v="117" actId="14100"/>
          <ac:spMkLst>
            <pc:docMk/>
            <pc:sldMk cId="696470926" sldId="2147472498"/>
            <ac:spMk id="12" creationId="{56AAE9BA-8444-704A-7ADE-75F0CAE99DC8}"/>
          </ac:spMkLst>
        </pc:spChg>
        <pc:grpChg chg="del">
          <ac:chgData name="Michael Pryor" userId="72737c67-1339-4f6b-8a62-d766288e72dd" providerId="ADAL" clId="{5F451CF5-5277-471D-9643-21D2BEDDA186}" dt="2026-10-13T15:47:19.041" v="108" actId="478"/>
          <ac:grpSpMkLst>
            <pc:docMk/>
            <pc:sldMk cId="696470926" sldId="2147472498"/>
            <ac:grpSpMk id="3" creationId="{0106519C-5F08-344F-8A9E-149AE1C0E248}"/>
          </ac:grpSpMkLst>
        </pc:grpChg>
        <pc:picChg chg="del">
          <ac:chgData name="Michael Pryor" userId="72737c67-1339-4f6b-8a62-d766288e72dd" providerId="ADAL" clId="{5F451CF5-5277-471D-9643-21D2BEDDA186}" dt="2026-10-13T15:47:15.243" v="106" actId="478"/>
          <ac:picMkLst>
            <pc:docMk/>
            <pc:sldMk cId="696470926" sldId="2147472498"/>
            <ac:picMk id="11" creationId="{B5D57473-190E-BF2E-D65C-01C9FD944056}"/>
          </ac:picMkLst>
        </pc:picChg>
        <pc:cxnChg chg="add mod">
          <ac:chgData name="Michael Pryor" userId="72737c67-1339-4f6b-8a62-d766288e72dd" providerId="ADAL" clId="{5F451CF5-5277-471D-9643-21D2BEDDA186}" dt="2026-10-13T15:47:42.451" v="110"/>
          <ac:cxnSpMkLst>
            <pc:docMk/>
            <pc:sldMk cId="696470926" sldId="2147472498"/>
            <ac:cxnSpMk id="9" creationId="{F03A975D-AFD8-332C-E114-18C4A5FEB1B5}"/>
          </ac:cxnSpMkLst>
        </pc:cxnChg>
      </pc:sldChg>
      <pc:sldChg chg="delSp add del mod delAnim">
        <pc:chgData name="Michael Pryor" userId="72737c67-1339-4f6b-8a62-d766288e72dd" providerId="ADAL" clId="{5F451CF5-5277-471D-9643-21D2BEDDA186}" dt="2026-10-13T15:46:30.614" v="100" actId="2696"/>
        <pc:sldMkLst>
          <pc:docMk/>
          <pc:sldMk cId="330901794" sldId="2147472518"/>
        </pc:sldMkLst>
        <pc:spChg chg="del">
          <ac:chgData name="Michael Pryor" userId="72737c67-1339-4f6b-8a62-d766288e72dd" providerId="ADAL" clId="{5F451CF5-5277-471D-9643-21D2BEDDA186}" dt="2026-10-13T15:46:19.699" v="97" actId="478"/>
          <ac:spMkLst>
            <pc:docMk/>
            <pc:sldMk cId="330901794" sldId="2147472518"/>
            <ac:spMk id="12" creationId="{E71B2CD5-ED93-17D1-CF80-07519D4FD660}"/>
          </ac:spMkLst>
        </pc:spChg>
        <pc:spChg chg="del">
          <ac:chgData name="Michael Pryor" userId="72737c67-1339-4f6b-8a62-d766288e72dd" providerId="ADAL" clId="{5F451CF5-5277-471D-9643-21D2BEDDA186}" dt="2026-10-13T15:46:21.305" v="98" actId="478"/>
          <ac:spMkLst>
            <pc:docMk/>
            <pc:sldMk cId="330901794" sldId="2147472518"/>
            <ac:spMk id="16" creationId="{C9E7A9BA-CF35-AF16-A3AA-942AC52C9270}"/>
          </ac:spMkLst>
        </pc:spChg>
        <pc:cxnChg chg="del">
          <ac:chgData name="Michael Pryor" userId="72737c67-1339-4f6b-8a62-d766288e72dd" providerId="ADAL" clId="{5F451CF5-5277-471D-9643-21D2BEDDA186}" dt="2026-10-13T15:46:22.203" v="99" actId="478"/>
          <ac:cxnSpMkLst>
            <pc:docMk/>
            <pc:sldMk cId="330901794" sldId="2147472518"/>
            <ac:cxnSpMk id="14" creationId="{32FED9E3-29C9-61A3-F50A-96AA83509E1B}"/>
          </ac:cxnSpMkLst>
        </pc:cxnChg>
      </pc:sldChg>
      <pc:sldChg chg="add">
        <pc:chgData name="Michael Pryor" userId="72737c67-1339-4f6b-8a62-d766288e72dd" providerId="ADAL" clId="{5F451CF5-5277-471D-9643-21D2BEDDA186}" dt="2026-10-13T15:46:42.900" v="101" actId="2890"/>
        <pc:sldMkLst>
          <pc:docMk/>
          <pc:sldMk cId="2650862812" sldId="2147472518"/>
        </pc:sldMkLst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1T15:54:48.534"/>
    </inkml:context>
    <inkml:brush xml:id="br0">
      <inkml:brushProperty name="width" value="0.1" units="cm"/>
      <inkml:brushProperty name="height" value="0.1" units="cm"/>
      <inkml:brushProperty name="color" value="#093B61"/>
    </inkml:brush>
  </inkml:definitions>
  <inkml:trace contextRef="#ctx0" brushRef="#br0">0 111 9830,'1'1'46,"-1"0"-1,0 0 0,1-1 1,-1 1-1,1 0 1,-1 0-1,1-1 0,-1 1 1,1 0-1,0-1 1,-1 1-1,1-1 0,0 1 1,-1-1-1,1 1 1,0-1-1,0 1 0,0-1 1,-1 0-1,1 1 1,0-1-1,0 0 0,0 0 1,0 0-1,1 1 1,30 4 653,-23-4-386,22 5 334,14 3 354,0-1 0,89 2 0,-118-9-376,0 0-1,0 2 1,0 0-1,0 1 1,24 9 0,22 5 852,8-3-511,0-3 0,1-3-1,0-3 1,81-3 0,-393-4-653,-15 0-139,248 1-174,0 0 0,0 1 0,0 0 0,0 0 0,-13 5 0,21-6 0,0 0 0,0 0 0,0 0 0,0 0 0,-1 0 0,1 0 0,0 0 0,0 0 0,0 0 0,0 0 0,0 0 0,0 0 0,-1 0 0,1 0 0,0 0 0,0 0 0,0 0 0,0 0 0,0 0 0,0 1 0,0-1 0,-1 0 0,1 0 0,0 0 0,0 0 0,0 0 0,0 0 0,0 0 0,0 0 0,0 1 0,0-1 0,0 0 0,0 0 0,0 0 0,0 0 0,0 0 0,0 0 0,0 0 0,0 1 0,-1-1 0,1 0 0,0 0 0,1 0 0,-1 0 0,0 0 0,0 1 0,0-1 0,0 0 0,0 0 0,0 0 0,0 0 0,0 0 0,0 0 0,0 0 0,0 1 0,0-1 0,0 0 0,0 0 0,0 0 0,0 0 0,1 0 0,-1 0 0,0 0 0,0 0 0,0 0 0,0 1 0,0-1 0,0 0 0,1 0 0,15 4 0,22-2 0,9-10-282,-1-1 0,74-26 1,-118 35 285,0-1 0,1 1 0,-1-1 0,0 0 0,0 0 0,1 0 0,-1 0 0,0 0 0,0 0 0,0-1 0,0 1 0,0-1 0,-1 0 0,1 1 0,0-1 0,-1 0 0,1 0 0,-1 0 0,2-3 0,-3 4-13,0 0 1,0 1-1,0-1 1,0 0-1,0 0 1,0 1-1,0-1 1,-1 0-1,1 0 1,0 1-1,0-1 1,-1 0-1,1 0 1,-1 1 0,1-1-1,0 0 1,-1 1-1,1-1 1,-1 1-1,0-1 1,0 0-1,-28-15-712,-122-35-2265,88 33 3086,-113-16 0,176 34-92,0 0 0,-1 0 1,1 0-1,-1 0 0,1 0 0,0 0 1,-1 0-1,1 0 0,0 0 1,-1 0-1,1 0 0,-1 0 0,1 0 1,0 0-1,-1 0 0,1-1 1,0 1-1,-1 0 0,1 0 0,0 0 1,-1-1-1,1 1 0,0 0 1,-1 0-1,1-1 0,0 1 0,0 0 1,-1 0-1,1-1 0,0 1 1,0 0-1,0-1 0,-1 1 0,1 0 1,0-1-1,0 0 0,12-9 227,26-5-34,3 7 63,1 1-1,1 3 0,-1 1 0,1 3 0,-1 1 0,78 12 0,142 18 908,-250-29-1159,307 28 680,-299-27-692,1 0 0,-1 1 0,32 11 0,-31-8 0,-1-1 0,1-1 0,32 3 0,223-7 0,-134-3 0,-120 2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1T15:54:50.331"/>
    </inkml:context>
    <inkml:brush xml:id="br0">
      <inkml:brushProperty name="width" value="0.1" units="cm"/>
      <inkml:brushProperty name="height" value="0.1" units="cm"/>
      <inkml:brushProperty name="color" value="#093B61"/>
    </inkml:brush>
  </inkml:definitions>
  <inkml:trace contextRef="#ctx0" brushRef="#br0">0 6 9830,'88'-2'2042,"-46"-1"-1098,-1 3 0,1 1 0,61 10 0,-7 15 893,-67-17-1004,1-1-1,-1-1 0,58 5 0,-5-11 215,-48-1-1001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1T15:54:51.775"/>
    </inkml:context>
    <inkml:brush xml:id="br0">
      <inkml:brushProperty name="width" value="0.1" units="cm"/>
      <inkml:brushProperty name="height" value="0.1" units="cm"/>
      <inkml:brushProperty name="color" value="#093B61"/>
    </inkml:brush>
  </inkml:definitions>
  <inkml:trace contextRef="#ctx0" brushRef="#br0">0 1 9830,'840'0'14108,"-816"0"-14017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2477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53853" y="0"/>
            <a:ext cx="302477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FAB011-10B5-4FCC-B1FE-CA45DD4C9196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46125" y="1143000"/>
            <a:ext cx="5487988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8024" y="4400550"/>
            <a:ext cx="558419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4"/>
            <a:ext cx="302477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53853" y="8685214"/>
            <a:ext cx="302477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0148A8-4E81-4657-9C50-8332E4A8BA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159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0148A8-4E81-4657-9C50-8332E4A8BA0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93196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CCC652-4619-C87A-D07E-4AD18E1090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CDC7651-2ABE-EAA2-EE34-760F1D9DC2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AEE788B-4609-3023-E76E-0D3EAB0BAC0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F913AE-A48C-76C0-2431-D75D8A8A3B4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0148A8-4E81-4657-9C50-8332E4A8BA0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95936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02E0A3-9E59-82CA-A161-6E0FEB5810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3B9E026-DD95-809C-4EF1-F8F8AC44288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0B3B387-89BA-D649-E92C-1D20E54630C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A20721-22F8-F602-F4BD-948201F1746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0148A8-4E81-4657-9C50-8332E4A8BA0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32035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A2BA16-B230-3090-3FDF-166BA62548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3FBF366-3C83-57B3-893C-19BFD00E0F5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68595C6-EDAC-9147-9C76-8933B1C2792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78E60B-6BD9-7ACD-E15F-6FB5E93AD80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10148A8-4E81-4657-9C50-8332E4A8BA0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647359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0148A8-4E81-4657-9C50-8332E4A8BA0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0310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0148A8-4E81-4657-9C50-8332E4A8BA0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43462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0148A8-4E81-4657-9C50-8332E4A8BA0F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133978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0148A8-4E81-4657-9C50-8332E4A8BA0F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73004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0148A8-4E81-4657-9C50-8332E4A8BA0F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638359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194EF1-F843-476F-BBA9-0705D6770E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A737D00-301B-E23C-AF30-8A0D15A800F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13EA557-1486-6C71-4FAE-15B914EB13C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F90093-CFDE-5DA5-B0EF-A9C8828EB89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0148A8-4E81-4657-9C50-8332E4A8BA0F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668888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0148A8-4E81-4657-9C50-8332E4A8BA0F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47660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05508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1F392E-8824-F41B-C4DC-BBD75F6CD31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 flipV="1">
            <a:off x="10169236" y="6721475"/>
            <a:ext cx="1184564" cy="730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FCDB137-2353-EF31-0C03-4CDBC495CDF6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11280775" y="6642100"/>
            <a:ext cx="876300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US" sz="1000">
                <a:solidFill>
                  <a:srgbClr val="000000">
                    <a:alpha val="50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Official Use Only</a:t>
            </a:r>
          </a:p>
        </p:txBody>
      </p:sp>
    </p:spTree>
    <p:extLst>
      <p:ext uri="{BB962C8B-B14F-4D97-AF65-F5344CB8AC3E}">
        <p14:creationId xmlns:p14="http://schemas.microsoft.com/office/powerpoint/2010/main" val="41012883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8" r:id="rId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emf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customXml" Target="../ink/ink3.xml"/><Relationship Id="rId3" Type="http://schemas.openxmlformats.org/officeDocument/2006/relationships/image" Target="../media/image1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2.xml"/><Relationship Id="rId5" Type="http://schemas.openxmlformats.org/officeDocument/2006/relationships/image" Target="../media/image7.png"/><Relationship Id="rId10" Type="http://schemas.openxmlformats.org/officeDocument/2006/relationships/image" Target="../media/image5.emf"/><Relationship Id="rId4" Type="http://schemas.openxmlformats.org/officeDocument/2006/relationships/customXml" Target="../ink/ink1.xml"/><Relationship Id="rId9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1.png"/><Relationship Id="rId7" Type="http://schemas.openxmlformats.org/officeDocument/2006/relationships/image" Target="../media/image8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svg"/><Relationship Id="rId5" Type="http://schemas.openxmlformats.org/officeDocument/2006/relationships/image" Target="../media/image6.svg"/><Relationship Id="rId4" Type="http://schemas.openxmlformats.org/officeDocument/2006/relationships/image" Target="../media/image2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7" Type="http://schemas.openxmlformats.org/officeDocument/2006/relationships/image" Target="../media/image12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svg"/><Relationship Id="rId5" Type="http://schemas.openxmlformats.org/officeDocument/2006/relationships/image" Target="../media/image10.svg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emf"/><Relationship Id="rId3" Type="http://schemas.openxmlformats.org/officeDocument/2006/relationships/image" Target="../media/image1.png"/><Relationship Id="rId7" Type="http://schemas.openxmlformats.org/officeDocument/2006/relationships/image" Target="../media/image16.sv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svg"/><Relationship Id="rId5" Type="http://schemas.openxmlformats.org/officeDocument/2006/relationships/image" Target="../media/image14.svg"/><Relationship Id="rId4" Type="http://schemas.openxmlformats.org/officeDocument/2006/relationships/image" Target="../media/image13.svg"/><Relationship Id="rId9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hyperlink" Target="http://www.worldbank.org/procurement" TargetMode="Externa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52B20CF-DC6A-0F58-F068-5F2C15035B73}"/>
              </a:ext>
            </a:extLst>
          </p:cNvPr>
          <p:cNvSpPr/>
          <p:nvPr/>
        </p:nvSpPr>
        <p:spPr>
          <a:xfrm>
            <a:off x="0" y="26516"/>
            <a:ext cx="12192000" cy="6858000"/>
          </a:xfrm>
          <a:prstGeom prst="rect">
            <a:avLst/>
          </a:prstGeom>
          <a:solidFill>
            <a:srgbClr val="093B6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4B4DFD0-DC0A-57DD-B66E-C5D8B39953DE}"/>
              </a:ext>
            </a:extLst>
          </p:cNvPr>
          <p:cNvSpPr txBox="1"/>
          <p:nvPr/>
        </p:nvSpPr>
        <p:spPr>
          <a:xfrm>
            <a:off x="11301580" y="6630454"/>
            <a:ext cx="890420" cy="2027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700">
                <a:solidFill>
                  <a:schemeClr val="bg1">
                    <a:alpha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Official Use Only</a:t>
            </a:r>
          </a:p>
        </p:txBody>
      </p:sp>
      <p:sp>
        <p:nvSpPr>
          <p:cNvPr id="6" name="Freeform 3">
            <a:extLst>
              <a:ext uri="{FF2B5EF4-FFF2-40B4-BE49-F238E27FC236}">
                <a16:creationId xmlns:a16="http://schemas.microsoft.com/office/drawing/2014/main" id="{3A7A4DBA-926F-CF8B-E679-0AE019481DAB}"/>
              </a:ext>
            </a:extLst>
          </p:cNvPr>
          <p:cNvSpPr/>
          <p:nvPr/>
        </p:nvSpPr>
        <p:spPr>
          <a:xfrm>
            <a:off x="360021" y="6098259"/>
            <a:ext cx="1108764" cy="501715"/>
          </a:xfrm>
          <a:custGeom>
            <a:avLst/>
            <a:gdLst/>
            <a:ahLst/>
            <a:cxnLst/>
            <a:rect l="l" t="t" r="r" b="b"/>
            <a:pathLst>
              <a:path w="2571862" h="1163768">
                <a:moveTo>
                  <a:pt x="0" y="0"/>
                </a:moveTo>
                <a:lnTo>
                  <a:pt x="2571862" y="0"/>
                </a:lnTo>
                <a:lnTo>
                  <a:pt x="2571862" y="1163768"/>
                </a:lnTo>
                <a:lnTo>
                  <a:pt x="0" y="116376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E68373C-E41B-1D1C-63B8-FE4BBEC3264D}"/>
              </a:ext>
            </a:extLst>
          </p:cNvPr>
          <p:cNvSpPr txBox="1"/>
          <p:nvPr/>
        </p:nvSpPr>
        <p:spPr>
          <a:xfrm>
            <a:off x="360021" y="1969838"/>
            <a:ext cx="601802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PROCUREMENT</a:t>
            </a:r>
            <a:r>
              <a:rPr lang="en-US" sz="40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FOR </a:t>
            </a:r>
            <a:r>
              <a:rPr lang="en-US" sz="40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DEVELOPMENT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CC1B93D-14F8-FDFD-BD24-E66249F4D208}"/>
              </a:ext>
            </a:extLst>
          </p:cNvPr>
          <p:cNvSpPr txBox="1"/>
          <p:nvPr/>
        </p:nvSpPr>
        <p:spPr>
          <a:xfrm>
            <a:off x="380873" y="3663492"/>
            <a:ext cx="6103088" cy="17235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Michael Pryor</a:t>
            </a:r>
          </a:p>
          <a:p>
            <a:r>
              <a:rPr lang="en-US" sz="15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Consultant</a:t>
            </a:r>
          </a:p>
          <a:p>
            <a:r>
              <a:rPr lang="en-US" sz="15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World Bank </a:t>
            </a:r>
          </a:p>
          <a:p>
            <a:endParaRPr lang="en-US" sz="15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2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LUXEMBOURG, 29 OCTOBER 2026</a:t>
            </a:r>
          </a:p>
          <a:p>
            <a:endParaRPr lang="en-US" sz="1600" dirty="0">
              <a:solidFill>
                <a:schemeClr val="accent1"/>
              </a:solidFill>
              <a:latin typeface="Open Sans Bold"/>
              <a:ea typeface="Open Sans Bold"/>
              <a:cs typeface="Open Sans Bold"/>
            </a:endParaRPr>
          </a:p>
          <a:p>
            <a:endParaRPr lang="en-US" sz="15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03A975D-AFD8-332C-E114-18C4A5FEB1B5}"/>
              </a:ext>
            </a:extLst>
          </p:cNvPr>
          <p:cNvCxnSpPr>
            <a:cxnSpLocks/>
          </p:cNvCxnSpPr>
          <p:nvPr/>
        </p:nvCxnSpPr>
        <p:spPr>
          <a:xfrm>
            <a:off x="487610" y="3429000"/>
            <a:ext cx="5102699" cy="0"/>
          </a:xfrm>
          <a:prstGeom prst="line">
            <a:avLst/>
          </a:prstGeom>
          <a:ln w="9525">
            <a:solidFill>
              <a:srgbClr val="F7B74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Freeform 3">
            <a:extLst>
              <a:ext uri="{FF2B5EF4-FFF2-40B4-BE49-F238E27FC236}">
                <a16:creationId xmlns:a16="http://schemas.microsoft.com/office/drawing/2014/main" id="{56AAE9BA-8444-704A-7ADE-75F0CAE99DC8}"/>
              </a:ext>
            </a:extLst>
          </p:cNvPr>
          <p:cNvSpPr/>
          <p:nvPr/>
        </p:nvSpPr>
        <p:spPr>
          <a:xfrm>
            <a:off x="6198882" y="2278735"/>
            <a:ext cx="5505508" cy="2655216"/>
          </a:xfrm>
          <a:custGeom>
            <a:avLst/>
            <a:gdLst/>
            <a:ahLst/>
            <a:cxnLst/>
            <a:rect l="l" t="t" r="r" b="b"/>
            <a:pathLst>
              <a:path w="2571862" h="1163768">
                <a:moveTo>
                  <a:pt x="0" y="0"/>
                </a:moveTo>
                <a:lnTo>
                  <a:pt x="2571862" y="0"/>
                </a:lnTo>
                <a:lnTo>
                  <a:pt x="2571862" y="1163768"/>
                </a:lnTo>
                <a:lnTo>
                  <a:pt x="0" y="116376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6470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AD043D-CF5B-0611-7035-6CDBA5B94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7E48C31D-A4DB-FA25-28C1-A1907CE5687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93B6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31B20A8-0C7F-230A-3103-D8696B62F47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alphaModFix amt="15000"/>
          </a:blip>
          <a:stretch>
            <a:fillRect/>
          </a:stretch>
        </p:blipFill>
        <p:spPr>
          <a:xfrm>
            <a:off x="-1523908" y="-1936338"/>
            <a:ext cx="6921916" cy="792075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C03BA70-03CC-C47A-20FE-3279A76C6CD3}"/>
              </a:ext>
            </a:extLst>
          </p:cNvPr>
          <p:cNvSpPr txBox="1"/>
          <p:nvPr/>
        </p:nvSpPr>
        <p:spPr>
          <a:xfrm>
            <a:off x="360021" y="3917919"/>
            <a:ext cx="4720159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dirty="0">
                <a:solidFill>
                  <a:srgbClr val="F7B74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Job creation</a:t>
            </a:r>
            <a:br>
              <a:rPr lang="en-US" sz="32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</a:br>
            <a:r>
              <a:rPr lang="en-US" sz="32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is central to</a:t>
            </a:r>
            <a:br>
              <a:rPr lang="en-US" sz="32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</a:br>
            <a:r>
              <a:rPr lang="en-US" sz="32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what we do.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2421120-0723-C0B0-E216-935936DFB1EE}"/>
              </a:ext>
            </a:extLst>
          </p:cNvPr>
          <p:cNvSpPr txBox="1"/>
          <p:nvPr/>
        </p:nvSpPr>
        <p:spPr>
          <a:xfrm>
            <a:off x="11301580" y="6630454"/>
            <a:ext cx="890420" cy="2027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700">
                <a:solidFill>
                  <a:schemeClr val="bg1">
                    <a:alpha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Official Use Only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F91F388-0C1E-3112-4EA8-052BBD575910}"/>
              </a:ext>
            </a:extLst>
          </p:cNvPr>
          <p:cNvSpPr txBox="1"/>
          <p:nvPr/>
        </p:nvSpPr>
        <p:spPr>
          <a:xfrm>
            <a:off x="4419312" y="626531"/>
            <a:ext cx="7772688" cy="73558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US" sz="2200" b="1">
                <a:solidFill>
                  <a:srgbClr val="F7B741"/>
                </a:solidFill>
                <a:latin typeface="Open Sans Semibold" panose="020B0606030504020204" pitchFamily="34" charset="0"/>
                <a:ea typeface="Open Sans Semibold" panose="020B0606030504020204" pitchFamily="34" charset="0"/>
                <a:cs typeface="Open Sans Semibold" panose="020B0606030504020204" pitchFamily="34" charset="0"/>
              </a:rPr>
              <a:t>Health Services</a:t>
            </a:r>
          </a:p>
          <a:p>
            <a:pPr lvl="0"/>
            <a:r>
              <a:rPr lang="en-US" sz="170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Deliver </a:t>
            </a:r>
            <a:r>
              <a:rPr lang="en-US" sz="1700">
                <a:solidFill>
                  <a:srgbClr val="F7B84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quality affordable health services </a:t>
            </a:r>
            <a:r>
              <a:rPr lang="en-US" sz="170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to 1.5B people.</a:t>
            </a:r>
            <a:endParaRPr lang="en-ZA" sz="1700">
              <a:solidFill>
                <a:schemeClr val="bg1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endParaRPr lang="en-US" sz="1500">
              <a:solidFill>
                <a:schemeClr val="bg1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r>
              <a:rPr lang="en-US" sz="2200" b="1">
                <a:solidFill>
                  <a:srgbClr val="F7B741"/>
                </a:solidFill>
                <a:latin typeface="Open Sans Semibold" panose="020B0606030504020204" pitchFamily="34" charset="0"/>
                <a:ea typeface="Open Sans Semibold" panose="020B0606030504020204" pitchFamily="34" charset="0"/>
                <a:cs typeface="Open Sans Semibold" panose="020B0606030504020204" pitchFamily="34" charset="0"/>
              </a:rPr>
              <a:t>Mission 300</a:t>
            </a:r>
          </a:p>
          <a:p>
            <a:pPr lvl="0"/>
            <a:r>
              <a:rPr lang="en-US" sz="170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Provide 300M people in Sub-Saharan Africa with </a:t>
            </a:r>
            <a:r>
              <a:rPr lang="en-US" sz="1700">
                <a:solidFill>
                  <a:srgbClr val="F7B84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electricity access.</a:t>
            </a:r>
            <a:endParaRPr lang="en-ZA" sz="1700">
              <a:solidFill>
                <a:srgbClr val="F7B84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n-US" sz="1500">
              <a:solidFill>
                <a:schemeClr val="bg1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r>
              <a:rPr lang="en-US" sz="2200" b="1" err="1">
                <a:solidFill>
                  <a:srgbClr val="F7B741"/>
                </a:solidFill>
                <a:latin typeface="Open Sans Semibold" panose="020B0606030504020204" pitchFamily="34" charset="0"/>
                <a:ea typeface="Open Sans Semibold" panose="020B0606030504020204" pitchFamily="34" charset="0"/>
                <a:cs typeface="Open Sans Semibold" panose="020B0606030504020204" pitchFamily="34" charset="0"/>
              </a:rPr>
              <a:t>Agriconnect</a:t>
            </a:r>
            <a:endParaRPr lang="en-US" sz="2200" b="1">
              <a:solidFill>
                <a:srgbClr val="F7B741"/>
              </a:solidFill>
              <a:latin typeface="Open Sans Semibold" panose="020B0606030504020204" pitchFamily="34" charset="0"/>
              <a:ea typeface="Open Sans Semibold" panose="020B0606030504020204" pitchFamily="34" charset="0"/>
              <a:cs typeface="Open Sans Semibold" panose="020B0606030504020204" pitchFamily="34" charset="0"/>
            </a:endParaRPr>
          </a:p>
          <a:p>
            <a:r>
              <a:rPr lang="en-US" sz="170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Help </a:t>
            </a:r>
            <a:r>
              <a:rPr lang="en-US" sz="1700">
                <a:solidFill>
                  <a:srgbClr val="F7B84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300M farmers </a:t>
            </a:r>
            <a:r>
              <a:rPr lang="en-US" sz="170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move up the value chain.</a:t>
            </a:r>
            <a:br>
              <a:rPr lang="en-US" sz="170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</a:br>
            <a:br>
              <a:rPr lang="en-US" sz="150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</a:br>
            <a:r>
              <a:rPr lang="en-US" sz="2200" b="1">
                <a:solidFill>
                  <a:srgbClr val="F7B741"/>
                </a:solidFill>
                <a:latin typeface="Open Sans Semibold" panose="020B0606030504020204" pitchFamily="34" charset="0"/>
                <a:ea typeface="Open Sans Semibold" panose="020B0606030504020204" pitchFamily="34" charset="0"/>
                <a:cs typeface="Open Sans Semibold" panose="020B0606030504020204" pitchFamily="34" charset="0"/>
              </a:rPr>
              <a:t>Capital Support</a:t>
            </a:r>
            <a:br>
              <a:rPr lang="en-US" sz="200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</a:br>
            <a:r>
              <a:rPr lang="en-US" sz="170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Provide </a:t>
            </a:r>
            <a:r>
              <a:rPr lang="en-US" sz="1700">
                <a:solidFill>
                  <a:srgbClr val="F7B84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access to capital to 80M more women </a:t>
            </a:r>
            <a:r>
              <a:rPr lang="en-US" sz="170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and women-led businesses.</a:t>
            </a:r>
            <a:br>
              <a:rPr lang="en-US" sz="200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</a:br>
            <a:br>
              <a:rPr lang="en-US" sz="150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</a:br>
            <a:r>
              <a:rPr lang="en-US" sz="2200" b="1">
                <a:solidFill>
                  <a:srgbClr val="F7B741"/>
                </a:solidFill>
                <a:latin typeface="Open Sans Semibold" panose="020B0606030504020204" pitchFamily="34" charset="0"/>
                <a:ea typeface="Open Sans Semibold" panose="020B0606030504020204" pitchFamily="34" charset="0"/>
                <a:cs typeface="Open Sans Semibold" panose="020B0606030504020204" pitchFamily="34" charset="0"/>
              </a:rPr>
              <a:t>Water Forward</a:t>
            </a:r>
            <a:br>
              <a:rPr lang="en-US" sz="200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</a:br>
            <a:r>
              <a:rPr lang="en-US" sz="170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Partner to </a:t>
            </a:r>
            <a:r>
              <a:rPr lang="en-US" sz="1700">
                <a:solidFill>
                  <a:srgbClr val="FFC000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improve water security </a:t>
            </a:r>
            <a:r>
              <a:rPr lang="en-US" sz="170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for over </a:t>
            </a:r>
            <a:r>
              <a:rPr lang="en-US" sz="17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1B people</a:t>
            </a:r>
            <a:r>
              <a:rPr lang="en-US" sz="170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.</a:t>
            </a:r>
            <a:br>
              <a:rPr lang="en-US" sz="200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</a:br>
            <a:br>
              <a:rPr lang="en-US" sz="150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</a:br>
            <a:r>
              <a:rPr lang="en-US" sz="2200" b="1">
                <a:solidFill>
                  <a:srgbClr val="F7B741"/>
                </a:solidFill>
                <a:latin typeface="Open Sans Semibold" panose="020B0606030504020204" pitchFamily="34" charset="0"/>
                <a:ea typeface="Open Sans Semibold" panose="020B0606030504020204" pitchFamily="34" charset="0"/>
                <a:cs typeface="Open Sans Semibold" panose="020B0606030504020204" pitchFamily="34" charset="0"/>
              </a:rPr>
              <a:t>Social Protection</a:t>
            </a:r>
            <a:br>
              <a:rPr lang="en-US" sz="200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</a:br>
            <a:r>
              <a:rPr lang="en-US" sz="170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Reach at least 500M more people with </a:t>
            </a:r>
            <a:r>
              <a:rPr lang="en-US" sz="1700">
                <a:solidFill>
                  <a:srgbClr val="FFC000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social protection systems</a:t>
            </a:r>
            <a:r>
              <a:rPr lang="en-US" sz="170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.</a:t>
            </a:r>
            <a:br>
              <a:rPr lang="en-US" sz="200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</a:br>
            <a:br>
              <a:rPr lang="en-US" sz="150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</a:br>
            <a:r>
              <a:rPr lang="en-US" sz="2200" b="1">
                <a:solidFill>
                  <a:srgbClr val="F7B741"/>
                </a:solidFill>
                <a:latin typeface="Open Sans Semibold" panose="020B0606030504020204" pitchFamily="34" charset="0"/>
                <a:ea typeface="Open Sans Semibold" panose="020B0606030504020204" pitchFamily="34" charset="0"/>
                <a:cs typeface="Open Sans Semibold" panose="020B0606030504020204" pitchFamily="34" charset="0"/>
              </a:rPr>
              <a:t>Broadband Internet</a:t>
            </a:r>
            <a:br>
              <a:rPr lang="en-US" sz="200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</a:br>
            <a:r>
              <a:rPr lang="en-US" sz="170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Enable  </a:t>
            </a:r>
            <a:r>
              <a:rPr lang="en-US" sz="1700">
                <a:solidFill>
                  <a:srgbClr val="F7B84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300M more women </a:t>
            </a:r>
            <a:r>
              <a:rPr lang="en-US" sz="170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to use broadband internet.</a:t>
            </a:r>
            <a:r>
              <a:rPr lang="en-ZA" sz="170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</a:p>
          <a:p>
            <a:pPr lvl="0"/>
            <a:endParaRPr lang="en-ZA" sz="2000">
              <a:solidFill>
                <a:schemeClr val="bg1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lvl="0"/>
            <a:endParaRPr lang="en-US">
              <a:solidFill>
                <a:schemeClr val="bg1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endParaRPr lang="en-US">
              <a:solidFill>
                <a:schemeClr val="bg1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endParaRPr lang="en-US">
              <a:solidFill>
                <a:schemeClr val="bg1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lvl="0"/>
            <a:endParaRPr lang="en-US" sz="1800">
              <a:solidFill>
                <a:schemeClr val="bg1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37FC94F9-50A8-A7A9-F83F-4E8260AEE4C8}"/>
              </a:ext>
            </a:extLst>
          </p:cNvPr>
          <p:cNvCxnSpPr>
            <a:cxnSpLocks/>
          </p:cNvCxnSpPr>
          <p:nvPr/>
        </p:nvCxnSpPr>
        <p:spPr>
          <a:xfrm>
            <a:off x="4526072" y="1376744"/>
            <a:ext cx="7341584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Freeform 3">
            <a:extLst>
              <a:ext uri="{FF2B5EF4-FFF2-40B4-BE49-F238E27FC236}">
                <a16:creationId xmlns:a16="http://schemas.microsoft.com/office/drawing/2014/main" id="{53098D4A-055A-F284-CEF7-D9697D043148}"/>
              </a:ext>
            </a:extLst>
          </p:cNvPr>
          <p:cNvSpPr/>
          <p:nvPr/>
        </p:nvSpPr>
        <p:spPr>
          <a:xfrm>
            <a:off x="360021" y="6098259"/>
            <a:ext cx="1108764" cy="501715"/>
          </a:xfrm>
          <a:custGeom>
            <a:avLst/>
            <a:gdLst/>
            <a:ahLst/>
            <a:cxnLst/>
            <a:rect l="l" t="t" r="r" b="b"/>
            <a:pathLst>
              <a:path w="2571862" h="1163768">
                <a:moveTo>
                  <a:pt x="0" y="0"/>
                </a:moveTo>
                <a:lnTo>
                  <a:pt x="2571862" y="0"/>
                </a:lnTo>
                <a:lnTo>
                  <a:pt x="2571862" y="1163768"/>
                </a:lnTo>
                <a:lnTo>
                  <a:pt x="0" y="116376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178A2DF7-A439-A7E4-B328-5FF73A27224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28376" y="652779"/>
            <a:ext cx="598110" cy="683136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A1A1AFA0-DFCF-2F7F-5AB1-A20F9EA7578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28376" y="1499106"/>
            <a:ext cx="598110" cy="683136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78152ADE-70FB-AE9F-5367-07C380E1EC2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28376" y="2329046"/>
            <a:ext cx="598110" cy="683136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4A07BA8E-47ED-3282-AD38-735FE7B7841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28376" y="3138809"/>
            <a:ext cx="598110" cy="683136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8D3EE65D-626B-CD81-AFF4-C98AED3598D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28376" y="4761923"/>
            <a:ext cx="598110" cy="683136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C2AA9273-FAE7-F687-00C1-03E5392D04A6}"/>
              </a:ext>
            </a:extLst>
          </p:cNvPr>
          <p:cNvCxnSpPr>
            <a:cxnSpLocks/>
          </p:cNvCxnSpPr>
          <p:nvPr/>
        </p:nvCxnSpPr>
        <p:spPr>
          <a:xfrm>
            <a:off x="4526072" y="2211020"/>
            <a:ext cx="7341584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029B9845-CE65-C3D2-1EC8-7B14AB174BD5}"/>
              </a:ext>
            </a:extLst>
          </p:cNvPr>
          <p:cNvCxnSpPr>
            <a:cxnSpLocks/>
          </p:cNvCxnSpPr>
          <p:nvPr/>
        </p:nvCxnSpPr>
        <p:spPr>
          <a:xfrm>
            <a:off x="4526072" y="3040359"/>
            <a:ext cx="7341584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0DD518D-B387-078F-FE81-3650B749D72C}"/>
              </a:ext>
            </a:extLst>
          </p:cNvPr>
          <p:cNvCxnSpPr>
            <a:cxnSpLocks/>
          </p:cNvCxnSpPr>
          <p:nvPr/>
        </p:nvCxnSpPr>
        <p:spPr>
          <a:xfrm>
            <a:off x="4526072" y="3848433"/>
            <a:ext cx="7341584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0B08E96-7062-B180-D26B-4A7A82462A5D}"/>
              </a:ext>
            </a:extLst>
          </p:cNvPr>
          <p:cNvCxnSpPr>
            <a:cxnSpLocks/>
          </p:cNvCxnSpPr>
          <p:nvPr/>
        </p:nvCxnSpPr>
        <p:spPr>
          <a:xfrm>
            <a:off x="4526072" y="4690356"/>
            <a:ext cx="7341584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3FF5910-B139-1A8B-75FA-4C6FF04D627B}"/>
              </a:ext>
            </a:extLst>
          </p:cNvPr>
          <p:cNvCxnSpPr>
            <a:cxnSpLocks/>
          </p:cNvCxnSpPr>
          <p:nvPr/>
        </p:nvCxnSpPr>
        <p:spPr>
          <a:xfrm>
            <a:off x="4526072" y="5520788"/>
            <a:ext cx="7341584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4" name="Picture 13">
            <a:extLst>
              <a:ext uri="{FF2B5EF4-FFF2-40B4-BE49-F238E27FC236}">
                <a16:creationId xmlns:a16="http://schemas.microsoft.com/office/drawing/2014/main" id="{997B3117-0848-4392-A844-B5E09C46C23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28376" y="3917919"/>
            <a:ext cx="598110" cy="683136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79C3BEB1-4AE8-EB37-E953-6B42D8DE360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28376" y="5576020"/>
            <a:ext cx="598110" cy="68313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5EF462D-87C8-AD69-45FB-ACF8A6DC64BC}"/>
              </a:ext>
            </a:extLst>
          </p:cNvPr>
          <p:cNvSpPr txBox="1"/>
          <p:nvPr/>
        </p:nvSpPr>
        <p:spPr>
          <a:xfrm>
            <a:off x="0" y="596196"/>
            <a:ext cx="3304032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Our mission is to </a:t>
            </a:r>
            <a:r>
              <a:rPr lang="en-US" sz="3200" dirty="0">
                <a:solidFill>
                  <a:srgbClr val="F7B74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end extreme poverty </a:t>
            </a:r>
            <a:r>
              <a:rPr lang="en-US" sz="32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and </a:t>
            </a:r>
            <a:r>
              <a:rPr lang="en-US" sz="3200" dirty="0">
                <a:solidFill>
                  <a:srgbClr val="F7B74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boost shared prosperity</a:t>
            </a:r>
            <a:r>
              <a:rPr lang="en-US" sz="32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on a </a:t>
            </a:r>
            <a:r>
              <a:rPr lang="en-US" sz="3200" dirty="0">
                <a:solidFill>
                  <a:srgbClr val="F7B74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livable planet.</a:t>
            </a:r>
          </a:p>
        </p:txBody>
      </p:sp>
    </p:spTree>
    <p:extLst>
      <p:ext uri="{BB962C8B-B14F-4D97-AF65-F5344CB8AC3E}">
        <p14:creationId xmlns:p14="http://schemas.microsoft.com/office/powerpoint/2010/main" val="3702842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3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3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3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3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3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3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3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3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3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3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3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3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3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8" grpId="0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C7177E-895C-9E56-CF3A-60E7DE6034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BDAC19E-8D21-7DCC-CBD7-0B530CF2606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93B6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EB54A3A-AFDC-8A8D-2C33-3067AD1BA2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" r="22"/>
          <a:stretch/>
        </p:blipFill>
        <p:spPr>
          <a:xfrm flipH="1">
            <a:off x="-1140" y="783"/>
            <a:ext cx="12238658" cy="688203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7ED06C0-08A9-9AA2-9E07-DF9AD721B05E}"/>
              </a:ext>
            </a:extLst>
          </p:cNvPr>
          <p:cNvSpPr txBox="1"/>
          <p:nvPr/>
        </p:nvSpPr>
        <p:spPr>
          <a:xfrm>
            <a:off x="688771" y="2676602"/>
            <a:ext cx="4176845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Scale of Opportunities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2F1A045-B231-ED8B-6B51-8A37B78F82F0}"/>
              </a:ext>
            </a:extLst>
          </p:cNvPr>
          <p:cNvSpPr txBox="1"/>
          <p:nvPr/>
        </p:nvSpPr>
        <p:spPr>
          <a:xfrm>
            <a:off x="11301580" y="6630454"/>
            <a:ext cx="890420" cy="2027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700">
                <a:solidFill>
                  <a:schemeClr val="bg1">
                    <a:alpha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Official Use Only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C66E4968-7AC2-226A-7610-F03E4D64AEB7}"/>
              </a:ext>
            </a:extLst>
          </p:cNvPr>
          <p:cNvGrpSpPr/>
          <p:nvPr/>
        </p:nvGrpSpPr>
        <p:grpSpPr>
          <a:xfrm>
            <a:off x="4865616" y="822857"/>
            <a:ext cx="6435964" cy="5250533"/>
            <a:chOff x="4865616" y="822857"/>
            <a:chExt cx="6435964" cy="5250533"/>
          </a:xfrm>
        </p:grpSpPr>
        <p:sp>
          <p:nvSpPr>
            <p:cNvPr id="15" name="object 12">
              <a:extLst>
                <a:ext uri="{FF2B5EF4-FFF2-40B4-BE49-F238E27FC236}">
                  <a16:creationId xmlns:a16="http://schemas.microsoft.com/office/drawing/2014/main" id="{529F5965-BDEC-1657-204C-23ED0D2BA874}"/>
                </a:ext>
              </a:extLst>
            </p:cNvPr>
            <p:cNvSpPr txBox="1"/>
            <p:nvPr/>
          </p:nvSpPr>
          <p:spPr>
            <a:xfrm>
              <a:off x="4963587" y="822857"/>
              <a:ext cx="5140894" cy="1228541"/>
            </a:xfrm>
            <a:prstGeom prst="rect">
              <a:avLst/>
            </a:prstGeom>
          </p:spPr>
          <p:txBody>
            <a:bodyPr vert="horz" wrap="square" lIns="0" tIns="12700" rIns="0" bIns="0" rtlCol="0" anchor="t">
              <a:spAutoFit/>
            </a:bodyPr>
            <a:lstStyle/>
            <a:p>
              <a:pPr marL="12700">
                <a:spcBef>
                  <a:spcPts val="100"/>
                </a:spcBef>
                <a:defRPr/>
              </a:pPr>
              <a:r>
                <a:rPr lang="en-US" sz="5500">
                  <a:solidFill>
                    <a:srgbClr val="F7B741"/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$250 Billion</a:t>
              </a:r>
              <a:br>
                <a:rPr lang="en-US" sz="2400" b="1">
                  <a:solidFill>
                    <a:schemeClr val="accent1"/>
                  </a:solidFill>
                  <a:latin typeface="Open Sans"/>
                  <a:ea typeface="Open Sans"/>
                  <a:cs typeface="Open Sans"/>
                </a:rPr>
              </a:br>
              <a:r>
                <a:rPr kumimoji="0" lang="en-US" sz="2400" b="1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Open Sans"/>
                  <a:ea typeface="Open Sans"/>
                  <a:cs typeface="Open Sans"/>
                </a:rPr>
                <a:t> </a:t>
              </a:r>
              <a:r>
                <a:rPr lang="en-US" sz="2400" spc="-5">
                  <a:solidFill>
                    <a:schemeClr val="bg1"/>
                  </a:solidFill>
                  <a:latin typeface="Open Sans"/>
                  <a:ea typeface="Open Sans"/>
                  <a:cs typeface="Open Sans"/>
                </a:rPr>
                <a:t>in </a:t>
              </a:r>
              <a:r>
                <a:rPr kumimoji="0" lang="en-US" sz="2400" b="0" i="0" u="none" strike="noStrike" kern="1200" cap="none" spc="-5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Open Sans"/>
                  <a:ea typeface="Open Sans"/>
                  <a:cs typeface="Open Sans"/>
                </a:rPr>
                <a:t>active projects</a:t>
              </a:r>
              <a:endParaRPr lang="en-US" sz="24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/>
                <a:ea typeface="Open Sans"/>
                <a:cs typeface="Open Sans"/>
              </a:endParaRPr>
            </a:p>
          </p:txBody>
        </p:sp>
        <p:sp>
          <p:nvSpPr>
            <p:cNvPr id="16" name="object 12">
              <a:extLst>
                <a:ext uri="{FF2B5EF4-FFF2-40B4-BE49-F238E27FC236}">
                  <a16:creationId xmlns:a16="http://schemas.microsoft.com/office/drawing/2014/main" id="{D0549EC3-AF56-82B8-955E-3279A1B06122}"/>
                </a:ext>
              </a:extLst>
            </p:cNvPr>
            <p:cNvSpPr txBox="1"/>
            <p:nvPr/>
          </p:nvSpPr>
          <p:spPr>
            <a:xfrm>
              <a:off x="4992616" y="4106185"/>
              <a:ext cx="6308964" cy="1967205"/>
            </a:xfrm>
            <a:prstGeom prst="rect">
              <a:avLst/>
            </a:prstGeom>
          </p:spPr>
          <p:txBody>
            <a:bodyPr vert="horz" wrap="square" lIns="0" tIns="12700" rIns="0" bIns="0" rtlCol="0" anchor="t">
              <a:spAutoFit/>
            </a:bodyPr>
            <a:lstStyle/>
            <a:p>
              <a:pPr marL="12700">
                <a:spcBef>
                  <a:spcPts val="100"/>
                </a:spcBef>
                <a:defRPr/>
              </a:pPr>
              <a:r>
                <a:rPr lang="en-US" sz="5500">
                  <a:solidFill>
                    <a:srgbClr val="F7B741"/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40,000</a:t>
              </a:r>
              <a:r>
                <a:rPr lang="en-US" sz="5500">
                  <a:solidFill>
                    <a:schemeClr val="bg1"/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 </a:t>
              </a:r>
              <a:br>
                <a:rPr kumimoji="0" lang="en-US" sz="2400" b="1" i="0" u="none" strike="noStrike" kern="1200" cap="none" spc="0" normalizeH="0" baseline="0" noProof="0">
                  <a:ln>
                    <a:noFill/>
                  </a:ln>
                  <a:solidFill>
                    <a:schemeClr val="accent5"/>
                  </a:solidFill>
                  <a:effectLst/>
                  <a:uLnTx/>
                  <a:uFillTx/>
                  <a:latin typeface="Open Sans"/>
                  <a:ea typeface="Open Sans"/>
                  <a:cs typeface="Open Sans"/>
                </a:rPr>
              </a:br>
              <a:r>
                <a:rPr lang="en-US" sz="2400" spc="-5">
                  <a:solidFill>
                    <a:schemeClr val="bg1"/>
                  </a:solidFill>
                  <a:latin typeface="Open Sans"/>
                  <a:ea typeface="Open Sans"/>
                  <a:cs typeface="Open Sans"/>
                </a:rPr>
                <a:t>procurement opportunities each year, covering Works, Goods, Consulting and </a:t>
              </a:r>
              <a:br>
                <a:rPr lang="en-US" sz="2400" spc="-5">
                  <a:solidFill>
                    <a:schemeClr val="bg1"/>
                  </a:solidFill>
                  <a:latin typeface="Open Sans"/>
                  <a:ea typeface="Open Sans"/>
                  <a:cs typeface="Open Sans"/>
                </a:rPr>
              </a:br>
              <a:r>
                <a:rPr lang="en-US" sz="2400" spc="-5">
                  <a:solidFill>
                    <a:schemeClr val="bg1"/>
                  </a:solidFill>
                  <a:latin typeface="Open Sans"/>
                  <a:ea typeface="Open Sans"/>
                  <a:cs typeface="Open Sans"/>
                </a:rPr>
                <a:t>Non-consulting services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5EAD5BF0-5D79-C017-8E8E-3B74F7D7D565}"/>
                </a:ext>
              </a:extLst>
            </p:cNvPr>
            <p:cNvSpPr txBox="1"/>
            <p:nvPr/>
          </p:nvSpPr>
          <p:spPr>
            <a:xfrm>
              <a:off x="4865616" y="2396190"/>
              <a:ext cx="4764100" cy="1308050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pPr marL="12700">
                <a:spcBef>
                  <a:spcPts val="100"/>
                </a:spcBef>
                <a:defRPr/>
              </a:pPr>
              <a:r>
                <a:rPr lang="en-US" sz="5500">
                  <a:solidFill>
                    <a:srgbClr val="F7B741"/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+1,600 </a:t>
              </a:r>
              <a:br>
                <a:rPr kumimoji="0" lang="en-US" sz="2400" b="1" i="0" u="none" strike="noStrike" kern="1200" cap="none" spc="0" normalizeH="0" baseline="0" noProof="0">
                  <a:ln>
                    <a:noFill/>
                  </a:ln>
                  <a:solidFill>
                    <a:schemeClr val="accent5"/>
                  </a:solidFill>
                  <a:effectLst/>
                  <a:uLnTx/>
                  <a:uFillTx/>
                  <a:latin typeface="Open Sans"/>
                  <a:ea typeface="Open Sans"/>
                  <a:cs typeface="Open Sans"/>
                </a:rPr>
              </a:br>
              <a:r>
                <a:rPr lang="en-US" sz="2400" spc="-5">
                  <a:solidFill>
                    <a:schemeClr val="bg1"/>
                  </a:solidFill>
                  <a:latin typeface="Open Sans"/>
                  <a:ea typeface="Open Sans"/>
                  <a:cs typeface="Open Sans"/>
                </a:rPr>
                <a:t>projects in 130 countries</a:t>
              </a:r>
            </a:p>
          </p:txBody>
        </p: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43303F78-1709-75AF-BCCF-4030DEF72988}"/>
                </a:ext>
              </a:extLst>
            </p:cNvPr>
            <p:cNvCxnSpPr>
              <a:cxnSpLocks/>
            </p:cNvCxnSpPr>
            <p:nvPr/>
          </p:nvCxnSpPr>
          <p:spPr>
            <a:xfrm>
              <a:off x="4992616" y="2286315"/>
              <a:ext cx="6308964" cy="0"/>
            </a:xfrm>
            <a:prstGeom prst="line">
              <a:avLst/>
            </a:prstGeom>
            <a:ln w="9525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D275AAA3-438C-F8C0-02C4-1442EA287F0D}"/>
                </a:ext>
              </a:extLst>
            </p:cNvPr>
            <p:cNvCxnSpPr>
              <a:cxnSpLocks/>
            </p:cNvCxnSpPr>
            <p:nvPr/>
          </p:nvCxnSpPr>
          <p:spPr>
            <a:xfrm>
              <a:off x="4992616" y="3932458"/>
              <a:ext cx="6308964" cy="0"/>
            </a:xfrm>
            <a:prstGeom prst="line">
              <a:avLst/>
            </a:prstGeom>
            <a:ln w="9525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Freeform 3">
            <a:extLst>
              <a:ext uri="{FF2B5EF4-FFF2-40B4-BE49-F238E27FC236}">
                <a16:creationId xmlns:a16="http://schemas.microsoft.com/office/drawing/2014/main" id="{AD0DEE53-CEB8-F2D7-DB48-7E41AE427C27}"/>
              </a:ext>
            </a:extLst>
          </p:cNvPr>
          <p:cNvSpPr/>
          <p:nvPr/>
        </p:nvSpPr>
        <p:spPr>
          <a:xfrm>
            <a:off x="360021" y="6098259"/>
            <a:ext cx="1108764" cy="501715"/>
          </a:xfrm>
          <a:custGeom>
            <a:avLst/>
            <a:gdLst/>
            <a:ahLst/>
            <a:cxnLst/>
            <a:rect l="l" t="t" r="r" b="b"/>
            <a:pathLst>
              <a:path w="2571862" h="1163768">
                <a:moveTo>
                  <a:pt x="0" y="0"/>
                </a:moveTo>
                <a:lnTo>
                  <a:pt x="2571862" y="0"/>
                </a:lnTo>
                <a:lnTo>
                  <a:pt x="2571862" y="1163768"/>
                </a:lnTo>
                <a:lnTo>
                  <a:pt x="0" y="116376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0862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B31FBA-29C6-19DF-A61C-056B9FDA03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CB8FAE01-5184-E36E-52AD-60CC6B0842A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93B6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2A22ECE-BA16-F33D-1CFA-E50AF9630301}"/>
              </a:ext>
            </a:extLst>
          </p:cNvPr>
          <p:cNvSpPr txBox="1"/>
          <p:nvPr/>
        </p:nvSpPr>
        <p:spPr>
          <a:xfrm>
            <a:off x="7222813" y="1579019"/>
            <a:ext cx="3292787" cy="6309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500" b="1" i="0" u="none" strike="noStrike" kern="1200" cap="none" spc="0" normalizeH="0" baseline="0" noProof="0">
                <a:ln>
                  <a:noFill/>
                </a:ln>
                <a:solidFill>
                  <a:srgbClr val="F7B741"/>
                </a:solidFill>
                <a:effectLst/>
                <a:uLnTx/>
                <a:uFillTx/>
                <a:latin typeface="Open Sans Semibold" panose="020B0606030504020204" pitchFamily="34" charset="0"/>
                <a:ea typeface="Open Sans Semibold" panose="020B0606030504020204" pitchFamily="34" charset="0"/>
                <a:cs typeface="Open Sans Semibold" panose="020B0606030504020204" pitchFamily="34" charset="0"/>
              </a:rPr>
              <a:t>Government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32A7C58-E913-1286-C4DD-B5260CEDB597}"/>
              </a:ext>
            </a:extLst>
          </p:cNvPr>
          <p:cNvSpPr txBox="1"/>
          <p:nvPr/>
        </p:nvSpPr>
        <p:spPr>
          <a:xfrm>
            <a:off x="11301580" y="6630454"/>
            <a:ext cx="890420" cy="2027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alpha val="50000"/>
                  </a:prst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Official Use Only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8869977-C986-33EE-E207-573DD39E957E}"/>
              </a:ext>
            </a:extLst>
          </p:cNvPr>
          <p:cNvCxnSpPr>
            <a:cxnSpLocks/>
          </p:cNvCxnSpPr>
          <p:nvPr/>
        </p:nvCxnSpPr>
        <p:spPr>
          <a:xfrm flipV="1">
            <a:off x="-201269" y="336904"/>
            <a:ext cx="0" cy="5497271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Freeform 3">
            <a:extLst>
              <a:ext uri="{FF2B5EF4-FFF2-40B4-BE49-F238E27FC236}">
                <a16:creationId xmlns:a16="http://schemas.microsoft.com/office/drawing/2014/main" id="{9D8727DB-7D93-4FED-40FE-7489700C9657}"/>
              </a:ext>
            </a:extLst>
          </p:cNvPr>
          <p:cNvSpPr/>
          <p:nvPr/>
        </p:nvSpPr>
        <p:spPr>
          <a:xfrm>
            <a:off x="360021" y="6098259"/>
            <a:ext cx="1108764" cy="501715"/>
          </a:xfrm>
          <a:custGeom>
            <a:avLst/>
            <a:gdLst/>
            <a:ahLst/>
            <a:cxnLst/>
            <a:rect l="l" t="t" r="r" b="b"/>
            <a:pathLst>
              <a:path w="2571862" h="1163768">
                <a:moveTo>
                  <a:pt x="0" y="0"/>
                </a:moveTo>
                <a:lnTo>
                  <a:pt x="2571862" y="0"/>
                </a:lnTo>
                <a:lnTo>
                  <a:pt x="2571862" y="1163768"/>
                </a:lnTo>
                <a:lnTo>
                  <a:pt x="0" y="116376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BCCAAF0-0FA6-E937-A18E-BBDA31D1CFC3}"/>
              </a:ext>
            </a:extLst>
          </p:cNvPr>
          <p:cNvSpPr txBox="1"/>
          <p:nvPr/>
        </p:nvSpPr>
        <p:spPr>
          <a:xfrm>
            <a:off x="1631177" y="3921546"/>
            <a:ext cx="2276217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500" b="1" i="0" u="none" strike="noStrike" kern="1200" cap="none" spc="0" normalizeH="0" baseline="0" noProof="0">
                <a:ln>
                  <a:noFill/>
                </a:ln>
                <a:solidFill>
                  <a:srgbClr val="F7B741"/>
                </a:solidFill>
                <a:effectLst/>
                <a:uLnTx/>
                <a:uFillTx/>
                <a:latin typeface="Open Sans Semibold" panose="020B0606030504020204" pitchFamily="34" charset="0"/>
                <a:ea typeface="Open Sans Semibold" panose="020B0606030504020204" pitchFamily="34" charset="0"/>
                <a:cs typeface="Open Sans Semibold" panose="020B0606030504020204" pitchFamily="34" charset="0"/>
              </a:rPr>
              <a:t>World Bank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2673A16-E0A6-F9C4-6AF1-75D08B69024D}"/>
              </a:ext>
            </a:extLst>
          </p:cNvPr>
          <p:cNvSpPr txBox="1"/>
          <p:nvPr/>
        </p:nvSpPr>
        <p:spPr>
          <a:xfrm>
            <a:off x="7222817" y="5150068"/>
            <a:ext cx="2276217" cy="6309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500" b="1" i="0" u="none" strike="noStrike" kern="1200" cap="none" spc="0" normalizeH="0" baseline="0" noProof="0">
                <a:ln>
                  <a:noFill/>
                </a:ln>
                <a:solidFill>
                  <a:srgbClr val="F7B741"/>
                </a:solidFill>
                <a:effectLst/>
                <a:uLnTx/>
                <a:uFillTx/>
                <a:latin typeface="Open Sans Semibold" panose="020B0606030504020204" pitchFamily="34" charset="0"/>
                <a:ea typeface="Open Sans Semibold" panose="020B0606030504020204" pitchFamily="34" charset="0"/>
                <a:cs typeface="Open Sans Semibold" panose="020B0606030504020204" pitchFamily="34" charset="0"/>
              </a:rPr>
              <a:t>Suppliers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30C18EC-5CBD-F666-1683-F188F53F290C}"/>
              </a:ext>
            </a:extLst>
          </p:cNvPr>
          <p:cNvSpPr txBox="1"/>
          <p:nvPr/>
        </p:nvSpPr>
        <p:spPr>
          <a:xfrm>
            <a:off x="-1" y="521125"/>
            <a:ext cx="12191997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Roles in World Bank Procurement</a:t>
            </a:r>
            <a:br>
              <a:rPr kumimoji="0" lang="en-US" sz="4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</a:br>
            <a:endParaRPr kumimoji="0" lang="en-US" sz="4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6" name="Freeform 3">
            <a:extLst>
              <a:ext uri="{FF2B5EF4-FFF2-40B4-BE49-F238E27FC236}">
                <a16:creationId xmlns:a16="http://schemas.microsoft.com/office/drawing/2014/main" id="{FAD099D7-A16B-6519-5A48-1980BF21526D}"/>
              </a:ext>
            </a:extLst>
          </p:cNvPr>
          <p:cNvSpPr/>
          <p:nvPr/>
        </p:nvSpPr>
        <p:spPr>
          <a:xfrm>
            <a:off x="360021" y="6098259"/>
            <a:ext cx="1108764" cy="501715"/>
          </a:xfrm>
          <a:custGeom>
            <a:avLst/>
            <a:gdLst/>
            <a:ahLst/>
            <a:cxnLst/>
            <a:rect l="l" t="t" r="r" b="b"/>
            <a:pathLst>
              <a:path w="2571862" h="1163768">
                <a:moveTo>
                  <a:pt x="0" y="0"/>
                </a:moveTo>
                <a:lnTo>
                  <a:pt x="2571862" y="0"/>
                </a:lnTo>
                <a:lnTo>
                  <a:pt x="2571862" y="1163768"/>
                </a:lnTo>
                <a:lnTo>
                  <a:pt x="0" y="116376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D0062F48-7CB1-CF3F-54FE-E6F847B65BD4}"/>
                  </a:ext>
                </a:extLst>
              </p14:cNvPr>
              <p14:cNvContentPartPr/>
              <p14:nvPr/>
            </p14:nvContentPartPr>
            <p14:xfrm>
              <a:off x="6014922" y="6416829"/>
              <a:ext cx="693360" cy="9756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D0062F48-7CB1-CF3F-54FE-E6F847B65BD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996931" y="6398829"/>
                <a:ext cx="728982" cy="133200"/>
              </a:xfrm>
              <a:prstGeom prst="rect">
                <a:avLst/>
              </a:prstGeom>
            </p:spPr>
          </p:pic>
        </mc:Fallback>
      </mc:AlternateContent>
      <p:grpSp>
        <p:nvGrpSpPr>
          <p:cNvPr id="18" name="Group 17">
            <a:extLst>
              <a:ext uri="{FF2B5EF4-FFF2-40B4-BE49-F238E27FC236}">
                <a16:creationId xmlns:a16="http://schemas.microsoft.com/office/drawing/2014/main" id="{44CA0C8D-5EA9-83C1-C794-49B763CCFDCA}"/>
              </a:ext>
            </a:extLst>
          </p:cNvPr>
          <p:cNvGrpSpPr/>
          <p:nvPr/>
        </p:nvGrpSpPr>
        <p:grpSpPr>
          <a:xfrm>
            <a:off x="4248402" y="6467229"/>
            <a:ext cx="485640" cy="27360"/>
            <a:chOff x="4248402" y="6467229"/>
            <a:chExt cx="485640" cy="27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6979F850-375B-6CAE-63AD-5DB539AD1E18}"/>
                    </a:ext>
                  </a:extLst>
                </p14:cNvPr>
                <p14:cNvContentPartPr/>
                <p14:nvPr/>
              </p14:nvContentPartPr>
              <p14:xfrm>
                <a:off x="4248402" y="6467229"/>
                <a:ext cx="253440" cy="2736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6979F850-375B-6CAE-63AD-5DB539AD1E18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4230402" y="6449229"/>
                  <a:ext cx="289080" cy="6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92B0225F-E3A8-3792-955F-A3F6323EE3AE}"/>
                    </a:ext>
                  </a:extLst>
                </p14:cNvPr>
                <p14:cNvContentPartPr/>
                <p14:nvPr/>
              </p14:nvContentPartPr>
              <p14:xfrm>
                <a:off x="4422642" y="6469029"/>
                <a:ext cx="311400" cy="36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92B0225F-E3A8-3792-955F-A3F6323EE3AE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4404642" y="6451029"/>
                  <a:ext cx="347040" cy="36000"/>
                </a:xfrm>
                <a:prstGeom prst="rect">
                  <a:avLst/>
                </a:prstGeom>
              </p:spPr>
            </p:pic>
          </mc:Fallback>
        </mc:AlternateContent>
      </p:grpSp>
      <p:pic>
        <p:nvPicPr>
          <p:cNvPr id="26" name="Picture 25">
            <a:extLst>
              <a:ext uri="{FF2B5EF4-FFF2-40B4-BE49-F238E27FC236}">
                <a16:creationId xmlns:a16="http://schemas.microsoft.com/office/drawing/2014/main" id="{1FC1B194-CA06-C110-D890-38DB8B011B2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467220" y="1500052"/>
            <a:ext cx="4164107" cy="4565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2883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3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3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1" grpId="0"/>
      <p:bldP spid="14" grpId="0"/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D3246C7D-9706-28D5-36AD-1C113E20026F}"/>
              </a:ext>
            </a:extLst>
          </p:cNvPr>
          <p:cNvSpPr txBox="1"/>
          <p:nvPr/>
        </p:nvSpPr>
        <p:spPr>
          <a:xfrm>
            <a:off x="5912428" y="1629147"/>
            <a:ext cx="7037294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Prepare procurement strategies and plans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defRPr/>
            </a:pPr>
            <a:endParaRPr lang="en-US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defRPr/>
            </a:pPr>
            <a:endParaRPr lang="en-US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defRPr/>
            </a:pPr>
            <a:br>
              <a:rPr lang="en-US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n-US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Design and launch procurements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defRPr/>
            </a:pPr>
            <a:endParaRPr lang="en-US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defRPr/>
            </a:pPr>
            <a:endParaRPr lang="en-US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defRPr/>
            </a:pPr>
            <a:endParaRPr lang="en-US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defRPr/>
            </a:pPr>
            <a:r>
              <a:rPr lang="en-US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Evaluate bids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defRPr/>
            </a:pPr>
            <a:endParaRPr lang="en-US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Award, sign, and manage contracts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EF00018-DBE8-E2B6-B6D0-462D7440B7B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93B6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68976AA-7BEF-D101-A402-8562FB76F770}"/>
              </a:ext>
            </a:extLst>
          </p:cNvPr>
          <p:cNvSpPr txBox="1"/>
          <p:nvPr/>
        </p:nvSpPr>
        <p:spPr>
          <a:xfrm>
            <a:off x="677849" y="2531542"/>
            <a:ext cx="3374198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Roles in World Bank Procurement</a:t>
            </a:r>
            <a:br>
              <a:rPr lang="en-US" sz="400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</a:br>
            <a:endParaRPr lang="en-US" sz="4000">
              <a:solidFill>
                <a:schemeClr val="bg1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BA930D2-886A-9564-3607-0744BF85AFA9}"/>
              </a:ext>
            </a:extLst>
          </p:cNvPr>
          <p:cNvSpPr txBox="1"/>
          <p:nvPr/>
        </p:nvSpPr>
        <p:spPr>
          <a:xfrm>
            <a:off x="4612339" y="550921"/>
            <a:ext cx="6252877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000" b="1">
                <a:solidFill>
                  <a:srgbClr val="F7B741"/>
                </a:solidFill>
                <a:latin typeface="Open Sans Semibold" panose="020B0606030504020204" pitchFamily="34" charset="0"/>
                <a:ea typeface="Open Sans Semibold" panose="020B0606030504020204" pitchFamily="34" charset="0"/>
                <a:cs typeface="Open Sans Semibold" panose="020B0606030504020204" pitchFamily="34" charset="0"/>
              </a:rPr>
              <a:t>Government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983F86E9-54ED-BBB9-51D1-E1F9C2F3CEE9}"/>
              </a:ext>
            </a:extLst>
          </p:cNvPr>
          <p:cNvCxnSpPr>
            <a:cxnSpLocks/>
          </p:cNvCxnSpPr>
          <p:nvPr/>
        </p:nvCxnSpPr>
        <p:spPr>
          <a:xfrm flipV="1">
            <a:off x="4355233" y="699251"/>
            <a:ext cx="0" cy="5497271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Freeform 3">
            <a:extLst>
              <a:ext uri="{FF2B5EF4-FFF2-40B4-BE49-F238E27FC236}">
                <a16:creationId xmlns:a16="http://schemas.microsoft.com/office/drawing/2014/main" id="{DA8D874E-7FD7-EA71-D01F-CD881838C1B3}"/>
              </a:ext>
            </a:extLst>
          </p:cNvPr>
          <p:cNvSpPr/>
          <p:nvPr/>
        </p:nvSpPr>
        <p:spPr>
          <a:xfrm>
            <a:off x="360021" y="6098259"/>
            <a:ext cx="1108764" cy="501715"/>
          </a:xfrm>
          <a:custGeom>
            <a:avLst/>
            <a:gdLst/>
            <a:ahLst/>
            <a:cxnLst/>
            <a:rect l="l" t="t" r="r" b="b"/>
            <a:pathLst>
              <a:path w="2571862" h="1163768">
                <a:moveTo>
                  <a:pt x="0" y="0"/>
                </a:moveTo>
                <a:lnTo>
                  <a:pt x="2571862" y="0"/>
                </a:lnTo>
                <a:lnTo>
                  <a:pt x="2571862" y="1163768"/>
                </a:lnTo>
                <a:lnTo>
                  <a:pt x="0" y="116376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5F57B05A-AD09-DC94-C95A-8D4845CA444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alphaModFix amt="15000"/>
          </a:blip>
          <a:stretch>
            <a:fillRect/>
          </a:stretch>
        </p:blipFill>
        <p:spPr>
          <a:xfrm>
            <a:off x="-1523908" y="-1936338"/>
            <a:ext cx="6921916" cy="7920759"/>
          </a:xfrm>
          <a:prstGeom prst="rect">
            <a:avLst/>
          </a:prstGeom>
        </p:spPr>
      </p:pic>
      <p:grpSp>
        <p:nvGrpSpPr>
          <p:cNvPr id="36" name="Group 35">
            <a:extLst>
              <a:ext uri="{FF2B5EF4-FFF2-40B4-BE49-F238E27FC236}">
                <a16:creationId xmlns:a16="http://schemas.microsoft.com/office/drawing/2014/main" id="{7711FF68-C831-CF52-E995-BB4A7A10EEE1}"/>
              </a:ext>
            </a:extLst>
          </p:cNvPr>
          <p:cNvGrpSpPr/>
          <p:nvPr/>
        </p:nvGrpSpPr>
        <p:grpSpPr>
          <a:xfrm>
            <a:off x="4594762" y="1157421"/>
            <a:ext cx="8316745" cy="5675763"/>
            <a:chOff x="4594762" y="1157421"/>
            <a:chExt cx="8316745" cy="5675763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04B4DFD0-DC0A-57DD-B66E-C5D8B39953DE}"/>
                </a:ext>
              </a:extLst>
            </p:cNvPr>
            <p:cNvSpPr txBox="1"/>
            <p:nvPr/>
          </p:nvSpPr>
          <p:spPr>
            <a:xfrm>
              <a:off x="11301580" y="6630454"/>
              <a:ext cx="890420" cy="2027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l"/>
              <a:r>
                <a:rPr lang="en-US" sz="700">
                  <a:solidFill>
                    <a:schemeClr val="bg1">
                      <a:alpha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Official Use Only</a:t>
              </a:r>
            </a:p>
          </p:txBody>
        </p:sp>
        <p:pic>
          <p:nvPicPr>
            <p:cNvPr id="22" name="Graphic 21">
              <a:extLst>
                <a:ext uri="{FF2B5EF4-FFF2-40B4-BE49-F238E27FC236}">
                  <a16:creationId xmlns:a16="http://schemas.microsoft.com/office/drawing/2014/main" id="{DBC9D83E-60EB-31AE-09F7-322B3A1331BC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4615921" y="3776241"/>
              <a:ext cx="1187461" cy="1266625"/>
            </a:xfrm>
            <a:prstGeom prst="rect">
              <a:avLst/>
            </a:prstGeom>
          </p:spPr>
        </p:pic>
        <p:pic>
          <p:nvPicPr>
            <p:cNvPr id="27" name="Graphic 26">
              <a:extLst>
                <a:ext uri="{FF2B5EF4-FFF2-40B4-BE49-F238E27FC236}">
                  <a16:creationId xmlns:a16="http://schemas.microsoft.com/office/drawing/2014/main" id="{16381372-02C8-3724-BA32-26465074F3B0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755405" y="2587919"/>
              <a:ext cx="1062378" cy="979630"/>
            </a:xfrm>
            <a:prstGeom prst="rect">
              <a:avLst/>
            </a:prstGeom>
          </p:spPr>
        </p:pic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AE01E6B3-AA6A-F0C9-CFC7-49B473E21CDB}"/>
                </a:ext>
              </a:extLst>
            </p:cNvPr>
            <p:cNvSpPr txBox="1"/>
            <p:nvPr/>
          </p:nvSpPr>
          <p:spPr>
            <a:xfrm>
              <a:off x="5874213" y="1543236"/>
              <a:ext cx="7037294" cy="452431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Prepare procurement strategies and plans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lang="en-US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pPr>
                <a:defRPr/>
              </a:pPr>
              <a:endParaRPr lang="en-US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pPr>
                <a:defRPr/>
              </a:pPr>
              <a:endParaRPr lang="en-US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pPr>
                <a:defRPr/>
              </a:pPr>
              <a:br>
                <a:rPr lang="en-US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</a:br>
              <a:r>
                <a:rPr lang="en-US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Design and launch procurements 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lang="en-US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pPr>
                <a:defRPr/>
              </a:pPr>
              <a:endParaRPr lang="en-US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pPr>
                <a:defRPr/>
              </a:pPr>
              <a:endParaRPr lang="en-US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pPr>
                <a:defRPr/>
              </a:pPr>
              <a:endParaRPr lang="en-US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pPr>
                <a:defRPr/>
              </a:pPr>
              <a:r>
                <a:rPr lang="en-US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Evaluate bids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lang="en-US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pPr>
                <a:defRPr/>
              </a:pPr>
              <a:endParaRPr lang="en-US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lang="en-US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lang="en-US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Award and manage contracts</a:t>
              </a:r>
            </a:p>
          </p:txBody>
        </p:sp>
        <p:pic>
          <p:nvPicPr>
            <p:cNvPr id="32" name="Graphic 31">
              <a:extLst>
                <a:ext uri="{FF2B5EF4-FFF2-40B4-BE49-F238E27FC236}">
                  <a16:creationId xmlns:a16="http://schemas.microsoft.com/office/drawing/2014/main" id="{E9C0F3CC-D4D3-0851-0ED4-3B7CE4CF2FF3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4736020" y="1157421"/>
              <a:ext cx="999725" cy="1153353"/>
            </a:xfrm>
            <a:prstGeom prst="rect">
              <a:avLst/>
            </a:prstGeom>
          </p:spPr>
        </p:pic>
        <p:pic>
          <p:nvPicPr>
            <p:cNvPr id="34" name="Graphic 33">
              <a:extLst>
                <a:ext uri="{FF2B5EF4-FFF2-40B4-BE49-F238E27FC236}">
                  <a16:creationId xmlns:a16="http://schemas.microsoft.com/office/drawing/2014/main" id="{5B840C78-9D42-A79B-20FE-B5BAE04A2B5E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4594762" y="5225996"/>
              <a:ext cx="1307650" cy="12666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43690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3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96A83F2C-0532-CB38-9DBD-6BC61884C26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5000"/>
          </a:blip>
          <a:stretch>
            <a:fillRect/>
          </a:stretch>
        </p:blipFill>
        <p:spPr>
          <a:xfrm>
            <a:off x="-1523908" y="-1936338"/>
            <a:ext cx="6921916" cy="7920759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1715AAB2-F809-A887-A1B0-374C74C83A4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93B6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68976AA-7BEF-D101-A402-8562FB76F770}"/>
              </a:ext>
            </a:extLst>
          </p:cNvPr>
          <p:cNvSpPr txBox="1"/>
          <p:nvPr/>
        </p:nvSpPr>
        <p:spPr>
          <a:xfrm>
            <a:off x="677849" y="2531542"/>
            <a:ext cx="3374198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Roles in World Bank Procurement</a:t>
            </a:r>
            <a:br>
              <a:rPr lang="en-US" sz="400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</a:br>
            <a:endParaRPr lang="en-US" sz="4000">
              <a:solidFill>
                <a:schemeClr val="bg1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BA930D2-886A-9564-3607-0744BF85AFA9}"/>
              </a:ext>
            </a:extLst>
          </p:cNvPr>
          <p:cNvSpPr txBox="1"/>
          <p:nvPr/>
        </p:nvSpPr>
        <p:spPr>
          <a:xfrm>
            <a:off x="4612339" y="1247434"/>
            <a:ext cx="6252877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000" b="1">
                <a:solidFill>
                  <a:srgbClr val="F7B741"/>
                </a:solidFill>
                <a:latin typeface="Open Sans Semibold" panose="020B0606030504020204" pitchFamily="34" charset="0"/>
                <a:ea typeface="Open Sans Semibold" panose="020B0606030504020204" pitchFamily="34" charset="0"/>
                <a:cs typeface="Open Sans Semibold" panose="020B0606030504020204" pitchFamily="34" charset="0"/>
              </a:rPr>
              <a:t>The World Bank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983F86E9-54ED-BBB9-51D1-E1F9C2F3CEE9}"/>
              </a:ext>
            </a:extLst>
          </p:cNvPr>
          <p:cNvCxnSpPr>
            <a:cxnSpLocks/>
          </p:cNvCxnSpPr>
          <p:nvPr/>
        </p:nvCxnSpPr>
        <p:spPr>
          <a:xfrm flipV="1">
            <a:off x="4355233" y="699251"/>
            <a:ext cx="0" cy="5497271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Freeform 3">
            <a:extLst>
              <a:ext uri="{FF2B5EF4-FFF2-40B4-BE49-F238E27FC236}">
                <a16:creationId xmlns:a16="http://schemas.microsoft.com/office/drawing/2014/main" id="{318FAC89-D6BE-3516-85BF-F21013065610}"/>
              </a:ext>
            </a:extLst>
          </p:cNvPr>
          <p:cNvSpPr/>
          <p:nvPr/>
        </p:nvSpPr>
        <p:spPr>
          <a:xfrm>
            <a:off x="360021" y="6098259"/>
            <a:ext cx="1108764" cy="501715"/>
          </a:xfrm>
          <a:custGeom>
            <a:avLst/>
            <a:gdLst/>
            <a:ahLst/>
            <a:cxnLst/>
            <a:rect l="l" t="t" r="r" b="b"/>
            <a:pathLst>
              <a:path w="2571862" h="1163768">
                <a:moveTo>
                  <a:pt x="0" y="0"/>
                </a:moveTo>
                <a:lnTo>
                  <a:pt x="2571862" y="0"/>
                </a:lnTo>
                <a:lnTo>
                  <a:pt x="2571862" y="1163768"/>
                </a:lnTo>
                <a:lnTo>
                  <a:pt x="0" y="116376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46348AA3-6047-5079-D7E6-CD76E7E1AD18}"/>
              </a:ext>
            </a:extLst>
          </p:cNvPr>
          <p:cNvGrpSpPr/>
          <p:nvPr/>
        </p:nvGrpSpPr>
        <p:grpSpPr>
          <a:xfrm>
            <a:off x="4658420" y="1957683"/>
            <a:ext cx="7533580" cy="4875501"/>
            <a:chOff x="4658420" y="1957683"/>
            <a:chExt cx="7533580" cy="4875501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04B4DFD0-DC0A-57DD-B66E-C5D8B39953DE}"/>
                </a:ext>
              </a:extLst>
            </p:cNvPr>
            <p:cNvSpPr txBox="1"/>
            <p:nvPr/>
          </p:nvSpPr>
          <p:spPr>
            <a:xfrm>
              <a:off x="11301580" y="6630454"/>
              <a:ext cx="890420" cy="2027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l"/>
              <a:r>
                <a:rPr lang="en-US" sz="700">
                  <a:solidFill>
                    <a:schemeClr val="bg1">
                      <a:alpha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Official Use Only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DAC409B9-9CB3-7FEC-5729-67DF974E58C4}"/>
                </a:ext>
              </a:extLst>
            </p:cNvPr>
            <p:cNvSpPr txBox="1"/>
            <p:nvPr/>
          </p:nvSpPr>
          <p:spPr>
            <a:xfrm>
              <a:off x="5912428" y="2413337"/>
              <a:ext cx="5757366" cy="28623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Ensure funds are used for</a:t>
              </a:r>
              <a:r>
                <a:rPr lang="en-US" sz="180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their intended purpose </a:t>
              </a:r>
              <a:endParaRPr 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pPr marL="342900" marR="0" lvl="0" indent="-34290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pPr>
                <a:defRPr/>
              </a:pPr>
              <a:b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</a:br>
              <a:b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</a:b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Provide </a:t>
              </a:r>
              <a:r>
                <a:rPr lang="en-US" sz="180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procurement oversight and advice</a:t>
              </a:r>
              <a:endParaRPr 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pPr marL="342900" marR="0" lvl="0" indent="-34290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pPr>
                <a:defRPr/>
              </a:pPr>
              <a:br>
                <a:rPr lang="en-US" sz="180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</a:br>
              <a:br>
                <a:rPr lang="en-US" sz="180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</a:br>
              <a:r>
                <a:rPr lang="en-US" sz="180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Help strengthen Borrower procurement capacity and performance</a:t>
              </a:r>
              <a:endParaRPr 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D4E33148-CF8D-4031-905B-ED254651218B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/>
          </p:blipFill>
          <p:spPr>
            <a:xfrm>
              <a:off x="4700952" y="1957683"/>
              <a:ext cx="1121093" cy="1141984"/>
            </a:xfrm>
            <a:prstGeom prst="rect">
              <a:avLst/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359CCDB1-CA45-59B0-B6E7-89C004056F92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4658420" y="3374231"/>
              <a:ext cx="1190330" cy="1091318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7085648E-ABC7-BC0B-97F8-7A9AF66240FD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/>
          </p:blipFill>
          <p:spPr>
            <a:xfrm>
              <a:off x="4953251" y="4691348"/>
              <a:ext cx="873941" cy="987137"/>
            </a:xfrm>
            <a:prstGeom prst="rect">
              <a:avLst/>
            </a:prstGeom>
          </p:spPr>
        </p:pic>
      </p:grpSp>
      <p:pic>
        <p:nvPicPr>
          <p:cNvPr id="17" name="Picture 16">
            <a:extLst>
              <a:ext uri="{FF2B5EF4-FFF2-40B4-BE49-F238E27FC236}">
                <a16:creationId xmlns:a16="http://schemas.microsoft.com/office/drawing/2014/main" id="{702DB7A4-781E-5665-FF00-CAD3A10E747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alphaModFix amt="15000"/>
          </a:blip>
          <a:stretch>
            <a:fillRect/>
          </a:stretch>
        </p:blipFill>
        <p:spPr>
          <a:xfrm>
            <a:off x="-1371508" y="-1783938"/>
            <a:ext cx="6921916" cy="7920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0169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3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09FC7A7C-FB82-5EEC-6E20-D76F22C946D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93B6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68976AA-7BEF-D101-A402-8562FB76F770}"/>
              </a:ext>
            </a:extLst>
          </p:cNvPr>
          <p:cNvSpPr txBox="1"/>
          <p:nvPr/>
        </p:nvSpPr>
        <p:spPr>
          <a:xfrm>
            <a:off x="677849" y="2531542"/>
            <a:ext cx="3374198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Roles in World Bank Procurement</a:t>
            </a:r>
            <a:br>
              <a:rPr lang="en-US" sz="400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</a:br>
            <a:endParaRPr lang="en-US" sz="4000">
              <a:solidFill>
                <a:schemeClr val="bg1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4B4DFD0-DC0A-57DD-B66E-C5D8B39953DE}"/>
              </a:ext>
            </a:extLst>
          </p:cNvPr>
          <p:cNvSpPr txBox="1"/>
          <p:nvPr/>
        </p:nvSpPr>
        <p:spPr>
          <a:xfrm>
            <a:off x="11301580" y="6630454"/>
            <a:ext cx="890420" cy="2027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700">
                <a:solidFill>
                  <a:schemeClr val="bg1">
                    <a:alpha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Official Use Only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BA930D2-886A-9564-3607-0744BF85AFA9}"/>
              </a:ext>
            </a:extLst>
          </p:cNvPr>
          <p:cNvSpPr txBox="1"/>
          <p:nvPr/>
        </p:nvSpPr>
        <p:spPr>
          <a:xfrm>
            <a:off x="4612339" y="550921"/>
            <a:ext cx="6252877" cy="1046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000" b="1">
                <a:solidFill>
                  <a:srgbClr val="F7B741"/>
                </a:solidFill>
                <a:latin typeface="Open Sans Semibold" panose="020B0606030504020204" pitchFamily="34" charset="0"/>
                <a:ea typeface="Open Sans Semibold" panose="020B0606030504020204" pitchFamily="34" charset="0"/>
                <a:cs typeface="Open Sans Semibold" panose="020B0606030504020204" pitchFamily="34" charset="0"/>
              </a:rPr>
              <a:t>Suppliers</a:t>
            </a:r>
          </a:p>
          <a:p>
            <a:endParaRPr lang="en-US" sz="3000" b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983F86E9-54ED-BBB9-51D1-E1F9C2F3CEE9}"/>
              </a:ext>
            </a:extLst>
          </p:cNvPr>
          <p:cNvCxnSpPr>
            <a:cxnSpLocks/>
          </p:cNvCxnSpPr>
          <p:nvPr/>
        </p:nvCxnSpPr>
        <p:spPr>
          <a:xfrm flipV="1">
            <a:off x="4355233" y="699251"/>
            <a:ext cx="0" cy="5497271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Freeform 3">
            <a:extLst>
              <a:ext uri="{FF2B5EF4-FFF2-40B4-BE49-F238E27FC236}">
                <a16:creationId xmlns:a16="http://schemas.microsoft.com/office/drawing/2014/main" id="{3EA90D81-5343-7CA9-42E8-0707607547F8}"/>
              </a:ext>
            </a:extLst>
          </p:cNvPr>
          <p:cNvSpPr/>
          <p:nvPr/>
        </p:nvSpPr>
        <p:spPr>
          <a:xfrm>
            <a:off x="360021" y="6098259"/>
            <a:ext cx="1108764" cy="501715"/>
          </a:xfrm>
          <a:custGeom>
            <a:avLst/>
            <a:gdLst/>
            <a:ahLst/>
            <a:cxnLst/>
            <a:rect l="l" t="t" r="r" b="b"/>
            <a:pathLst>
              <a:path w="2571862" h="1163768">
                <a:moveTo>
                  <a:pt x="0" y="0"/>
                </a:moveTo>
                <a:lnTo>
                  <a:pt x="2571862" y="0"/>
                </a:lnTo>
                <a:lnTo>
                  <a:pt x="2571862" y="1163768"/>
                </a:lnTo>
                <a:lnTo>
                  <a:pt x="0" y="116376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3246C7D-9706-28D5-36AD-1C113E20026F}"/>
              </a:ext>
            </a:extLst>
          </p:cNvPr>
          <p:cNvSpPr txBox="1"/>
          <p:nvPr/>
        </p:nvSpPr>
        <p:spPr>
          <a:xfrm>
            <a:off x="6139094" y="1460197"/>
            <a:ext cx="7037294" cy="42780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Participate in Early Market Engagement</a:t>
            </a:r>
          </a:p>
          <a:p>
            <a:pPr lvl="0">
              <a:defRPr/>
            </a:pPr>
            <a:endParaRPr lang="en-US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defRPr/>
            </a:pPr>
            <a:endParaRPr lang="en-US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defRPr/>
            </a:pPr>
            <a:endParaRPr lang="en-US" sz="50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defRPr/>
            </a:pPr>
            <a:r>
              <a:rPr lang="en-US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Identify and respond to procurement opportunities</a:t>
            </a:r>
          </a:p>
          <a:p>
            <a:pPr lvl="0">
              <a:defRPr/>
            </a:pPr>
            <a:endParaRPr lang="en-US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lvl="0">
              <a:defRPr/>
            </a:pPr>
            <a:endParaRPr lang="en-US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defRPr/>
            </a:pPr>
            <a:endParaRPr lang="en-US" sz="50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defRPr/>
            </a:pPr>
            <a:r>
              <a:rPr lang="en-US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Prepare and submit responsive bids</a:t>
            </a:r>
          </a:p>
          <a:p>
            <a:pPr>
              <a:defRPr/>
            </a:pPr>
            <a:endParaRPr lang="en-US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defRPr/>
            </a:pPr>
            <a:endParaRPr lang="en-US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defRPr/>
            </a:pPr>
            <a:endParaRPr lang="en-US" sz="50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defRPr/>
            </a:pPr>
            <a:r>
              <a:rPr lang="en-US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Contract delivery</a:t>
            </a:r>
          </a:p>
          <a:p>
            <a:pPr lvl="0">
              <a:defRPr/>
            </a:pPr>
            <a:endParaRPr lang="en-US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defRPr/>
            </a:pPr>
            <a:endParaRPr lang="en-US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defRPr/>
            </a:pPr>
            <a:endParaRPr lang="en-US" sz="50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defRPr/>
            </a:pPr>
            <a:r>
              <a:rPr lang="en-US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Provide feedback to strengthen future </a:t>
            </a:r>
            <a:br>
              <a:rPr lang="en-US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n-US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procurement processes </a:t>
            </a: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7DC65F52-6AAC-72BC-28B5-8E99CA81619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543063" y="2256917"/>
            <a:ext cx="1474403" cy="1342327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C8BE2315-AB57-F990-592B-66D50887A26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632426" y="3495060"/>
            <a:ext cx="1229476" cy="1245740"/>
          </a:xfrm>
          <a:prstGeom prst="rect">
            <a:avLst/>
          </a:prstGeom>
        </p:spPr>
      </p:pic>
      <p:pic>
        <p:nvPicPr>
          <p:cNvPr id="21" name="Graphic 20">
            <a:extLst>
              <a:ext uri="{FF2B5EF4-FFF2-40B4-BE49-F238E27FC236}">
                <a16:creationId xmlns:a16="http://schemas.microsoft.com/office/drawing/2014/main" id="{80AA061C-D7B4-AA98-BA21-5781C5AB108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696673" y="4776455"/>
            <a:ext cx="1077835" cy="993883"/>
          </a:xfrm>
          <a:prstGeom prst="rect">
            <a:avLst/>
          </a:prstGeom>
        </p:spPr>
      </p:pic>
      <p:pic>
        <p:nvPicPr>
          <p:cNvPr id="27" name="Graphic 26">
            <a:extLst>
              <a:ext uri="{FF2B5EF4-FFF2-40B4-BE49-F238E27FC236}">
                <a16:creationId xmlns:a16="http://schemas.microsoft.com/office/drawing/2014/main" id="{F86D40B9-FD3B-4EDC-2504-7D2A67538D7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595234" y="1120049"/>
            <a:ext cx="1472758" cy="1254572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1DDDB45A-884B-D2FF-A566-3CDCFFC8A6FB}"/>
              </a:ext>
            </a:extLst>
          </p:cNvPr>
          <p:cNvPicPr/>
          <p:nvPr/>
        </p:nvPicPr>
        <p:blipFill>
          <a:blip r:embed="rId8">
            <a:alphaModFix amt="15000"/>
          </a:blip>
          <a:stretch>
            <a:fillRect/>
          </a:stretch>
        </p:blipFill>
        <p:spPr>
          <a:xfrm>
            <a:off x="-1450179" y="-1428838"/>
            <a:ext cx="6921916" cy="792075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C9C4D23-9A04-50B4-8D49-87D172E1765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7877" y="7037387"/>
            <a:ext cx="3556000" cy="2070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8779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6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FCD068EA-0128-EE0D-0A2B-E779655E322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93B6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1D5C4634-534F-AF3C-D693-A56C7B9CC226}"/>
              </a:ext>
            </a:extLst>
          </p:cNvPr>
          <p:cNvPicPr>
            <a:picLocks noChangeAspect="1"/>
          </p:cNvPicPr>
          <p:nvPr/>
        </p:nvPicPr>
        <p:blipFill>
          <a:blip>
            <a:alphaModFix amt="19000"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452764" y="-2295839"/>
            <a:ext cx="15296629" cy="860435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4B4DFD0-DC0A-57DD-B66E-C5D8B39953DE}"/>
              </a:ext>
            </a:extLst>
          </p:cNvPr>
          <p:cNvSpPr txBox="1"/>
          <p:nvPr/>
        </p:nvSpPr>
        <p:spPr>
          <a:xfrm>
            <a:off x="11301580" y="6630454"/>
            <a:ext cx="890420" cy="2027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700">
                <a:solidFill>
                  <a:schemeClr val="bg1">
                    <a:alpha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Official Use Only</a:t>
            </a:r>
          </a:p>
        </p:txBody>
      </p:sp>
      <p:sp>
        <p:nvSpPr>
          <p:cNvPr id="73" name="Freeform 3">
            <a:extLst>
              <a:ext uri="{FF2B5EF4-FFF2-40B4-BE49-F238E27FC236}">
                <a16:creationId xmlns:a16="http://schemas.microsoft.com/office/drawing/2014/main" id="{40769907-BBB0-7B8B-B4E3-FDA2496F9EC9}"/>
              </a:ext>
            </a:extLst>
          </p:cNvPr>
          <p:cNvSpPr/>
          <p:nvPr/>
        </p:nvSpPr>
        <p:spPr>
          <a:xfrm>
            <a:off x="360021" y="6098259"/>
            <a:ext cx="1108764" cy="501715"/>
          </a:xfrm>
          <a:custGeom>
            <a:avLst/>
            <a:gdLst/>
            <a:ahLst/>
            <a:cxnLst/>
            <a:rect l="l" t="t" r="r" b="b"/>
            <a:pathLst>
              <a:path w="2571862" h="1163768">
                <a:moveTo>
                  <a:pt x="0" y="0"/>
                </a:moveTo>
                <a:lnTo>
                  <a:pt x="2571862" y="0"/>
                </a:lnTo>
                <a:lnTo>
                  <a:pt x="2571862" y="1163768"/>
                </a:lnTo>
                <a:lnTo>
                  <a:pt x="0" y="116376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310C4E52-389A-2692-8C81-FBD114FE1AF8}"/>
              </a:ext>
            </a:extLst>
          </p:cNvPr>
          <p:cNvSpPr txBox="1"/>
          <p:nvPr/>
        </p:nvSpPr>
        <p:spPr>
          <a:xfrm>
            <a:off x="329795" y="415704"/>
            <a:ext cx="1144256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Benefits for Suppliers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0FC62114-59DD-F5BE-B7E1-C6139DAC0F08}"/>
              </a:ext>
            </a:extLst>
          </p:cNvPr>
          <p:cNvSpPr txBox="1"/>
          <p:nvPr/>
        </p:nvSpPr>
        <p:spPr>
          <a:xfrm>
            <a:off x="11301580" y="6630454"/>
            <a:ext cx="890420" cy="2027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alpha val="50000"/>
                  </a:prst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Official Use Only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46D94D2C-18E3-1854-AB36-D3DEB86BB323}"/>
              </a:ext>
            </a:extLst>
          </p:cNvPr>
          <p:cNvGrpSpPr/>
          <p:nvPr/>
        </p:nvGrpSpPr>
        <p:grpSpPr>
          <a:xfrm>
            <a:off x="2419538" y="1321179"/>
            <a:ext cx="7298535" cy="4782648"/>
            <a:chOff x="2419538" y="1321179"/>
            <a:chExt cx="7298535" cy="4782648"/>
          </a:xfrm>
        </p:grpSpPr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E8A013ED-A95E-1437-410F-BBF27EC66955}"/>
                </a:ext>
              </a:extLst>
            </p:cNvPr>
            <p:cNvCxnSpPr>
              <a:cxnSpLocks/>
            </p:cNvCxnSpPr>
            <p:nvPr/>
          </p:nvCxnSpPr>
          <p:spPr>
            <a:xfrm>
              <a:off x="2419538" y="1324891"/>
              <a:ext cx="0" cy="4758781"/>
            </a:xfrm>
            <a:prstGeom prst="line">
              <a:avLst/>
            </a:prstGeom>
            <a:ln w="9525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155A016C-920C-BB6F-36D8-AAF208313155}"/>
                </a:ext>
              </a:extLst>
            </p:cNvPr>
            <p:cNvCxnSpPr>
              <a:cxnSpLocks/>
            </p:cNvCxnSpPr>
            <p:nvPr/>
          </p:nvCxnSpPr>
          <p:spPr>
            <a:xfrm>
              <a:off x="9718073" y="1345046"/>
              <a:ext cx="0" cy="4758781"/>
            </a:xfrm>
            <a:prstGeom prst="line">
              <a:avLst/>
            </a:prstGeom>
            <a:ln w="9525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>
              <a:extLst>
                <a:ext uri="{FF2B5EF4-FFF2-40B4-BE49-F238E27FC236}">
                  <a16:creationId xmlns:a16="http://schemas.microsoft.com/office/drawing/2014/main" id="{9E12C42C-999A-7C9B-7FD1-5C66D07A107C}"/>
                </a:ext>
              </a:extLst>
            </p:cNvPr>
            <p:cNvCxnSpPr>
              <a:cxnSpLocks/>
            </p:cNvCxnSpPr>
            <p:nvPr/>
          </p:nvCxnSpPr>
          <p:spPr>
            <a:xfrm>
              <a:off x="7295136" y="1321179"/>
              <a:ext cx="0" cy="4758781"/>
            </a:xfrm>
            <a:prstGeom prst="line">
              <a:avLst/>
            </a:prstGeom>
            <a:ln w="9525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>
              <a:extLst>
                <a:ext uri="{FF2B5EF4-FFF2-40B4-BE49-F238E27FC236}">
                  <a16:creationId xmlns:a16="http://schemas.microsoft.com/office/drawing/2014/main" id="{5DC16DC7-3A6D-D7E6-1C6B-E3A1242937C6}"/>
                </a:ext>
              </a:extLst>
            </p:cNvPr>
            <p:cNvCxnSpPr>
              <a:cxnSpLocks/>
            </p:cNvCxnSpPr>
            <p:nvPr/>
          </p:nvCxnSpPr>
          <p:spPr>
            <a:xfrm>
              <a:off x="4851038" y="1345046"/>
              <a:ext cx="0" cy="4758781"/>
            </a:xfrm>
            <a:prstGeom prst="line">
              <a:avLst/>
            </a:prstGeom>
            <a:ln w="9525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25DF774A-1A0B-5DAF-7952-6E79325EDD8A}"/>
              </a:ext>
            </a:extLst>
          </p:cNvPr>
          <p:cNvGrpSpPr/>
          <p:nvPr/>
        </p:nvGrpSpPr>
        <p:grpSpPr>
          <a:xfrm>
            <a:off x="-233209" y="1345046"/>
            <a:ext cx="12299094" cy="2984125"/>
            <a:chOff x="-377588" y="3093349"/>
            <a:chExt cx="12299094" cy="2984125"/>
          </a:xfrm>
        </p:grpSpPr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53B2D29A-E0A5-5E84-1342-0DF737C4ECEC}"/>
                </a:ext>
              </a:extLst>
            </p:cNvPr>
            <p:cNvSpPr txBox="1"/>
            <p:nvPr/>
          </p:nvSpPr>
          <p:spPr>
            <a:xfrm>
              <a:off x="-377588" y="3104410"/>
              <a:ext cx="2404581" cy="4770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ZA" sz="2500" b="1" i="0" u="none" strike="noStrike" kern="1200" cap="none" spc="0" normalizeH="0" baseline="0" noProof="0">
                  <a:ln>
                    <a:noFill/>
                  </a:ln>
                  <a:solidFill>
                    <a:srgbClr val="F7B741"/>
                  </a:solidFill>
                  <a:effectLst/>
                  <a:uLnTx/>
                  <a:uFillTx/>
                  <a:latin typeface="Open Sans Semibold" panose="020B0606030504020204" pitchFamily="34" charset="0"/>
                  <a:ea typeface="Open Sans Semibold" panose="020B0606030504020204" pitchFamily="34" charset="0"/>
                  <a:cs typeface="Open Sans Semibold" panose="020B0606030504020204" pitchFamily="34" charset="0"/>
                </a:rPr>
                <a:t>Scale</a:t>
              </a:r>
              <a:endParaRPr kumimoji="0" lang="en-US" sz="25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 Semibold" panose="020B0606030504020204" pitchFamily="34" charset="0"/>
                <a:ea typeface="Open Sans Semibold" panose="020B0606030504020204" pitchFamily="34" charset="0"/>
                <a:cs typeface="Open Sans Semibold" panose="020B0606030504020204" pitchFamily="34" charset="0"/>
              </a:endParaRP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3B0B40C2-5CA0-56A4-D80F-2A5395243A4A}"/>
                </a:ext>
              </a:extLst>
            </p:cNvPr>
            <p:cNvSpPr txBox="1"/>
            <p:nvPr/>
          </p:nvSpPr>
          <p:spPr>
            <a:xfrm>
              <a:off x="2428103" y="3104410"/>
              <a:ext cx="2393108" cy="4770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ZA" sz="2500" b="1" i="0" u="none" strike="noStrike" kern="1200" cap="none" spc="0" normalizeH="0" baseline="0" noProof="0">
                  <a:ln>
                    <a:noFill/>
                  </a:ln>
                  <a:solidFill>
                    <a:srgbClr val="F7B741"/>
                  </a:solidFill>
                  <a:effectLst/>
                  <a:uLnTx/>
                  <a:uFillTx/>
                  <a:latin typeface="Open Sans Semibold" panose="020B0606030504020204" pitchFamily="34" charset="0"/>
                  <a:ea typeface="Open Sans Semibold" panose="020B0606030504020204" pitchFamily="34" charset="0"/>
                  <a:cs typeface="Open Sans Semibold" panose="020B0606030504020204" pitchFamily="34" charset="0"/>
                </a:rPr>
                <a:t>Global Reach</a:t>
              </a:r>
              <a:endParaRPr kumimoji="0" lang="en-US" sz="25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 Semibold" panose="020B0606030504020204" pitchFamily="34" charset="0"/>
                <a:ea typeface="Open Sans Semibold" panose="020B0606030504020204" pitchFamily="34" charset="0"/>
                <a:cs typeface="Open Sans Semibold" panose="020B0606030504020204" pitchFamily="34" charset="0"/>
              </a:endParaRP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699E62F2-4F08-05CC-29A2-45BA54346AA9}"/>
                </a:ext>
              </a:extLst>
            </p:cNvPr>
            <p:cNvSpPr txBox="1"/>
            <p:nvPr/>
          </p:nvSpPr>
          <p:spPr>
            <a:xfrm>
              <a:off x="4985365" y="3096765"/>
              <a:ext cx="1893824" cy="4770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ZA" sz="2500" b="1" i="0" u="none" strike="noStrike" kern="1200" cap="none" spc="0" normalizeH="0" baseline="0" noProof="0">
                  <a:ln>
                    <a:noFill/>
                  </a:ln>
                  <a:solidFill>
                    <a:srgbClr val="F7B741"/>
                  </a:solidFill>
                  <a:effectLst/>
                  <a:uLnTx/>
                  <a:uFillTx/>
                  <a:latin typeface="Open Sans Semibold" panose="020B0606030504020204" pitchFamily="34" charset="0"/>
                  <a:ea typeface="Open Sans Semibold" panose="020B0606030504020204" pitchFamily="34" charset="0"/>
                  <a:cs typeface="Open Sans Semibold" panose="020B0606030504020204" pitchFamily="34" charset="0"/>
                </a:rPr>
                <a:t>Reliability</a:t>
              </a:r>
              <a:endParaRPr kumimoji="0" lang="en-US" sz="25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 Semibold" panose="020B0606030504020204" pitchFamily="34" charset="0"/>
                <a:ea typeface="Open Sans Semibold" panose="020B0606030504020204" pitchFamily="34" charset="0"/>
                <a:cs typeface="Open Sans Semibold" panose="020B0606030504020204" pitchFamily="34" charset="0"/>
              </a:endParaRP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738FC1C3-ECB4-E498-D741-44E99FF9EB0A}"/>
                </a:ext>
              </a:extLst>
            </p:cNvPr>
            <p:cNvSpPr txBox="1"/>
            <p:nvPr/>
          </p:nvSpPr>
          <p:spPr>
            <a:xfrm>
              <a:off x="7363516" y="3110900"/>
              <a:ext cx="2010685" cy="4770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ZA" sz="2500" b="1" i="0" u="none" strike="noStrike" kern="1200" cap="none" spc="0" normalizeH="0" baseline="0" noProof="0">
                  <a:ln>
                    <a:noFill/>
                  </a:ln>
                  <a:solidFill>
                    <a:srgbClr val="F7B741"/>
                  </a:solidFill>
                  <a:effectLst/>
                  <a:uLnTx/>
                  <a:uFillTx/>
                  <a:latin typeface="Open Sans Semibold" panose="020B0606030504020204" pitchFamily="34" charset="0"/>
                  <a:ea typeface="Open Sans Semibold" panose="020B0606030504020204" pitchFamily="34" charset="0"/>
                  <a:cs typeface="Open Sans Semibold" panose="020B0606030504020204" pitchFamily="34" charset="0"/>
                </a:rPr>
                <a:t>Flexibility</a:t>
              </a:r>
              <a:endParaRPr kumimoji="0" lang="en-US" sz="2500" b="1" i="0" u="none" strike="noStrike" kern="1200" cap="none" spc="0" normalizeH="0" baseline="0" noProof="0">
                <a:ln>
                  <a:noFill/>
                </a:ln>
                <a:solidFill>
                  <a:srgbClr val="F7B741"/>
                </a:solidFill>
                <a:effectLst/>
                <a:uLnTx/>
                <a:uFillTx/>
                <a:latin typeface="Open Sans Semibold" panose="020B0606030504020204" pitchFamily="34" charset="0"/>
                <a:ea typeface="Open Sans Semibold" panose="020B0606030504020204" pitchFamily="34" charset="0"/>
                <a:cs typeface="Open Sans Semibold" panose="020B0606030504020204" pitchFamily="34" charset="0"/>
              </a:endParaRP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7E6CD140-A5D7-D6C2-B5D8-E37BA78A1784}"/>
                </a:ext>
              </a:extLst>
            </p:cNvPr>
            <p:cNvSpPr txBox="1"/>
            <p:nvPr/>
          </p:nvSpPr>
          <p:spPr>
            <a:xfrm>
              <a:off x="9826048" y="3093349"/>
              <a:ext cx="1591888" cy="86177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ZA" sz="2500" b="1" i="0" u="none" strike="noStrike" kern="1200" cap="none" spc="0" normalizeH="0" baseline="0" noProof="0" dirty="0">
                  <a:ln>
                    <a:noFill/>
                  </a:ln>
                  <a:solidFill>
                    <a:srgbClr val="F7B741"/>
                  </a:solidFill>
                  <a:effectLst/>
                  <a:uLnTx/>
                  <a:uFillTx/>
                  <a:latin typeface="Open Sans Semibold" panose="020B0606030504020204" pitchFamily="34" charset="0"/>
                  <a:ea typeface="Open Sans Semibold" panose="020B0606030504020204" pitchFamily="34" charset="0"/>
                  <a:cs typeface="Open Sans Semibold" panose="020B0606030504020204" pitchFamily="34" charset="0"/>
                </a:rPr>
                <a:t>Sectoral </a:t>
              </a:r>
              <a:br>
                <a:rPr kumimoji="0" lang="en-ZA" sz="2500" b="1" i="0" u="none" strike="noStrike" kern="1200" cap="none" spc="0" normalizeH="0" baseline="0" noProof="0" dirty="0">
                  <a:ln>
                    <a:noFill/>
                  </a:ln>
                  <a:solidFill>
                    <a:srgbClr val="F7B741"/>
                  </a:solidFill>
                  <a:effectLst/>
                  <a:uLnTx/>
                  <a:uFillTx/>
                  <a:latin typeface="Open Sans Semibold" panose="020B0606030504020204" pitchFamily="34" charset="0"/>
                  <a:ea typeface="Open Sans Semibold" panose="020B0606030504020204" pitchFamily="34" charset="0"/>
                  <a:cs typeface="Open Sans Semibold" panose="020B0606030504020204" pitchFamily="34" charset="0"/>
                </a:rPr>
              </a:br>
              <a:r>
                <a:rPr kumimoji="0" lang="en-ZA" sz="2500" b="1" i="0" u="none" strike="noStrike" kern="1200" cap="none" spc="0" normalizeH="0" baseline="0" noProof="0" dirty="0">
                  <a:ln>
                    <a:noFill/>
                  </a:ln>
                  <a:solidFill>
                    <a:srgbClr val="F7B741"/>
                  </a:solidFill>
                  <a:effectLst/>
                  <a:uLnTx/>
                  <a:uFillTx/>
                  <a:latin typeface="Open Sans Semibold" panose="020B0606030504020204" pitchFamily="34" charset="0"/>
                  <a:ea typeface="Open Sans Semibold" panose="020B0606030504020204" pitchFamily="34" charset="0"/>
                  <a:cs typeface="Open Sans Semibold" panose="020B0606030504020204" pitchFamily="34" charset="0"/>
                </a:rPr>
                <a:t>Diversity</a:t>
              </a:r>
              <a:endParaRPr kumimoji="0" lang="en-US" sz="2500" b="1" i="0" u="none" strike="noStrike" kern="1200" cap="none" spc="0" normalizeH="0" baseline="0" noProof="0" dirty="0">
                <a:ln>
                  <a:noFill/>
                </a:ln>
                <a:solidFill>
                  <a:srgbClr val="F7B741"/>
                </a:solidFill>
                <a:effectLst/>
                <a:uLnTx/>
                <a:uFillTx/>
                <a:latin typeface="Open Sans Semibold" panose="020B0606030504020204" pitchFamily="34" charset="0"/>
                <a:ea typeface="Open Sans Semibold" panose="020B0606030504020204" pitchFamily="34" charset="0"/>
                <a:cs typeface="Open Sans Semibold" panose="020B0606030504020204" pitchFamily="34" charset="0"/>
              </a:endParaRPr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51B479BE-3B2F-7A64-BB0F-676D46FE561F}"/>
                </a:ext>
              </a:extLst>
            </p:cNvPr>
            <p:cNvSpPr txBox="1"/>
            <p:nvPr/>
          </p:nvSpPr>
          <p:spPr>
            <a:xfrm>
              <a:off x="4962945" y="4015371"/>
              <a:ext cx="2068860" cy="206210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R="0" lvl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Equal opportunity </a:t>
              </a:r>
            </a:p>
            <a:p>
              <a:pPr marR="0" lvl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&amp; fair treatment</a:t>
              </a:r>
              <a:b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</a:b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pPr marR="0" lvl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Certainty of process </a:t>
              </a:r>
              <a:b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</a:b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&amp; high standards</a:t>
              </a:r>
              <a:b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</a:b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of integrity</a:t>
              </a:r>
              <a:b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</a:b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6DCE2181-45FC-076B-2CF1-E1ECFFAB2A68}"/>
                </a:ext>
              </a:extLst>
            </p:cNvPr>
            <p:cNvSpPr txBox="1"/>
            <p:nvPr/>
          </p:nvSpPr>
          <p:spPr>
            <a:xfrm>
              <a:off x="9856890" y="4011327"/>
              <a:ext cx="2064616" cy="15696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R="0" lvl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Variety of contract sizes</a:t>
              </a:r>
              <a:b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</a:b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pPr marR="0" lvl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Opportunities suitable for SMEs to large multinationals</a:t>
              </a: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FF8A49FA-6B95-40A0-1DED-8002A9A63985}"/>
                </a:ext>
              </a:extLst>
            </p:cNvPr>
            <p:cNvSpPr txBox="1"/>
            <p:nvPr/>
          </p:nvSpPr>
          <p:spPr>
            <a:xfrm>
              <a:off x="7394189" y="4015371"/>
              <a:ext cx="2010681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R="0" lvl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Demand for variety of specializations</a:t>
              </a: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3422D924-3385-5F3B-F800-C2BB604D6AAC}"/>
                </a:ext>
              </a:extLst>
            </p:cNvPr>
            <p:cNvSpPr txBox="1"/>
            <p:nvPr/>
          </p:nvSpPr>
          <p:spPr>
            <a:xfrm>
              <a:off x="2546426" y="3991784"/>
              <a:ext cx="1802126" cy="181588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R="0" lvl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Opportunities to work globally</a:t>
              </a:r>
              <a:b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</a:b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pPr marR="0" lvl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Opportunities to expand in new and existing markets</a:t>
              </a: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2FE561B1-ACAB-8B25-D669-1BDD44768EA3}"/>
                </a:ext>
              </a:extLst>
            </p:cNvPr>
            <p:cNvSpPr txBox="1"/>
            <p:nvPr/>
          </p:nvSpPr>
          <p:spPr>
            <a:xfrm>
              <a:off x="315464" y="4016795"/>
              <a:ext cx="1512854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R="0" lvl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Billions of dollars worth of business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23526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45312BAF-B9FD-5B72-8311-DF4B5B93E11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93B6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E7E8B62-853D-DC05-A3CD-18F79C30C24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alphaModFix amt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68976AA-7BEF-D101-A402-8562FB76F770}"/>
              </a:ext>
            </a:extLst>
          </p:cNvPr>
          <p:cNvSpPr txBox="1"/>
          <p:nvPr/>
        </p:nvSpPr>
        <p:spPr>
          <a:xfrm>
            <a:off x="653761" y="2459504"/>
            <a:ext cx="3374198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b="1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A new procurement approach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4B4DFD0-DC0A-57DD-B66E-C5D8B39953DE}"/>
              </a:ext>
            </a:extLst>
          </p:cNvPr>
          <p:cNvSpPr txBox="1"/>
          <p:nvPr/>
        </p:nvSpPr>
        <p:spPr>
          <a:xfrm>
            <a:off x="11301580" y="6630454"/>
            <a:ext cx="890420" cy="2027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700">
                <a:solidFill>
                  <a:schemeClr val="bg1">
                    <a:alpha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Official Use Only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CC2E686-6DCF-A96F-4458-0B86198FEBF1}"/>
              </a:ext>
            </a:extLst>
          </p:cNvPr>
          <p:cNvSpPr txBox="1"/>
          <p:nvPr/>
        </p:nvSpPr>
        <p:spPr>
          <a:xfrm>
            <a:off x="3639670" y="8283388"/>
            <a:ext cx="4643645" cy="3760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>
                <a:latin typeface="Open Sans Bold"/>
                <a:ea typeface="Open Sans Bold"/>
                <a:cs typeface="Open Sans Bold"/>
              </a:rPr>
              <a:t>RECENT PROCUREMENT REFORMS</a:t>
            </a:r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CFCFCE6-ADD7-B204-1474-2571A1E0A806}"/>
              </a:ext>
            </a:extLst>
          </p:cNvPr>
          <p:cNvSpPr txBox="1"/>
          <p:nvPr/>
        </p:nvSpPr>
        <p:spPr>
          <a:xfrm>
            <a:off x="4681720" y="333137"/>
            <a:ext cx="7150259" cy="65248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chemeClr val="accent1"/>
              </a:buClr>
              <a:buSzPct val="100000"/>
            </a:pPr>
            <a:endParaRPr lang="en-US" sz="220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buClr>
                <a:schemeClr val="accent1"/>
              </a:buClr>
              <a:buSzPct val="100000"/>
            </a:pPr>
            <a:r>
              <a:rPr lang="en-US" sz="2200" b="1">
                <a:solidFill>
                  <a:srgbClr val="F7B74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Quality-based awards </a:t>
            </a:r>
            <a:r>
              <a:rPr lang="en-US" sz="22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– 50% minimum technical weighting for most international procurement</a:t>
            </a:r>
          </a:p>
          <a:p>
            <a:pPr>
              <a:buClr>
                <a:schemeClr val="accent1"/>
              </a:buClr>
              <a:buSzPct val="100000"/>
            </a:pPr>
            <a:endParaRPr lang="en-US" sz="2200" b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buClr>
                <a:schemeClr val="accent1"/>
              </a:buClr>
              <a:buSzPct val="100000"/>
            </a:pPr>
            <a:r>
              <a:rPr lang="en-US" sz="2200" b="1">
                <a:solidFill>
                  <a:srgbClr val="F7B74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Early market engagement </a:t>
            </a:r>
            <a:r>
              <a:rPr lang="en-US" sz="22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– structured engagement before bidding </a:t>
            </a:r>
          </a:p>
          <a:p>
            <a:pPr>
              <a:buClr>
                <a:schemeClr val="accent1"/>
              </a:buClr>
              <a:buSzPct val="100000"/>
            </a:pPr>
            <a:endParaRPr lang="en-US" sz="2200" b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buClr>
                <a:schemeClr val="accent1"/>
              </a:buClr>
              <a:buSzPct val="100000"/>
            </a:pPr>
            <a:r>
              <a:rPr lang="en-US" sz="2200" b="1">
                <a:solidFill>
                  <a:srgbClr val="F7B74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Smarter contract packaging </a:t>
            </a:r>
            <a:r>
              <a:rPr lang="en-US" sz="22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– aggregation to attract strong international participation</a:t>
            </a:r>
          </a:p>
          <a:p>
            <a:pPr>
              <a:buClr>
                <a:schemeClr val="accent1"/>
              </a:buClr>
              <a:buSzPct val="100000"/>
            </a:pPr>
            <a:endParaRPr lang="en-US" sz="2200" b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buClr>
                <a:schemeClr val="accent1"/>
              </a:buClr>
              <a:buSzPct val="100000"/>
            </a:pPr>
            <a:r>
              <a:rPr lang="en-US" sz="2200" b="1">
                <a:solidFill>
                  <a:srgbClr val="F7B74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Stronger payment security </a:t>
            </a:r>
            <a:r>
              <a:rPr lang="en-US" sz="22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– expanded use of direct payment mechanisms</a:t>
            </a:r>
          </a:p>
          <a:p>
            <a:pPr>
              <a:buClr>
                <a:schemeClr val="accent1"/>
              </a:buClr>
              <a:buSzPct val="100000"/>
            </a:pPr>
            <a:endParaRPr lang="en-US" sz="220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buClr>
                <a:schemeClr val="accent1"/>
              </a:buClr>
              <a:buSzPct val="100000"/>
            </a:pPr>
            <a:r>
              <a:rPr lang="en-US" sz="22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Enhanced </a:t>
            </a:r>
            <a:r>
              <a:rPr lang="en-US" sz="2200" b="1">
                <a:solidFill>
                  <a:srgbClr val="F7B74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procurement complaint </a:t>
            </a:r>
            <a:r>
              <a:rPr lang="en-US" sz="22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system</a:t>
            </a:r>
          </a:p>
          <a:p>
            <a:pPr>
              <a:buClr>
                <a:schemeClr val="accent1"/>
              </a:buClr>
              <a:buSzPct val="100000"/>
            </a:pPr>
            <a:endParaRPr lang="en-US" sz="2200" b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buClr>
                <a:schemeClr val="accent1"/>
              </a:buClr>
              <a:buSzPct val="100000"/>
            </a:pPr>
            <a:r>
              <a:rPr lang="en-US" sz="2200" b="1">
                <a:solidFill>
                  <a:srgbClr val="F7B74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More local participation </a:t>
            </a:r>
            <a:r>
              <a:rPr lang="en-US" sz="22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– minimum 30% local labor under International Works Contracts</a:t>
            </a:r>
          </a:p>
          <a:p>
            <a:pPr marL="342900" indent="-342900">
              <a:buClr>
                <a:schemeClr val="accent1"/>
              </a:buClr>
              <a:buSzPct val="100000"/>
              <a:buFont typeface="Arial" panose="020B0604020202020204" pitchFamily="34" charset="0"/>
              <a:buChar char="→"/>
            </a:pPr>
            <a:endParaRPr lang="en-US" sz="220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42900" indent="-342900">
              <a:buClr>
                <a:schemeClr val="accent1"/>
              </a:buClr>
              <a:buSzPct val="100000"/>
              <a:buFont typeface="Arial" panose="020B0604020202020204" pitchFamily="34" charset="0"/>
              <a:buChar char="→"/>
            </a:pPr>
            <a:endParaRPr lang="en-US" sz="220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" name="Freeform 3">
            <a:extLst>
              <a:ext uri="{FF2B5EF4-FFF2-40B4-BE49-F238E27FC236}">
                <a16:creationId xmlns:a16="http://schemas.microsoft.com/office/drawing/2014/main" id="{7E8ED0FE-56BB-9733-8A16-4F064EE22C68}"/>
              </a:ext>
            </a:extLst>
          </p:cNvPr>
          <p:cNvSpPr/>
          <p:nvPr/>
        </p:nvSpPr>
        <p:spPr>
          <a:xfrm>
            <a:off x="360021" y="6098259"/>
            <a:ext cx="1108764" cy="501715"/>
          </a:xfrm>
          <a:custGeom>
            <a:avLst/>
            <a:gdLst/>
            <a:ahLst/>
            <a:cxnLst/>
            <a:rect l="l" t="t" r="r" b="b"/>
            <a:pathLst>
              <a:path w="2571862" h="1163768">
                <a:moveTo>
                  <a:pt x="0" y="0"/>
                </a:moveTo>
                <a:lnTo>
                  <a:pt x="2571862" y="0"/>
                </a:lnTo>
                <a:lnTo>
                  <a:pt x="2571862" y="1163768"/>
                </a:lnTo>
                <a:lnTo>
                  <a:pt x="0" y="116376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7616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3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86F037-CA6F-0C38-6E60-CCBED431A2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24A442EA-80E5-6E14-A1C2-6089C7D43ED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93B6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3AD75E7-6E79-AA35-2DF2-C94D86FDC43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alphaModFix amt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A40F89C-D38A-2F6E-643E-2714848C7415}"/>
              </a:ext>
            </a:extLst>
          </p:cNvPr>
          <p:cNvSpPr txBox="1"/>
          <p:nvPr/>
        </p:nvSpPr>
        <p:spPr>
          <a:xfrm>
            <a:off x="653761" y="3072348"/>
            <a:ext cx="337419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b="1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Impact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EEE4B34-BEE4-887C-F8D1-5CBAFE9B74E7}"/>
              </a:ext>
            </a:extLst>
          </p:cNvPr>
          <p:cNvSpPr txBox="1"/>
          <p:nvPr/>
        </p:nvSpPr>
        <p:spPr>
          <a:xfrm>
            <a:off x="11301580" y="6630454"/>
            <a:ext cx="890420" cy="2027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700">
                <a:solidFill>
                  <a:schemeClr val="bg1">
                    <a:alpha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Official Use Only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1CEC420-EB19-28DA-A529-A7ED5DBFFA7E}"/>
              </a:ext>
            </a:extLst>
          </p:cNvPr>
          <p:cNvSpPr txBox="1"/>
          <p:nvPr/>
        </p:nvSpPr>
        <p:spPr>
          <a:xfrm>
            <a:off x="3639670" y="8283388"/>
            <a:ext cx="4643645" cy="3760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>
                <a:latin typeface="Open Sans Bold"/>
                <a:ea typeface="Open Sans Bold"/>
                <a:cs typeface="Open Sans Bold"/>
              </a:rPr>
              <a:t>RECENT PROCUREMENT REFORMS</a:t>
            </a:r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C33FA63-FF2D-07D3-6364-7FB3A63F77EB}"/>
              </a:ext>
            </a:extLst>
          </p:cNvPr>
          <p:cNvSpPr txBox="1"/>
          <p:nvPr/>
        </p:nvSpPr>
        <p:spPr>
          <a:xfrm>
            <a:off x="4512026" y="530074"/>
            <a:ext cx="7319953" cy="5940088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buClr>
                <a:schemeClr val="accent1"/>
              </a:buClr>
              <a:buSzPct val="100000"/>
            </a:pPr>
            <a:endParaRPr lang="en-US" sz="21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buClr>
                <a:schemeClr val="accent1"/>
              </a:buClr>
              <a:buSzPct val="100000"/>
            </a:pPr>
            <a:r>
              <a:rPr lang="en-US" sz="2100" b="1" dirty="0">
                <a:solidFill>
                  <a:srgbClr val="F7B741"/>
                </a:solidFill>
                <a:latin typeface="Open Sans"/>
                <a:ea typeface="Open Sans"/>
                <a:cs typeface="Open Sans"/>
              </a:rPr>
              <a:t>Quality over cost: </a:t>
            </a:r>
            <a:r>
              <a:rPr lang="en-US" sz="2100" dirty="0">
                <a:solidFill>
                  <a:schemeClr val="bg1"/>
                </a:solidFill>
                <a:latin typeface="Open Sans"/>
                <a:ea typeface="Open Sans"/>
                <a:cs typeface="Open Sans"/>
              </a:rPr>
              <a:t>average technical/quality weighting given to most international procurements has increased to 51% since the changes were implemented, up 10 percentage points.</a:t>
            </a:r>
            <a:endParaRPr lang="en-US" sz="21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buClr>
                <a:schemeClr val="accent1"/>
              </a:buClr>
              <a:buSzPct val="100000"/>
            </a:pPr>
            <a:endParaRPr lang="en-US" sz="2100" b="1" dirty="0">
              <a:solidFill>
                <a:srgbClr val="F7B74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buClr>
                <a:schemeClr val="accent1"/>
              </a:buClr>
              <a:buSzPct val="100000"/>
            </a:pPr>
            <a:r>
              <a:rPr lang="en-US" sz="2100" b="1" dirty="0">
                <a:solidFill>
                  <a:srgbClr val="F7B741"/>
                </a:solidFill>
                <a:latin typeface="Open Sans"/>
                <a:ea typeface="Open Sans"/>
                <a:cs typeface="Open Sans"/>
              </a:rPr>
              <a:t>Proactive market engagement:</a:t>
            </a:r>
            <a:r>
              <a:rPr lang="en-US" sz="2100" dirty="0">
                <a:solidFill>
                  <a:schemeClr val="bg1"/>
                </a:solidFill>
                <a:latin typeface="Open Sans"/>
                <a:ea typeface="Open Sans"/>
                <a:cs typeface="Open Sans"/>
              </a:rPr>
              <a:t> Expanded WB and Borrower outreach through 270+ EME events with (13,500+ participants) and 170+ global business engagements (12,800+ participants)</a:t>
            </a:r>
            <a:endParaRPr lang="en-US" sz="21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42900" indent="-342900">
              <a:buClr>
                <a:schemeClr val="accent1"/>
              </a:buClr>
              <a:buSzPct val="100000"/>
              <a:buFontTx/>
              <a:buChar char="-"/>
            </a:pPr>
            <a:endParaRPr lang="en-US" sz="2100" b="1" dirty="0">
              <a:solidFill>
                <a:srgbClr val="F7B74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buClr>
                <a:schemeClr val="accent1"/>
              </a:buClr>
              <a:buSzPct val="100000"/>
            </a:pPr>
            <a:r>
              <a:rPr lang="en-US" sz="2100" b="1" dirty="0">
                <a:solidFill>
                  <a:srgbClr val="F7B741"/>
                </a:solidFill>
                <a:latin typeface="Open Sans"/>
                <a:ea typeface="Open Sans"/>
                <a:cs typeface="Open Sans"/>
              </a:rPr>
              <a:t>Improved competition: </a:t>
            </a:r>
            <a:r>
              <a:rPr lang="en-US" sz="2100" dirty="0">
                <a:solidFill>
                  <a:schemeClr val="bg1"/>
                </a:solidFill>
                <a:latin typeface="Open Sans"/>
                <a:ea typeface="Open Sans"/>
                <a:cs typeface="Open Sans"/>
              </a:rPr>
              <a:t>average number of bids per contract has increased from 4 to 5</a:t>
            </a:r>
          </a:p>
          <a:p>
            <a:pPr marL="342900" indent="-342900">
              <a:buClr>
                <a:schemeClr val="accent1"/>
              </a:buClr>
              <a:buSzPct val="100000"/>
              <a:buFontTx/>
              <a:buChar char="-"/>
            </a:pPr>
            <a:endParaRPr lang="en-US" sz="2100" b="1" dirty="0">
              <a:solidFill>
                <a:srgbClr val="F7B74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buClr>
                <a:schemeClr val="accent1"/>
              </a:buClr>
              <a:buSzPct val="100000"/>
            </a:pPr>
            <a:r>
              <a:rPr lang="en-US" sz="2100" b="1" dirty="0">
                <a:solidFill>
                  <a:srgbClr val="F7B741"/>
                </a:solidFill>
                <a:latin typeface="Open Sans"/>
                <a:ea typeface="Open Sans"/>
                <a:cs typeface="Open Sans"/>
              </a:rPr>
              <a:t>Growing diversity: </a:t>
            </a:r>
            <a:r>
              <a:rPr lang="en-US" sz="2100" dirty="0">
                <a:solidFill>
                  <a:schemeClr val="bg1"/>
                </a:solidFill>
                <a:latin typeface="Open Sans"/>
                <a:ea typeface="Open Sans"/>
                <a:cs typeface="Open Sans"/>
              </a:rPr>
              <a:t>among leading supplier countries, strengthening market reach</a:t>
            </a:r>
          </a:p>
          <a:p>
            <a:pPr marL="342900" indent="-342900">
              <a:buClr>
                <a:schemeClr val="accent1"/>
              </a:buClr>
              <a:buSzPct val="100000"/>
              <a:buFont typeface="Arial" panose="020B0604020202020204" pitchFamily="34" charset="0"/>
              <a:buChar char="→"/>
            </a:pPr>
            <a:endParaRPr lang="en-US" sz="2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42900" indent="-342900">
              <a:buClr>
                <a:schemeClr val="accent1"/>
              </a:buClr>
              <a:buSzPct val="100000"/>
              <a:buFont typeface="Arial" panose="020B0604020202020204" pitchFamily="34" charset="0"/>
              <a:buChar char="→"/>
            </a:pPr>
            <a:endParaRPr lang="en-US" sz="2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" name="Freeform 3">
            <a:extLst>
              <a:ext uri="{FF2B5EF4-FFF2-40B4-BE49-F238E27FC236}">
                <a16:creationId xmlns:a16="http://schemas.microsoft.com/office/drawing/2014/main" id="{E0995405-B096-BF35-2F39-742197DE942D}"/>
              </a:ext>
            </a:extLst>
          </p:cNvPr>
          <p:cNvSpPr/>
          <p:nvPr/>
        </p:nvSpPr>
        <p:spPr>
          <a:xfrm>
            <a:off x="360021" y="6098259"/>
            <a:ext cx="1108764" cy="501715"/>
          </a:xfrm>
          <a:custGeom>
            <a:avLst/>
            <a:gdLst/>
            <a:ahLst/>
            <a:cxnLst/>
            <a:rect l="l" t="t" r="r" b="b"/>
            <a:pathLst>
              <a:path w="2571862" h="1163768">
                <a:moveTo>
                  <a:pt x="0" y="0"/>
                </a:moveTo>
                <a:lnTo>
                  <a:pt x="2571862" y="0"/>
                </a:lnTo>
                <a:lnTo>
                  <a:pt x="2571862" y="1163768"/>
                </a:lnTo>
                <a:lnTo>
                  <a:pt x="0" y="116376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7457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3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E56B7A05-9BE5-85C7-9E7D-22B8627BDF8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93B6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A8B1880A-B2C4-4B2A-89A4-0943C0E0084B}"/>
              </a:ext>
            </a:extLst>
          </p:cNvPr>
          <p:cNvPicPr/>
          <p:nvPr/>
        </p:nvPicPr>
        <p:blipFill>
          <a:blip r:embed="rId3">
            <a:alphaModFix amt="15000"/>
          </a:blip>
          <a:stretch>
            <a:fillRect/>
          </a:stretch>
        </p:blipFill>
        <p:spPr>
          <a:xfrm>
            <a:off x="-1536198" y="-1925218"/>
            <a:ext cx="6921916" cy="7920759"/>
          </a:xfrm>
          <a:prstGeom prst="rect">
            <a:avLst/>
          </a:prstGeom>
        </p:spPr>
      </p:pic>
      <p:sp>
        <p:nvSpPr>
          <p:cNvPr id="19" name="Freeform 3">
            <a:extLst>
              <a:ext uri="{FF2B5EF4-FFF2-40B4-BE49-F238E27FC236}">
                <a16:creationId xmlns:a16="http://schemas.microsoft.com/office/drawing/2014/main" id="{38A58C5D-2D3C-8E57-4832-559BA14C6143}"/>
              </a:ext>
            </a:extLst>
          </p:cNvPr>
          <p:cNvSpPr/>
          <p:nvPr/>
        </p:nvSpPr>
        <p:spPr>
          <a:xfrm>
            <a:off x="676536" y="5995541"/>
            <a:ext cx="1248224" cy="564821"/>
          </a:xfrm>
          <a:custGeom>
            <a:avLst/>
            <a:gdLst/>
            <a:ahLst/>
            <a:cxnLst/>
            <a:rect l="l" t="t" r="r" b="b"/>
            <a:pathLst>
              <a:path w="2571862" h="1163768">
                <a:moveTo>
                  <a:pt x="0" y="0"/>
                </a:moveTo>
                <a:lnTo>
                  <a:pt x="2571862" y="0"/>
                </a:lnTo>
                <a:lnTo>
                  <a:pt x="2571862" y="1163768"/>
                </a:lnTo>
                <a:lnTo>
                  <a:pt x="0" y="116376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C768873-845A-B8A1-B5F7-BEDABFBFFF61}"/>
              </a:ext>
            </a:extLst>
          </p:cNvPr>
          <p:cNvSpPr txBox="1"/>
          <p:nvPr/>
        </p:nvSpPr>
        <p:spPr>
          <a:xfrm>
            <a:off x="719138" y="141477"/>
            <a:ext cx="10753723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ts val="4794"/>
              </a:lnSpc>
              <a:defRPr/>
            </a:pPr>
            <a:r>
              <a:rPr lang="en-US" sz="4000" dirty="0">
                <a:solidFill>
                  <a:prstClr val="white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Open Sans Bold"/>
              </a:rPr>
              <a:t>Interested in bidding on </a:t>
            </a:r>
          </a:p>
          <a:p>
            <a:pPr lvl="0" algn="ctr">
              <a:lnSpc>
                <a:spcPts val="4794"/>
              </a:lnSpc>
              <a:defRPr/>
            </a:pPr>
            <a:r>
              <a:rPr lang="en-US" sz="4000" dirty="0">
                <a:solidFill>
                  <a:prstClr val="white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Open Sans Bold"/>
              </a:rPr>
              <a:t>World Bank–financed contracts? 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Open Sans Bold"/>
              </a:rPr>
              <a:t>Visit the Suppliers’ Hub to: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49FB95E-8761-FE95-C1F6-BA020FBD8740}"/>
              </a:ext>
            </a:extLst>
          </p:cNvPr>
          <p:cNvGrpSpPr/>
          <p:nvPr/>
        </p:nvGrpSpPr>
        <p:grpSpPr>
          <a:xfrm>
            <a:off x="1548655" y="2111310"/>
            <a:ext cx="9863783" cy="4293483"/>
            <a:chOff x="1548655" y="2111310"/>
            <a:chExt cx="9863783" cy="4293483"/>
          </a:xfrm>
        </p:grpSpPr>
        <p:sp>
          <p:nvSpPr>
            <p:cNvPr id="5" name="TextBox 12">
              <a:extLst>
                <a:ext uri="{FF2B5EF4-FFF2-40B4-BE49-F238E27FC236}">
                  <a16:creationId xmlns:a16="http://schemas.microsoft.com/office/drawing/2014/main" id="{03BF1825-61CF-42F7-4FCA-908F15DA752F}"/>
                </a:ext>
              </a:extLst>
            </p:cNvPr>
            <p:cNvSpPr txBox="1"/>
            <p:nvPr/>
          </p:nvSpPr>
          <p:spPr>
            <a:xfrm>
              <a:off x="7574050" y="2271332"/>
              <a:ext cx="3001711" cy="92102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  <a:sym typeface="Open Sans Bold"/>
                </a:rPr>
                <a:t>SCAN TO ACCESS </a:t>
              </a:r>
              <a:b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  <a:sym typeface="Open Sans Bold"/>
                </a:rPr>
              </a:b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  <a:sym typeface="Open Sans Bold"/>
                </a:rPr>
                <a:t>THE SUPPLIERS’ HUB</a:t>
              </a:r>
              <a:b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  <a:sym typeface="Open Sans Bold"/>
                </a:rPr>
              </a:br>
              <a:b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  <a:sym typeface="Open Sans Bold"/>
                </a:rPr>
              </a:br>
              <a:endParaRPr kumimoji="0" lang="en-US" sz="1200" b="0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  <a:hlinkClick r:id="rId5" tooltip="http://www.worldbank.org/procurement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endParaRPr>
            </a:p>
          </p:txBody>
        </p:sp>
        <p:pic>
          <p:nvPicPr>
            <p:cNvPr id="6" name="Picture 23">
              <a:extLst>
                <a:ext uri="{FF2B5EF4-FFF2-40B4-BE49-F238E27FC236}">
                  <a16:creationId xmlns:a16="http://schemas.microsoft.com/office/drawing/2014/main" id="{D790EB4B-55FD-813A-0EFB-605CFB475FC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7371816" y="2731843"/>
              <a:ext cx="2558617" cy="2558617"/>
            </a:xfrm>
            <a:prstGeom prst="rect">
              <a:avLst/>
            </a:prstGeom>
          </p:spPr>
        </p:pic>
        <p:sp>
          <p:nvSpPr>
            <p:cNvPr id="7" name="TextBox 18">
              <a:extLst>
                <a:ext uri="{FF2B5EF4-FFF2-40B4-BE49-F238E27FC236}">
                  <a16:creationId xmlns:a16="http://schemas.microsoft.com/office/drawing/2014/main" id="{E83F6B8A-1424-121E-DB39-4498893670DD}"/>
                </a:ext>
              </a:extLst>
            </p:cNvPr>
            <p:cNvSpPr txBox="1"/>
            <p:nvPr/>
          </p:nvSpPr>
          <p:spPr>
            <a:xfrm>
              <a:off x="1548655" y="2111310"/>
              <a:ext cx="4753078" cy="429348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br>
                <a: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  <a:sym typeface="Open Sans Bold"/>
                </a:rPr>
              </a:b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  <a:sym typeface="Open Sans Bold"/>
                </a:rPr>
                <a:t>Explore business opportunities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lang="en-US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  <a:sym typeface="Open Sans Bold"/>
                </a:rPr>
                <a:t>Use </a:t>
              </a:r>
              <a:r>
                <a:rPr kumimoji="0" lang="en-US" sz="1800" b="0" i="0" u="none" strike="noStrike" kern="1200" cap="none" spc="0" normalizeH="0" baseline="0" noProof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  <a:sym typeface="Open Sans Bold"/>
                </a:rPr>
                <a:t>SOURCe</a:t>
              </a: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  <a:sym typeface="Open Sans Bold"/>
                </a:rPr>
                <a:t>, the AI assistant for suppliers</a:t>
              </a:r>
              <a:b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  <a:sym typeface="Open Sans Bold"/>
                </a:rPr>
              </a:b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  <a:sym typeface="Open Sans Bold"/>
                </a:rPr>
                <a:t>Stay informed about procurement events and E-Learning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endParaRPr>
            </a:p>
            <a:p>
              <a:pPr lvl="0">
                <a:spcBef>
                  <a:spcPct val="0"/>
                </a:spcBef>
                <a:defRPr/>
              </a:pPr>
              <a:r>
                <a:rPr lang="en-US">
                  <a:solidFill>
                    <a:prstClr val="white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  <a:sym typeface="Open Sans Bold"/>
                </a:rPr>
                <a:t>Sign up for email alerts to receive updates on projects, including new procurement notices</a:t>
              </a:r>
            </a:p>
            <a:p>
              <a:pPr lvl="0">
                <a:spcBef>
                  <a:spcPct val="0"/>
                </a:spcBef>
                <a:defRPr/>
              </a:pPr>
              <a:endParaRPr lang="en-US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endParaRPr>
            </a:p>
            <a:p>
              <a:pPr lvl="0">
                <a:spcBef>
                  <a:spcPct val="0"/>
                </a:spcBef>
                <a:defRPr/>
              </a:pPr>
              <a:r>
                <a:rPr lang="en-US">
                  <a:solidFill>
                    <a:prstClr val="white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  <a:sym typeface="Open Sans Bold"/>
                </a:rPr>
                <a:t>Consult procurement regulations and standard bidding documents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b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  <a:sym typeface="Open Sans Bold"/>
                </a:rPr>
              </a:b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2FC662F7-F7E4-474C-0BAF-7D79C026F84E}"/>
                </a:ext>
              </a:extLst>
            </p:cNvPr>
            <p:cNvSpPr txBox="1"/>
            <p:nvPr/>
          </p:nvSpPr>
          <p:spPr>
            <a:xfrm>
              <a:off x="7435710" y="5279019"/>
              <a:ext cx="3976728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b="0" i="0" u="none" strike="noStrike" kern="1200" cap="none" spc="0" normalizeH="0" baseline="0" noProof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www.worldbank.org/suppliershub</a:t>
              </a:r>
            </a:p>
          </p:txBody>
        </p: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83181084-7948-04E8-1E16-AE8BFDAC2D4C}"/>
                </a:ext>
              </a:extLst>
            </p:cNvPr>
            <p:cNvCxnSpPr>
              <a:cxnSpLocks/>
            </p:cNvCxnSpPr>
            <p:nvPr/>
          </p:nvCxnSpPr>
          <p:spPr>
            <a:xfrm>
              <a:off x="6836774" y="2261582"/>
              <a:ext cx="0" cy="3213707"/>
            </a:xfrm>
            <a:prstGeom prst="line">
              <a:avLst/>
            </a:prstGeom>
            <a:ln w="9525">
              <a:solidFill>
                <a:srgbClr val="F7B74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395217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3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</p:bldLst>
  </p:timing>
</p:sld>
</file>

<file path=ppt/theme/theme1.xml><?xml version="1.0" encoding="utf-8"?>
<a:theme xmlns:a="http://schemas.openxmlformats.org/drawingml/2006/main" name="1_Procurement Business Outreach Theme">
  <a:themeElements>
    <a:clrScheme name="Custom 1">
      <a:dk1>
        <a:sysClr val="windowText" lastClr="000000"/>
      </a:dk1>
      <a:lt1>
        <a:sysClr val="window" lastClr="FFFFFF"/>
      </a:lt1>
      <a:dk2>
        <a:srgbClr val="01194C"/>
      </a:dk2>
      <a:lt2>
        <a:srgbClr val="E0ECF7"/>
      </a:lt2>
      <a:accent1>
        <a:srgbClr val="00CCFF"/>
      </a:accent1>
      <a:accent2>
        <a:srgbClr val="327D52"/>
      </a:accent2>
      <a:accent3>
        <a:srgbClr val="0084BC"/>
      </a:accent3>
      <a:accent4>
        <a:srgbClr val="00AEEF"/>
      </a:accent4>
      <a:accent5>
        <a:srgbClr val="D44E2B"/>
      </a:accent5>
      <a:accent6>
        <a:srgbClr val="00AC97"/>
      </a:accent6>
      <a:hlink>
        <a:srgbClr val="00AEEF"/>
      </a:hlink>
      <a:folHlink>
        <a:srgbClr val="E6D649"/>
      </a:folHlink>
    </a:clrScheme>
    <a:fontScheme name="World Bank Procuremen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ocurement Business Outreach Theme" id="{0FB555BE-0487-4AA1-AD00-65C66A90988B}" vid="{FD932B46-9675-466B-A7D3-89BC3E8B671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WBDocument" ma:contentTypeID="0x010100F4C63C3BD852AE468EAEFD0E6C57C64F020090A28D39485FD94EB1231E868F386249" ma:contentTypeVersion="5" ma:contentTypeDescription="" ma:contentTypeScope="" ma:versionID="cf68ea7f772bda456062b0be85ea9005">
  <xsd:schema xmlns:xsd="http://www.w3.org/2001/XMLSchema" xmlns:xs="http://www.w3.org/2001/XMLSchema" xmlns:p="http://schemas.microsoft.com/office/2006/metadata/properties" xmlns:ns3="3e02667f-0271-471b-bd6e-11a2e16def1d" targetNamespace="http://schemas.microsoft.com/office/2006/metadata/properties" ma:root="true" ma:fieldsID="fd0206e21530ced026d05d7c59aeeb38" ns3:_="">
    <xsd:import namespace="3e02667f-0271-471b-bd6e-11a2e16def1d"/>
    <xsd:element name="properties">
      <xsd:complexType>
        <xsd:sequence>
          <xsd:element name="documentManagement">
            <xsd:complexType>
              <xsd:all>
                <xsd:element ref="ns3:WBDocs_Document_Date" minOccurs="0"/>
                <xsd:element ref="ns3:WBDocs_Information_Classification"/>
                <xsd:element ref="ns3:TaxCatchAll" minOccurs="0"/>
                <xsd:element ref="ns3:TaxCatchAllLabel" minOccurs="0"/>
                <xsd:element ref="ns3:_dlc_DocId" minOccurs="0"/>
                <xsd:element ref="ns3:_dlc_DocIdUrl" minOccurs="0"/>
                <xsd:element ref="ns3:_dlc_DocIdPersistId" minOccurs="0"/>
                <xsd:element ref="ns3:WBDocs_Access_To_Info_Exception" minOccurs="0"/>
                <xsd:element ref="ns3:o1cb080a3dca4eb8a0fd03c7cc8bf8f7" minOccurs="0"/>
                <xsd:element ref="ns3:i008215bacac45029ee8cafff4c8e93b" minOccurs="0"/>
                <xsd:element ref="ns3:OneCMS_Subcategory" minOccurs="0"/>
                <xsd:element ref="ns3:OneCMS_Category" minOccurs="0"/>
                <xsd:element ref="ns3:Abstrac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e02667f-0271-471b-bd6e-11a2e16def1d" elementFormDefault="qualified">
    <xsd:import namespace="http://schemas.microsoft.com/office/2006/documentManagement/types"/>
    <xsd:import namespace="http://schemas.microsoft.com/office/infopath/2007/PartnerControls"/>
    <xsd:element name="WBDocs_Document_Date" ma:index="3" nillable="true" ma:displayName="Document Date" ma:default="[today]" ma:format="DateTime" ma:internalName="WBDocs_Document_Date" ma:readOnly="false">
      <xsd:simpleType>
        <xsd:restriction base="dms:DateTime"/>
      </xsd:simpleType>
    </xsd:element>
    <xsd:element name="WBDocs_Information_Classification" ma:index="4" ma:displayName="Information Classification" ma:default="Official Use Only" ma:format="Dropdown" ma:internalName="WBDocs_Information_Classification" ma:readOnly="false">
      <xsd:simpleType>
        <xsd:restriction base="dms:Choice">
          <xsd:enumeration value="Public"/>
          <xsd:enumeration value="Official Use Only"/>
          <xsd:enumeration value="Confidential"/>
          <xsd:enumeration value="Strictly Confidential"/>
        </xsd:restriction>
      </xsd:simpleType>
    </xsd:element>
    <xsd:element name="TaxCatchAll" ma:index="6" nillable="true" ma:displayName="Taxonomy Catch All Column" ma:hidden="true" ma:list="{6249011e-46ea-462f-878f-9cc06bca31cf}" ma:internalName="TaxCatchAll" ma:showField="CatchAllData" ma:web="7b2601f8-cff4-4338-b6b5-f828c09da80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7" nillable="true" ma:displayName="Taxonomy Catch All Column1" ma:hidden="true" ma:list="{6249011e-46ea-462f-878f-9cc06bca31cf}" ma:internalName="TaxCatchAllLabel" ma:readOnly="true" ma:showField="CatchAllDataLabel" ma:web="7b2601f8-cff4-4338-b6b5-f828c09da80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_dlc_DocId" ma:index="10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11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2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WBDocs_Access_To_Info_Exception" ma:index="13" nillable="true" ma:displayName="Access to Info Exception" ma:default="12. Not Assessed" ma:format="Dropdown" ma:internalName="WBDocs_Access_To_Info_Exception" ma:readOnly="false">
      <xsd:simpleType>
        <xsd:restriction base="dms:Choice">
          <xsd:enumeration value="1. Personal"/>
          <xsd:enumeration value="2. Executive Director's Communications"/>
          <xsd:enumeration value="3. Board Ethics Committee"/>
          <xsd:enumeration value="4. Attorney-Client Privilege"/>
          <xsd:enumeration value="5. Security &amp; Safety"/>
          <xsd:enumeration value="6. Other Disclosure Regimes"/>
          <xsd:enumeration value="7. Client / Third Party Confidence"/>
          <xsd:enumeration value="8. Corporate/Administrative"/>
          <xsd:enumeration value="9. Deliberative"/>
          <xsd:enumeration value="10a-c. Financial - Forecast/Analysis/Transactions"/>
          <xsd:enumeration value="10d. Financial - Banking &amp; Billing"/>
          <xsd:enumeration value="11. Bank's Prerogative to Restrict"/>
          <xsd:enumeration value="12. Not Assessed"/>
          <xsd:enumeration value="13. Not Applicable"/>
          <xsd:enumeration value="Unknown Policy Restriction"/>
        </xsd:restriction>
      </xsd:simpleType>
    </xsd:element>
    <xsd:element name="o1cb080a3dca4eb8a0fd03c7cc8bf8f7" ma:index="15" nillable="true" ma:taxonomy="true" ma:internalName="o1cb080a3dca4eb8a0fd03c7cc8bf8f7" ma:taxonomyFieldName="WBDocs_Local_Document_Type" ma:displayName="Local Document Type" ma:readOnly="false" ma:default="" ma:fieldId="{81cb080a-3dca-4eb8-a0fd-03c7cc8bf8f7}" ma:taxonomyMulti="true" ma:sspId="2a6c10d7-b926-4fc0-945e-3cbf5049f6bd" ma:termSetId="ec380048-e675-43f7-9194-41567bcb0af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008215bacac45029ee8cafff4c8e93b" ma:index="17" nillable="true" ma:taxonomy="true" ma:internalName="i008215bacac45029ee8cafff4c8e93b" ma:taxonomyFieldName="WBDocs_Originating_Unit" ma:displayName="Originating unit" ma:readOnly="false" ma:default="" ma:fieldId="{2008215b-acac-4502-9ee8-cafff4c8e93b}" ma:taxonomyMulti="true" ma:sspId="2a6c10d7-b926-4fc0-945e-3cbf5049f6bd" ma:termSetId="806c0147-d557-463e-8bb0-983f4f318bd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OneCMS_Subcategory" ma:index="21" nillable="true" ma:displayName="Subcategory" ma:hidden="true" ma:internalName="OneCMS_Subcategory" ma:readOnly="false">
      <xsd:simpleType>
        <xsd:restriction base="dms:Text"/>
      </xsd:simpleType>
    </xsd:element>
    <xsd:element name="OneCMS_Category" ma:index="22" nillable="true" ma:displayName="Category" ma:hidden="true" ma:internalName="OneCMS_Category" ma:readOnly="false">
      <xsd:simpleType>
        <xsd:restriction base="dms:Text"/>
      </xsd:simpleType>
    </xsd:element>
    <xsd:element name="Abstract" ma:index="23" nillable="true" ma:displayName="Abstract" ma:hidden="true" ma:internalName="Abstract" ma:readOnly="fals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 ma:index="2" ma:displayName="Author"/>
        <xsd:element ref="dcterms:created" minOccurs="0" maxOccurs="1"/>
        <xsd:element ref="dc:identifier" minOccurs="0" maxOccurs="1"/>
        <xsd:element name="contentType" minOccurs="0" maxOccurs="1" type="xsd:string" ma:index="19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bbf74ef-39a0-4c92-8e8c-6a2bf2ed9d67" xsi:nil="true"/>
    <_ip_UnifiedCompliancePolicyUIAction xmlns="http://schemas.microsoft.com/sharepoint/v3" xsi:nil="true"/>
    <hf1399ad930e4b988465711a337d2c2d xmlns="dbbf74ef-39a0-4c92-8e8c-6a2bf2ed9d67">
      <Terms xmlns="http://schemas.microsoft.com/office/infopath/2007/PartnerControls"/>
    </hf1399ad930e4b988465711a337d2c2d>
    <lc11f1ff9f5c48838a0bc2ec51eac566 xmlns="dbbf74ef-39a0-4c92-8e8c-6a2bf2ed9d67">
      <Terms xmlns="http://schemas.microsoft.com/office/infopath/2007/PartnerControls"/>
    </lc11f1ff9f5c48838a0bc2ec51eac566>
    <lcf76f155ced4ddcb4097134ff3c332f xmlns="3a284c00-957e-411f-b408-0edcff1245d3">
      <Terms xmlns="http://schemas.microsoft.com/office/infopath/2007/PartnerControls"/>
    </lcf76f155ced4ddcb4097134ff3c332f>
    <Year xmlns="dbbf74ef-39a0-4c92-8e8c-6a2bf2ed9d67" xsi:nil="true"/>
    <a9af152c25e14af897e7d76220aeab10 xmlns="dbbf74ef-39a0-4c92-8e8c-6a2bf2ed9d67">
      <Terms xmlns="http://schemas.microsoft.com/office/infopath/2007/PartnerControls"/>
    </a9af152c25e14af897e7d76220aeab10>
    <_ip_UnifiedCompliancePolicyProperties xmlns="http://schemas.microsoft.com/sharepoint/v3" xsi:nil="true"/>
    <Migrated xmlns="3a284c00-957e-411f-b408-0edcff1245d3">false</Migrated>
    <ma437f6ac72440de9b6940dd1bcd81fe xmlns="dbbf74ef-39a0-4c92-8e8c-6a2bf2ed9d67">
      <Terms xmlns="http://schemas.microsoft.com/office/infopath/2007/PartnerControls"/>
    </ma437f6ac72440de9b6940dd1bcd81fe>
    <i0f23455c0e84802adaa3c0e3eb1e526 xmlns="dbbf74ef-39a0-4c92-8e8c-6a2bf2ed9d67">
      <Terms xmlns="http://schemas.microsoft.com/office/infopath/2007/PartnerControls"/>
    </i0f23455c0e84802adaa3c0e3eb1e526>
    <n793ddc026cb4bf697eeb34c7d0091a2 xmlns="dbbf74ef-39a0-4c92-8e8c-6a2bf2ed9d67">
      <Terms xmlns="http://schemas.microsoft.com/office/infopath/2007/PartnerControls"/>
    </n793ddc026cb4bf697eeb34c7d0091a2>
    <j9f9f3d914d7431283f4a0aecc8356c0 xmlns="dbbf74ef-39a0-4c92-8e8c-6a2bf2ed9d67">
      <Terms xmlns="http://schemas.microsoft.com/office/infopath/2007/PartnerControls"/>
    </j9f9f3d914d7431283f4a0aecc8356c0>
    <h451082966334e71b63b45337f302ee3 xmlns="dbbf74ef-39a0-4c92-8e8c-6a2bf2ed9d67">
      <Terms xmlns="http://schemas.microsoft.com/office/infopath/2007/PartnerControls"/>
    </h451082966334e71b63b45337f302ee3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A7405D0E2B4774784F04252B8F471AC" ma:contentTypeVersion="22" ma:contentTypeDescription="Create a new document." ma:contentTypeScope="" ma:versionID="965e87dff6ec6086eac5c8aeb4fb382f">
  <xsd:schema xmlns:xsd="http://www.w3.org/2001/XMLSchema" xmlns:xs="http://www.w3.org/2001/XMLSchema" xmlns:p="http://schemas.microsoft.com/office/2006/metadata/properties" xmlns:ns1="http://schemas.microsoft.com/sharepoint/v3" xmlns:ns2="3a284c00-957e-411f-b408-0edcff1245d3" xmlns:ns3="dbbf74ef-39a0-4c92-8e8c-6a2bf2ed9d67" targetNamespace="http://schemas.microsoft.com/office/2006/metadata/properties" ma:root="true" ma:fieldsID="a83da677bf7f7e4e516d93af7a4669eb" ns1:_="" ns2:_="" ns3:_="">
    <xsd:import namespace="http://schemas.microsoft.com/sharepoint/v3"/>
    <xsd:import namespace="3a284c00-957e-411f-b408-0edcff1245d3"/>
    <xsd:import namespace="dbbf74ef-39a0-4c92-8e8c-6a2bf2ed9d6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Location" minOccurs="0"/>
                <xsd:element ref="ns3:ma437f6ac72440de9b6940dd1bcd81fe" minOccurs="0"/>
                <xsd:element ref="ns3:TaxCatchAll" minOccurs="0"/>
                <xsd:element ref="ns3:TaxCatchAllLabel" minOccurs="0"/>
                <xsd:element ref="ns3:a9af152c25e14af897e7d76220aeab10" minOccurs="0"/>
                <xsd:element ref="ns3:i0f23455c0e84802adaa3c0e3eb1e526" minOccurs="0"/>
                <xsd:element ref="ns3:j9f9f3d914d7431283f4a0aecc8356c0" minOccurs="0"/>
                <xsd:element ref="ns3:hf1399ad930e4b988465711a337d2c2d" minOccurs="0"/>
                <xsd:element ref="ns3:h451082966334e71b63b45337f302ee3" minOccurs="0"/>
                <xsd:element ref="ns3:lc11f1ff9f5c48838a0bc2ec51eac566" minOccurs="0"/>
                <xsd:element ref="ns3:n793ddc026cb4bf697eeb34c7d0091a2" minOccurs="0"/>
                <xsd:element ref="ns3:Year" minOccurs="0"/>
                <xsd:element ref="ns2:Migrated" minOccurs="0"/>
                <xsd:element ref="ns2:MediaLengthInSeconds" minOccurs="0"/>
                <xsd:element ref="ns1:_ip_UnifiedCompliancePolicyProperties" minOccurs="0"/>
                <xsd:element ref="ns1:_ip_UnifiedCompliancePolicyUIAction" minOccurs="0"/>
                <xsd:element ref="ns2:lcf76f155ced4ddcb4097134ff3c332f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4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4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a284c00-957e-411f-b408-0edcff1245d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igrated" ma:index="38" nillable="true" ma:displayName="Migrated" ma:default="0" ma:internalName="Migrated">
      <xsd:simpleType>
        <xsd:restriction base="dms:Boolean"/>
      </xsd:simpleType>
    </xsd:element>
    <xsd:element name="MediaLengthInSeconds" ma:index="39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43" nillable="true" ma:taxonomy="true" ma:internalName="lcf76f155ced4ddcb4097134ff3c332f" ma:taxonomyFieldName="MediaServiceImageTags" ma:displayName="Image Tags" ma:readOnly="false" ma:fieldId="{5cf76f15-5ced-4ddc-b409-7134ff3c332f}" ma:taxonomyMulti="true" ma:sspId="2f1d3ea7-f1f4-41f8-90e2-23da3017ace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4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4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4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bbf74ef-39a0-4c92-8e8c-6a2bf2ed9d67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ma437f6ac72440de9b6940dd1bcd81fe" ma:index="19" nillable="true" ma:taxonomy="true" ma:internalName="ma437f6ac72440de9b6940dd1bcd81fe" ma:taxonomyFieldName="Continents" ma:displayName="Continent" ma:default="" ma:fieldId="{6a437f6a-c724-40de-9b69-40dd1bcd81fe}" ma:taxonomyMulti="true" ma:sspId="2f1d3ea7-f1f4-41f8-90e2-23da3017aced" ma:termSetId="b2b54352-13ee-4693-a3c1-8b9b859f8936" ma:anchorId="248ab0e6-4f83-4417-9dfe-95355cb47620" ma:open="false" ma:isKeyword="false">
      <xsd:complexType>
        <xsd:sequence>
          <xsd:element ref="pc:Terms" minOccurs="0" maxOccurs="1"/>
        </xsd:sequence>
      </xsd:complexType>
    </xsd:element>
    <xsd:element name="TaxCatchAll" ma:index="20" nillable="true" ma:displayName="Taxonomy Catch All Column" ma:hidden="true" ma:list="{da1557f7-8e08-4ac0-a037-bc51905eb0f9}" ma:internalName="TaxCatchAll" ma:showField="CatchAllData" ma:web="dbbf74ef-39a0-4c92-8e8c-6a2bf2ed9d6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21" nillable="true" ma:displayName="Taxonomy Catch All Column1" ma:hidden="true" ma:list="{da1557f7-8e08-4ac0-a037-bc51905eb0f9}" ma:internalName="TaxCatchAllLabel" ma:readOnly="true" ma:showField="CatchAllDataLabel" ma:web="dbbf74ef-39a0-4c92-8e8c-6a2bf2ed9d6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a9af152c25e14af897e7d76220aeab10" ma:index="23" nillable="true" ma:taxonomy="true" ma:internalName="a9af152c25e14af897e7d76220aeab10" ma:taxonomyFieldName="Countries" ma:displayName="Country" ma:default="" ma:fieldId="{a9af152c-25e1-4af8-97e7-d76220aeab10}" ma:taxonomyMulti="true" ma:sspId="2f1d3ea7-f1f4-41f8-90e2-23da3017aced" ma:termSetId="b2b54352-13ee-4693-a3c1-8b9b859f8936" ma:anchorId="a8f99a60-cada-420a-953e-711ae50b981c" ma:open="false" ma:isKeyword="false">
      <xsd:complexType>
        <xsd:sequence>
          <xsd:element ref="pc:Terms" minOccurs="0" maxOccurs="1"/>
        </xsd:sequence>
      </xsd:complexType>
    </xsd:element>
    <xsd:element name="i0f23455c0e84802adaa3c0e3eb1e526" ma:index="25" nillable="true" ma:taxonomy="true" ma:internalName="i0f23455c0e84802adaa3c0e3eb1e526" ma:taxonomyFieldName="DocumentTypes" ma:displayName="Type of document" ma:default="" ma:fieldId="{20f23455-c0e8-4802-adaa-3c0e3eb1e526}" ma:taxonomyMulti="true" ma:sspId="2f1d3ea7-f1f4-41f8-90e2-23da3017aced" ma:termSetId="b2b54352-13ee-4693-a3c1-8b9b859f8936" ma:anchorId="4407243e-9e44-4744-b328-200b6f69f384" ma:open="false" ma:isKeyword="false">
      <xsd:complexType>
        <xsd:sequence>
          <xsd:element ref="pc:Terms" minOccurs="0" maxOccurs="1"/>
        </xsd:sequence>
      </xsd:complexType>
    </xsd:element>
    <xsd:element name="j9f9f3d914d7431283f4a0aecc8356c0" ma:index="27" nillable="true" ma:taxonomy="true" ma:internalName="j9f9f3d914d7431283f4a0aecc8356c0" ma:taxonomyFieldName="EventType1" ma:displayName="Type of event" ma:default="" ma:fieldId="{39f9f3d9-14d7-4312-83f4-a0aecc8356c0}" ma:sspId="2f1d3ea7-f1f4-41f8-90e2-23da3017aced" ma:termSetId="b2b54352-13ee-4693-a3c1-8b9b859f8936" ma:anchorId="eb19ccd0-86df-4fc8-bce5-a0174e2b4a0a" ma:open="false" ma:isKeyword="false">
      <xsd:complexType>
        <xsd:sequence>
          <xsd:element ref="pc:Terms" minOccurs="0" maxOccurs="1"/>
        </xsd:sequence>
      </xsd:complexType>
    </xsd:element>
    <xsd:element name="hf1399ad930e4b988465711a337d2c2d" ma:index="29" nillable="true" ma:taxonomy="true" ma:internalName="hf1399ad930e4b988465711a337d2c2d" ma:taxonomyFieldName="Languages" ma:displayName="Languages" ma:default="" ma:fieldId="{1f1399ad-930e-4b98-8465-711a337d2c2d}" ma:sspId="2f1d3ea7-f1f4-41f8-90e2-23da3017aced" ma:termSetId="b2b54352-13ee-4693-a3c1-8b9b859f8936" ma:anchorId="ef0c1a47-0d53-489e-ab24-49bbd26076e2" ma:open="false" ma:isKeyword="false">
      <xsd:complexType>
        <xsd:sequence>
          <xsd:element ref="pc:Terms" minOccurs="0" maxOccurs="1"/>
        </xsd:sequence>
      </xsd:complexType>
    </xsd:element>
    <xsd:element name="h451082966334e71b63b45337f302ee3" ma:index="31" nillable="true" ma:taxonomy="true" ma:internalName="h451082966334e71b63b45337f302ee3" ma:taxonomyFieldName="Sectors" ma:displayName="Sector" ma:default="" ma:fieldId="{14510829-6633-4e71-b63b-45337f302ee3}" ma:taxonomyMulti="true" ma:sspId="2f1d3ea7-f1f4-41f8-90e2-23da3017aced" ma:termSetId="b2b54352-13ee-4693-a3c1-8b9b859f8936" ma:anchorId="08298f75-993f-4c35-890f-9e7d9b8e4399" ma:open="false" ma:isKeyword="false">
      <xsd:complexType>
        <xsd:sequence>
          <xsd:element ref="pc:Terms" minOccurs="0" maxOccurs="1"/>
        </xsd:sequence>
      </xsd:complexType>
    </xsd:element>
    <xsd:element name="lc11f1ff9f5c48838a0bc2ec51eac566" ma:index="33" nillable="true" ma:taxonomy="true" ma:internalName="lc11f1ff9f5c48838a0bc2ec51eac566" ma:taxonomyFieldName="Subsectors" ma:displayName="Subsector" ma:default="" ma:fieldId="{5c11f1ff-9f5c-4883-8a0b-c2ec51eac566}" ma:taxonomyMulti="true" ma:sspId="2f1d3ea7-f1f4-41f8-90e2-23da3017aced" ma:termSetId="b2b54352-13ee-4693-a3c1-8b9b859f8936" ma:anchorId="18dedc06-1a45-4ba9-992f-ff7550c19266" ma:open="false" ma:isKeyword="false">
      <xsd:complexType>
        <xsd:sequence>
          <xsd:element ref="pc:Terms" minOccurs="0" maxOccurs="1"/>
        </xsd:sequence>
      </xsd:complexType>
    </xsd:element>
    <xsd:element name="n793ddc026cb4bf697eeb34c7d0091a2" ma:index="35" nillable="true" ma:taxonomy="true" ma:internalName="n793ddc026cb4bf697eeb34c7d0091a2" ma:taxonomyFieldName="Themes" ma:displayName="Theme" ma:default="" ma:fieldId="{7793ddc0-26cb-4bf6-97ee-b34c7d0091a2}" ma:taxonomyMulti="true" ma:sspId="2f1d3ea7-f1f4-41f8-90e2-23da3017aced" ma:termSetId="b2b54352-13ee-4693-a3c1-8b9b859f8936" ma:anchorId="0417383d-5d18-4084-97e6-e1b17970a1b6" ma:open="false" ma:isKeyword="false">
      <xsd:complexType>
        <xsd:sequence>
          <xsd:element ref="pc:Terms" minOccurs="0" maxOccurs="1"/>
        </xsd:sequence>
      </xsd:complexType>
    </xsd:element>
    <xsd:element name="Year" ma:index="37" nillable="true" ma:displayName="Year" ma:internalName="Year">
      <xsd:simpleType>
        <xsd:restriction base="dms:Number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5.xml><?xml version="1.0" encoding="utf-8"?>
<?mso-contentType ?>
<SharedContentType xmlns="Microsoft.SharePoint.Taxonomy.ContentTypeSync" SourceId="2a6c10d7-b926-4fc0-945e-3cbf5049f6bd" ContentTypeId="0x010100F4C63C3BD852AE468EAEFD0E6C57C64F02" PreviousValue="false" LastSyncTimeStamp="2020-09-30T18:56:41.327Z"/>
</file>

<file path=customXml/itemProps1.xml><?xml version="1.0" encoding="utf-8"?>
<ds:datastoreItem xmlns:ds="http://schemas.openxmlformats.org/officeDocument/2006/customXml" ds:itemID="{6C834252-775B-489C-91F0-896E7CA6C1B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e02667f-0271-471b-bd6e-11a2e16def1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622DFC8-48D3-44AD-B0D4-4BFCB0BEF5AB}">
  <ds:schemaRefs>
    <ds:schemaRef ds:uri="http://purl.org/dc/elements/1.1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www.w3.org/XML/1998/namespace"/>
    <ds:schemaRef ds:uri="http://purl.org/dc/terms/"/>
    <ds:schemaRef ds:uri="3e02667f-0271-471b-bd6e-11a2e16def1d"/>
    <ds:schemaRef ds:uri="http://schemas.microsoft.com/office/2006/metadata/properties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986803AB-AF88-450E-82FE-6F21C3BBE819}"/>
</file>

<file path=customXml/itemProps4.xml><?xml version="1.0" encoding="utf-8"?>
<ds:datastoreItem xmlns:ds="http://schemas.openxmlformats.org/officeDocument/2006/customXml" ds:itemID="{B75B3BC7-A63A-4A6C-8190-94E98BCF67DB}">
  <ds:schemaRefs>
    <ds:schemaRef ds:uri="http://schemas.microsoft.com/sharepoint/v3/contenttype/forms"/>
  </ds:schemaRefs>
</ds:datastoreItem>
</file>

<file path=customXml/itemProps5.xml><?xml version="1.0" encoding="utf-8"?>
<ds:datastoreItem xmlns:ds="http://schemas.openxmlformats.org/officeDocument/2006/customXml" ds:itemID="{DC4AE82B-EF1C-4A31-BDCB-E6BA785282FA}">
  <ds:schemaRefs>
    <ds:schemaRef ds:uri="Microsoft.SharePoint.Taxonomy.ContentTypeSync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2026 Visual Guide - Procurement</Template>
  <TotalTime>30</TotalTime>
  <Words>628</Words>
  <Application>Microsoft Office PowerPoint</Application>
  <PresentationFormat>Widescreen</PresentationFormat>
  <Paragraphs>159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9" baseType="lpstr">
      <vt:lpstr>Aptos</vt:lpstr>
      <vt:lpstr>Arial</vt:lpstr>
      <vt:lpstr>Calibri</vt:lpstr>
      <vt:lpstr>Open Sans</vt:lpstr>
      <vt:lpstr>Open Sans Bold</vt:lpstr>
      <vt:lpstr>Open Sans Light</vt:lpstr>
      <vt:lpstr>Open Sans Semibold</vt:lpstr>
      <vt:lpstr>1_Procurement Business Outreach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Diana Ruan Hernandez</dc:creator>
  <cp:lastModifiedBy>Michael Pryor</cp:lastModifiedBy>
  <cp:revision>5</cp:revision>
  <cp:lastPrinted>2026-05-14T14:12:55Z</cp:lastPrinted>
  <dcterms:created xsi:type="dcterms:W3CDTF">2025-10-16T16:03:33Z</dcterms:created>
  <dcterms:modified xsi:type="dcterms:W3CDTF">2026-10-13T15:55:26Z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0x010100BA7405D0E2B4774784F04252B8F471AC</vt:lpwstr>
  </property>
  <property fmtid="{D5CDD505-2E9C-101B-9397-08002B2CF9AE}" pid="3" name="MSIP_Label_f1bf45b6-5649-4236-82a3-f45024cd282e_Enabled">
    <vt:lpwstr>true</vt:lpwstr>
  </property>
  <property fmtid="{D5CDD505-2E9C-101B-9397-08002B2CF9AE}" pid="4" name="MSIP_Label_f1bf45b6-5649-4236-82a3-f45024cd282e_SetDate">
    <vt:lpwstr>2025-10-16T17:11:10Z</vt:lpwstr>
  </property>
  <property fmtid="{D5CDD505-2E9C-101B-9397-08002B2CF9AE}" pid="5" name="MSIP_Label_f1bf45b6-5649-4236-82a3-f45024cd282e_Method">
    <vt:lpwstr>Standard</vt:lpwstr>
  </property>
  <property fmtid="{D5CDD505-2E9C-101B-9397-08002B2CF9AE}" pid="6" name="MSIP_Label_f1bf45b6-5649-4236-82a3-f45024cd282e_Name">
    <vt:lpwstr>Official Use Only</vt:lpwstr>
  </property>
  <property fmtid="{D5CDD505-2E9C-101B-9397-08002B2CF9AE}" pid="7" name="MSIP_Label_f1bf45b6-5649-4236-82a3-f45024cd282e_SiteId">
    <vt:lpwstr>31a2fec0-266b-4c67-b56e-2796d8f59c36</vt:lpwstr>
  </property>
  <property fmtid="{D5CDD505-2E9C-101B-9397-08002B2CF9AE}" pid="8" name="MSIP_Label_f1bf45b6-5649-4236-82a3-f45024cd282e_ActionId">
    <vt:lpwstr>33d65bd0-17a7-479b-8e66-c847cbb66af4</vt:lpwstr>
  </property>
  <property fmtid="{D5CDD505-2E9C-101B-9397-08002B2CF9AE}" pid="9" name="MSIP_Label_f1bf45b6-5649-4236-82a3-f45024cd282e_ContentBits">
    <vt:lpwstr>2</vt:lpwstr>
  </property>
  <property fmtid="{D5CDD505-2E9C-101B-9397-08002B2CF9AE}" pid="10" name="MSIP_Label_f1bf45b6-5649-4236-82a3-f45024cd282e_Tag">
    <vt:lpwstr>10, 3, 0, 1</vt:lpwstr>
  </property>
  <property fmtid="{D5CDD505-2E9C-101B-9397-08002B2CF9AE}" pid="11" name="ClassificationContentMarkingFooterLocations">
    <vt:lpwstr>Procurement Business Outreach Theme:8</vt:lpwstr>
  </property>
  <property fmtid="{D5CDD505-2E9C-101B-9397-08002B2CF9AE}" pid="12" name="ClassificationContentMarkingFooterText">
    <vt:lpwstr>Official Use Only</vt:lpwstr>
  </property>
  <property fmtid="{D5CDD505-2E9C-101B-9397-08002B2CF9AE}" pid="13" name="lcf76f155ced4ddcb4097134ff3c332f">
    <vt:lpwstr/>
  </property>
  <property fmtid="{D5CDD505-2E9C-101B-9397-08002B2CF9AE}" pid="14" name="MediaServiceImageTags">
    <vt:lpwstr/>
  </property>
  <property fmtid="{D5CDD505-2E9C-101B-9397-08002B2CF9AE}" pid="15" name="WBDocs_Originating_Unit">
    <vt:lpwstr/>
  </property>
  <property fmtid="{D5CDD505-2E9C-101B-9397-08002B2CF9AE}" pid="16" name="WBDocs_Local_Document_Type">
    <vt:lpwstr/>
  </property>
  <property fmtid="{D5CDD505-2E9C-101B-9397-08002B2CF9AE}" pid="17" name="xd_ProgID">
    <vt:lpwstr/>
  </property>
  <property fmtid="{D5CDD505-2E9C-101B-9397-08002B2CF9AE}" pid="18" name="ComplianceAssetId">
    <vt:lpwstr/>
  </property>
  <property fmtid="{D5CDD505-2E9C-101B-9397-08002B2CF9AE}" pid="19" name="TemplateUrl">
    <vt:lpwstr/>
  </property>
  <property fmtid="{D5CDD505-2E9C-101B-9397-08002B2CF9AE}" pid="20" name="_ExtendedDescription">
    <vt:lpwstr/>
  </property>
  <property fmtid="{D5CDD505-2E9C-101B-9397-08002B2CF9AE}" pid="21" name="TriggerFlowInfo">
    <vt:lpwstr/>
  </property>
  <property fmtid="{D5CDD505-2E9C-101B-9397-08002B2CF9AE}" pid="22" name="xd_Signature">
    <vt:bool>false</vt:bool>
  </property>
  <property fmtid="{D5CDD505-2E9C-101B-9397-08002B2CF9AE}" pid="23" name="fbe16eaccf4749f086104f7c67297f76">
    <vt:lpwstr>World Bank|bc205cc9-8a56-48a3-9f30-b099e7707c1b</vt:lpwstr>
  </property>
  <property fmtid="{D5CDD505-2E9C-101B-9397-08002B2CF9AE}" pid="24" name="TaxKeyword">
    <vt:lpwstr/>
  </property>
  <property fmtid="{D5CDD505-2E9C-101B-9397-08002B2CF9AE}" pid="25" name="hbe71f8dfd024405860d37e862f27a82">
    <vt:lpwstr/>
  </property>
  <property fmtid="{D5CDD505-2E9C-101B-9397-08002B2CF9AE}" pid="26" name="WBDocs_Country">
    <vt:lpwstr/>
  </property>
  <property fmtid="{D5CDD505-2E9C-101B-9397-08002B2CF9AE}" pid="27" name="m23003d518f743f49dcbc82909afe93a">
    <vt:lpwstr/>
  </property>
  <property fmtid="{D5CDD505-2E9C-101B-9397-08002B2CF9AE}" pid="28" name="d744a75525f04a8c9e54f4ed11bfe7c0">
    <vt:lpwstr/>
  </property>
  <property fmtid="{D5CDD505-2E9C-101B-9397-08002B2CF9AE}" pid="29" name="WBDocs_Topic">
    <vt:lpwstr/>
  </property>
  <property fmtid="{D5CDD505-2E9C-101B-9397-08002B2CF9AE}" pid="30" name="TaxKeywordTaxHTField">
    <vt:lpwstr/>
  </property>
  <property fmtid="{D5CDD505-2E9C-101B-9397-08002B2CF9AE}" pid="31" name="Organization">
    <vt:lpwstr>3;#World Bank|bc205cc9-8a56-48a3-9f30-b099e7707c1b</vt:lpwstr>
  </property>
  <property fmtid="{D5CDD505-2E9C-101B-9397-08002B2CF9AE}" pid="32" name="WBDocs_Category">
    <vt:lpwstr/>
  </property>
  <property fmtid="{D5CDD505-2E9C-101B-9397-08002B2CF9AE}" pid="33" name="WBDocs_Language">
    <vt:lpwstr/>
  </property>
  <property fmtid="{D5CDD505-2E9C-101B-9397-08002B2CF9AE}" pid="34" name="n51c50147e554be9a5479ee6e2785bf7">
    <vt:lpwstr/>
  </property>
  <property fmtid="{D5CDD505-2E9C-101B-9397-08002B2CF9AE}" pid="35" name="pf1bc08d06b541998378c6b8090400d8">
    <vt:lpwstr/>
  </property>
  <property fmtid="{D5CDD505-2E9C-101B-9397-08002B2CF9AE}" pid="36" name="WBDocs_Business_Function">
    <vt:lpwstr/>
  </property>
  <property fmtid="{D5CDD505-2E9C-101B-9397-08002B2CF9AE}" pid="37" name="Subsectors">
    <vt:lpwstr/>
  </property>
  <property fmtid="{D5CDD505-2E9C-101B-9397-08002B2CF9AE}" pid="38" name="Themes">
    <vt:lpwstr/>
  </property>
  <property fmtid="{D5CDD505-2E9C-101B-9397-08002B2CF9AE}" pid="39" name="Continents">
    <vt:lpwstr/>
  </property>
  <property fmtid="{D5CDD505-2E9C-101B-9397-08002B2CF9AE}" pid="40" name="DocumentTypes">
    <vt:lpwstr/>
  </property>
  <property fmtid="{D5CDD505-2E9C-101B-9397-08002B2CF9AE}" pid="41" name="Sectors">
    <vt:lpwstr/>
  </property>
  <property fmtid="{D5CDD505-2E9C-101B-9397-08002B2CF9AE}" pid="42" name="EventType1">
    <vt:lpwstr/>
  </property>
  <property fmtid="{D5CDD505-2E9C-101B-9397-08002B2CF9AE}" pid="43" name="Languages">
    <vt:lpwstr/>
  </property>
  <property fmtid="{D5CDD505-2E9C-101B-9397-08002B2CF9AE}" pid="44" name="Countries">
    <vt:lpwstr/>
  </property>
</Properties>
</file>