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88" r:id="rId4"/>
    <p:sldId id="273" r:id="rId5"/>
    <p:sldId id="279" r:id="rId6"/>
    <p:sldId id="284" r:id="rId7"/>
    <p:sldId id="277" r:id="rId8"/>
    <p:sldId id="280" r:id="rId9"/>
    <p:sldId id="281" r:id="rId10"/>
    <p:sldId id="285" r:id="rId11"/>
    <p:sldId id="283" r:id="rId12"/>
    <p:sldId id="260" r:id="rId13"/>
    <p:sldId id="289" r:id="rId14"/>
    <p:sldId id="268" r:id="rId15"/>
    <p:sldId id="269" r:id="rId16"/>
    <p:sldId id="282" r:id="rId17"/>
    <p:sldId id="271" r:id="rId18"/>
  </p:sldIdLst>
  <p:sldSz cx="9144000" cy="6858000" type="overhead"/>
  <p:notesSz cx="6797675" cy="98567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>
        <p:scale>
          <a:sx n="100" d="100"/>
          <a:sy n="100" d="100"/>
        </p:scale>
        <p:origin x="-324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822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540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754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7896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9233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84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588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3493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7130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2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180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2" y="987430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178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47AB-B634-4420-9028-04870243D729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7AEB-43D1-4696-B959-8170C8D0AB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85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marky.com.pl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042" y="2418398"/>
            <a:ext cx="930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/>
              <a:t>Science and Technology Park</a:t>
            </a:r>
          </a:p>
          <a:p>
            <a:pPr algn="ctr"/>
            <a:r>
              <a:rPr lang="pl-PL" sz="5400" b="1" dirty="0" smtClean="0"/>
              <a:t>Rzeszów-Dworzysko</a:t>
            </a:r>
            <a:endParaRPr lang="pl-PL" sz="5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85189" y="4577162"/>
            <a:ext cx="480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/>
              </a:rPr>
              <a:t>ECONOMIC HEART OF THE CITY AND THE ENTIRE REGION</a:t>
            </a:r>
            <a:endParaRPr lang="pl-PL" sz="2400" b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3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0447" y="2471827"/>
            <a:ext cx="4401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strategic aim of PNT</a:t>
            </a:r>
            <a:br>
              <a:rPr lang="en-US" dirty="0"/>
            </a:br>
            <a:r>
              <a:rPr lang="en-US" dirty="0"/>
              <a:t>is to create conditions for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scientific and industrial potential of the region, stimulate local </a:t>
            </a:r>
            <a:r>
              <a:rPr lang="en-US" dirty="0" smtClean="0"/>
              <a:t>entrepreneurship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en-US" dirty="0" smtClean="0"/>
              <a:t> </a:t>
            </a:r>
            <a:r>
              <a:rPr lang="en-US" dirty="0"/>
              <a:t>creation of new jobs. This will help to attract companies and new technologies, improve the business and investment attractiveness of the region </a:t>
            </a:r>
            <a:r>
              <a:rPr lang="en-US" dirty="0" err="1" smtClean="0"/>
              <a:t>podkarpac</a:t>
            </a:r>
            <a:r>
              <a:rPr lang="pl-PL" dirty="0" smtClean="0"/>
              <a:t>k</a:t>
            </a:r>
            <a:r>
              <a:rPr lang="en-US" dirty="0" err="1" smtClean="0"/>
              <a:t>i</a:t>
            </a:r>
            <a:r>
              <a:rPr lang="pl-PL" dirty="0" smtClean="0"/>
              <a:t>e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ctr"/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66" y="2225251"/>
            <a:ext cx="4117692" cy="307847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16442" y="1706556"/>
            <a:ext cx="656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INVESTMENT PLOTS CURRENTLY </a:t>
            </a:r>
            <a:r>
              <a:rPr lang="pl-PL" sz="2000" b="1" dirty="0" smtClean="0">
                <a:solidFill>
                  <a:srgbClr val="002060"/>
                </a:solidFill>
              </a:rPr>
              <a:t>AVAILABLE  </a:t>
            </a:r>
            <a:r>
              <a:rPr lang="pl-PL" sz="2000" dirty="0" smtClean="0"/>
              <a:t>(</a:t>
            </a:r>
            <a:r>
              <a:rPr lang="pl-PL" sz="1400" b="1" dirty="0" err="1" smtClean="0"/>
              <a:t>highlighted</a:t>
            </a:r>
            <a:r>
              <a:rPr lang="pl-PL" sz="1400" b="1" dirty="0" smtClean="0"/>
              <a:t> in </a:t>
            </a:r>
            <a:r>
              <a:rPr lang="pl-PL" sz="1400" b="1" dirty="0" err="1" smtClean="0"/>
              <a:t>white</a:t>
            </a:r>
            <a:r>
              <a:rPr lang="pl-PL" sz="1400" b="1" dirty="0" smtClean="0"/>
              <a:t> )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Jarosz Jarosz\Desktop\Obraz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24" y="2469900"/>
            <a:ext cx="6347326" cy="3612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929850" y="2984713"/>
            <a:ext cx="36183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40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7" name="Picture 3" descr="C:\Users\waldemar.pijar\Desktop\Logotypy\Zdjęcie  EURO 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67" y="2213264"/>
            <a:ext cx="3707749" cy="35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4920727" y="3137113"/>
            <a:ext cx="4005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On </a:t>
            </a:r>
            <a:r>
              <a:rPr lang="en-US" sz="1600" b="1" dirty="0">
                <a:solidFill>
                  <a:srgbClr val="002060"/>
                </a:solidFill>
                <a:latin typeface="Helvetica" panose="020B0604020202020204" pitchFamily="34" charset="0"/>
              </a:rPr>
              <a:t>02.12.2014 the Council of Ministers adopted a draft regulation amending the regulation on </a:t>
            </a:r>
            <a:r>
              <a:rPr lang="en-US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Special </a:t>
            </a:r>
            <a:r>
              <a:rPr lang="en-US" sz="1600" b="1" dirty="0">
                <a:solidFill>
                  <a:srgbClr val="002060"/>
                </a:solidFill>
                <a:latin typeface="Helvetica" panose="020B0604020202020204" pitchFamily="34" charset="0"/>
              </a:rPr>
              <a:t>Economic Zone Euro Park </a:t>
            </a:r>
            <a:r>
              <a:rPr lang="en-US" sz="1600" b="1" dirty="0" err="1" smtClean="0">
                <a:solidFill>
                  <a:srgbClr val="002060"/>
                </a:solidFill>
                <a:latin typeface="Helvetica" panose="020B0604020202020204" pitchFamily="34" charset="0"/>
              </a:rPr>
              <a:t>Mielec</a:t>
            </a:r>
            <a:r>
              <a:rPr lang="en-US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.</a:t>
            </a:r>
            <a:endParaRPr lang="pl-PL" sz="1600" b="1" dirty="0" smtClean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Helvetica" panose="020B0604020202020204" pitchFamily="34" charset="0"/>
              </a:rPr>
              <a:t>This regulation incorporates into the zone the land of  110  ha, including the land situated in the Science and Technology Park </a:t>
            </a:r>
            <a:r>
              <a:rPr lang="en-US" sz="1600" b="1" dirty="0" err="1">
                <a:solidFill>
                  <a:srgbClr val="002060"/>
                </a:solidFill>
                <a:latin typeface="Helvetica" panose="020B0604020202020204" pitchFamily="34" charset="0"/>
              </a:rPr>
              <a:t>Rzeszów-Dworzysko</a:t>
            </a:r>
            <a:r>
              <a:rPr lang="pl-PL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3" y="1663738"/>
            <a:ext cx="2424428" cy="1143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61659" y="2277708"/>
            <a:ext cx="743810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275"/>
              </a:lnSpc>
            </a:pPr>
            <a:endParaRPr lang="pl-PL" sz="1500" dirty="0" smtClean="0"/>
          </a:p>
          <a:p>
            <a:pPr algn="ctr" fontAlgn="t">
              <a:lnSpc>
                <a:spcPts val="1275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PUBLIC AID FOR ENTREPRENEURS IN THE SEZ EURO-PARK MIELEC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 algn="ctr" fontAlgn="t">
              <a:lnSpc>
                <a:spcPts val="1275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ctr" fontAlgn="t">
              <a:lnSpc>
                <a:spcPts val="1275"/>
              </a:lnSpc>
            </a:pPr>
            <a:endParaRPr lang="en-US" sz="1500" b="1" dirty="0">
              <a:solidFill>
                <a:srgbClr val="002060"/>
              </a:solidFill>
            </a:endParaRPr>
          </a:p>
          <a:p>
            <a:pPr algn="just" fontAlgn="t">
              <a:lnSpc>
                <a:spcPts val="1275"/>
              </a:lnSpc>
            </a:pPr>
            <a:r>
              <a:rPr lang="en-US" sz="1500" b="1" dirty="0">
                <a:solidFill>
                  <a:srgbClr val="002060"/>
                </a:solidFill>
              </a:rPr>
              <a:t>The Special Economic Zone EURO – PARK MIELEC offers public aid in the form of corporate income tax exemptions to entrepreneurs doing business in the zone against the valid business license.</a:t>
            </a:r>
          </a:p>
          <a:p>
            <a:pPr algn="just" fontAlgn="t">
              <a:lnSpc>
                <a:spcPts val="1275"/>
              </a:lnSpc>
            </a:pPr>
            <a:endParaRPr lang="en-US" sz="1500" b="1" dirty="0">
              <a:solidFill>
                <a:srgbClr val="002060"/>
              </a:solidFill>
            </a:endParaRPr>
          </a:p>
          <a:p>
            <a:pPr marL="285750" indent="-285750" algn="just" fontAlgn="t">
              <a:lnSpc>
                <a:spcPts val="1275"/>
              </a:lnSpc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2060"/>
              </a:solidFill>
            </a:endParaRPr>
          </a:p>
          <a:p>
            <a:pPr algn="just" fontAlgn="t">
              <a:lnSpc>
                <a:spcPts val="1275"/>
              </a:lnSpc>
            </a:pPr>
            <a:r>
              <a:rPr lang="en-US" sz="1500" b="1" dirty="0">
                <a:solidFill>
                  <a:srgbClr val="002060"/>
                </a:solidFill>
              </a:rPr>
              <a:t>According to the regional aid </a:t>
            </a:r>
            <a:r>
              <a:rPr lang="en-US" sz="1500" b="1" dirty="0" smtClean="0">
                <a:solidFill>
                  <a:srgbClr val="002060"/>
                </a:solidFill>
              </a:rPr>
              <a:t>map</a:t>
            </a:r>
            <a:r>
              <a:rPr lang="pl-PL" sz="1500" b="1" dirty="0" smtClean="0">
                <a:solidFill>
                  <a:srgbClr val="002060"/>
                </a:solidFill>
              </a:rPr>
              <a:t>,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the maximum intensity of public aid for the areas in SEZ EURO-PARK MIELEC is as below:   </a:t>
            </a:r>
          </a:p>
          <a:p>
            <a:pPr algn="just" fontAlgn="t">
              <a:lnSpc>
                <a:spcPts val="1275"/>
              </a:lnSpc>
            </a:pPr>
            <a:endParaRPr lang="pl-PL" sz="1500" b="1" dirty="0">
              <a:solidFill>
                <a:srgbClr val="002060"/>
              </a:solidFill>
            </a:endParaRPr>
          </a:p>
          <a:p>
            <a:pPr algn="just" fontAlgn="t">
              <a:lnSpc>
                <a:spcPts val="1275"/>
              </a:lnSpc>
            </a:pPr>
            <a:r>
              <a:rPr lang="en-US" sz="1500" b="1" dirty="0" smtClean="0">
                <a:solidFill>
                  <a:srgbClr val="002060"/>
                </a:solidFill>
              </a:rPr>
              <a:t>50</a:t>
            </a:r>
            <a:r>
              <a:rPr lang="en-US" sz="1500" b="1" dirty="0">
                <a:solidFill>
                  <a:srgbClr val="002060"/>
                </a:solidFill>
              </a:rPr>
              <a:t>% for investment sites in the </a:t>
            </a:r>
            <a:r>
              <a:rPr lang="pl-PL" sz="1500" b="1" dirty="0" smtClean="0">
                <a:solidFill>
                  <a:srgbClr val="002060"/>
                </a:solidFill>
              </a:rPr>
              <a:t>podkarpackie </a:t>
            </a:r>
            <a:r>
              <a:rPr lang="en-US" sz="1500" b="1" dirty="0" err="1" smtClean="0">
                <a:solidFill>
                  <a:srgbClr val="002060"/>
                </a:solidFill>
              </a:rPr>
              <a:t>voivodeships</a:t>
            </a:r>
            <a:r>
              <a:rPr lang="pl-PL" sz="1500" b="1" dirty="0">
                <a:solidFill>
                  <a:srgbClr val="002060"/>
                </a:solidFill>
              </a:rPr>
              <a:t>.</a:t>
            </a:r>
            <a:endParaRPr lang="en-US" sz="1500" b="1" dirty="0">
              <a:solidFill>
                <a:srgbClr val="002060"/>
              </a:solidFill>
            </a:endParaRPr>
          </a:p>
          <a:p>
            <a:pPr algn="just" fontAlgn="t">
              <a:lnSpc>
                <a:spcPts val="1275"/>
              </a:lnSpc>
            </a:pPr>
            <a:endParaRPr lang="pl-PL" sz="1500" b="1" dirty="0" smtClean="0">
              <a:solidFill>
                <a:srgbClr val="002060"/>
              </a:solidFill>
            </a:endParaRPr>
          </a:p>
          <a:p>
            <a:pPr algn="just" fontAlgn="t">
              <a:lnSpc>
                <a:spcPts val="1275"/>
              </a:lnSpc>
            </a:pPr>
            <a:r>
              <a:rPr lang="en-US" sz="1500" b="1" dirty="0" smtClean="0">
                <a:solidFill>
                  <a:srgbClr val="002060"/>
                </a:solidFill>
              </a:rPr>
              <a:t>The </a:t>
            </a:r>
            <a:r>
              <a:rPr lang="en-US" sz="1500" b="1" dirty="0">
                <a:solidFill>
                  <a:srgbClr val="002060"/>
                </a:solidFill>
              </a:rPr>
              <a:t>above intensity is applicable to large entrepreneurs, it is increased by 10 % in case of medium and 20% in case of small entrepreneurs.</a:t>
            </a:r>
            <a:endParaRPr lang="pl-PL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62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9319" y="1795618"/>
            <a:ext cx="704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RULES FOR RECRUITMENT AND SELECTION OF FUTURE INVESTORS: </a:t>
            </a: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90503" y="2822531"/>
            <a:ext cx="75745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 smtClean="0">
                <a:latin typeface="+mj-lt"/>
              </a:rPr>
              <a:t>Investor`s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application</a:t>
            </a:r>
            <a:r>
              <a:rPr lang="pl-PL" b="1" dirty="0" smtClean="0">
                <a:latin typeface="+mj-lt"/>
              </a:rPr>
              <a:t> to the Office of the Science and Technology Park in the </a:t>
            </a:r>
            <a:r>
              <a:rPr lang="pl-PL" b="1" dirty="0" err="1" smtClean="0">
                <a:latin typeface="+mj-lt"/>
              </a:rPr>
              <a:t>headquarters</a:t>
            </a:r>
            <a:r>
              <a:rPr lang="pl-PL" b="1" dirty="0" smtClean="0">
                <a:latin typeface="+mj-lt"/>
              </a:rPr>
              <a:t> of Starostwo Powiatowe (</a:t>
            </a:r>
            <a:r>
              <a:rPr lang="pl-PL" b="1" dirty="0" err="1" smtClean="0">
                <a:latin typeface="+mj-lt"/>
              </a:rPr>
              <a:t>District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Authorities</a:t>
            </a:r>
            <a:r>
              <a:rPr lang="pl-PL" b="1" dirty="0" smtClean="0">
                <a:latin typeface="+mj-lt"/>
              </a:rPr>
              <a:t>) in Rzeszów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>
                <a:latin typeface="+mj-lt"/>
              </a:rPr>
              <a:t>Assesment</a:t>
            </a:r>
            <a:r>
              <a:rPr lang="pl-PL" sz="1600" b="1" dirty="0" smtClean="0">
                <a:latin typeface="+mj-lt"/>
              </a:rPr>
              <a:t> of the </a:t>
            </a:r>
            <a:r>
              <a:rPr lang="pl-PL" sz="1600" b="1" dirty="0" err="1" smtClean="0">
                <a:latin typeface="+mj-lt"/>
              </a:rPr>
              <a:t>potential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inwestor`s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innovativeness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level</a:t>
            </a:r>
            <a:r>
              <a:rPr lang="pl-PL" sz="1600" b="1" dirty="0" smtClean="0">
                <a:latin typeface="+mj-lt"/>
              </a:rPr>
              <a:t> by a team of </a:t>
            </a:r>
            <a:r>
              <a:rPr lang="pl-PL" sz="1600" b="1" dirty="0" err="1" smtClean="0">
                <a:latin typeface="+mj-lt"/>
              </a:rPr>
              <a:t>experts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appointed</a:t>
            </a:r>
            <a:r>
              <a:rPr lang="pl-PL" sz="1600" b="1" dirty="0" smtClean="0">
                <a:latin typeface="+mj-lt"/>
              </a:rPr>
              <a:t> by Zarząd Powiatu (</a:t>
            </a:r>
            <a:r>
              <a:rPr lang="pl-PL" sz="1600" b="1" dirty="0" err="1" smtClean="0">
                <a:latin typeface="+mj-lt"/>
              </a:rPr>
              <a:t>District</a:t>
            </a:r>
            <a:r>
              <a:rPr lang="pl-PL" sz="1600" b="1" dirty="0" smtClean="0">
                <a:latin typeface="+mj-lt"/>
              </a:rPr>
              <a:t> Board)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>
                <a:latin typeface="+mj-lt"/>
              </a:rPr>
              <a:t>Approval</a:t>
            </a:r>
            <a:r>
              <a:rPr lang="pl-PL" sz="1600" b="1" dirty="0" smtClean="0">
                <a:latin typeface="+mj-lt"/>
              </a:rPr>
              <a:t> of Zarząd Powiatu for the </a:t>
            </a:r>
            <a:r>
              <a:rPr lang="pl-PL" sz="1600" b="1" dirty="0" err="1" smtClean="0">
                <a:latin typeface="+mj-lt"/>
              </a:rPr>
              <a:t>project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implementation</a:t>
            </a:r>
            <a:r>
              <a:rPr lang="pl-PL" sz="1600" b="1" dirty="0" smtClean="0">
                <a:latin typeface="+mj-lt"/>
              </a:rPr>
              <a:t> in 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+mj-lt"/>
              </a:rPr>
              <a:t>Call for </a:t>
            </a:r>
            <a:r>
              <a:rPr lang="pl-PL" sz="1600" b="1" dirty="0" err="1" smtClean="0">
                <a:latin typeface="+mj-lt"/>
              </a:rPr>
              <a:t>bids</a:t>
            </a:r>
            <a:r>
              <a:rPr lang="pl-PL" sz="1600" b="1" dirty="0" smtClean="0">
                <a:latin typeface="+mj-lt"/>
              </a:rPr>
              <a:t> for the sale of land for </a:t>
            </a:r>
            <a:r>
              <a:rPr lang="pl-PL" sz="1600" b="1" dirty="0" err="1" smtClean="0">
                <a:latin typeface="+mj-lt"/>
              </a:rPr>
              <a:t>investors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meeting</a:t>
            </a:r>
            <a:r>
              <a:rPr lang="pl-PL" sz="1600" b="1" dirty="0" smtClean="0">
                <a:latin typeface="+mj-lt"/>
              </a:rPr>
              <a:t> the </a:t>
            </a:r>
            <a:r>
              <a:rPr lang="pl-PL" sz="1600" b="1" dirty="0" err="1" smtClean="0">
                <a:latin typeface="+mj-lt"/>
              </a:rPr>
              <a:t>criteria</a:t>
            </a:r>
            <a:r>
              <a:rPr lang="pl-PL" sz="1600" b="1" dirty="0" smtClean="0">
                <a:latin typeface="+mj-lt"/>
              </a:rPr>
              <a:t> for the </a:t>
            </a:r>
            <a:r>
              <a:rPr lang="pl-PL" sz="1600" b="1" dirty="0" err="1" smtClean="0">
                <a:latin typeface="+mj-lt"/>
              </a:rPr>
              <a:t>operation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 err="1" smtClean="0">
                <a:latin typeface="+mj-lt"/>
              </a:rPr>
              <a:t>within</a:t>
            </a:r>
            <a:r>
              <a:rPr lang="pl-PL" sz="1600" b="1" dirty="0" smtClean="0">
                <a:latin typeface="+mj-lt"/>
              </a:rPr>
              <a:t> the Park</a:t>
            </a:r>
            <a:endParaRPr lang="pl-PL" sz="1600" dirty="0">
              <a:latin typeface="Arial Black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3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72391" y="2441872"/>
            <a:ext cx="762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pPr marL="742950" lvl="2" indent="-285750" algn="just">
              <a:buFont typeface="Wingdings" panose="05000000000000000000" pitchFamily="2" charset="2"/>
              <a:buChar char="Ø"/>
            </a:pPr>
            <a:r>
              <a:rPr lang="pl-PL" b="1" dirty="0" err="1" smtClean="0"/>
              <a:t>Excellent</a:t>
            </a:r>
            <a:r>
              <a:rPr lang="pl-PL" b="1" dirty="0" smtClean="0"/>
              <a:t> </a:t>
            </a:r>
            <a:r>
              <a:rPr lang="pl-PL" b="1" dirty="0" err="1"/>
              <a:t>communication</a:t>
            </a:r>
            <a:r>
              <a:rPr lang="pl-PL" b="1" dirty="0"/>
              <a:t> </a:t>
            </a:r>
            <a:r>
              <a:rPr lang="pl-PL" b="1" dirty="0" smtClean="0"/>
              <a:t>system,</a:t>
            </a:r>
          </a:p>
          <a:p>
            <a:pPr marL="742950" lvl="2" indent="-285750" algn="just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S</a:t>
            </a:r>
            <a:r>
              <a:rPr lang="en-US" b="1" dirty="0" err="1" smtClean="0"/>
              <a:t>ites</a:t>
            </a:r>
            <a:r>
              <a:rPr lang="en-US" b="1" dirty="0" smtClean="0"/>
              <a:t> </a:t>
            </a:r>
            <a:r>
              <a:rPr lang="en-US" b="1" dirty="0"/>
              <a:t>have a clear legal </a:t>
            </a:r>
            <a:r>
              <a:rPr lang="en-US" b="1" dirty="0" smtClean="0"/>
              <a:t>status</a:t>
            </a:r>
            <a:r>
              <a:rPr lang="pl-PL" b="1" dirty="0" smtClean="0"/>
              <a:t>,</a:t>
            </a:r>
            <a:r>
              <a:rPr lang="en-US" b="1" dirty="0" smtClean="0"/>
              <a:t> </a:t>
            </a:r>
            <a:endParaRPr lang="pl-PL" b="1" dirty="0" smtClean="0"/>
          </a:p>
          <a:p>
            <a:pPr lvl="1" algn="just"/>
            <a:endParaRPr lang="pl-PL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b="1" dirty="0" smtClean="0"/>
              <a:t>Investment </a:t>
            </a:r>
            <a:r>
              <a:rPr lang="pl-PL" b="1" dirty="0" err="1" smtClean="0"/>
              <a:t>area</a:t>
            </a:r>
            <a:r>
              <a:rPr lang="en-US" b="1" dirty="0" smtClean="0"/>
              <a:t> </a:t>
            </a:r>
            <a:r>
              <a:rPr lang="en-US" b="1" dirty="0"/>
              <a:t>is covered by the local zoning plan</a:t>
            </a:r>
            <a:r>
              <a:rPr lang="pl-PL" b="1" dirty="0" smtClean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l-PL" b="1" dirty="0" smtClean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p</a:t>
            </a:r>
            <a:r>
              <a:rPr lang="pl-PL" b="1" dirty="0" smtClean="0"/>
              <a:t>art of Special </a:t>
            </a:r>
            <a:r>
              <a:rPr lang="pl-PL" b="1" dirty="0" err="1" smtClean="0"/>
              <a:t>Economic</a:t>
            </a:r>
            <a:r>
              <a:rPr lang="pl-PL" b="1" dirty="0" smtClean="0"/>
              <a:t> Zone „EURO- PARK” Mielec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l-PL" b="1" dirty="0" err="1"/>
              <a:t>P</a:t>
            </a:r>
            <a:r>
              <a:rPr lang="pl-PL" b="1" dirty="0" err="1" smtClean="0"/>
              <a:t>hotovoltaic</a:t>
            </a:r>
            <a:r>
              <a:rPr lang="pl-PL" b="1" dirty="0" smtClean="0"/>
              <a:t> </a:t>
            </a:r>
            <a:r>
              <a:rPr lang="pl-PL" b="1" dirty="0"/>
              <a:t>farm – </a:t>
            </a:r>
            <a:r>
              <a:rPr lang="pl-PL" b="1" dirty="0" smtClean="0"/>
              <a:t>II </a:t>
            </a:r>
            <a:r>
              <a:rPr lang="pl-PL" b="1" dirty="0" err="1" smtClean="0"/>
              <a:t>stage</a:t>
            </a:r>
            <a:r>
              <a:rPr lang="pl-PL" b="1" dirty="0" smtClean="0"/>
              <a:t> – 30.09.2015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l-PL" sz="2000" b="1" dirty="0"/>
          </a:p>
          <a:p>
            <a:pPr lvl="1"/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1471159" y="1904773"/>
            <a:ext cx="791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pl-PL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benefits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pl-PL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investing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within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PNT Rzeszów – Dworzysko</a:t>
            </a: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316213" y="2475850"/>
            <a:ext cx="68887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Rzeszów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Dworzysko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currently the largest and  the most attractive, completely developed investment area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administrative boundaries of the city of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Rzeszów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entire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Podkarpackie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Voivodeship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Rzeszów-Dworzysko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only  a new places of work. With this investment,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Rzeszowski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District will create an economic heart of the city and the entire region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6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41779" y="3059287"/>
            <a:ext cx="7547593" cy="64633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pl-PL" sz="1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8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571793" y="300355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925467" y="1650087"/>
            <a:ext cx="4354290" cy="550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0070C0"/>
                </a:solidFill>
              </a:rPr>
              <a:t>PERFECT LOCATION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52070" y="2891968"/>
            <a:ext cx="257442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 err="1" smtClean="0"/>
              <a:t>Motorway</a:t>
            </a:r>
            <a:r>
              <a:rPr lang="pl-PL" sz="1600" b="1" dirty="0" smtClean="0"/>
              <a:t> A-4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 err="1" smtClean="0"/>
              <a:t>Expressway</a:t>
            </a:r>
            <a:r>
              <a:rPr lang="pl-PL" sz="1600" b="1" dirty="0" smtClean="0"/>
              <a:t> S-19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 smtClean="0"/>
              <a:t>International </a:t>
            </a:r>
            <a:r>
              <a:rPr lang="pl-PL" sz="1600" b="1" dirty="0" err="1" smtClean="0"/>
              <a:t>Airport</a:t>
            </a:r>
            <a:r>
              <a:rPr lang="pl-PL" sz="1600" b="1" dirty="0" smtClean="0"/>
              <a:t> </a:t>
            </a:r>
          </a:p>
          <a:p>
            <a:r>
              <a:rPr lang="pl-PL" sz="1600" b="1" dirty="0" smtClean="0"/>
              <a:t>      Rzeszów-Jasionka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 err="1" smtClean="0"/>
              <a:t>Main</a:t>
            </a:r>
            <a:r>
              <a:rPr lang="pl-PL" sz="1600" b="1" dirty="0" smtClean="0"/>
              <a:t> Railway Line E-30 </a:t>
            </a:r>
          </a:p>
          <a:p>
            <a:r>
              <a:rPr lang="pl-PL" sz="1600" b="1" dirty="0"/>
              <a:t> </a:t>
            </a:r>
            <a:r>
              <a:rPr lang="pl-PL" sz="1600" b="1" dirty="0" smtClean="0"/>
              <a:t>    </a:t>
            </a:r>
            <a:r>
              <a:rPr lang="pl-PL" sz="1600" b="1" dirty="0" err="1" smtClean="0"/>
              <a:t>Germany-Poland-Ukraine</a:t>
            </a:r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308" y="2016893"/>
            <a:ext cx="2528274" cy="4203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romocja\Desktop\park\mapa_polaczenia_kad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73" y="1816567"/>
            <a:ext cx="3149249" cy="3397766"/>
          </a:xfrm>
          <a:prstGeom prst="rect">
            <a:avLst/>
          </a:prstGeom>
          <a:noFill/>
          <a:effectLst>
            <a:outerShdw blurRad="266700" dist="635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Łącznik prosty ze strzałką 14"/>
          <p:cNvCxnSpPr/>
          <p:nvPr/>
        </p:nvCxnSpPr>
        <p:spPr>
          <a:xfrm flipH="1">
            <a:off x="4200704" y="3699164"/>
            <a:ext cx="3000196" cy="480744"/>
          </a:xfrm>
          <a:prstGeom prst="straightConnector1">
            <a:avLst/>
          </a:prstGeom>
          <a:ln w="82550" cap="sq">
            <a:solidFill>
              <a:srgbClr val="FFFF00"/>
            </a:solidFill>
            <a:bevel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4065614" y="4179908"/>
            <a:ext cx="7399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19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0" y="2041484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In </a:t>
            </a:r>
            <a:r>
              <a:rPr lang="en-US" dirty="0"/>
              <a:t>southeastern </a:t>
            </a:r>
            <a:r>
              <a:rPr lang="en-US" dirty="0" smtClean="0"/>
              <a:t>Poland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smtClean="0"/>
              <a:t>in the </a:t>
            </a:r>
            <a:r>
              <a:rPr lang="pl-PL" dirty="0" err="1" smtClean="0"/>
              <a:t>vicinity</a:t>
            </a:r>
            <a:r>
              <a:rPr lang="pl-PL" dirty="0" smtClean="0"/>
              <a:t> of </a:t>
            </a:r>
            <a:r>
              <a:rPr lang="pl-PL" b="1" dirty="0" smtClean="0"/>
              <a:t>Rzeszów-Dworzysko Science and </a:t>
            </a:r>
            <a:r>
              <a:rPr lang="pl-PL" b="1" dirty="0"/>
              <a:t>T</a:t>
            </a:r>
            <a:r>
              <a:rPr lang="pl-PL" b="1" dirty="0" smtClean="0"/>
              <a:t>echnology </a:t>
            </a:r>
            <a:r>
              <a:rPr lang="pl-PL" b="1" dirty="0"/>
              <a:t>P</a:t>
            </a:r>
            <a:r>
              <a:rPr lang="pl-PL" b="1" dirty="0" smtClean="0"/>
              <a:t>ark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en-US" b="1" dirty="0" smtClean="0"/>
              <a:t>Aviation Valley</a:t>
            </a:r>
            <a:r>
              <a:rPr lang="en-US" dirty="0" smtClean="0"/>
              <a:t>, </a:t>
            </a:r>
            <a:r>
              <a:rPr lang="en-US" dirty="0"/>
              <a:t>famous for its aerospace industry and pilot training centers. This region has a heavy concentration of aerospace industry, scientific research centers, as well as educational and training facilities. </a:t>
            </a:r>
            <a:endParaRPr lang="pl-PL" dirty="0" smtClean="0"/>
          </a:p>
          <a:p>
            <a:pPr marL="0" indent="0">
              <a:buNone/>
            </a:pPr>
            <a:r>
              <a:rPr lang="en-US" dirty="0"/>
              <a:t>Many companies decided to invest in </a:t>
            </a:r>
            <a:r>
              <a:rPr lang="pl-PL" dirty="0" err="1" smtClean="0"/>
              <a:t>Aviation</a:t>
            </a:r>
            <a:r>
              <a:rPr lang="pl-PL" dirty="0" smtClean="0"/>
              <a:t> Valley</a:t>
            </a:r>
            <a:r>
              <a:rPr lang="en-US" dirty="0" smtClean="0"/>
              <a:t>. </a:t>
            </a:r>
            <a:r>
              <a:rPr lang="en-US" dirty="0"/>
              <a:t>The most known are: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MTU </a:t>
            </a:r>
            <a:r>
              <a:rPr lang="en-US" dirty="0"/>
              <a:t>Aero Engines </a:t>
            </a:r>
            <a:r>
              <a:rPr lang="en-US" dirty="0" err="1"/>
              <a:t>Polska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Borg Warner Turbo Systems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Goodrich Corporation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OPTeam</a:t>
            </a:r>
            <a:r>
              <a:rPr lang="en-US" dirty="0"/>
              <a:t> S.A.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Polimarky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1793" y="300355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89" y="3500122"/>
            <a:ext cx="1103313" cy="5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2" y="4094011"/>
            <a:ext cx="1565924" cy="3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89" y="5500542"/>
            <a:ext cx="956540" cy="5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89" y="4482886"/>
            <a:ext cx="1264877" cy="5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logoty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2" y="5041403"/>
            <a:ext cx="1206212" cy="45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06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-176264" y="2414722"/>
            <a:ext cx="4301697" cy="302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UNIVERSITY OF RZESZÓW</a:t>
            </a:r>
          </a:p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RZESZÓW UNIVERSITY OF TECHNOLOGY</a:t>
            </a:r>
          </a:p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UNIVERSITY OF INFORMATION TECHNOLOGY AND MANAGEMENT IN RZESZÓW</a:t>
            </a:r>
          </a:p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SCHOOL OF LAW AND PUBLIC ADMINISTRATION IN RZESZÓW</a:t>
            </a:r>
          </a:p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SCHOOL OF MANAGEMENT IN RZESZÓW</a:t>
            </a:r>
          </a:p>
          <a:p>
            <a:pPr marL="817563" indent="-28575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400" b="1" kern="0" dirty="0" smtClean="0">
                <a:cs typeface="Times New Roman" panose="02020603050405020304" pitchFamily="18" charset="0"/>
              </a:rPr>
              <a:t>SCHOOL OF ENGINEERING AND ECONOMICS IN RZESZÓW</a:t>
            </a:r>
            <a:endParaRPr lang="en-US" altLang="pl-PL" sz="1400" b="1" kern="0" dirty="0" smtClean="0">
              <a:cs typeface="Times New Roman" panose="02020603050405020304" pitchFamily="18" charset="0"/>
            </a:endParaRPr>
          </a:p>
          <a:p>
            <a:pPr marL="531813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400" b="1" kern="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31813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400" kern="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32547" y="1698711"/>
            <a:ext cx="714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+mj-lt"/>
              </a:rPr>
              <a:t>PROXIMITY TO UNIVERSITIES AND HIGHER EDUCATION</a:t>
            </a:r>
            <a:endParaRPr lang="pl-PL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9" y="2333690"/>
            <a:ext cx="2949164" cy="15917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6" y="4579106"/>
            <a:ext cx="1948145" cy="14495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31" y="3667058"/>
            <a:ext cx="2380113" cy="1824096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30" y="3636820"/>
            <a:ext cx="3357670" cy="24752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5939" y="2388562"/>
            <a:ext cx="475786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THE FIRST STAGE OF  THE TERRITORIAL DEVELOPMENT OF THE LAND WITH AN AREA OF</a:t>
            </a:r>
            <a:r>
              <a:rPr lang="pl-PL" sz="1600" b="1" dirty="0" smtClean="0"/>
              <a:t> </a:t>
            </a:r>
            <a:r>
              <a:rPr lang="en-US" sz="1600" b="1" dirty="0" smtClean="0"/>
              <a:t>5</a:t>
            </a:r>
            <a:r>
              <a:rPr lang="pl-PL" sz="1600" b="1" dirty="0" smtClean="0"/>
              <a:t>5,47</a:t>
            </a:r>
            <a:r>
              <a:rPr lang="en-US" sz="1600" b="1" dirty="0" smtClean="0"/>
              <a:t> HA HAS BEEN COMPLETED</a:t>
            </a:r>
            <a:r>
              <a:rPr lang="pl-PL" sz="1600" b="1" dirty="0" smtClean="0"/>
              <a:t>, INCLUDING:</a:t>
            </a:r>
          </a:p>
          <a:p>
            <a:endParaRPr lang="pl-PL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 smtClean="0">
                <a:solidFill>
                  <a:srgbClr val="002060"/>
                </a:solidFill>
              </a:rPr>
              <a:t>roads</a:t>
            </a:r>
            <a:r>
              <a:rPr lang="pl-PL" sz="1600" b="1" dirty="0" smtClean="0">
                <a:solidFill>
                  <a:srgbClr val="002060"/>
                </a:solidFill>
              </a:rPr>
              <a:t> - 5,3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b</a:t>
            </a:r>
            <a:r>
              <a:rPr lang="pl-PL" sz="1600" b="1" dirty="0" err="1" smtClean="0">
                <a:solidFill>
                  <a:srgbClr val="002060"/>
                </a:solidFill>
              </a:rPr>
              <a:t>ike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paths</a:t>
            </a:r>
            <a:r>
              <a:rPr lang="pl-PL" sz="1600" b="1" dirty="0" smtClean="0">
                <a:solidFill>
                  <a:srgbClr val="002060"/>
                </a:solidFill>
              </a:rPr>
              <a:t> - 0,9676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p</a:t>
            </a:r>
            <a:r>
              <a:rPr lang="pl-PL" sz="1600" b="1" dirty="0" err="1" smtClean="0">
                <a:solidFill>
                  <a:srgbClr val="002060"/>
                </a:solidFill>
              </a:rPr>
              <a:t>avements</a:t>
            </a:r>
            <a:r>
              <a:rPr lang="pl-PL" sz="1600" b="1" dirty="0" smtClean="0">
                <a:solidFill>
                  <a:srgbClr val="002060"/>
                </a:solidFill>
              </a:rPr>
              <a:t> - </a:t>
            </a:r>
            <a:r>
              <a:rPr lang="pl-PL" sz="1600" b="1" dirty="0">
                <a:solidFill>
                  <a:srgbClr val="002060"/>
                </a:solidFill>
              </a:rPr>
              <a:t>0,8651 </a:t>
            </a:r>
            <a:r>
              <a:rPr lang="pl-PL" sz="1600" b="1" dirty="0" smtClean="0">
                <a:solidFill>
                  <a:srgbClr val="002060"/>
                </a:solidFill>
              </a:rPr>
              <a:t>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l</a:t>
            </a:r>
            <a:r>
              <a:rPr lang="pl-PL" sz="1600" b="1" dirty="0" err="1" smtClean="0">
                <a:solidFill>
                  <a:srgbClr val="002060"/>
                </a:solidFill>
              </a:rPr>
              <a:t>ighting</a:t>
            </a:r>
            <a:r>
              <a:rPr lang="pl-PL" sz="1600" b="1" dirty="0" smtClean="0">
                <a:solidFill>
                  <a:srgbClr val="002060"/>
                </a:solidFill>
              </a:rPr>
              <a:t> with LED </a:t>
            </a:r>
            <a:r>
              <a:rPr lang="pl-PL" sz="1600" b="1" dirty="0" err="1" smtClean="0">
                <a:solidFill>
                  <a:srgbClr val="002060"/>
                </a:solidFill>
              </a:rPr>
              <a:t>technology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>
                <a:solidFill>
                  <a:srgbClr val="002060"/>
                </a:solidFill>
              </a:rPr>
              <a:t>– 128 </a:t>
            </a:r>
            <a:r>
              <a:rPr lang="pl-PL" sz="1600" b="1" dirty="0" err="1" smtClean="0">
                <a:solidFill>
                  <a:srgbClr val="002060"/>
                </a:solidFill>
              </a:rPr>
              <a:t>lamps</a:t>
            </a:r>
            <a:endParaRPr lang="pl-PL" sz="1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pl-PL" sz="2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2" y="1726284"/>
            <a:ext cx="3366653" cy="250124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4335" y="2581442"/>
            <a:ext cx="6626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s</a:t>
            </a:r>
            <a:r>
              <a:rPr lang="pl-PL" sz="1600" b="1" dirty="0" err="1" smtClean="0">
                <a:solidFill>
                  <a:srgbClr val="002060"/>
                </a:solidFill>
              </a:rPr>
              <a:t>anitary</a:t>
            </a:r>
            <a:r>
              <a:rPr lang="pl-PL" sz="1600" b="1" dirty="0" smtClean="0">
                <a:solidFill>
                  <a:srgbClr val="002060"/>
                </a:solidFill>
              </a:rPr>
              <a:t> and </a:t>
            </a:r>
            <a:r>
              <a:rPr lang="pl-PL" sz="1600" b="1" dirty="0" err="1" smtClean="0">
                <a:solidFill>
                  <a:srgbClr val="002060"/>
                </a:solidFill>
              </a:rPr>
              <a:t>water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supply</a:t>
            </a:r>
            <a:r>
              <a:rPr lang="pl-PL" sz="1600" b="1" dirty="0" smtClean="0">
                <a:solidFill>
                  <a:srgbClr val="002060"/>
                </a:solidFill>
              </a:rPr>
              <a:t> networks -</a:t>
            </a:r>
            <a:r>
              <a:rPr lang="pl-PL" sz="1600" b="1" dirty="0">
                <a:solidFill>
                  <a:srgbClr val="002060"/>
                </a:solidFill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</a:rPr>
              <a:t>12,4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2060"/>
                </a:solidFill>
              </a:rPr>
              <a:t>3 </a:t>
            </a:r>
            <a:r>
              <a:rPr lang="pl-PL" sz="1600" b="1" dirty="0" err="1" smtClean="0">
                <a:solidFill>
                  <a:srgbClr val="002060"/>
                </a:solidFill>
              </a:rPr>
              <a:t>pumping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sanitary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sewage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s</a:t>
            </a:r>
            <a:r>
              <a:rPr lang="pl-PL" sz="1600" b="1" dirty="0" err="1" smtClean="0">
                <a:solidFill>
                  <a:srgbClr val="002060"/>
                </a:solidFill>
              </a:rPr>
              <a:t>torm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water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drainage</a:t>
            </a:r>
            <a:r>
              <a:rPr lang="pl-PL" sz="1600" b="1" dirty="0" smtClean="0">
                <a:solidFill>
                  <a:srgbClr val="002060"/>
                </a:solidFill>
              </a:rPr>
              <a:t> network:  </a:t>
            </a:r>
            <a:r>
              <a:rPr lang="pl-PL" sz="1600" b="1" dirty="0">
                <a:solidFill>
                  <a:srgbClr val="002060"/>
                </a:solidFill>
              </a:rPr>
              <a:t>9,4 </a:t>
            </a:r>
            <a:r>
              <a:rPr lang="pl-PL" sz="1600" b="1" dirty="0" smtClean="0">
                <a:solidFill>
                  <a:srgbClr val="002060"/>
                </a:solidFill>
              </a:rPr>
              <a:t>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g</a:t>
            </a:r>
            <a:r>
              <a:rPr lang="pl-PL" sz="1600" b="1" dirty="0" err="1" smtClean="0">
                <a:solidFill>
                  <a:srgbClr val="002060"/>
                </a:solidFill>
              </a:rPr>
              <a:t>as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pipelines</a:t>
            </a:r>
            <a:r>
              <a:rPr lang="pl-PL" sz="1600" b="1" dirty="0" smtClean="0">
                <a:solidFill>
                  <a:srgbClr val="002060"/>
                </a:solidFill>
              </a:rPr>
              <a:t>: </a:t>
            </a:r>
            <a:r>
              <a:rPr lang="pl-PL" sz="1600" b="1" dirty="0">
                <a:solidFill>
                  <a:srgbClr val="002060"/>
                </a:solidFill>
              </a:rPr>
              <a:t>6,2 </a:t>
            </a:r>
            <a:r>
              <a:rPr lang="pl-PL" sz="1600" b="1" dirty="0" smtClean="0">
                <a:solidFill>
                  <a:srgbClr val="002060"/>
                </a:solidFill>
              </a:rPr>
              <a:t>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rgbClr val="002060"/>
                </a:solidFill>
              </a:rPr>
              <a:t>r</a:t>
            </a:r>
            <a:r>
              <a:rPr lang="pl-PL" sz="1600" b="1" dirty="0" err="1" smtClean="0">
                <a:solidFill>
                  <a:srgbClr val="002060"/>
                </a:solidFill>
              </a:rPr>
              <a:t>etention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reservoir</a:t>
            </a:r>
            <a:endParaRPr lang="pl-PL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206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46" y="4811715"/>
            <a:ext cx="2379155" cy="142075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7" y="3831156"/>
            <a:ext cx="2393881" cy="148631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45" y="2581442"/>
            <a:ext cx="2379155" cy="14992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8" y="1716688"/>
            <a:ext cx="2493818" cy="159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0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220892" y="2141165"/>
            <a:ext cx="48411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r>
              <a:rPr lang="pl-PL" dirty="0" smtClean="0">
                <a:latin typeface="arial" panose="020B0604020202020204" pitchFamily="34" charset="0"/>
              </a:rPr>
              <a:t>55</a:t>
            </a:r>
            <a:r>
              <a:rPr lang="en-US" dirty="0" smtClean="0">
                <a:latin typeface="arial" panose="020B0604020202020204" pitchFamily="34" charset="0"/>
              </a:rPr>
              <a:t>.47 </a:t>
            </a:r>
            <a:r>
              <a:rPr lang="en-US" dirty="0">
                <a:latin typeface="arial" panose="020B0604020202020204" pitchFamily="34" charset="0"/>
              </a:rPr>
              <a:t>ha 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fully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developed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area, </a:t>
            </a:r>
            <a:r>
              <a:rPr lang="pl-PL" dirty="0" err="1" smtClean="0">
                <a:latin typeface="arial" panose="020B0604020202020204" pitchFamily="34" charset="0"/>
              </a:rPr>
              <a:t>located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within the administrative boundaries of Rzeszow (shaded in green) - put into operation.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27.48 ha area 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fully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developed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area</a:t>
            </a:r>
            <a:r>
              <a:rPr lang="pl-PL" dirty="0" smtClean="0">
                <a:latin typeface="arial" panose="020B0604020202020204" pitchFamily="34" charset="0"/>
              </a:rPr>
              <a:t>, </a:t>
            </a:r>
            <a:r>
              <a:rPr lang="pl-PL" dirty="0" err="1" smtClean="0">
                <a:latin typeface="arial" panose="020B0604020202020204" pitchFamily="34" charset="0"/>
              </a:rPr>
              <a:t>located</a:t>
            </a:r>
            <a:r>
              <a:rPr lang="pl-PL" dirty="0" smtClean="0">
                <a:latin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</a:rPr>
              <a:t>the commune </a:t>
            </a:r>
            <a:r>
              <a:rPr lang="en-US" dirty="0" err="1">
                <a:latin typeface="arial" panose="020B0604020202020204" pitchFamily="34" charset="0"/>
              </a:rPr>
              <a:t>Glogow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Malopolsk</a:t>
            </a:r>
            <a:r>
              <a:rPr lang="pl-PL" dirty="0" smtClean="0">
                <a:latin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</a:rPr>
              <a:t>, </a:t>
            </a:r>
            <a:r>
              <a:rPr lang="pl-PL" dirty="0" err="1" smtClean="0">
                <a:latin typeface="arial" panose="020B0604020202020204" pitchFamily="34" charset="0"/>
              </a:rPr>
              <a:t>completion</a:t>
            </a:r>
            <a:r>
              <a:rPr lang="pl-PL" dirty="0" smtClean="0">
                <a:latin typeface="arial" panose="020B0604020202020204" pitchFamily="34" charset="0"/>
              </a:rPr>
              <a:t> of the </a:t>
            </a:r>
            <a:r>
              <a:rPr lang="pl-PL" dirty="0" err="1" smtClean="0">
                <a:latin typeface="arial" panose="020B0604020202020204" pitchFamily="34" charset="0"/>
              </a:rPr>
              <a:t>project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</a:rPr>
              <a:t>implementation</a:t>
            </a:r>
            <a:r>
              <a:rPr lang="en-US" dirty="0" smtClean="0">
                <a:latin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</a:rPr>
              <a:t>the third quarter of 2015.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pl-PL" dirty="0" err="1" smtClean="0">
                <a:latin typeface="arial" panose="020B0604020202020204" pitchFamily="34" charset="0"/>
              </a:rPr>
              <a:t>shaded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</a:rPr>
              <a:t>yellow)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TOTAL AREA of </a:t>
            </a:r>
            <a:r>
              <a:rPr lang="pl-PL" dirty="0" smtClean="0">
                <a:latin typeface="arial" panose="020B0604020202020204" pitchFamily="34" charset="0"/>
              </a:rPr>
              <a:t> the </a:t>
            </a:r>
            <a:r>
              <a:rPr lang="en-US" dirty="0" smtClean="0">
                <a:latin typeface="arial" panose="020B0604020202020204" pitchFamily="34" charset="0"/>
              </a:rPr>
              <a:t>PARK </a:t>
            </a:r>
            <a:r>
              <a:rPr lang="en-US" dirty="0">
                <a:latin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</a:rPr>
              <a:t>82.95</a:t>
            </a:r>
            <a:r>
              <a:rPr lang="pl-PL" dirty="0" smtClean="0">
                <a:latin typeface="arial" panose="020B0604020202020204" pitchFamily="34" charset="0"/>
              </a:rPr>
              <a:t> ha</a:t>
            </a: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20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2289977"/>
            <a:ext cx="3971510" cy="35193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63883" y="1637927"/>
            <a:ext cx="566810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THE PNT RZESZÓW</a:t>
            </a:r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-DWORZYSKO</a:t>
            </a: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4740" y="3063897"/>
            <a:ext cx="4033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 </a:t>
            </a:r>
            <a:r>
              <a:rPr lang="pl-PL" sz="2000" b="1" dirty="0" err="1" smtClean="0"/>
              <a:t>Fotovoltaic</a:t>
            </a:r>
            <a:r>
              <a:rPr lang="pl-PL" sz="2000" b="1" dirty="0" smtClean="0"/>
              <a:t> farm with </a:t>
            </a:r>
            <a:r>
              <a:rPr lang="pl-PL" sz="2000" b="1" dirty="0" err="1" smtClean="0"/>
              <a:t>an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area</a:t>
            </a:r>
            <a:r>
              <a:rPr lang="pl-PL" sz="2000" b="1" dirty="0" smtClean="0"/>
              <a:t> of 1 ha and </a:t>
            </a:r>
            <a:r>
              <a:rPr lang="pl-PL" sz="2000" b="1" dirty="0" err="1" smtClean="0"/>
              <a:t>power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energy</a:t>
            </a:r>
            <a:r>
              <a:rPr lang="pl-PL" sz="2000" b="1" dirty="0" smtClean="0"/>
              <a:t> of 700 kWh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5464"/>
            <a:ext cx="4099692" cy="301381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598602" y="2009270"/>
            <a:ext cx="7073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II STAGE OF THE CONSTRUCTION OF PNT RZESZÓW-DWORZYSKO 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4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8069" y="3335010"/>
            <a:ext cx="4170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 err="1" smtClean="0"/>
              <a:t>Regulations</a:t>
            </a:r>
            <a:r>
              <a:rPr lang="pl-PL" sz="2000" b="1" dirty="0" smtClean="0"/>
              <a:t> of the </a:t>
            </a:r>
            <a:r>
              <a:rPr lang="pl-PL" sz="2000" b="1" dirty="0" err="1" smtClean="0"/>
              <a:t>ditch</a:t>
            </a:r>
            <a:r>
              <a:rPr lang="pl-PL" sz="2000" b="1" dirty="0" smtClean="0"/>
              <a:t> No. 5 </a:t>
            </a:r>
            <a:r>
              <a:rPr lang="pl-PL" sz="2000" b="1" dirty="0" err="1" smtClean="0"/>
              <a:t>which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drains</a:t>
            </a:r>
            <a:r>
              <a:rPr lang="pl-PL" sz="2000" b="1" dirty="0" smtClean="0"/>
              <a:t> the </a:t>
            </a:r>
            <a:r>
              <a:rPr lang="pl-PL" sz="2000" b="1" dirty="0" err="1" smtClean="0"/>
              <a:t>rain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water</a:t>
            </a:r>
            <a:r>
              <a:rPr lang="pl-PL" sz="2000" b="1" dirty="0" smtClean="0"/>
              <a:t> from the </a:t>
            </a:r>
            <a:r>
              <a:rPr lang="pl-PL" sz="2000" b="1" dirty="0" err="1" smtClean="0"/>
              <a:t>area</a:t>
            </a:r>
            <a:r>
              <a:rPr lang="pl-PL" sz="2000" b="1" dirty="0" smtClean="0"/>
              <a:t> of the Park to the Czarna River.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109" y="2701164"/>
            <a:ext cx="3487878" cy="298320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571793" y="271521"/>
            <a:ext cx="543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AND TECHNOLOGY PARK RZESZÓW-DWORZYSKO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7897" y="1978097"/>
            <a:ext cx="7073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II STAGE OF THE CONSTRUCTION OF PNT RZESZÓW-DWORZYSKO </a:t>
            </a: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1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711</Words>
  <Application>Microsoft Office PowerPoint</Application>
  <PresentationFormat>Rzutnik</PresentationFormat>
  <Paragraphs>111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KJ. Jarosz</dc:creator>
  <cp:lastModifiedBy>Jarosz Jarosz</cp:lastModifiedBy>
  <cp:revision>77</cp:revision>
  <cp:lastPrinted>2015-04-15T11:09:51Z</cp:lastPrinted>
  <dcterms:created xsi:type="dcterms:W3CDTF">2014-10-02T05:35:47Z</dcterms:created>
  <dcterms:modified xsi:type="dcterms:W3CDTF">2015-04-18T13:13:50Z</dcterms:modified>
</cp:coreProperties>
</file>