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32" r:id="rId4"/>
  </p:sldMasterIdLst>
  <p:notesMasterIdLst>
    <p:notesMasterId r:id="rId18"/>
  </p:notesMasterIdLst>
  <p:handoutMasterIdLst>
    <p:handoutMasterId r:id="rId19"/>
  </p:handoutMasterIdLst>
  <p:sldIdLst>
    <p:sldId id="260" r:id="rId5"/>
    <p:sldId id="271" r:id="rId6"/>
    <p:sldId id="261" r:id="rId7"/>
    <p:sldId id="262" r:id="rId8"/>
    <p:sldId id="272" r:id="rId9"/>
    <p:sldId id="263" r:id="rId10"/>
    <p:sldId id="276" r:id="rId11"/>
    <p:sldId id="264" r:id="rId12"/>
    <p:sldId id="266" r:id="rId13"/>
    <p:sldId id="274" r:id="rId14"/>
    <p:sldId id="268" r:id="rId15"/>
    <p:sldId id="275" r:id="rId16"/>
    <p:sldId id="273" r:id="rId17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ilke BRUEGGEBORS" initials="SB" lastIdx="0" clrIdx="0">
    <p:extLst>
      <p:ext uri="{19B8F6BF-5375-455C-9EA6-DF929625EA0E}">
        <p15:presenceInfo xmlns:p15="http://schemas.microsoft.com/office/powerpoint/2012/main" userId="S-1-5-21-3210268068-3955779823-4248853682-3786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8D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82950" autoAdjust="0"/>
  </p:normalViewPr>
  <p:slideViewPr>
    <p:cSldViewPr snapToGrid="0">
      <p:cViewPr varScale="1">
        <p:scale>
          <a:sx n="74" d="100"/>
          <a:sy n="74" d="100"/>
        </p:scale>
        <p:origin x="1042" y="6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874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5" y="2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548378-F78C-4FE1-B67B-1A019581B8C8}" type="datetimeFigureOut">
              <a:rPr lang="en-GB" smtClean="0"/>
              <a:t>09/03/2016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9428586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5" y="9428586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70C6F8-5F2D-41EC-BAA2-D2D3D1EEDB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6607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5" y="2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BAB68C-6CAA-4FFE-A0E4-0BEFA88772A1}" type="datetimeFigureOut">
              <a:rPr lang="en-GB" smtClean="0"/>
              <a:t>09/03/2016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6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9428586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5" y="9428586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2EE0D1-5330-490E-A26A-1218C010E0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00389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2EE0D1-5330-490E-A26A-1218C010E09C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92936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 smtClean="0"/>
              <a:t>Versions linguistiques DE et EN prévues dans les prochains mois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2EE0D1-5330-490E-A26A-1218C010E09C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06206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sz="1200" dirty="0" smtClean="0"/>
              <a:t>31.062 candidats</a:t>
            </a:r>
            <a:r>
              <a:rPr lang="fr-FR" sz="1200" baseline="0" dirty="0" smtClean="0"/>
              <a:t> créés dont 75% sont visibles sur JB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sz="1200" baseline="0" dirty="0" smtClean="0"/>
              <a:t>19.102 mails d’activation ont été transmis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sz="1200" baseline="0" dirty="0" smtClean="0"/>
              <a:t>6.723 candidats ont activé leur compte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sz="1200" baseline="0" dirty="0" smtClean="0"/>
              <a:t>2.422 CV répartis sur 1.362 candidats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sz="1200" baseline="0" dirty="0" smtClean="0"/>
              <a:t>5.563 candidatures (dont 1.184 acceptées, 2.673 refusées et 1.704 en cours)</a:t>
            </a:r>
            <a:br>
              <a:rPr lang="fr-FR" sz="1200" baseline="0" dirty="0" smtClean="0"/>
            </a:br>
            <a:endParaRPr lang="fr-FR" sz="120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 smtClean="0"/>
              <a:t>La solution actuelle n’est pas optimisée pour les tablettes ou smartphones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2EE0D1-5330-490E-A26A-1218C010E09C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02213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2EE0D1-5330-490E-A26A-1218C010E09C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69773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5 candidatures</a:t>
            </a:r>
            <a:r>
              <a:rPr lang="fr-FR" baseline="0" dirty="0" smtClean="0"/>
              <a:t> par jour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2EE0D1-5330-490E-A26A-1218C010E09C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71746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Les</a:t>
            </a:r>
            <a:r>
              <a:rPr lang="fr-FR" baseline="0" dirty="0" smtClean="0"/>
              <a:t> employeurs peuvent faire la recherche m</a:t>
            </a:r>
            <a:r>
              <a:rPr lang="fr-FR" dirty="0" smtClean="0"/>
              <a:t>ême sans</a:t>
            </a:r>
            <a:r>
              <a:rPr lang="fr-FR" baseline="0" dirty="0" smtClean="0"/>
              <a:t> avoir déclaré un poste</a:t>
            </a:r>
            <a:endParaRPr lang="fr-FR" dirty="0" smtClean="0"/>
          </a:p>
          <a:p>
            <a:r>
              <a:rPr lang="fr-FR" dirty="0" smtClean="0"/>
              <a:t>20 </a:t>
            </a:r>
            <a:r>
              <a:rPr lang="fr-FR" baseline="0" dirty="0" smtClean="0"/>
              <a:t> Contacts par jour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2EE0D1-5330-490E-A26A-1218C010E09C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02825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98863" y="1502797"/>
            <a:ext cx="7789763" cy="1925578"/>
          </a:xfrm>
        </p:spPr>
        <p:txBody>
          <a:bodyPr anchor="ctr"/>
          <a:lstStyle>
            <a:lvl1pPr algn="l">
              <a:defRPr sz="6000"/>
            </a:lvl1pPr>
          </a:lstStyle>
          <a:p>
            <a:r>
              <a:rPr lang="en-US" noProof="0" smtClean="0"/>
              <a:t>Click to edit Master title style</a:t>
            </a:r>
            <a:endParaRPr lang="fr-LU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98863" y="3543884"/>
            <a:ext cx="7789763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smtClean="0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6AE3E-C9C3-44D8-80C1-57E482C8D552}" type="datetime1">
              <a:rPr lang="en-GB" smtClean="0"/>
              <a:t>09/03/2016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Lancement du JobBoard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9F288-823E-4A9F-AF04-7438C568EF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26466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fr-LU" noProof="0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fr-LU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816F4-426F-43AC-8367-D7EACDE8B4A0}" type="datetime1">
              <a:rPr lang="en-GB" smtClean="0"/>
              <a:t>09/03/2016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Lancement du JobBoard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9F288-823E-4A9F-AF04-7438C568EF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37171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noProof="0" smtClean="0"/>
              <a:t>Click to edit Master title style</a:t>
            </a:r>
            <a:endParaRPr lang="fr-LU" noProof="0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fr-LU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D5048-8ADA-4107-8D0E-831DB1DE9EF0}" type="datetime1">
              <a:rPr lang="en-GB" smtClean="0"/>
              <a:t>09/03/2016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Lancement du JobBoard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9F288-823E-4A9F-AF04-7438C568EF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0623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White_Background_NE_PAS_UTILIS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1394624"/>
            <a:ext cx="9851795" cy="624950"/>
          </a:xfrm>
          <a:effectLst/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fr-LU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1" y="2085357"/>
            <a:ext cx="10515600" cy="4348335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fr-LU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10214-D299-4D97-A290-BDB4EBBB5543}" type="datetime1">
              <a:rPr lang="en-GB" smtClean="0"/>
              <a:t>09/03/2016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Lancement du JobBoard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9F288-823E-4A9F-AF04-7438C568EF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8719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365123"/>
            <a:ext cx="9851795" cy="1325563"/>
          </a:xfrm>
          <a:effectLst/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fr-LU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1" y="1847849"/>
            <a:ext cx="10515600" cy="4351338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fr-LU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24F07-E2C0-4924-ABED-D603E70259F9}" type="datetime1">
              <a:rPr lang="en-GB" smtClean="0"/>
              <a:t>09/03/2016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Lancement du JobBoard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9F288-823E-4A9F-AF04-7438C568EF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445931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0" orient="horz" pos="2160" userDrawn="1">
          <p15:clr>
            <a:srgbClr val="FBAE40"/>
          </p15:clr>
        </p15:guide>
        <p15:guide id="1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noProof="0" smtClean="0"/>
              <a:t>Click to edit Master title style</a:t>
            </a:r>
            <a:endParaRPr lang="fr-LU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05699-C204-4976-97CC-B8B6FF177B94}" type="datetime1">
              <a:rPr lang="en-GB" smtClean="0"/>
              <a:t>09/03/2016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Lancement du JobBoard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9F288-823E-4A9F-AF04-7438C568EF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21152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fr-LU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fr-LU" noProof="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fr-LU" noProof="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DE63A-4757-44B1-9506-D10179C568ED}" type="datetime1">
              <a:rPr lang="en-GB" smtClean="0"/>
              <a:t>09/03/2016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Lancement du JobBoard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9F288-823E-4A9F-AF04-7438C568EF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67674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9887915" cy="1325563"/>
          </a:xfr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fr-LU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fr-LU" noProof="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fr-LU" noProof="0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4BA4D-20A5-4C7D-AE9B-4CF04A498A50}" type="datetime1">
              <a:rPr lang="en-GB" smtClean="0"/>
              <a:t>09/03/2016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Lancement du JobBoard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9F288-823E-4A9F-AF04-7438C568EF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95003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fr-LU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EDACC-F404-40BE-A89D-FCF7CB7F3FB2}" type="datetime1">
              <a:rPr lang="en-GB" smtClean="0"/>
              <a:t>09/03/2016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Lancement du JobBoard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9F288-823E-4A9F-AF04-7438C568EF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27530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755D9-ABBB-483C-92B3-D8080773E64F}" type="datetime1">
              <a:rPr lang="en-GB" smtClean="0"/>
              <a:t>09/03/2016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Lancement du JobBoard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9F288-823E-4A9F-AF04-7438C568EF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1770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fr-LU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063E2-7459-4A16-9DBF-E96F43975609}" type="datetime1">
              <a:rPr lang="en-GB" smtClean="0"/>
              <a:t>09/03/2016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Lancement du JobBoard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9F288-823E-4A9F-AF04-7438C568EF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82962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 smtClean="0"/>
              <a:t>Click icon to add picture</a:t>
            </a:r>
            <a:endParaRPr lang="fr-LU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A28C4-1163-4490-AC46-DB794864162C}" type="datetime1">
              <a:rPr lang="en-GB" smtClean="0"/>
              <a:t>09/03/2016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Lancement du JobBoard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9F288-823E-4A9F-AF04-7438C568EF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75296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900370" cy="1325563"/>
          </a:xfrm>
          <a:prstGeom prst="rect">
            <a:avLst/>
          </a:prstGeom>
          <a:ln>
            <a:noFill/>
          </a:ln>
          <a:effectLst/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noProof="0" smtClean="0"/>
              <a:t>Click to edit Master title style</a:t>
            </a:r>
            <a:endParaRPr lang="fr-LU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4"/>
            <a:ext cx="10515600" cy="4531579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fr-LU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497755"/>
            <a:ext cx="27432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F064AB-BE58-4157-909A-A9EBC825F15B}" type="datetime1">
              <a:rPr lang="en-GB" smtClean="0"/>
              <a:t>09/03/2016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497755"/>
            <a:ext cx="41148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LU" noProof="0" smtClean="0"/>
              <a:t>Lancement du JobBoard</a:t>
            </a:r>
            <a:endParaRPr lang="fr-LU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497755"/>
            <a:ext cx="27432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B9F288-823E-4A9F-AF04-7438C568EF98}" type="slidenum">
              <a:rPr lang="en-GB" smtClean="0"/>
              <a:t>‹#›</a:t>
            </a:fld>
            <a:endParaRPr lang="en-GB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0" y="1750209"/>
            <a:ext cx="12192000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0" y="6427479"/>
            <a:ext cx="12192000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>
            <a:off x="0" y="1750209"/>
            <a:ext cx="12192000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>
            <a:off x="0" y="6427479"/>
            <a:ext cx="12192000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5424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0" orient="horz" pos="142" userDrawn="1">
          <p15:clr>
            <a:srgbClr val="F26B43"/>
          </p15:clr>
        </p15:guide>
        <p15:guide id="1" pos="753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r-LU" sz="5400" dirty="0" smtClean="0"/>
              <a:t>Présentation de JobBoard</a:t>
            </a:r>
            <a:endParaRPr lang="fr-LU" sz="5400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598863" y="3269411"/>
            <a:ext cx="7789763" cy="1930235"/>
          </a:xfrm>
        </p:spPr>
        <p:txBody>
          <a:bodyPr/>
          <a:lstStyle/>
          <a:p>
            <a:r>
              <a:rPr lang="fr-FR" dirty="0" smtClean="0"/>
              <a:t>Isabelle Schlesser, directrice de l’ADEM</a:t>
            </a:r>
            <a:br>
              <a:rPr lang="fr-FR" dirty="0" smtClean="0"/>
            </a:br>
            <a:r>
              <a:rPr lang="fr-FR" dirty="0" smtClean="0"/>
              <a:t>Nicolas </a:t>
            </a:r>
            <a:r>
              <a:rPr lang="fr-FR" dirty="0" err="1" smtClean="0"/>
              <a:t>Henckes</a:t>
            </a:r>
            <a:r>
              <a:rPr lang="fr-FR" dirty="0" smtClean="0"/>
              <a:t>, secrétaire général de l’UEL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3867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Chercher dans les candidats inscrits à l’ADEM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Lancement du JobBoard</a:t>
            </a:r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6834" y="1899419"/>
            <a:ext cx="6600156" cy="43884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2" y="1812089"/>
            <a:ext cx="2989728" cy="43772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Right Arrow 8"/>
          <p:cNvSpPr/>
          <p:nvPr/>
        </p:nvSpPr>
        <p:spPr>
          <a:xfrm>
            <a:off x="3623958" y="4000702"/>
            <a:ext cx="1682876" cy="42955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6517342" y="4215480"/>
            <a:ext cx="4316090" cy="1891553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9F288-823E-4A9F-AF04-7438C568EF98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8932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3108" y="1791558"/>
            <a:ext cx="3661847" cy="39279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Consulter le CV </a:t>
            </a:r>
            <a:r>
              <a:rPr lang="fr-FR" sz="2400" dirty="0" smtClean="0"/>
              <a:t>(si téléchargé par le candidat)</a:t>
            </a: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Lancement du JobBoard</a:t>
            </a:r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096" y="1994666"/>
            <a:ext cx="5814524" cy="35839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Right Arrow 9"/>
          <p:cNvSpPr/>
          <p:nvPr/>
        </p:nvSpPr>
        <p:spPr>
          <a:xfrm>
            <a:off x="6032631" y="4243985"/>
            <a:ext cx="1786466" cy="62523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9F288-823E-4A9F-AF04-7438C568EF98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78555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Demander les coordonnées du candidat à l’ADEM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Lancement du JobBoard</a:t>
            </a:r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096" y="1994666"/>
            <a:ext cx="5814524" cy="35839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7799511" y="1942711"/>
            <a:ext cx="4288391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dirty="0" smtClean="0"/>
              <a:t>Email avec les coordonnées du candidat</a:t>
            </a:r>
            <a:endParaRPr lang="en-US" dirty="0"/>
          </a:p>
        </p:txBody>
      </p:sp>
      <p:sp>
        <p:nvSpPr>
          <p:cNvPr id="10" name="Right Arrow 9"/>
          <p:cNvSpPr/>
          <p:nvPr/>
        </p:nvSpPr>
        <p:spPr>
          <a:xfrm>
            <a:off x="6194448" y="2947896"/>
            <a:ext cx="1614055" cy="5479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9F288-823E-4A9F-AF04-7438C568EF98}" type="slidenum">
              <a:rPr lang="en-GB" smtClean="0"/>
              <a:t>12</a:t>
            </a:fld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08503" y="2564068"/>
            <a:ext cx="4279399" cy="3023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67292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4181894" cy="2852737"/>
          </a:xfrm>
        </p:spPr>
        <p:txBody>
          <a:bodyPr>
            <a:normAutofit/>
          </a:bodyPr>
          <a:lstStyle/>
          <a:p>
            <a:r>
              <a:rPr lang="fr-FR" sz="3600" dirty="0" smtClean="0">
                <a:solidFill>
                  <a:schemeClr val="accent2"/>
                </a:solidFill>
              </a:rPr>
              <a:t>Nous vous souhaitons beaucoup de succès avec l’ADEM </a:t>
            </a:r>
            <a:r>
              <a:rPr lang="fr-FR" sz="3600" dirty="0" err="1" smtClean="0">
                <a:solidFill>
                  <a:schemeClr val="accent2"/>
                </a:solidFill>
              </a:rPr>
              <a:t>JobBoard</a:t>
            </a:r>
            <a:endParaRPr lang="en-US" sz="3600" dirty="0">
              <a:solidFill>
                <a:schemeClr val="accent2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endParaRPr lang="fr-FR" dirty="0" smtClean="0"/>
          </a:p>
          <a:p>
            <a:endParaRPr lang="fr-FR" sz="4400" dirty="0" smtClean="0"/>
          </a:p>
          <a:p>
            <a:r>
              <a:rPr lang="fr-FR" sz="4400" dirty="0" smtClean="0"/>
              <a:t>Merci de votre attention !</a:t>
            </a:r>
            <a:endParaRPr lang="en-US" sz="4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Lancement du JobBoard</a:t>
            </a:r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9646" y="1904485"/>
            <a:ext cx="6114332" cy="2926145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9F288-823E-4A9F-AF04-7438C568EF98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17724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487" y="365123"/>
            <a:ext cx="10008509" cy="1325563"/>
          </a:xfrm>
        </p:spPr>
        <p:txBody>
          <a:bodyPr/>
          <a:lstStyle/>
          <a:p>
            <a:r>
              <a:rPr lang="fr-FR" dirty="0" smtClean="0"/>
              <a:t>Le Portail de l’Emploi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Lancement du JobBoard</a:t>
            </a:r>
            <a:endParaRPr lang="en-GB"/>
          </a:p>
        </p:txBody>
      </p:sp>
      <p:pic>
        <p:nvPicPr>
          <p:cNvPr id="5" name="Content Placeholder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677868" y="1985847"/>
            <a:ext cx="3054361" cy="424928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50497" y="2054858"/>
            <a:ext cx="7617125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dirty="0"/>
              <a:t>Lancement </a:t>
            </a:r>
            <a:r>
              <a:rPr lang="fr-FR" sz="2400" dirty="0" smtClean="0"/>
              <a:t>du Portail de l’Emploi le </a:t>
            </a:r>
            <a:r>
              <a:rPr lang="fr-FR" sz="2400" dirty="0"/>
              <a:t>22 décembre </a:t>
            </a:r>
            <a:r>
              <a:rPr lang="fr-FR" sz="2400" dirty="0" smtClean="0"/>
              <a:t>2015</a:t>
            </a:r>
          </a:p>
          <a:p>
            <a:endParaRPr lang="fr-FR" sz="800" dirty="0" smtClean="0"/>
          </a:p>
          <a:p>
            <a:endParaRPr lang="fr-FR" sz="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dirty="0"/>
              <a:t>Accès facile pour les </a:t>
            </a:r>
            <a:r>
              <a:rPr lang="fr-FR" sz="2400" dirty="0" smtClean="0"/>
              <a:t>groupes </a:t>
            </a:r>
            <a:r>
              <a:rPr lang="fr-FR" sz="2400" dirty="0"/>
              <a:t>cibles de l’ADEM </a:t>
            </a:r>
            <a:endParaRPr lang="fr-FR" sz="2400" dirty="0" smtClean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FR" sz="2000" b="1" dirty="0" smtClean="0">
                <a:solidFill>
                  <a:schemeClr val="accent1"/>
                </a:solidFill>
              </a:rPr>
              <a:t>demandeurs </a:t>
            </a:r>
            <a:r>
              <a:rPr lang="fr-FR" sz="2000" b="1" dirty="0">
                <a:solidFill>
                  <a:schemeClr val="accent1"/>
                </a:solidFill>
              </a:rPr>
              <a:t>d’emploi, </a:t>
            </a:r>
            <a:endParaRPr lang="fr-FR" sz="2000" b="1" dirty="0" smtClean="0">
              <a:solidFill>
                <a:schemeClr val="accent1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FR" sz="2000" b="1" dirty="0" smtClean="0">
                <a:solidFill>
                  <a:schemeClr val="accent1"/>
                </a:solidFill>
              </a:rPr>
              <a:t>employeurs</a:t>
            </a:r>
            <a:r>
              <a:rPr lang="fr-FR" sz="2000" b="1" dirty="0">
                <a:solidFill>
                  <a:schemeClr val="accent1"/>
                </a:solidFill>
              </a:rPr>
              <a:t>, </a:t>
            </a:r>
            <a:endParaRPr lang="fr-FR" sz="2000" b="1" dirty="0" smtClean="0">
              <a:solidFill>
                <a:schemeClr val="accent1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FR" sz="2000" b="1" dirty="0">
                <a:solidFill>
                  <a:schemeClr val="accent1"/>
                </a:solidFill>
              </a:rPr>
              <a:t>j</a:t>
            </a:r>
            <a:r>
              <a:rPr lang="fr-FR" sz="2000" b="1" dirty="0" smtClean="0">
                <a:solidFill>
                  <a:schemeClr val="accent1"/>
                </a:solidFill>
              </a:rPr>
              <a:t>eunes</a:t>
            </a:r>
          </a:p>
          <a:p>
            <a:pPr lvl="1"/>
            <a:endParaRPr lang="fr-FR" sz="800" b="1" dirty="0">
              <a:solidFill>
                <a:schemeClr val="accent1"/>
              </a:solidFill>
            </a:endParaRPr>
          </a:p>
          <a:p>
            <a:endParaRPr lang="fr-FR" sz="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dirty="0" smtClean="0"/>
              <a:t>Mise à jour du </a:t>
            </a:r>
            <a:r>
              <a:rPr lang="fr-FR" sz="2400" dirty="0"/>
              <a:t>contenu et développement permanent du Portail de </a:t>
            </a:r>
            <a:r>
              <a:rPr lang="fr-FR" sz="2400" dirty="0" smtClean="0"/>
              <a:t>l’Emploi par l’ADEM</a:t>
            </a:r>
          </a:p>
          <a:p>
            <a:endParaRPr lang="fr-FR" sz="800" dirty="0" smtClean="0"/>
          </a:p>
          <a:p>
            <a:endParaRPr lang="fr-FR" sz="8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dirty="0" smtClean="0"/>
              <a:t>Le </a:t>
            </a:r>
            <a:r>
              <a:rPr lang="fr-FR" sz="2400" b="1" dirty="0" err="1">
                <a:solidFill>
                  <a:schemeClr val="accent2"/>
                </a:solidFill>
              </a:rPr>
              <a:t>JobBoard</a:t>
            </a:r>
            <a:r>
              <a:rPr lang="fr-FR" sz="2400" dirty="0"/>
              <a:t> fai</a:t>
            </a:r>
            <a:r>
              <a:rPr lang="fr-FR" sz="2400" dirty="0" smtClean="0"/>
              <a:t>t partie intégrante du Portail de l’Emploi</a:t>
            </a:r>
          </a:p>
          <a:p>
            <a:endParaRPr lang="fr-FR" sz="2400" dirty="0"/>
          </a:p>
          <a:p>
            <a:endParaRPr lang="fr-FR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9F288-823E-4A9F-AF04-7438C568EF98}" type="slidenum">
              <a:rPr lang="en-GB" smtClean="0"/>
              <a:t>2</a:t>
            </a:fld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10875" y="3698550"/>
            <a:ext cx="666750" cy="959931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10576589" y="3357146"/>
            <a:ext cx="1155640" cy="1506682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4118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ADEM </a:t>
            </a:r>
            <a:r>
              <a:rPr lang="fr-FR" dirty="0" err="1" smtClean="0"/>
              <a:t>JobBoard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2600" dirty="0" smtClean="0"/>
              <a:t>Le </a:t>
            </a:r>
            <a:r>
              <a:rPr lang="fr-FR" sz="2600" dirty="0" err="1" smtClean="0">
                <a:solidFill>
                  <a:schemeClr val="accent2"/>
                </a:solidFill>
              </a:rPr>
              <a:t>JobBoard</a:t>
            </a:r>
            <a:r>
              <a:rPr lang="fr-FR" sz="2600" dirty="0" smtClean="0">
                <a:solidFill>
                  <a:schemeClr val="accent2"/>
                </a:solidFill>
              </a:rPr>
              <a:t> </a:t>
            </a:r>
            <a:r>
              <a:rPr lang="fr-FR" sz="2600" dirty="0" smtClean="0"/>
              <a:t>est un nouveau service en ligne proposé par l’ADEM aux :</a:t>
            </a:r>
          </a:p>
          <a:p>
            <a:pPr lvl="1"/>
            <a:r>
              <a:rPr lang="fr-FR" sz="2200" b="1" dirty="0" smtClean="0">
                <a:solidFill>
                  <a:schemeClr val="accent1"/>
                </a:solidFill>
              </a:rPr>
              <a:t>demandeurs d’emploi inscrits à l’ADEM</a:t>
            </a:r>
          </a:p>
          <a:p>
            <a:pPr lvl="1"/>
            <a:r>
              <a:rPr lang="fr-FR" sz="2200" b="1" dirty="0" smtClean="0">
                <a:solidFill>
                  <a:schemeClr val="accent1"/>
                </a:solidFill>
              </a:rPr>
              <a:t>employeurs en relation avec l’ADEM</a:t>
            </a:r>
          </a:p>
          <a:p>
            <a:r>
              <a:rPr lang="fr-FR" sz="2600" dirty="0" smtClean="0"/>
              <a:t>Cette plateforme interactive vise à augmenter les chances de rencontre entre employeurs et demandeurs d’emploi</a:t>
            </a:r>
          </a:p>
          <a:p>
            <a:r>
              <a:rPr lang="fr-FR" sz="2600" dirty="0" smtClean="0"/>
              <a:t>Le site donne accès à environ 4.000 offres d’emploi et 20.000 candidats</a:t>
            </a:r>
          </a:p>
          <a:p>
            <a:r>
              <a:rPr lang="fr-FR" sz="2600" dirty="0" err="1"/>
              <a:t>Jobboard</a:t>
            </a:r>
            <a:r>
              <a:rPr lang="fr-FR" sz="2600" dirty="0"/>
              <a:t> v1 est basée sur un produit du marché installé sur les plateformes techniques du </a:t>
            </a:r>
            <a:r>
              <a:rPr lang="fr-LU" sz="2600" dirty="0"/>
              <a:t>Centre des Technologies de l’Information de l’</a:t>
            </a:r>
            <a:r>
              <a:rPr lang="fr-FR" sz="2600" dirty="0"/>
              <a:t>É</a:t>
            </a:r>
            <a:r>
              <a:rPr lang="fr-LU" sz="2600" dirty="0"/>
              <a:t>tat </a:t>
            </a:r>
            <a:r>
              <a:rPr lang="fr-FR" sz="2600" dirty="0"/>
              <a:t>(</a:t>
            </a:r>
            <a:r>
              <a:rPr lang="fr-FR" sz="2600" dirty="0" smtClean="0"/>
              <a:t>CTIE). Le </a:t>
            </a:r>
            <a:r>
              <a:rPr lang="fr-FR" sz="2600" dirty="0" err="1" smtClean="0"/>
              <a:t>JobBoard</a:t>
            </a:r>
            <a:r>
              <a:rPr lang="fr-FR" sz="2600" dirty="0" smtClean="0"/>
              <a:t> est accessible depuis le nouveau Portail de l’Emploi </a:t>
            </a:r>
            <a:r>
              <a:rPr lang="fr-FR" sz="2600" b="1" dirty="0" smtClean="0"/>
              <a:t>(www.adem.lu)</a:t>
            </a:r>
          </a:p>
          <a:p>
            <a:pPr marL="0" indent="0">
              <a:buNone/>
            </a:pPr>
            <a:endParaRPr lang="fr-FR" dirty="0" smtClean="0"/>
          </a:p>
          <a:p>
            <a:endParaRPr lang="fr-FR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Lancement du JobBoard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9F288-823E-4A9F-AF04-7438C568EF98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56968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 </a:t>
            </a:r>
            <a:r>
              <a:rPr lang="fr-FR" dirty="0" err="1" smtClean="0"/>
              <a:t>JobBoard</a:t>
            </a:r>
            <a:r>
              <a:rPr lang="fr-FR" dirty="0" smtClean="0"/>
              <a:t> au service des demandeurs d’emploi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fr-FR" sz="2400" dirty="0" smtClean="0"/>
              <a:t>Tous les demandeurs d’emploi inscrits à l’ADEM ont reçu au cours du mois de février un accès au </a:t>
            </a:r>
            <a:r>
              <a:rPr lang="fr-FR" sz="2400" dirty="0" err="1" smtClean="0"/>
              <a:t>JobBoard</a:t>
            </a:r>
            <a:r>
              <a:rPr lang="fr-FR" sz="2400" dirty="0"/>
              <a:t> </a:t>
            </a:r>
            <a:r>
              <a:rPr lang="fr-FR" sz="2400" dirty="0" smtClean="0"/>
              <a:t>qui leur permet de rechercher directement parmi les 4.000 offres d’emploi. La demande d’accès est faite par le conseiller référent du demandeur d’emploi</a:t>
            </a:r>
          </a:p>
          <a:p>
            <a:pPr marL="0" indent="0">
              <a:spcBef>
                <a:spcPts val="0"/>
              </a:spcBef>
              <a:buNone/>
            </a:pPr>
            <a:endParaRPr lang="fr-FR" sz="800" dirty="0" smtClean="0"/>
          </a:p>
          <a:p>
            <a:pPr>
              <a:spcBef>
                <a:spcPts val="0"/>
              </a:spcBef>
            </a:pPr>
            <a:r>
              <a:rPr lang="fr-FR" sz="2400" dirty="0" smtClean="0"/>
              <a:t>Les profils des demandeurs d’emploi sont publiés de manière automatique sur le </a:t>
            </a:r>
            <a:r>
              <a:rPr lang="fr-FR" sz="2400" dirty="0" err="1" smtClean="0"/>
              <a:t>JobBoard</a:t>
            </a:r>
            <a:r>
              <a:rPr lang="fr-FR" sz="2400" dirty="0" smtClean="0"/>
              <a:t> par l’ADEM. Cette publication intervient toujours de manière </a:t>
            </a:r>
            <a:r>
              <a:rPr lang="fr-FR" sz="2400" dirty="0" err="1" smtClean="0"/>
              <a:t>pseudonymisée</a:t>
            </a:r>
            <a:r>
              <a:rPr lang="fr-FR" sz="2400" dirty="0" smtClean="0"/>
              <a:t> afin de garantir un accès équitable à l’emploi</a:t>
            </a:r>
          </a:p>
          <a:p>
            <a:pPr marL="0" indent="0">
              <a:spcBef>
                <a:spcPts val="0"/>
              </a:spcBef>
              <a:buNone/>
            </a:pPr>
            <a:endParaRPr lang="fr-FR" sz="800" dirty="0" smtClean="0"/>
          </a:p>
          <a:p>
            <a:pPr>
              <a:spcBef>
                <a:spcPts val="0"/>
              </a:spcBef>
            </a:pPr>
            <a:r>
              <a:rPr lang="fr-FR" sz="2400" dirty="0" smtClean="0"/>
              <a:t>Les demandeurs d’emploi peuvent également déposer eux-mêmes leur CV dans le </a:t>
            </a:r>
            <a:r>
              <a:rPr lang="fr-FR" sz="2400" dirty="0" err="1" smtClean="0"/>
              <a:t>JobBoard</a:t>
            </a:r>
            <a:r>
              <a:rPr lang="fr-FR" sz="2400" dirty="0" smtClean="0"/>
              <a:t> afin d’augmenter leurs chances de retour à l’emploi</a:t>
            </a:r>
          </a:p>
          <a:p>
            <a:pPr marL="0" indent="0">
              <a:spcBef>
                <a:spcPts val="0"/>
              </a:spcBef>
              <a:buNone/>
            </a:pPr>
            <a:endParaRPr lang="fr-FR" sz="800" dirty="0" smtClean="0"/>
          </a:p>
          <a:p>
            <a:pPr marL="0" indent="0">
              <a:spcBef>
                <a:spcPts val="0"/>
              </a:spcBef>
              <a:buNone/>
            </a:pPr>
            <a:endParaRPr lang="fr-FR" sz="800" dirty="0" smtClean="0"/>
          </a:p>
          <a:p>
            <a:pPr>
              <a:spcBef>
                <a:spcPts val="0"/>
              </a:spcBef>
            </a:pPr>
            <a:r>
              <a:rPr lang="fr-FR" sz="2400" dirty="0" smtClean="0"/>
              <a:t>Il appartient au candidat de veiller à ce que le CV déposé préserve son anonymat</a:t>
            </a:r>
          </a:p>
          <a:p>
            <a:pPr>
              <a:spcBef>
                <a:spcPts val="0"/>
              </a:spcBef>
            </a:pPr>
            <a:endParaRPr lang="fr-FR" sz="2400" dirty="0"/>
          </a:p>
          <a:p>
            <a:pPr marL="0" indent="0">
              <a:spcBef>
                <a:spcPts val="0"/>
              </a:spcBef>
              <a:buNone/>
            </a:pPr>
            <a:endParaRPr lang="fr-FR" sz="2400" dirty="0" smtClean="0"/>
          </a:p>
          <a:p>
            <a:pPr marL="0" indent="0">
              <a:spcBef>
                <a:spcPts val="0"/>
              </a:spcBef>
              <a:buNone/>
            </a:pPr>
            <a:endParaRPr lang="fr-FR" dirty="0"/>
          </a:p>
          <a:p>
            <a:pPr marL="0" indent="0">
              <a:spcBef>
                <a:spcPts val="0"/>
              </a:spcBef>
              <a:buNone/>
            </a:pPr>
            <a:endParaRPr lang="fr-FR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Lancement du JobBoard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9F288-823E-4A9F-AF04-7438C568EF98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86334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Services proposés aux demandeurs d’emploi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fr-FR" sz="2400" dirty="0" smtClean="0"/>
              <a:t>Le </a:t>
            </a:r>
            <a:r>
              <a:rPr lang="fr-FR" sz="2400" b="1" dirty="0" err="1" smtClean="0">
                <a:solidFill>
                  <a:schemeClr val="accent2"/>
                </a:solidFill>
              </a:rPr>
              <a:t>JobBoard</a:t>
            </a:r>
            <a:r>
              <a:rPr lang="fr-FR" sz="2400" b="1" dirty="0" smtClean="0">
                <a:solidFill>
                  <a:schemeClr val="accent2"/>
                </a:solidFill>
              </a:rPr>
              <a:t> </a:t>
            </a:r>
            <a:r>
              <a:rPr lang="fr-FR" sz="2400" dirty="0" smtClean="0"/>
              <a:t>propose les services suivants au candidat :</a:t>
            </a:r>
          </a:p>
          <a:p>
            <a:pPr marL="0" indent="0">
              <a:spcBef>
                <a:spcPts val="0"/>
              </a:spcBef>
              <a:buNone/>
            </a:pPr>
            <a:endParaRPr lang="fr-FR" sz="2400" dirty="0" smtClean="0"/>
          </a:p>
          <a:p>
            <a:pPr>
              <a:spcBef>
                <a:spcPts val="0"/>
              </a:spcBef>
            </a:pPr>
            <a:r>
              <a:rPr lang="fr-FR" sz="2400" dirty="0" smtClean="0"/>
              <a:t>Rechercher les offres présentes sur le site </a:t>
            </a:r>
            <a:r>
              <a:rPr lang="fr-FR" sz="2400" dirty="0" err="1" smtClean="0"/>
              <a:t>JobBoard</a:t>
            </a:r>
            <a:endParaRPr lang="fr-FR" sz="2400" dirty="0" smtClean="0"/>
          </a:p>
          <a:p>
            <a:pPr marL="0" indent="0">
              <a:spcBef>
                <a:spcPts val="0"/>
              </a:spcBef>
              <a:buNone/>
            </a:pPr>
            <a:endParaRPr lang="fr-FR" sz="800" dirty="0" smtClean="0"/>
          </a:p>
          <a:p>
            <a:pPr>
              <a:spcBef>
                <a:spcPts val="0"/>
              </a:spcBef>
            </a:pPr>
            <a:r>
              <a:rPr lang="fr-FR" sz="2400" dirty="0" smtClean="0"/>
              <a:t>Postuler à une offre d’emploi et suivre ses candidatures</a:t>
            </a:r>
          </a:p>
          <a:p>
            <a:pPr marL="0" indent="0">
              <a:spcBef>
                <a:spcPts val="0"/>
              </a:spcBef>
              <a:buNone/>
            </a:pPr>
            <a:endParaRPr lang="fr-FR" sz="800" dirty="0" smtClean="0"/>
          </a:p>
          <a:p>
            <a:pPr>
              <a:spcBef>
                <a:spcPts val="0"/>
              </a:spcBef>
            </a:pPr>
            <a:r>
              <a:rPr lang="fr-FR" sz="2400" dirty="0" smtClean="0"/>
              <a:t>Constituer / gérer une liste d’offres « préférées »</a:t>
            </a:r>
          </a:p>
          <a:p>
            <a:pPr marL="0" indent="0">
              <a:spcBef>
                <a:spcPts val="0"/>
              </a:spcBef>
              <a:buNone/>
            </a:pPr>
            <a:endParaRPr lang="fr-FR" sz="800" dirty="0" smtClean="0"/>
          </a:p>
          <a:p>
            <a:pPr>
              <a:spcBef>
                <a:spcPts val="0"/>
              </a:spcBef>
            </a:pPr>
            <a:r>
              <a:rPr lang="fr-FR" sz="2400" dirty="0" smtClean="0"/>
              <a:t>Créer une alerte pour la recherche d’un emploi spécifique</a:t>
            </a:r>
          </a:p>
          <a:p>
            <a:pPr marL="0" indent="0">
              <a:spcBef>
                <a:spcPts val="0"/>
              </a:spcBef>
              <a:buNone/>
            </a:pPr>
            <a:endParaRPr lang="fr-FR" sz="800" dirty="0" smtClean="0"/>
          </a:p>
          <a:p>
            <a:pPr>
              <a:spcBef>
                <a:spcPts val="0"/>
              </a:spcBef>
            </a:pPr>
            <a:r>
              <a:rPr lang="fr-FR" sz="2400" dirty="0" smtClean="0"/>
              <a:t>Voir ses demandes et solliciter une mise à jour éventuelle des informations</a:t>
            </a:r>
          </a:p>
          <a:p>
            <a:pPr marL="0" indent="0">
              <a:spcBef>
                <a:spcPts val="0"/>
              </a:spcBef>
              <a:buNone/>
            </a:pPr>
            <a:endParaRPr lang="fr-FR" sz="800" dirty="0" smtClean="0"/>
          </a:p>
          <a:p>
            <a:pPr>
              <a:spcBef>
                <a:spcPts val="0"/>
              </a:spcBef>
            </a:pPr>
            <a:r>
              <a:rPr lang="fr-FR" sz="2400" dirty="0" smtClean="0"/>
              <a:t>Déposer son CV (Word ou PDF)</a:t>
            </a:r>
          </a:p>
          <a:p>
            <a:pPr>
              <a:spcBef>
                <a:spcPts val="0"/>
              </a:spcBef>
            </a:pPr>
            <a:endParaRPr lang="fr-FR" sz="2400" dirty="0"/>
          </a:p>
          <a:p>
            <a:pPr marL="0" indent="0">
              <a:spcBef>
                <a:spcPts val="0"/>
              </a:spcBef>
              <a:buNone/>
            </a:pPr>
            <a:r>
              <a:rPr lang="fr-FR" sz="2400" u="sng" dirty="0" smtClean="0"/>
              <a:t>Remarque: </a:t>
            </a:r>
            <a:r>
              <a:rPr lang="fr-FR" sz="2400" dirty="0" smtClean="0"/>
              <a:t>Il faut noter qu’un nombre limité de candidatures est autorisé chaque jour. Cette limitation vise à garantir une utilisation raisonnée du </a:t>
            </a:r>
            <a:r>
              <a:rPr lang="fr-FR" sz="2400" dirty="0" err="1" smtClean="0"/>
              <a:t>JobBoard</a:t>
            </a: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Lancement du JobBoard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9F288-823E-4A9F-AF04-7438C568EF98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05154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986" y="1773945"/>
            <a:ext cx="5882542" cy="21386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Chercher dans les offres d’emploi de l’ADEM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Lancement du JobBoard</a:t>
            </a:r>
            <a:endParaRPr lang="en-GB"/>
          </a:p>
        </p:txBody>
      </p:sp>
      <p:sp>
        <p:nvSpPr>
          <p:cNvPr id="9" name="Right Arrow 8"/>
          <p:cNvSpPr/>
          <p:nvPr/>
        </p:nvSpPr>
        <p:spPr>
          <a:xfrm>
            <a:off x="3746257" y="4770905"/>
            <a:ext cx="2467717" cy="62523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9F288-823E-4A9F-AF04-7438C568EF98}" type="slidenum">
              <a:rPr lang="en-GB" smtClean="0"/>
              <a:t>6</a:t>
            </a:fld>
            <a:endParaRPr lang="en-GB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4827" y="2088777"/>
            <a:ext cx="5301927" cy="3971364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7897906" y="4365813"/>
            <a:ext cx="1613647" cy="959222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8298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Consulter une offre d’emploi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20387" y="1801906"/>
            <a:ext cx="5144378" cy="4589929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Lancement du JobBoard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9F288-823E-4A9F-AF04-7438C568EF98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46311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Postuler à une offre d’emploi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Lancement du JobBoard</a:t>
            </a:r>
            <a:endParaRPr lang="en-GB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746" y="2131223"/>
            <a:ext cx="5422933" cy="36211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Right Arrow 9"/>
          <p:cNvSpPr/>
          <p:nvPr/>
        </p:nvSpPr>
        <p:spPr>
          <a:xfrm>
            <a:off x="5506182" y="4036861"/>
            <a:ext cx="1179636" cy="62523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325" y="4551504"/>
            <a:ext cx="5238877" cy="179753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391100" y="4966203"/>
            <a:ext cx="50043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Si l’offre correspond au profil du candidat, les conseillers de l’ADEM le mettent en relation avec l’employeur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9F288-823E-4A9F-AF04-7438C568EF98}" type="slidenum">
              <a:rPr lang="en-GB" smtClean="0"/>
              <a:t>8</a:t>
            </a:fld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54934" y="1984742"/>
            <a:ext cx="4276725" cy="2943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9049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services proposés aux employeurs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1" y="1847848"/>
            <a:ext cx="10515600" cy="4454339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fr-FR" sz="2400" dirty="0" smtClean="0"/>
              <a:t>Le </a:t>
            </a:r>
            <a:r>
              <a:rPr lang="fr-FR" sz="2400" dirty="0" err="1" smtClean="0">
                <a:solidFill>
                  <a:schemeClr val="accent2"/>
                </a:solidFill>
              </a:rPr>
              <a:t>JobBoard</a:t>
            </a:r>
            <a:r>
              <a:rPr lang="fr-FR" sz="2400" dirty="0" smtClean="0"/>
              <a:t> permet </a:t>
            </a:r>
            <a:r>
              <a:rPr lang="fr-FR" sz="2400" dirty="0"/>
              <a:t>aux employeurs qui travaillent avec l’ADEM de faire eux-mêmes des recherches dans la base des candidats inscrits à l’ADEM</a:t>
            </a:r>
            <a:r>
              <a:rPr lang="fr-FR" sz="2400" dirty="0" smtClean="0"/>
              <a:t>. </a:t>
            </a:r>
            <a:endParaRPr lang="fr-FR" sz="2400" dirty="0"/>
          </a:p>
          <a:p>
            <a:pPr>
              <a:spcBef>
                <a:spcPts val="0"/>
              </a:spcBef>
            </a:pPr>
            <a:r>
              <a:rPr lang="fr-FR" sz="2400" dirty="0" smtClean="0"/>
              <a:t>Les profils des candidats </a:t>
            </a:r>
            <a:r>
              <a:rPr lang="fr-FR" sz="2400" dirty="0"/>
              <a:t>sont publiés sur JobBoard de manière </a:t>
            </a:r>
            <a:r>
              <a:rPr lang="fr-FR" sz="2400" dirty="0" err="1" smtClean="0"/>
              <a:t>pseudonymisée</a:t>
            </a:r>
            <a:r>
              <a:rPr lang="fr-FR" sz="2400" dirty="0" smtClean="0"/>
              <a:t> </a:t>
            </a:r>
            <a:r>
              <a:rPr lang="fr-FR" sz="2400" dirty="0"/>
              <a:t>mais il est aisé de demander – via JobBoard – les coordonnées d’un candidat afin de pouvoir prendre directement contact avec lui.</a:t>
            </a:r>
          </a:p>
          <a:p>
            <a:pPr marL="0" indent="0">
              <a:spcBef>
                <a:spcPts val="0"/>
              </a:spcBef>
              <a:buNone/>
            </a:pPr>
            <a:endParaRPr lang="fr-FR" sz="800" dirty="0"/>
          </a:p>
          <a:p>
            <a:pPr marL="0" indent="0">
              <a:spcBef>
                <a:spcPts val="0"/>
              </a:spcBef>
              <a:buNone/>
            </a:pPr>
            <a:endParaRPr lang="fr-FR" sz="24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fr-FR" sz="2400" dirty="0" smtClean="0"/>
              <a:t>Plus </a:t>
            </a:r>
            <a:r>
              <a:rPr lang="fr-FR" sz="2400" dirty="0"/>
              <a:t>généralement, le </a:t>
            </a:r>
            <a:r>
              <a:rPr lang="fr-FR" sz="2400" dirty="0" err="1" smtClean="0"/>
              <a:t>JobBoard</a:t>
            </a:r>
            <a:r>
              <a:rPr lang="fr-FR" sz="2400" dirty="0" smtClean="0"/>
              <a:t> </a:t>
            </a:r>
            <a:r>
              <a:rPr lang="fr-FR" sz="2400" dirty="0"/>
              <a:t>propose les services suivants à l’employeur :</a:t>
            </a:r>
          </a:p>
          <a:p>
            <a:pPr>
              <a:spcBef>
                <a:spcPts val="0"/>
              </a:spcBef>
            </a:pPr>
            <a:r>
              <a:rPr lang="fr-FR" sz="2000" dirty="0" smtClean="0"/>
              <a:t>Rechercher </a:t>
            </a:r>
            <a:r>
              <a:rPr lang="fr-FR" sz="2000" dirty="0"/>
              <a:t>des candidats présents sur le site </a:t>
            </a:r>
          </a:p>
          <a:p>
            <a:pPr>
              <a:spcBef>
                <a:spcPts val="0"/>
              </a:spcBef>
            </a:pPr>
            <a:r>
              <a:rPr lang="fr-FR" sz="2000" dirty="0" smtClean="0"/>
              <a:t>Consulter </a:t>
            </a:r>
            <a:r>
              <a:rPr lang="fr-FR" sz="2000" dirty="0"/>
              <a:t>les informations du candidat et son CV (si </a:t>
            </a:r>
            <a:r>
              <a:rPr lang="fr-FR" sz="2000" dirty="0" smtClean="0"/>
              <a:t>téléchargé par le candidat)</a:t>
            </a:r>
            <a:endParaRPr lang="fr-FR" sz="2000" dirty="0"/>
          </a:p>
          <a:p>
            <a:pPr>
              <a:spcBef>
                <a:spcPts val="0"/>
              </a:spcBef>
            </a:pPr>
            <a:r>
              <a:rPr lang="fr-FR" sz="2000" dirty="0" smtClean="0"/>
              <a:t>Demander </a:t>
            </a:r>
            <a:r>
              <a:rPr lang="fr-FR" sz="2000" dirty="0"/>
              <a:t>à </a:t>
            </a:r>
            <a:r>
              <a:rPr lang="fr-FR" sz="2000" dirty="0" smtClean="0"/>
              <a:t>l’ADEM </a:t>
            </a:r>
            <a:r>
              <a:rPr lang="fr-FR" sz="2000" dirty="0"/>
              <a:t>les coordonnées d’un candidat</a:t>
            </a:r>
          </a:p>
          <a:p>
            <a:pPr>
              <a:spcBef>
                <a:spcPts val="0"/>
              </a:spcBef>
            </a:pPr>
            <a:r>
              <a:rPr lang="fr-FR" sz="2000" dirty="0" smtClean="0"/>
              <a:t>Constituer </a:t>
            </a:r>
            <a:r>
              <a:rPr lang="fr-FR" sz="2000" dirty="0"/>
              <a:t>/ gérer une liste de candidats « préférés » </a:t>
            </a:r>
          </a:p>
          <a:p>
            <a:pPr>
              <a:spcBef>
                <a:spcPts val="0"/>
              </a:spcBef>
            </a:pPr>
            <a:r>
              <a:rPr lang="fr-FR" sz="2000" dirty="0" smtClean="0"/>
              <a:t>Créer </a:t>
            </a:r>
            <a:r>
              <a:rPr lang="fr-FR" sz="2000" dirty="0"/>
              <a:t>une alerte pour la recherche d’un candidat</a:t>
            </a:r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Lancement du JobBoard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9F288-823E-4A9F-AF04-7438C568EF98}" type="slidenum">
              <a:rPr lang="en-GB" smtClean="0"/>
              <a:t>9</a:t>
            </a:fld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744072" y="5746377"/>
            <a:ext cx="115125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u="sng" dirty="0"/>
              <a:t>Remarque: </a:t>
            </a:r>
            <a:r>
              <a:rPr lang="fr-FR" dirty="0"/>
              <a:t>Il faut noter qu’un nombre limité de </a:t>
            </a:r>
            <a:r>
              <a:rPr lang="fr-FR" dirty="0" smtClean="0"/>
              <a:t>contacts </a:t>
            </a:r>
            <a:r>
              <a:rPr lang="fr-FR" dirty="0"/>
              <a:t>est autorisé chaque jour. Cette limitation vise à garantir une utilisation raisonnée du </a:t>
            </a:r>
            <a:r>
              <a:rPr lang="fr-FR" dirty="0" err="1"/>
              <a:t>JobBoard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2266650"/>
      </p:ext>
    </p:extLst>
  </p:cSld>
  <p:clrMapOvr>
    <a:masterClrMapping/>
  </p:clrMapOvr>
</p:sld>
</file>

<file path=ppt/theme/theme1.xml><?xml version="1.0" encoding="utf-8"?>
<a:theme xmlns:a="http://schemas.openxmlformats.org/drawingml/2006/main" name="ADEM-2015">
  <a:themeElements>
    <a:clrScheme name="ADEM-2015">
      <a:dk1>
        <a:sysClr val="windowText" lastClr="000000"/>
      </a:dk1>
      <a:lt1>
        <a:sysClr val="window" lastClr="FFFFFF"/>
      </a:lt1>
      <a:dk2>
        <a:srgbClr val="5E646B"/>
      </a:dk2>
      <a:lt2>
        <a:srgbClr val="BBC1C6"/>
      </a:lt2>
      <a:accent1>
        <a:srgbClr val="668D8C"/>
      </a:accent1>
      <a:accent2>
        <a:srgbClr val="E30019"/>
      </a:accent2>
      <a:accent3>
        <a:srgbClr val="7AC5B9"/>
      </a:accent3>
      <a:accent4>
        <a:srgbClr val="5E646B"/>
      </a:accent4>
      <a:accent5>
        <a:srgbClr val="C5C1C6"/>
      </a:accent5>
      <a:accent6>
        <a:srgbClr val="006483"/>
      </a:accent6>
      <a:hlink>
        <a:srgbClr val="034A90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lank.potx [Read-Only]" id="{99FAC1EF-4CC0-415A-8C0F-8C5F0F003271}" vid="{077706CE-D138-4647-AE52-4CCC6538F63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E60D72AE162DD499A1D4F41795A81E9" ma:contentTypeVersion="0" ma:contentTypeDescription="Create a new document." ma:contentTypeScope="" ma:versionID="8d25330c1ad8057dfbf716c68a857b9f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5143cffd92f1a4454141f07ab70bbb2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A30790F-02B0-4D2F-AA3A-3AD73E3C1CB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E814E55-A658-41B4-8BDA-1B45A305C8A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A0AA92A4-5B77-458A-8334-EC427C205C77}">
  <ds:schemaRefs>
    <ds:schemaRef ds:uri="http://schemas.microsoft.com/office/2006/metadata/properties"/>
    <ds:schemaRef ds:uri="http://purl.org/dc/dcmitype/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0</TotalTime>
  <Words>711</Words>
  <Application>Microsoft Office PowerPoint</Application>
  <PresentationFormat>Widescreen</PresentationFormat>
  <Paragraphs>116</Paragraphs>
  <Slides>13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ADEM-2015</vt:lpstr>
      <vt:lpstr>Présentation de JobBoard</vt:lpstr>
      <vt:lpstr>Le Portail de l’Emploi</vt:lpstr>
      <vt:lpstr>ADEM JobBoard</vt:lpstr>
      <vt:lpstr>Le JobBoard au service des demandeurs d’emploi</vt:lpstr>
      <vt:lpstr>Services proposés aux demandeurs d’emploi</vt:lpstr>
      <vt:lpstr>Chercher dans les offres d’emploi de l’ADEM</vt:lpstr>
      <vt:lpstr>Consulter une offre d’emploi</vt:lpstr>
      <vt:lpstr>Postuler à une offre d’emploi</vt:lpstr>
      <vt:lpstr>Les services proposés aux employeurs</vt:lpstr>
      <vt:lpstr>Chercher dans les candidats inscrits à l’ADEM</vt:lpstr>
      <vt:lpstr>Consulter le CV (si téléchargé par le candidat)</vt:lpstr>
      <vt:lpstr>Demander les coordonnées du candidat à l’ADEM</vt:lpstr>
      <vt:lpstr>Nous vous souhaitons beaucoup de succès avec l’ADEM JobBoard</vt:lpstr>
    </vt:vector>
  </TitlesOfParts>
  <Company>CTIE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de JobBoard</dc:title>
  <dc:creator>Lucien BAZZO</dc:creator>
  <cp:lastModifiedBy>Silke BRUEGGEBORS</cp:lastModifiedBy>
  <cp:revision>36</cp:revision>
  <cp:lastPrinted>2016-03-08T13:13:04Z</cp:lastPrinted>
  <dcterms:created xsi:type="dcterms:W3CDTF">2016-03-02T13:29:52Z</dcterms:created>
  <dcterms:modified xsi:type="dcterms:W3CDTF">2016-03-09T08:21:10Z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0x0101001E60D72AE162DD499A1D4F41795A81E9</vt:lpwstr>
  </property>
</Properties>
</file>