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4"/>
  </p:sldMasterIdLst>
  <p:notesMasterIdLst>
    <p:notesMasterId r:id="rId36"/>
  </p:notesMasterIdLst>
  <p:handoutMasterIdLst>
    <p:handoutMasterId r:id="rId37"/>
  </p:handoutMasterIdLst>
  <p:sldIdLst>
    <p:sldId id="256" r:id="rId5"/>
    <p:sldId id="271" r:id="rId6"/>
    <p:sldId id="294" r:id="rId7"/>
    <p:sldId id="328" r:id="rId8"/>
    <p:sldId id="326" r:id="rId9"/>
    <p:sldId id="320" r:id="rId10"/>
    <p:sldId id="318" r:id="rId11"/>
    <p:sldId id="327" r:id="rId12"/>
    <p:sldId id="324" r:id="rId13"/>
    <p:sldId id="301" r:id="rId14"/>
    <p:sldId id="331" r:id="rId15"/>
    <p:sldId id="332" r:id="rId16"/>
    <p:sldId id="329" r:id="rId17"/>
    <p:sldId id="312" r:id="rId18"/>
    <p:sldId id="317" r:id="rId19"/>
    <p:sldId id="300" r:id="rId20"/>
    <p:sldId id="291" r:id="rId21"/>
    <p:sldId id="296" r:id="rId22"/>
    <p:sldId id="310" r:id="rId23"/>
    <p:sldId id="311" r:id="rId24"/>
    <p:sldId id="298" r:id="rId25"/>
    <p:sldId id="303" r:id="rId26"/>
    <p:sldId id="330" r:id="rId27"/>
    <p:sldId id="295" r:id="rId28"/>
    <p:sldId id="304" r:id="rId29"/>
    <p:sldId id="305" r:id="rId30"/>
    <p:sldId id="309" r:id="rId31"/>
    <p:sldId id="314" r:id="rId32"/>
    <p:sldId id="315" r:id="rId33"/>
    <p:sldId id="307" r:id="rId34"/>
    <p:sldId id="325" r:id="rId35"/>
  </p:sldIdLst>
  <p:sldSz cx="12188825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2241350-BD30-3379-173F-0148E24BF258}" name="DURAN BLAZQUEZ Juan Antonio (OIL)" initials="JD" userId="S::Juan-Antonio.DURAN-BLAZQUEZ@ec.europa.eu::9a365e67-430b-4c07-87d0-003da8d231bd" providerId="AD"/>
  <p188:author id="{10388379-4CA0-99C8-EDC4-3B60E477B09F}" name="Courbis Marion" initials="CM" userId="S::marion.courbis_curia.europa.eu#ext#@eceuropaeu.onmicrosoft.com::e9caa1dd-47cc-47f6-be6f-683a2d9988cb" providerId="AD"/>
  <p188:author id="{F3ED2191-0524-C064-6E25-75C583AAD535}" name="PLAMADEALA Dragos (OIL)" initials="P(" userId="S::dragos.plamadeala@ec.europa.eu::ef819bb1-06be-4e53-8dfb-46ebfadb4fb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pos="3839"/>
        <p:guide orient="horz" pos="216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10/27/2026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10/27/2026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94318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8583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56652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C3AB7-6D67-648B-E9D9-BC9ABEFAF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DD680B-DFAF-1AAF-8DD2-0287CD7768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D93101-C91E-11D6-7D9D-335E39E6A1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50EDD5-4F86-50D7-C09A-2CE9C22074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563384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BA5E8-AB13-C8B9-D617-AD24DC83F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A517DD-EF3F-9DE4-B834-448CAF8149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4D253-EDEC-CC4A-07D7-72ACBC0E32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590AA9-FF4D-8016-5B29-6FEC7F20D3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252141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200" kern="1200">
              <a:solidFill>
                <a:schemeClr val="tx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639401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189700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4EF67-F695-0B25-6658-F5CC22852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5EC100-3855-0C9B-2165-B4ED524EC9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FCCC9C-17D3-4F6A-24FC-C4FF5EB732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200" kern="1200">
              <a:solidFill>
                <a:schemeClr val="tx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B8284F-3561-077B-AA25-54073328F3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11062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728201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F4EA5-ADA8-5299-0DBB-10E2B788D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5F4410-67DA-FD57-40E3-A4F3153C5A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BE432B-D3BB-15A2-64B3-01D1BD471E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00A996-9FFC-DA33-987B-074EC75A05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017437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585B3-AABB-937A-BA02-A65A510D5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252A55-C2FA-C30F-49AB-CDA69FB5A3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AB8784-9AEB-4DF3-5538-8423D0A608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FC61B8-EF9F-B281-1EAB-A3723E91D4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IE" smtClean="0"/>
              <a:t>23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22214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IE" smtClean="0"/>
              <a:t>24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732147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IE" smtClean="0"/>
              <a:t>25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175731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IE" smtClean="0"/>
              <a:t>26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184644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IE" smtClean="0"/>
              <a:t>27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367159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IE" smtClean="0"/>
              <a:t>28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729996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IE" smtClean="0"/>
              <a:t>29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969781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IE" smtClean="0"/>
              <a:t>30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09393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page option 1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75400-3E4A-4805-76D4-89E3DBA22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7982" y="6317487"/>
            <a:ext cx="2742486" cy="172523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B290A50-B43D-A2B6-515F-75425256AC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2" y="3040715"/>
            <a:ext cx="10512862" cy="1020337"/>
          </a:xfrm>
          <a:noFill/>
        </p:spPr>
        <p:txBody>
          <a:bodyPr>
            <a:noAutofit/>
          </a:bodyPr>
          <a:lstStyle>
            <a:lvl1pPr>
              <a:defRPr sz="8797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a title</a:t>
            </a:r>
            <a:endParaRPr lang="en-IE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9D02D42-BA7D-84CC-873F-80F08362B35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7982" y="4219575"/>
            <a:ext cx="4927904" cy="6111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600E4EF-7051-9AAC-2C78-0958FBC514B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7981" y="5243158"/>
            <a:ext cx="3176020" cy="304616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marL="0" indent="0">
              <a:buNone/>
              <a:defRPr sz="1600" b="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European Commission">
            <a:extLst>
              <a:ext uri="{FF2B5EF4-FFF2-40B4-BE49-F238E27FC236}">
                <a16:creationId xmlns:a16="http://schemas.microsoft.com/office/drawing/2014/main" id="{85D80D5D-B11B-B8B1-1D33-81E7377D595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0919" y="5738785"/>
            <a:ext cx="2543361" cy="9410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1845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5;p31">
            <a:extLst>
              <a:ext uri="{FF2B5EF4-FFF2-40B4-BE49-F238E27FC236}">
                <a16:creationId xmlns:a16="http://schemas.microsoft.com/office/drawing/2014/main" id="{D3CADB7B-43FA-62FF-A4B3-5E073752114C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981201"/>
            <a:ext cx="12188825" cy="48767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10E61F-C8F9-4190-1EE4-9217CF0F1D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2" y="1594518"/>
            <a:ext cx="10512862" cy="1068400"/>
          </a:xfrm>
          <a:solidFill>
            <a:schemeClr val="bg1"/>
          </a:solidFill>
        </p:spPr>
        <p:txBody>
          <a:bodyPr lIns="144000" tIns="144000" rIns="144000" bIns="144000" anchor="b">
            <a:noAutofit/>
          </a:bodyPr>
          <a:lstStyle>
            <a:lvl1pPr>
              <a:defRPr sz="8797"/>
            </a:lvl1pPr>
          </a:lstStyle>
          <a:p>
            <a:r>
              <a:rPr lang="en-US"/>
              <a:t>Click to add a title</a:t>
            </a:r>
            <a:endParaRPr lang="en-IE"/>
          </a:p>
        </p:txBody>
      </p:sp>
      <p:sp>
        <p:nvSpPr>
          <p:cNvPr id="6" name="Content Placeholder 14">
            <a:extLst>
              <a:ext uri="{FF2B5EF4-FFF2-40B4-BE49-F238E27FC236}">
                <a16:creationId xmlns:a16="http://schemas.microsoft.com/office/drawing/2014/main" id="{F041A8C2-E23F-3F85-E8AE-2AEEB496419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7982" y="2942564"/>
            <a:ext cx="4927904" cy="61118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95398073-E69B-2867-360F-504F7007FD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pic>
        <p:nvPicPr>
          <p:cNvPr id="3" name="Picture 2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6437CF6F-3079-899D-F025-61C0BCD596A4}"/>
              </a:ext>
            </a:extLst>
          </p:cNvPr>
          <p:cNvPicPr/>
          <p:nvPr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pic>
        <p:nvPicPr>
          <p:cNvPr id="5" name="Picture 4" descr="European Commission">
            <a:extLst>
              <a:ext uri="{FF2B5EF4-FFF2-40B4-BE49-F238E27FC236}">
                <a16:creationId xmlns:a16="http://schemas.microsoft.com/office/drawing/2014/main" id="{97034CB8-2B4A-3519-77AF-1512D68F279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0620" y="174518"/>
            <a:ext cx="2543361" cy="9158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1946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78779EA-6394-AAE5-959A-6BB82A7D90AE}"/>
              </a:ext>
            </a:extLst>
          </p:cNvPr>
          <p:cNvSpPr/>
          <p:nvPr/>
        </p:nvSpPr>
        <p:spPr>
          <a:xfrm>
            <a:off x="0" y="0"/>
            <a:ext cx="12188825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799"/>
          </a:p>
        </p:txBody>
      </p:sp>
      <p:sp>
        <p:nvSpPr>
          <p:cNvPr id="6" name="Google Shape;75;p31">
            <a:extLst>
              <a:ext uri="{FF2B5EF4-FFF2-40B4-BE49-F238E27FC236}">
                <a16:creationId xmlns:a16="http://schemas.microsoft.com/office/drawing/2014/main" id="{66DB0E40-389A-4ADF-E594-6BBAB29E7192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0"/>
            <a:ext cx="12188825" cy="381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D6BCEAD-64F8-A9C2-D826-FF1F037B2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3434898"/>
            <a:ext cx="10512862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59C8E60-AD13-6DDB-15AD-A3F8E3F22A7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7982" y="4441826"/>
            <a:ext cx="10512862" cy="587375"/>
          </a:xfrm>
        </p:spPr>
        <p:txBody>
          <a:bodyPr>
            <a:noAutofit/>
          </a:bodyPr>
          <a:lstStyle>
            <a:lvl1pPr marL="0" indent="0">
              <a:buNone/>
              <a:defRPr sz="1999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239B419-47F7-2FF3-C377-FBB7B2DBA6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090" y="6282070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48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5B256C-F848-9C9F-2A9C-E218DE9A1995}"/>
              </a:ext>
            </a:extLst>
          </p:cNvPr>
          <p:cNvSpPr/>
          <p:nvPr/>
        </p:nvSpPr>
        <p:spPr>
          <a:xfrm>
            <a:off x="0" y="0"/>
            <a:ext cx="12188825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799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>
            <a:off x="0" y="0"/>
            <a:ext cx="12188825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799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3434898"/>
            <a:ext cx="10512862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7982" y="4441826"/>
            <a:ext cx="10512862" cy="587375"/>
          </a:xfrm>
        </p:spPr>
        <p:txBody>
          <a:bodyPr>
            <a:noAutofit/>
          </a:bodyPr>
          <a:lstStyle>
            <a:lvl1pPr marL="0" indent="0">
              <a:buNone/>
              <a:defRPr sz="1999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6846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D58619-8012-9B7D-9C59-16671B374575}"/>
              </a:ext>
            </a:extLst>
          </p:cNvPr>
          <p:cNvSpPr/>
          <p:nvPr/>
        </p:nvSpPr>
        <p:spPr>
          <a:xfrm>
            <a:off x="0" y="0"/>
            <a:ext cx="12188825" cy="3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799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>
            <a:off x="0" y="0"/>
            <a:ext cx="12188825" cy="3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799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3434898"/>
            <a:ext cx="10512862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7982" y="4441826"/>
            <a:ext cx="10512862" cy="587375"/>
          </a:xfrm>
        </p:spPr>
        <p:txBody>
          <a:bodyPr>
            <a:noAutofit/>
          </a:bodyPr>
          <a:lstStyle>
            <a:lvl1pPr marL="0" indent="0">
              <a:buNone/>
              <a:defRPr sz="1999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07145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145A3C0-5810-CECB-04D1-E370BADB2EE8}"/>
              </a:ext>
            </a:extLst>
          </p:cNvPr>
          <p:cNvSpPr/>
          <p:nvPr/>
        </p:nvSpPr>
        <p:spPr>
          <a:xfrm flipV="1">
            <a:off x="0" y="1861458"/>
            <a:ext cx="12188825" cy="4996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799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 flipV="1">
            <a:off x="0" y="1861458"/>
            <a:ext cx="12188825" cy="4996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799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1410155"/>
            <a:ext cx="10512862" cy="816904"/>
          </a:xfrm>
          <a:solidFill>
            <a:schemeClr val="bg1"/>
          </a:solidFill>
        </p:spPr>
        <p:txBody>
          <a:bodyPr lIns="180000" tIns="144000" rIns="144000" bIns="144000" anchor="ctr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7982" y="2482398"/>
            <a:ext cx="10512862" cy="587375"/>
          </a:xfrm>
        </p:spPr>
        <p:txBody>
          <a:bodyPr>
            <a:noAutofit/>
          </a:bodyPr>
          <a:lstStyle>
            <a:lvl1pPr marL="0" indent="0">
              <a:buNone/>
              <a:defRPr sz="19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BD178DF-B2B3-E383-43AA-D54BBF2273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76" y="5901016"/>
            <a:ext cx="1257539" cy="763200"/>
          </a:xfrm>
          <a:prstGeom prst="rect">
            <a:avLst/>
          </a:prstGeom>
        </p:spPr>
      </p:pic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C194F48-423C-93CB-1A61-CE12CAB5B4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76" y="5901016"/>
            <a:ext cx="1257539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823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526B31-D383-5ABA-08B1-8097743DECE0}"/>
              </a:ext>
            </a:extLst>
          </p:cNvPr>
          <p:cNvSpPr/>
          <p:nvPr/>
        </p:nvSpPr>
        <p:spPr>
          <a:xfrm flipV="1">
            <a:off x="0" y="1861458"/>
            <a:ext cx="12188825" cy="49965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799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 flipV="1">
            <a:off x="0" y="1861458"/>
            <a:ext cx="12188825" cy="49965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799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1410155"/>
            <a:ext cx="10512862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7982" y="2482398"/>
            <a:ext cx="10512862" cy="587375"/>
          </a:xfrm>
        </p:spPr>
        <p:txBody>
          <a:bodyPr>
            <a:noAutofit/>
          </a:bodyPr>
          <a:lstStyle>
            <a:lvl1pPr marL="0" indent="0">
              <a:buNone/>
              <a:defRPr sz="1999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blue flag with yellow stars&#10;&#10;Description automatically generated">
            <a:extLst>
              <a:ext uri="{FF2B5EF4-FFF2-40B4-BE49-F238E27FC236}">
                <a16:creationId xmlns:a16="http://schemas.microsoft.com/office/drawing/2014/main" id="{D7151F52-9DDF-CEC4-58EC-587B7A1D77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75" y="5901016"/>
            <a:ext cx="1255736" cy="762106"/>
          </a:xfrm>
          <a:prstGeom prst="rect">
            <a:avLst/>
          </a:prstGeom>
        </p:spPr>
      </p:pic>
      <p:pic>
        <p:nvPicPr>
          <p:cNvPr id="8" name="Picture 7" descr="A blue flag with yellow stars&#10;&#10;Description automatically generated">
            <a:extLst>
              <a:ext uri="{FF2B5EF4-FFF2-40B4-BE49-F238E27FC236}">
                <a16:creationId xmlns:a16="http://schemas.microsoft.com/office/drawing/2014/main" id="{8B94F84F-1590-9DE6-C3AC-9FBA58E40E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75" y="5901016"/>
            <a:ext cx="1255736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745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BBD8A8F-01F7-069C-2D69-AFCA2F78D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1825625"/>
            <a:ext cx="10512862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0" indent="0">
              <a:buNone/>
              <a:defRPr sz="1999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87499CD-21D1-84C4-7FD1-F33A39639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090" y="6282070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873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and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09BE7C2-2602-0313-8D83-EAB1C755A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1825625"/>
            <a:ext cx="10512862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342797" indent="-342797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  <a:defRPr sz="1999"/>
            </a:lvl1pPr>
            <a:lvl2pPr>
              <a:buClr>
                <a:schemeClr val="tx2"/>
              </a:buClr>
              <a:buSzPct val="100000"/>
              <a:defRPr sz="1799"/>
            </a:lvl2pPr>
            <a:lvl3pPr>
              <a:buClr>
                <a:schemeClr val="tx2"/>
              </a:buClr>
              <a:defRPr sz="1600"/>
            </a:lvl3pPr>
            <a:lvl4pPr>
              <a:buClr>
                <a:schemeClr val="tx2"/>
              </a:buCl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D43C2E6-DFE0-78B7-AEF2-E94F28383C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090" y="6282070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752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7981" y="1989056"/>
            <a:ext cx="5018368" cy="3271102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1999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39DED1-43B7-A54B-D3D7-54792E535D2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32476" y="1989056"/>
            <a:ext cx="5018368" cy="3271102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1999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9416748-3994-A02A-B7BD-AC8272883D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090" y="6282070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283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7981" y="1989056"/>
            <a:ext cx="5018368" cy="3271102"/>
          </a:xfrm>
          <a:solidFill>
            <a:schemeClr val="tx2"/>
          </a:solidFill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19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C0E4D59-AF6A-8993-094A-5A4FED57EA3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32476" y="1989056"/>
            <a:ext cx="5018368" cy="3271102"/>
          </a:xfrm>
          <a:solidFill>
            <a:schemeClr val="tx2"/>
          </a:solidFill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19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C3588F2-1E00-50BC-0820-CB663EE97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090" y="6282070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688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20A60-FD35-93DC-D952-15BAEF0C0B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7982" y="2029023"/>
            <a:ext cx="5018367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3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7981" y="2724150"/>
            <a:ext cx="5018368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1999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8E071-31DF-2C06-04A9-3BC538CDA6C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32476" y="2029023"/>
            <a:ext cx="5018367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3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8A63BF-772E-9151-C37F-6751BC1781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2476" y="2724150"/>
            <a:ext cx="5018368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1999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AA9BB-29EC-79EA-02CA-8452ADF64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090" y="6282070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834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with subtitle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B8270BF-EE76-A46D-95E0-FB617042099B}"/>
              </a:ext>
            </a:extLst>
          </p:cNvPr>
          <p:cNvSpPr>
            <a:spLocks/>
          </p:cNvSpPr>
          <p:nvPr/>
        </p:nvSpPr>
        <p:spPr>
          <a:xfrm>
            <a:off x="0" y="1487978"/>
            <a:ext cx="12188825" cy="53700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799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20A60-FD35-93DC-D952-15BAEF0C0B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7982" y="2029023"/>
            <a:ext cx="5018367" cy="460375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399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7981" y="2724150"/>
            <a:ext cx="5018368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19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8E071-31DF-2C06-04A9-3BC538CDA6C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32476" y="2029023"/>
            <a:ext cx="5018367" cy="460375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399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8A63BF-772E-9151-C37F-6751BC1781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2476" y="2724150"/>
            <a:ext cx="5018368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19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7262511B-BA2E-7984-66D6-B5152DA09D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76" y="5901016"/>
            <a:ext cx="1257539" cy="763200"/>
          </a:xfrm>
          <a:prstGeom prst="rect">
            <a:avLst/>
          </a:prstGeom>
        </p:spPr>
      </p:pic>
      <p:pic>
        <p:nvPicPr>
          <p:cNvPr id="11" name="Picture 10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B557BE9-B8DC-E601-A0F8-16CD84F91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76" y="5901016"/>
            <a:ext cx="1257539" cy="7632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EFAC7B2-2467-A72A-9F8B-CBD0FB0D8C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090" y="6282070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979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colu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ECCFB38-4E5F-126B-A212-3CBD911F983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487978"/>
            <a:ext cx="12188825" cy="53700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799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7982" y="2587084"/>
            <a:ext cx="4669286" cy="2899317"/>
          </a:xfrm>
          <a:noFill/>
        </p:spPr>
        <p:txBody>
          <a:bodyPr>
            <a:noAutofit/>
          </a:bodyPr>
          <a:lstStyle>
            <a:lvl1pPr marL="0" indent="0">
              <a:buNone/>
              <a:defRPr sz="19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36259F-C7F8-D963-3DFD-92239B4D3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0592" y="2587084"/>
            <a:ext cx="5180251" cy="2899317"/>
          </a:xfrm>
          <a:noFill/>
        </p:spPr>
        <p:txBody>
          <a:bodyPr>
            <a:noAutofit/>
          </a:bodyPr>
          <a:lstStyle>
            <a:lvl1pPr marL="0" indent="0">
              <a:buNone/>
              <a:defRPr sz="19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02BBC44B-821F-21ED-8464-03E5216981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76" y="5901016"/>
            <a:ext cx="1257539" cy="7632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22B46DA4-CDDE-5119-2E5E-AD549E681C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76" y="5901016"/>
            <a:ext cx="1257539" cy="76320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A321162-C08B-5D98-4E1F-FE50C321D8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090" y="6282070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177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7982" y="1989057"/>
            <a:ext cx="3054274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19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A8786C-FCBD-3783-706E-0CBF5B0343E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28261" y="1989057"/>
            <a:ext cx="3055604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19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DC31AC-D39C-A8A3-ED76-D3399E224DE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295239" y="1989057"/>
            <a:ext cx="3055604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19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D635DEE-A882-2487-2337-D6BB66A7AF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090" y="6282070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8431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7982" y="1989057"/>
            <a:ext cx="3054274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1999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FF39438-760E-ED2B-8243-319A5EF0477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67276" y="1989056"/>
            <a:ext cx="3054274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1999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A7DAD-79FF-9241-7523-B9F28613F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090" y="6282070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2284C9D-0459-8584-A6B3-FFE83837141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296569" y="1989056"/>
            <a:ext cx="3054274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1999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87650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E2655-E9DF-246B-F4FD-D62B2B37A4B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7982" y="2029023"/>
            <a:ext cx="3044851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3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1C7A71E-B4AA-350C-C619-6CD926C5F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7982" y="2690199"/>
            <a:ext cx="3044851" cy="2598238"/>
          </a:xfrm>
        </p:spPr>
        <p:txBody>
          <a:bodyPr>
            <a:noAutofit/>
          </a:bodyPr>
          <a:lstStyle>
            <a:lvl1pPr marL="0" indent="0">
              <a:buNone/>
              <a:defRPr sz="1999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64B145-4048-55E1-B2E9-6B27CC0E587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585731" y="2010170"/>
            <a:ext cx="3131239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3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6044468-6F92-BCD9-357B-E3328166560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85732" y="2690199"/>
            <a:ext cx="3131239" cy="2598238"/>
          </a:xfrm>
        </p:spPr>
        <p:txBody>
          <a:bodyPr>
            <a:noAutofit/>
          </a:bodyPr>
          <a:lstStyle>
            <a:lvl1pPr marL="0" indent="0">
              <a:buNone/>
              <a:defRPr sz="1999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2839C1-28EB-C84A-8FE0-1EB86DE1BDE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8419871" y="2029023"/>
            <a:ext cx="3044851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3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1E8E11D-2B2A-C5C5-EFFC-16D798510576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419871" y="2690199"/>
            <a:ext cx="3044851" cy="2598238"/>
          </a:xfrm>
        </p:spPr>
        <p:txBody>
          <a:bodyPr>
            <a:noAutofit/>
          </a:bodyPr>
          <a:lstStyle>
            <a:lvl1pPr>
              <a:defRPr sz="1999">
                <a:solidFill>
                  <a:schemeClr val="tx1"/>
                </a:solidFill>
              </a:defRPr>
            </a:lvl1pPr>
          </a:lstStyle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2761D88-1D18-A805-8D96-5BEBFEFE2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090" y="6282070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1140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image coloured backgrou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1" y="365126"/>
            <a:ext cx="10512864" cy="816904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F9DE773-46A1-EE6A-D3DF-FC96DCA4C7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7982" y="1847852"/>
            <a:ext cx="4669286" cy="3638549"/>
          </a:xfrm>
          <a:noFill/>
        </p:spPr>
        <p:txBody>
          <a:bodyPr>
            <a:noAutofit/>
          </a:bodyPr>
          <a:lstStyle>
            <a:lvl1pPr marL="0" indent="0">
              <a:buNone/>
              <a:defRPr sz="1999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CC71E5-FBEB-2751-9FF1-D81B32C5D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48348" y="1825625"/>
            <a:ext cx="5002497" cy="3638550"/>
          </a:xfrm>
          <a:solidFill>
            <a:schemeClr val="tx2"/>
          </a:solidFill>
          <a:ln w="76200">
            <a:noFill/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3834467-B58A-08E2-AA0A-DB1D50F360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76" y="5901016"/>
            <a:ext cx="1257539" cy="763200"/>
          </a:xfrm>
          <a:prstGeom prst="rect">
            <a:avLst/>
          </a:prstGeom>
        </p:spPr>
      </p:pic>
      <p:pic>
        <p:nvPicPr>
          <p:cNvPr id="5" name="Picture 4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570F0233-3DB4-DD9F-5F0F-396910702D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76" y="5901016"/>
            <a:ext cx="1257539" cy="76320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A4DF5A1-9706-DCB7-1601-51D0F26AE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090" y="6282070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7174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imag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1" y="365126"/>
            <a:ext cx="10512864" cy="816904"/>
          </a:xfrm>
        </p:spPr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9BD169-F6A4-2E23-F2D4-B7DED1FC99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7982" y="1847852"/>
            <a:ext cx="4669286" cy="3638549"/>
          </a:xfrm>
          <a:noFill/>
        </p:spPr>
        <p:txBody>
          <a:bodyPr>
            <a:noAutofit/>
          </a:bodyPr>
          <a:lstStyle>
            <a:lvl1pPr marL="0" indent="0">
              <a:buNone/>
              <a:defRPr sz="19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CC71E5-FBEB-2751-9FF1-D81B32C5D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48348" y="1825625"/>
            <a:ext cx="5002497" cy="3638550"/>
          </a:xfrm>
          <a:solidFill>
            <a:schemeClr val="tx2"/>
          </a:solidFill>
          <a:ln w="76200">
            <a:noFill/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C2FD4-3B80-FE70-83EA-C9956AF11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090" y="6282070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775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4 images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1" y="365126"/>
            <a:ext cx="10512864" cy="81690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91;p33">
            <a:extLst>
              <a:ext uri="{FF2B5EF4-FFF2-40B4-BE49-F238E27FC236}">
                <a16:creationId xmlns:a16="http://schemas.microsoft.com/office/drawing/2014/main" id="{A9F38C94-2545-ED67-4909-C5A475FCF803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37411" y="2197664"/>
            <a:ext cx="2460950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95;p33">
            <a:extLst>
              <a:ext uri="{FF2B5EF4-FFF2-40B4-BE49-F238E27FC236}">
                <a16:creationId xmlns:a16="http://schemas.microsoft.com/office/drawing/2014/main" id="{45EC68E1-18F5-04CB-00B3-F8948F3B4F18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6159431" y="2197664"/>
            <a:ext cx="2460952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0A4763F-1C9A-B628-1609-DA5C75C90F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00466" y="2197100"/>
            <a:ext cx="2518707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063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Google Shape;91;p33">
            <a:extLst>
              <a:ext uri="{FF2B5EF4-FFF2-40B4-BE49-F238E27FC236}">
                <a16:creationId xmlns:a16="http://schemas.microsoft.com/office/drawing/2014/main" id="{0AB5F208-A96D-CEBC-874F-7B719FD86FE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3537411" y="4031391"/>
            <a:ext cx="2460950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7" name="Google Shape;95;p33">
            <a:extLst>
              <a:ext uri="{FF2B5EF4-FFF2-40B4-BE49-F238E27FC236}">
                <a16:creationId xmlns:a16="http://schemas.microsoft.com/office/drawing/2014/main" id="{0AC28D44-5B34-89F9-D8AB-62E99E380E36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59431" y="4031391"/>
            <a:ext cx="2460952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14095A4F-385F-CF4A-5E10-E3628D85F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00466" y="4030827"/>
            <a:ext cx="2518707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063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092A6C90-A6CE-C107-4350-7906F5FDD7F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621" y="2197100"/>
            <a:ext cx="2518707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063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FA45C4F8-1803-A72B-10DF-5927ABF6E40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621" y="4030827"/>
            <a:ext cx="2518707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063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F9C7B51-3F16-5ABF-3BE2-AA17BD10DB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090" y="6282070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867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2"/>
            <a:ext cx="5387026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477" y="589047"/>
            <a:ext cx="7585367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399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3765476" y="1895334"/>
            <a:ext cx="7585366" cy="3845577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1999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50464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 coloured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2"/>
            <a:ext cx="5387026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2F83483-47D9-4712-A8D7-6CBF61775821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52" y="6162534"/>
            <a:ext cx="6088972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799" i="1"/>
            </a:lvl1pPr>
          </a:lstStyle>
          <a:p>
            <a:pPr lvl="0"/>
            <a:r>
              <a:rPr lang="en-US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4125" y="589047"/>
            <a:ext cx="5136719" cy="717240"/>
          </a:xfrm>
          <a:solidFill>
            <a:schemeClr val="bg1"/>
          </a:solidFill>
        </p:spPr>
        <p:txBody>
          <a:bodyPr lIns="72000" tIns="72000" rIns="72000" bIns="72000">
            <a:noAutofit/>
          </a:bodyPr>
          <a:lstStyle>
            <a:lvl1pPr>
              <a:defRPr sz="4399">
                <a:solidFill>
                  <a:schemeClr val="bg1"/>
                </a:solidFill>
                <a:highlight>
                  <a:srgbClr val="003399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4124" y="1895334"/>
            <a:ext cx="5136718" cy="3845577"/>
          </a:xfrm>
          <a:solidFill>
            <a:schemeClr val="bg1"/>
          </a:solidFill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1999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61131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 coloured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F035CA-6728-7746-C9FC-81382094BF06}"/>
              </a:ext>
            </a:extLst>
          </p:cNvPr>
          <p:cNvSpPr/>
          <p:nvPr/>
        </p:nvSpPr>
        <p:spPr>
          <a:xfrm>
            <a:off x="5387026" y="1"/>
            <a:ext cx="6801799" cy="685799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799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2"/>
            <a:ext cx="5387026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DE701F0-97E6-7792-DA18-AD6E08BC874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52" y="6162534"/>
            <a:ext cx="6088972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799" i="1"/>
            </a:lvl1pPr>
          </a:lstStyle>
          <a:p>
            <a:pPr lvl="0"/>
            <a:r>
              <a:rPr lang="en-US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4125" y="589047"/>
            <a:ext cx="5136719" cy="1000267"/>
          </a:xfrm>
          <a:noFill/>
        </p:spPr>
        <p:txBody>
          <a:bodyPr lIns="72000" tIns="72000" rIns="72000" bIns="72000">
            <a:noAutofit/>
          </a:bodyPr>
          <a:lstStyle>
            <a:lvl1pPr>
              <a:defRPr sz="4399">
                <a:solidFill>
                  <a:schemeClr val="tx2"/>
                </a:solidFill>
                <a:highlight>
                  <a:srgbClr val="FFD34E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4124" y="1895334"/>
            <a:ext cx="5136718" cy="3845577"/>
          </a:xfrm>
          <a:noFill/>
        </p:spPr>
        <p:txBody>
          <a:bodyPr>
            <a:noAutofit/>
          </a:bodyPr>
          <a:lstStyle>
            <a:lvl1pPr marL="0" indent="0">
              <a:buClr>
                <a:schemeClr val="bg1"/>
              </a:buClr>
              <a:buSzPct val="150000"/>
              <a:buFont typeface="Arial" panose="020B0604020202020204" pitchFamily="34" charset="0"/>
              <a:buNone/>
              <a:defRPr sz="19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F07C9B7E-A9F7-E74E-8B7F-3BB737CA39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76" y="5901016"/>
            <a:ext cx="1257539" cy="7632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B7786630-3DC2-B1C3-65DD-397E446197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76" y="5901016"/>
            <a:ext cx="1257539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2277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in 2 columns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771618" y="1"/>
            <a:ext cx="4417207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78936A4-CDCB-C345-F71F-92F2A35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461067"/>
            <a:ext cx="7913214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399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FE590DB-1C31-60F0-D6F8-A1706796115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7982" y="1833753"/>
            <a:ext cx="2973986" cy="3638550"/>
          </a:xfrm>
          <a:noFill/>
        </p:spPr>
        <p:txBody>
          <a:bodyPr>
            <a:noAutofit/>
          </a:bodyPr>
          <a:lstStyle>
            <a:lvl1pPr marL="0" indent="0">
              <a:buNone/>
              <a:defRPr sz="1999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94C5D68-6EAE-4A7A-7185-241C6CF3B9BB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304800" y="1833753"/>
            <a:ext cx="2973986" cy="3638550"/>
          </a:xfrm>
          <a:noFill/>
        </p:spPr>
        <p:txBody>
          <a:bodyPr>
            <a:noAutofit/>
          </a:bodyPr>
          <a:lstStyle>
            <a:lvl1pPr marL="0" indent="0">
              <a:buNone/>
              <a:defRPr sz="1999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A blue flag with yellow stars&#10;&#10;Description automatically generated">
            <a:extLst>
              <a:ext uri="{FF2B5EF4-FFF2-40B4-BE49-F238E27FC236}">
                <a16:creationId xmlns:a16="http://schemas.microsoft.com/office/drawing/2014/main" id="{901A7271-B7CF-4C49-1423-D7CA7ECEF2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75" y="5901016"/>
            <a:ext cx="1255736" cy="762106"/>
          </a:xfrm>
          <a:prstGeom prst="rect">
            <a:avLst/>
          </a:prstGeom>
        </p:spPr>
      </p:pic>
      <p:pic>
        <p:nvPicPr>
          <p:cNvPr id="5" name="Picture 4" descr="A blue flag with yellow stars&#10;&#10;Description automatically generated">
            <a:extLst>
              <a:ext uri="{FF2B5EF4-FFF2-40B4-BE49-F238E27FC236}">
                <a16:creationId xmlns:a16="http://schemas.microsoft.com/office/drawing/2014/main" id="{C0DCEE1B-27AC-37B6-7683-71F823E43E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75" y="5901016"/>
            <a:ext cx="1255736" cy="762106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397D846-EECB-7092-C88A-21E2250BD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090" y="6282070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5105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hotos and three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1187F8-6993-4E2B-6622-C2542933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1" y="365126"/>
            <a:ext cx="10512864" cy="816904"/>
          </a:xfrm>
        </p:spPr>
        <p:txBody>
          <a:bodyPr>
            <a:noAutofit/>
          </a:bodyPr>
          <a:lstStyle>
            <a:lvl1pPr algn="l" defTabSz="9141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E" sz="4399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2364" y="1571394"/>
            <a:ext cx="3007719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A7EE-FB05-1C4E-138A-F50BCF45EE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72898" y="4591051"/>
            <a:ext cx="3007530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72;p30">
            <a:extLst>
              <a:ext uri="{FF2B5EF4-FFF2-40B4-BE49-F238E27FC236}">
                <a16:creationId xmlns:a16="http://schemas.microsoft.com/office/drawing/2014/main" id="{463AB235-233D-D0DB-E16C-CB9366541FFD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4607744" y="1571394"/>
            <a:ext cx="3007719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1AD6DD-14BD-E044-8AD7-2881DB89182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07933" y="4611672"/>
            <a:ext cx="3007530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72;p30">
            <a:extLst>
              <a:ext uri="{FF2B5EF4-FFF2-40B4-BE49-F238E27FC236}">
                <a16:creationId xmlns:a16="http://schemas.microsoft.com/office/drawing/2014/main" id="{18BFCAC6-D624-8622-7879-6E32A21B7DB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343125" y="1571394"/>
            <a:ext cx="3007719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2415A3E-5C31-4007-8208-34FF613FDA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43314" y="4611672"/>
            <a:ext cx="3007530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314E959-31F1-870D-FAE7-99D8E6333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090" y="6282070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8337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hotos and three coloured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1187F8-6993-4E2B-6622-C2542933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1" y="365126"/>
            <a:ext cx="10512864" cy="816904"/>
          </a:xfrm>
        </p:spPr>
        <p:txBody>
          <a:bodyPr>
            <a:noAutofit/>
          </a:bodyPr>
          <a:lstStyle>
            <a:lvl1pPr algn="l" defTabSz="9141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E" sz="4399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2364" y="1571394"/>
            <a:ext cx="3007719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A7EE-FB05-1C4E-138A-F50BCF45EE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72898" y="4591051"/>
            <a:ext cx="3007530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72;p30">
            <a:extLst>
              <a:ext uri="{FF2B5EF4-FFF2-40B4-BE49-F238E27FC236}">
                <a16:creationId xmlns:a16="http://schemas.microsoft.com/office/drawing/2014/main" id="{463AB235-233D-D0DB-E16C-CB9366541FFD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4607744" y="1571394"/>
            <a:ext cx="3007719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1AD6DD-14BD-E044-8AD7-2881DB89182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07933" y="4611672"/>
            <a:ext cx="3007530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72;p30">
            <a:extLst>
              <a:ext uri="{FF2B5EF4-FFF2-40B4-BE49-F238E27FC236}">
                <a16:creationId xmlns:a16="http://schemas.microsoft.com/office/drawing/2014/main" id="{18BFCAC6-D624-8622-7879-6E32A21B7DB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343125" y="1571394"/>
            <a:ext cx="3007719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2415A3E-5C31-4007-8208-34FF613FDA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43314" y="4611672"/>
            <a:ext cx="3007530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2517C-B46F-A98F-0643-A97107DEC7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090" y="6282070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4873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a coloured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30C1291-4A16-4E7F-D6F2-0662C6CCE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81690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7982" y="1706137"/>
            <a:ext cx="4839015" cy="346317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21CCFCC-12CB-E276-21C2-DAA2C8D36EC9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392115" y="1706137"/>
            <a:ext cx="4958729" cy="3463178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19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240A71C-FBDC-ABE7-AF08-221E5E629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090" y="6282070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5781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posi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3559404-34AB-2AB1-76B4-CB85000D6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16904"/>
            <a:ext cx="10512862" cy="816904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012AF7B-3A7E-8763-817E-DD321C64A6B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234851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8A2B82B-3461-6DA2-3E41-F3AC8139182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994438"/>
            <a:ext cx="6094413" cy="4521200"/>
          </a:xfrm>
          <a:solidFill>
            <a:schemeClr val="tx2"/>
          </a:solidFill>
        </p:spPr>
        <p:txBody>
          <a:bodyPr lIns="504000" anchor="ctr">
            <a:noAutofit/>
          </a:bodyPr>
          <a:lstStyle>
            <a:lvl1pPr marL="0" indent="0">
              <a:buNone/>
              <a:defRPr/>
            </a:lvl1pPr>
            <a:lvl2pPr marL="457063" indent="0">
              <a:buNone/>
              <a:defRPr lang="en-US" sz="2399" b="1" i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Google Shape;66;p29" descr="Quote">
            <a:extLst>
              <a:ext uri="{FF2B5EF4-FFF2-40B4-BE49-F238E27FC236}">
                <a16:creationId xmlns:a16="http://schemas.microsoft.com/office/drawing/2014/main" id="{2BA61D73-E039-6C69-A4A9-27D86CB30D1D}"/>
              </a:ext>
            </a:extLst>
          </p:cNvPr>
          <p:cNvPicPr preferRelativeResize="0"/>
          <p:nvPr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7828" y="5138021"/>
            <a:ext cx="989471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flag with yellow stars&#10;&#10;Description automatically generated">
            <a:extLst>
              <a:ext uri="{FF2B5EF4-FFF2-40B4-BE49-F238E27FC236}">
                <a16:creationId xmlns:a16="http://schemas.microsoft.com/office/drawing/2014/main" id="{BE2FFB7F-6A6F-E203-E2CE-AAC503E40F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75" y="5901016"/>
            <a:ext cx="1255736" cy="762106"/>
          </a:xfrm>
          <a:prstGeom prst="rect">
            <a:avLst/>
          </a:prstGeom>
        </p:spPr>
      </p:pic>
      <p:pic>
        <p:nvPicPr>
          <p:cNvPr id="5" name="Google Shape;66;p29" descr="Quote">
            <a:extLst>
              <a:ext uri="{FF2B5EF4-FFF2-40B4-BE49-F238E27FC236}">
                <a16:creationId xmlns:a16="http://schemas.microsoft.com/office/drawing/2014/main" id="{D61A7912-F509-F977-C8A3-05B55096DDA4}"/>
              </a:ext>
            </a:extLst>
          </p:cNvPr>
          <p:cNvPicPr preferRelativeResize="0"/>
          <p:nvPr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7828" y="5138021"/>
            <a:ext cx="989471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blue flag with yellow stars&#10;&#10;Description automatically generated">
            <a:extLst>
              <a:ext uri="{FF2B5EF4-FFF2-40B4-BE49-F238E27FC236}">
                <a16:creationId xmlns:a16="http://schemas.microsoft.com/office/drawing/2014/main" id="{519F3A2E-810F-F3DF-534B-DFE8563EDC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75" y="5901016"/>
            <a:ext cx="1255736" cy="762106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C0BD146-26A9-B2E3-790A-137432E699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090" y="6282070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925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ega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16039EEF-B8E6-4383-4827-068F0611752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234851" cy="6858000"/>
          </a:xfrm>
          <a:solidFill>
            <a:schemeClr val="tx2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1BE876A1-64BE-0A6D-B28E-A01C8883D1F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994438"/>
            <a:ext cx="6094413" cy="4521200"/>
          </a:xfrm>
          <a:solidFill>
            <a:schemeClr val="bg2"/>
          </a:solidFill>
        </p:spPr>
        <p:txBody>
          <a:bodyPr lIns="504000" anchor="ctr">
            <a:noAutofit/>
          </a:bodyPr>
          <a:lstStyle>
            <a:lvl1pPr marL="0" indent="0">
              <a:buNone/>
              <a:defRPr/>
            </a:lvl1pPr>
            <a:lvl2pPr marL="457063" indent="0">
              <a:buNone/>
              <a:defRPr lang="en-US" sz="2399" b="1" i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Google Shape;66;p29" descr="Quote">
            <a:extLst>
              <a:ext uri="{FF2B5EF4-FFF2-40B4-BE49-F238E27FC236}">
                <a16:creationId xmlns:a16="http://schemas.microsoft.com/office/drawing/2014/main" id="{E1B4A183-929D-5431-B365-FECE6A72A484}"/>
              </a:ext>
            </a:extLst>
          </p:cNvPr>
          <p:cNvPicPr preferRelativeResize="0"/>
          <p:nvPr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7828" y="5138021"/>
            <a:ext cx="989471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6CD1AA0-BE2D-038C-5423-E271CF1636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76" y="5901016"/>
            <a:ext cx="1257539" cy="76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148383-BBA9-7909-CFDF-60BEA0FE9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3511"/>
            <a:ext cx="10512862" cy="816904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pic>
        <p:nvPicPr>
          <p:cNvPr id="6" name="Google Shape;66;p29" descr="Quote">
            <a:extLst>
              <a:ext uri="{FF2B5EF4-FFF2-40B4-BE49-F238E27FC236}">
                <a16:creationId xmlns:a16="http://schemas.microsoft.com/office/drawing/2014/main" id="{DE2EBF53-76CE-6C8F-0861-C3A5D384E180}"/>
              </a:ext>
            </a:extLst>
          </p:cNvPr>
          <p:cNvPicPr preferRelativeResize="0"/>
          <p:nvPr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7828" y="5138021"/>
            <a:ext cx="989471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AB87E6E1-A561-866F-CE99-26D9647684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76" y="5901016"/>
            <a:ext cx="1257539" cy="763200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765A446-C679-3C21-6DB2-E6E244E9D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090" y="6282070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1985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rcle picture coloured background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151637" y="1683034"/>
            <a:ext cx="3885551" cy="3886563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1999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43A5598A-C2EA-5505-BEB5-E80CA68AED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76" y="5901016"/>
            <a:ext cx="1257539" cy="763200"/>
          </a:xfrm>
          <a:prstGeom prst="rect">
            <a:avLst/>
          </a:prstGeom>
        </p:spPr>
      </p:pic>
      <p:pic>
        <p:nvPicPr>
          <p:cNvPr id="4" name="Picture 3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3D5D7A7A-28D1-BC55-7F75-53B9E5FBC5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76" y="5901016"/>
            <a:ext cx="1257539" cy="7632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B7D111-DE2E-9994-A799-F62F38E83D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090" y="6282070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7806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ircles pictures coloured background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7982" y="1923897"/>
            <a:ext cx="3009423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1999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7DC5575C-474B-C81C-6517-E882E9E5246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89701" y="1923897"/>
            <a:ext cx="3009423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1999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28;p36">
            <a:extLst>
              <a:ext uri="{FF2B5EF4-FFF2-40B4-BE49-F238E27FC236}">
                <a16:creationId xmlns:a16="http://schemas.microsoft.com/office/drawing/2014/main" id="{948E1B30-A652-44AE-9B5E-AC9365965BF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341421" y="1923897"/>
            <a:ext cx="3009423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1999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4D01C79-8E51-7320-51B2-6B4D1CD158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76" y="5901016"/>
            <a:ext cx="1257539" cy="763200"/>
          </a:xfrm>
          <a:prstGeom prst="rect">
            <a:avLst/>
          </a:prstGeom>
        </p:spPr>
      </p:pic>
      <p:pic>
        <p:nvPicPr>
          <p:cNvPr id="3" name="Picture 2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6200794-8F7F-E0F0-3735-90CCC24A8A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76" y="5901016"/>
            <a:ext cx="1257539" cy="7632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6271D99-21D4-ED76-0E54-1ECA6FD71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090" y="6282070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3505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ircles pictures white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7982" y="1923897"/>
            <a:ext cx="3009423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1999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7DC5575C-474B-C81C-6517-E882E9E5246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89701" y="1923897"/>
            <a:ext cx="3009423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1999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28;p36">
            <a:extLst>
              <a:ext uri="{FF2B5EF4-FFF2-40B4-BE49-F238E27FC236}">
                <a16:creationId xmlns:a16="http://schemas.microsoft.com/office/drawing/2014/main" id="{948E1B30-A652-44AE-9B5E-AC9365965BF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341421" y="1923897"/>
            <a:ext cx="3009423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1999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37EF38B-E8AF-66F2-44F8-7A5DA7FF34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090" y="6282070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9006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ircles pictur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Google Shape;128;p36">
            <a:extLst>
              <a:ext uri="{FF2B5EF4-FFF2-40B4-BE49-F238E27FC236}">
                <a16:creationId xmlns:a16="http://schemas.microsoft.com/office/drawing/2014/main" id="{C6066961-5253-C2E8-C59C-7D3AEA190748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7982" y="1644074"/>
            <a:ext cx="1784462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1999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86602" y="1792422"/>
            <a:ext cx="2881100" cy="1488229"/>
          </a:xfrm>
        </p:spPr>
        <p:txBody>
          <a:bodyPr>
            <a:noAutofit/>
          </a:bodyPr>
          <a:lstStyle>
            <a:lvl1pPr marL="0" indent="0">
              <a:buNone/>
              <a:defRPr sz="1999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Google Shape;128;p36">
            <a:extLst>
              <a:ext uri="{FF2B5EF4-FFF2-40B4-BE49-F238E27FC236}">
                <a16:creationId xmlns:a16="http://schemas.microsoft.com/office/drawing/2014/main" id="{530B519E-B8E9-0851-34A7-4EBCABDB1F24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837980" y="3793521"/>
            <a:ext cx="1784462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1999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CC6BA2-60D9-1664-3253-8468AB06B3BA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2886600" y="3941869"/>
            <a:ext cx="2881100" cy="1488229"/>
          </a:xfrm>
        </p:spPr>
        <p:txBody>
          <a:bodyPr>
            <a:noAutofit/>
          </a:bodyPr>
          <a:lstStyle>
            <a:lvl1pPr marL="0" indent="0">
              <a:buNone/>
              <a:defRPr sz="1999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128;p36">
            <a:extLst>
              <a:ext uri="{FF2B5EF4-FFF2-40B4-BE49-F238E27FC236}">
                <a16:creationId xmlns:a16="http://schemas.microsoft.com/office/drawing/2014/main" id="{B0466037-50F3-96B3-1B0E-06D3D18B8BCE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6421124" y="1679604"/>
            <a:ext cx="1784462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1999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BC1C8BB-B6BF-EFC9-4FB7-FE68ADABF649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469744" y="1827952"/>
            <a:ext cx="2881100" cy="1488229"/>
          </a:xfrm>
        </p:spPr>
        <p:txBody>
          <a:bodyPr>
            <a:noAutofit/>
          </a:bodyPr>
          <a:lstStyle>
            <a:lvl1pPr marL="0" indent="0">
              <a:buNone/>
              <a:defRPr sz="1999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2B2D1DEC-353D-0530-46BD-FAC7D81DC42A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6421122" y="3829051"/>
            <a:ext cx="1784462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1999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EC01048-C2DE-CFE9-C353-8ED3741099B7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8469742" y="3977399"/>
            <a:ext cx="2881100" cy="1488229"/>
          </a:xfrm>
        </p:spPr>
        <p:txBody>
          <a:bodyPr>
            <a:noAutofit/>
          </a:bodyPr>
          <a:lstStyle>
            <a:lvl1pPr marL="0" indent="0">
              <a:buNone/>
              <a:defRPr sz="1999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67E4CCE-C35C-C711-24D0-0F4BCA80C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090" y="6282070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8905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rectangles pictures white background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15" name="Google Shape;97;p33">
            <a:extLst>
              <a:ext uri="{FF2B5EF4-FFF2-40B4-BE49-F238E27FC236}">
                <a16:creationId xmlns:a16="http://schemas.microsoft.com/office/drawing/2014/main" id="{51CBB8A7-3E08-DCAC-14AF-878AC33CDC30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837982" y="1931348"/>
            <a:ext cx="2460950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3438DF5-CCC4-87AD-037A-C14F79B626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07955" y="1931348"/>
            <a:ext cx="2461572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Google Shape;97;p33">
            <a:extLst>
              <a:ext uri="{FF2B5EF4-FFF2-40B4-BE49-F238E27FC236}">
                <a16:creationId xmlns:a16="http://schemas.microsoft.com/office/drawing/2014/main" id="{BFE9E99F-07A9-26A1-106E-78351E5222CA}"/>
              </a:ext>
            </a:extLst>
          </p:cNvPr>
          <p:cNvSpPr>
            <a:spLocks noGrp="1"/>
          </p:cNvSpPr>
          <p:nvPr>
            <p:ph type="pic" idx="7"/>
          </p:nvPr>
        </p:nvSpPr>
        <p:spPr>
          <a:xfrm>
            <a:off x="837984" y="3740272"/>
            <a:ext cx="2460950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8A6A52A8-BCDE-0058-03FA-48265F58CC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07955" y="3740131"/>
            <a:ext cx="2461572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Google Shape;95;p33">
            <a:extLst>
              <a:ext uri="{FF2B5EF4-FFF2-40B4-BE49-F238E27FC236}">
                <a16:creationId xmlns:a16="http://schemas.microsoft.com/office/drawing/2014/main" id="{A15E4B72-6400-86B0-FD40-4FCA9F38655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78548" y="1931349"/>
            <a:ext cx="2460952" cy="163815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6022ECE-0EE9-F2CA-72F3-353CAD2AB4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89272" y="1931348"/>
            <a:ext cx="2461572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97;p33">
            <a:extLst>
              <a:ext uri="{FF2B5EF4-FFF2-40B4-BE49-F238E27FC236}">
                <a16:creationId xmlns:a16="http://schemas.microsoft.com/office/drawing/2014/main" id="{0D3E0C88-3573-7B0F-D8F7-5AAD283A42F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178548" y="3740272"/>
            <a:ext cx="2460950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F2FF4C0-B8CC-5E9A-7FF2-0BA1FD8666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89272" y="3740131"/>
            <a:ext cx="2461572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3F815C1-0113-F490-4A53-0227959CF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090" y="6282070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7495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 squared pictures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114;p35">
            <a:extLst>
              <a:ext uri="{FF2B5EF4-FFF2-40B4-BE49-F238E27FC236}">
                <a16:creationId xmlns:a16="http://schemas.microsoft.com/office/drawing/2014/main" id="{28399EF8-5B4D-A564-C46D-6AC3EE3700F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7982" y="1613731"/>
            <a:ext cx="1895795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Google Shape;115;p35">
            <a:extLst>
              <a:ext uri="{FF2B5EF4-FFF2-40B4-BE49-F238E27FC236}">
                <a16:creationId xmlns:a16="http://schemas.microsoft.com/office/drawing/2014/main" id="{1DB67F50-B209-813A-55E2-A45CCD6BCAE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2992249" y="1613731"/>
            <a:ext cx="1895795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Google Shape;116;p35">
            <a:extLst>
              <a:ext uri="{FF2B5EF4-FFF2-40B4-BE49-F238E27FC236}">
                <a16:creationId xmlns:a16="http://schemas.microsoft.com/office/drawing/2014/main" id="{80AA888C-2660-9749-11E6-8A96DD56EAC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146516" y="1613730"/>
            <a:ext cx="1895795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17;p35">
            <a:extLst>
              <a:ext uri="{FF2B5EF4-FFF2-40B4-BE49-F238E27FC236}">
                <a16:creationId xmlns:a16="http://schemas.microsoft.com/office/drawing/2014/main" id="{95752BFF-4A6F-68EA-E048-C405D776F6A9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7300783" y="1613729"/>
            <a:ext cx="1895795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Google Shape;118;p35">
            <a:extLst>
              <a:ext uri="{FF2B5EF4-FFF2-40B4-BE49-F238E27FC236}">
                <a16:creationId xmlns:a16="http://schemas.microsoft.com/office/drawing/2014/main" id="{69A61CD2-9393-897F-4851-B55A256B6577}"/>
              </a:ext>
            </a:extLst>
          </p:cNvPr>
          <p:cNvSpPr>
            <a:spLocks noGrp="1"/>
          </p:cNvSpPr>
          <p:nvPr>
            <p:ph type="pic" idx="6"/>
          </p:nvPr>
        </p:nvSpPr>
        <p:spPr>
          <a:xfrm>
            <a:off x="9455050" y="1613729"/>
            <a:ext cx="1895795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5" name="Google Shape;114;p35">
            <a:extLst>
              <a:ext uri="{FF2B5EF4-FFF2-40B4-BE49-F238E27FC236}">
                <a16:creationId xmlns:a16="http://schemas.microsoft.com/office/drawing/2014/main" id="{5BBBB0BA-17D9-1A2A-5573-A96E32CB11C7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837982" y="3799761"/>
            <a:ext cx="1895795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6" name="Google Shape;115;p35">
            <a:extLst>
              <a:ext uri="{FF2B5EF4-FFF2-40B4-BE49-F238E27FC236}">
                <a16:creationId xmlns:a16="http://schemas.microsoft.com/office/drawing/2014/main" id="{E234676C-5503-D335-7C9F-8EBF756F24A7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2992249" y="3799761"/>
            <a:ext cx="1895795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7" name="Google Shape;116;p35">
            <a:extLst>
              <a:ext uri="{FF2B5EF4-FFF2-40B4-BE49-F238E27FC236}">
                <a16:creationId xmlns:a16="http://schemas.microsoft.com/office/drawing/2014/main" id="{8C059826-5CA9-F193-6C89-8B0DECF9ACE5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146516" y="3799760"/>
            <a:ext cx="1895795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8" name="Google Shape;117;p35">
            <a:extLst>
              <a:ext uri="{FF2B5EF4-FFF2-40B4-BE49-F238E27FC236}">
                <a16:creationId xmlns:a16="http://schemas.microsoft.com/office/drawing/2014/main" id="{E57729DD-0495-06CF-3D2B-B8EC5F7D6EF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300783" y="3799759"/>
            <a:ext cx="1895795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9" name="Google Shape;118;p35">
            <a:extLst>
              <a:ext uri="{FF2B5EF4-FFF2-40B4-BE49-F238E27FC236}">
                <a16:creationId xmlns:a16="http://schemas.microsoft.com/office/drawing/2014/main" id="{DDFD3960-357B-A667-2997-F567232AE448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455050" y="3799759"/>
            <a:ext cx="1895795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4EF7B-6FA5-122A-260D-E885CDDAA5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090" y="6282070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4500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quared pictur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114;p35">
            <a:extLst>
              <a:ext uri="{FF2B5EF4-FFF2-40B4-BE49-F238E27FC236}">
                <a16:creationId xmlns:a16="http://schemas.microsoft.com/office/drawing/2014/main" id="{28399EF8-5B4D-A564-C46D-6AC3EE3700F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82422" y="2079626"/>
            <a:ext cx="2698046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Google Shape;115;p35">
            <a:extLst>
              <a:ext uri="{FF2B5EF4-FFF2-40B4-BE49-F238E27FC236}">
                <a16:creationId xmlns:a16="http://schemas.microsoft.com/office/drawing/2014/main" id="{1DB67F50-B209-813A-55E2-A45CCD6BCAE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745390" y="2079625"/>
            <a:ext cx="2698046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2" name="Google Shape;121;p35">
            <a:extLst>
              <a:ext uri="{FF2B5EF4-FFF2-40B4-BE49-F238E27FC236}">
                <a16:creationId xmlns:a16="http://schemas.microsoft.com/office/drawing/2014/main" id="{2EA4C09F-A3D0-2FDF-C8EF-EDEF2FCF78CE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652798" y="2079624"/>
            <a:ext cx="2698046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CC5C1-4287-4FC9-8450-3D86D951FE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090" y="6282070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6240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quared pictures coloured backgrou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8" name="Google Shape;114;p35">
            <a:extLst>
              <a:ext uri="{FF2B5EF4-FFF2-40B4-BE49-F238E27FC236}">
                <a16:creationId xmlns:a16="http://schemas.microsoft.com/office/drawing/2014/main" id="{F38470BA-1066-4059-A16D-B9EE9722C73D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82422" y="2079626"/>
            <a:ext cx="2698046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15;p35">
            <a:extLst>
              <a:ext uri="{FF2B5EF4-FFF2-40B4-BE49-F238E27FC236}">
                <a16:creationId xmlns:a16="http://schemas.microsoft.com/office/drawing/2014/main" id="{4C5EDD4B-6148-8C81-CEE4-C4C5BFE4E78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745390" y="2079625"/>
            <a:ext cx="2698046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Google Shape;121;p35">
            <a:extLst>
              <a:ext uri="{FF2B5EF4-FFF2-40B4-BE49-F238E27FC236}">
                <a16:creationId xmlns:a16="http://schemas.microsoft.com/office/drawing/2014/main" id="{85A61031-57E6-E855-38A1-FA502D6C575D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652798" y="2079624"/>
            <a:ext cx="2698046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3" name="Picture 2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C730096-D3D5-78FF-DEE5-BE9525C4DB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76" y="5901016"/>
            <a:ext cx="1257539" cy="763200"/>
          </a:xfrm>
          <a:prstGeom prst="rect">
            <a:avLst/>
          </a:prstGeom>
        </p:spPr>
      </p:pic>
      <p:pic>
        <p:nvPicPr>
          <p:cNvPr id="4" name="Picture 3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F9F566B8-5CFB-8DB0-6A67-925C39BEFB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76" y="5901016"/>
            <a:ext cx="1257539" cy="763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800A1-1EE4-975A-7B55-1404DB41F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090" y="6282070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9900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st page with credi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444;p20">
            <a:extLst>
              <a:ext uri="{FF2B5EF4-FFF2-40B4-BE49-F238E27FC236}">
                <a16:creationId xmlns:a16="http://schemas.microsoft.com/office/drawing/2014/main" id="{DA7E9652-CF81-1788-7674-E1FA25BFE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7982" y="3471270"/>
            <a:ext cx="1023229" cy="35809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144BEB-A192-AF1A-3CE0-A12C2705D8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7982" y="3996500"/>
            <a:ext cx="10512862" cy="1666875"/>
          </a:xfrm>
        </p:spPr>
        <p:txBody>
          <a:bodyPr>
            <a:noAutofit/>
          </a:bodyPr>
          <a:lstStyle>
            <a:lvl1pPr marL="0" indent="0">
              <a:buNone/>
              <a:defRPr sz="1999">
                <a:solidFill>
                  <a:schemeClr val="tx2"/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Google Shape;444;p20">
            <a:extLst>
              <a:ext uri="{FF2B5EF4-FFF2-40B4-BE49-F238E27FC236}">
                <a16:creationId xmlns:a16="http://schemas.microsoft.com/office/drawing/2014/main" id="{8A55753B-1E31-7005-E76C-7A1B520A3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7982" y="3471270"/>
            <a:ext cx="1023229" cy="358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FE782E-88D7-720D-47B0-E5C4BDBFE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75" y="5901016"/>
            <a:ext cx="1255736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6286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77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69166" y="6310311"/>
            <a:ext cx="5846233" cy="365125"/>
          </a:xfrm>
        </p:spPr>
        <p:txBody>
          <a:bodyPr/>
          <a:lstStyle/>
          <a:p>
            <a:fld id="{F36C87F6-986D-49E6-AF40-1B3A1EE806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6335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2.jpe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FE374-A678-A684-FA4B-26330CF65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5073" y="6297997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4A1E0C-386D-FF7A-6872-1942CD4335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7982" y="365126"/>
            <a:ext cx="10512862" cy="8169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EE66B9-5E84-94E6-4EDD-A9E25FB07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7982" y="1825626"/>
            <a:ext cx="10512862" cy="3942619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0"/>
            <a:endParaRPr lang="en-US"/>
          </a:p>
          <a:p>
            <a:pPr lvl="1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653097-A9FD-84E7-4EFA-47C8DA485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75" y="5901016"/>
            <a:ext cx="1255736" cy="762106"/>
          </a:xfrm>
          <a:prstGeom prst="rect">
            <a:avLst/>
          </a:prstGeom>
        </p:spPr>
      </p:pic>
      <p:pic>
        <p:nvPicPr>
          <p:cNvPr id="5" name="Picture 4" descr="A close-up of a line&#10;&#10;Description automatically generated" hidden="1">
            <a:extLst>
              <a:ext uri="{FF2B5EF4-FFF2-40B4-BE49-F238E27FC236}">
                <a16:creationId xmlns:a16="http://schemas.microsoft.com/office/drawing/2014/main" id="{CE57FDCE-6642-0FA5-3739-FA81457769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3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640C55-B1A0-5DE0-B0E4-F05DE5506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75" y="5901016"/>
            <a:ext cx="1255736" cy="762106"/>
          </a:xfrm>
          <a:prstGeom prst="rect">
            <a:avLst/>
          </a:prstGeom>
        </p:spPr>
      </p:pic>
      <p:pic>
        <p:nvPicPr>
          <p:cNvPr id="8" name="Picture 7" descr="A close-up of a line&#10;&#10;Description automatically generated" hidden="1">
            <a:extLst>
              <a:ext uri="{FF2B5EF4-FFF2-40B4-BE49-F238E27FC236}">
                <a16:creationId xmlns:a16="http://schemas.microsoft.com/office/drawing/2014/main" id="{A12B438D-C839-BF7B-253A-401802D9F2AC}"/>
              </a:ext>
            </a:extLst>
          </p:cNvPr>
          <p:cNvPicPr/>
          <p:nvPr/>
        </p:nvPicPr>
        <p:blipFill>
          <a:blip r:embed="rId43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E21EB15-5346-F9F0-6AAC-B58ED025EED6}"/>
              </a:ext>
            </a:extLst>
          </p:cNvPr>
          <p:cNvSpPr txBox="1"/>
          <p:nvPr userDrawn="1"/>
        </p:nvSpPr>
        <p:spPr>
          <a:xfrm>
            <a:off x="3519213" y="629799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14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Let's Talk Public Procurement: Opportunities &amp; Challenges</a:t>
            </a:r>
            <a:endParaRPr lang="en-US" b="1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093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797" indent="-342797" algn="l" defTabSz="914126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1999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1pPr>
      <a:lvl2pPr marL="742727" indent="-285664" algn="l" defTabSz="914126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pos="3840">
          <p15:clr>
            <a:srgbClr val="F26B43"/>
          </p15:clr>
        </p15:guide>
        <p15:guide id="5" orient="horz" pos="2160" userDrawn="1">
          <p15:clr>
            <a:srgbClr val="F26B43"/>
          </p15:clr>
        </p15:guide>
        <p15:guide id="6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op.europa.eu/" TargetMode="External"/><Relationship Id="rId3" Type="http://schemas.openxmlformats.org/officeDocument/2006/relationships/image" Target="../media/image16.jpeg"/><Relationship Id="rId7" Type="http://schemas.openxmlformats.org/officeDocument/2006/relationships/hyperlink" Target="https://www.eca.europa.eu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0.xml"/><Relationship Id="rId6" Type="http://schemas.openxmlformats.org/officeDocument/2006/relationships/hyperlink" Target="https://curia.europa.eu/" TargetMode="External"/><Relationship Id="rId5" Type="http://schemas.openxmlformats.org/officeDocument/2006/relationships/hyperlink" Target="https://www.europarl.europa.eu/contracts-and-grants/en/public-procurement" TargetMode="External"/><Relationship Id="rId4" Type="http://schemas.openxmlformats.org/officeDocument/2006/relationships/hyperlink" Target="https://eceuropaeu.sharepoint.com/sites/oil" TargetMode="External"/><Relationship Id="rId9" Type="http://schemas.openxmlformats.org/officeDocument/2006/relationships/hyperlink" Target="https://www.eppo.europa.eu/en/about/procurement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s2c.mercell.com/today" TargetMode="External"/><Relationship Id="rId3" Type="http://schemas.openxmlformats.org/officeDocument/2006/relationships/image" Target="../media/image17.png"/><Relationship Id="rId7" Type="http://schemas.openxmlformats.org/officeDocument/2006/relationships/hyperlink" Target="https://ted.europa.eu/en/notice/-/detail/26595-2026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Relationship Id="rId6" Type="http://schemas.openxmlformats.org/officeDocument/2006/relationships/hyperlink" Target="https://www.eib.org/en/about/procurement/index" TargetMode="External"/><Relationship Id="rId5" Type="http://schemas.openxmlformats.org/officeDocument/2006/relationships/image" Target="../media/image19.jpeg"/><Relationship Id="rId10" Type="http://schemas.openxmlformats.org/officeDocument/2006/relationships/hyperlink" Target="https://www.esm.europa.eu/procurement" TargetMode="External"/><Relationship Id="rId4" Type="http://schemas.openxmlformats.org/officeDocument/2006/relationships/image" Target="../media/image18.jpeg"/><Relationship Id="rId9" Type="http://schemas.openxmlformats.org/officeDocument/2006/relationships/hyperlink" Target="https://www.eif.org/work-with-us/procurement/overview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ebgate.ec.europa.eu/funding-tenders-opportunities/spaces/OM/pages/1867836/Procurement" TargetMode="External"/><Relationship Id="rId2" Type="http://schemas.openxmlformats.org/officeDocument/2006/relationships/hyperlink" Target="https://ec.europa.eu/info/funding-tenders/opportunities/portal/screen/home" TargetMode="Externa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3.png"/><Relationship Id="rId5" Type="http://schemas.openxmlformats.org/officeDocument/2006/relationships/hyperlink" Target="https://ted.europa.eu/en/notice/-/detail/26595-2026" TargetMode="External"/><Relationship Id="rId4" Type="http://schemas.openxmlformats.org/officeDocument/2006/relationships/hyperlink" Target="https://ec.europa.eu/info/funding-tenders/opportunities/portal/screen/how-to-participate/participant-register-procurement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www.linkedin.com/in/oil-luxembourg-tendering-sector-4885b2315/" TargetMode="External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funding-tenders/opportunities/portal/screen/home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square with yellow stars and a blue circle with white lines&#10;&#10;AI-generated content may be incorrect.">
            <a:extLst>
              <a:ext uri="{FF2B5EF4-FFF2-40B4-BE49-F238E27FC236}">
                <a16:creationId xmlns:a16="http://schemas.microsoft.com/office/drawing/2014/main" id="{AEDCF549-9D3C-33F1-C2BB-AC1C0C34C3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2758" b="1"/>
          <a:stretch>
            <a:fillRect/>
          </a:stretch>
        </p:blipFill>
        <p:spPr>
          <a:xfrm>
            <a:off x="8516091" y="3690537"/>
            <a:ext cx="3122456" cy="24784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BA3534-F39F-4D88-4A72-2C1F6457449B}"/>
              </a:ext>
            </a:extLst>
          </p:cNvPr>
          <p:cNvSpPr txBox="1"/>
          <p:nvPr/>
        </p:nvSpPr>
        <p:spPr>
          <a:xfrm>
            <a:off x="2257585" y="3536994"/>
            <a:ext cx="9563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/>
              <a:t>OIL. Office of </a:t>
            </a:r>
            <a:r>
              <a:rPr lang="es-ES" sz="1800" b="1" err="1"/>
              <a:t>Infrastructures</a:t>
            </a:r>
            <a:r>
              <a:rPr lang="es-ES" sz="1800" b="1"/>
              <a:t> and </a:t>
            </a:r>
            <a:r>
              <a:rPr lang="es-ES" sz="1800" b="1" err="1"/>
              <a:t>Logistics</a:t>
            </a:r>
            <a:r>
              <a:rPr lang="es-ES" sz="1800" b="1"/>
              <a:t> Luxembourg.</a:t>
            </a:r>
          </a:p>
          <a:p>
            <a:r>
              <a:rPr lang="es-ES" sz="1800" b="1"/>
              <a:t>OIL.006. 002. </a:t>
            </a:r>
            <a:r>
              <a:rPr lang="en-US" sz="1800" b="1"/>
              <a:t>Contracts and calls for tenders</a:t>
            </a:r>
            <a:endParaRPr lang="en-IE" sz="1800" b="1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72C3A5-E564-7519-043B-75ADEB9277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664" y="4263741"/>
            <a:ext cx="8135424" cy="19052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B6069E-31CC-2708-A74A-202DD2F3F9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0"/>
            <a:ext cx="12188824" cy="342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416">
        <p:fade/>
      </p:transition>
    </mc:Choice>
    <mc:Fallback xmlns="">
      <p:transition spd="med" advTm="13416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ap of europe with a flag&#10;&#10;AI-generated content may be incorrect.">
            <a:extLst>
              <a:ext uri="{FF2B5EF4-FFF2-40B4-BE49-F238E27FC236}">
                <a16:creationId xmlns:a16="http://schemas.microsoft.com/office/drawing/2014/main" id="{37A2B023-1F82-04CD-CE99-2A7D9548A6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867" y="1111810"/>
            <a:ext cx="4886193" cy="4886193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C49CD5-B624-74B2-AF97-0DC71F33527B}"/>
              </a:ext>
            </a:extLst>
          </p:cNvPr>
          <p:cNvSpPr txBox="1"/>
          <p:nvPr/>
        </p:nvSpPr>
        <p:spPr>
          <a:xfrm>
            <a:off x="5860026" y="1665472"/>
            <a:ext cx="60960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2000"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endParaRPr lang="en-IE" sz="2400">
              <a:effectLst/>
              <a:latin typeface="+mj-lt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es-ES" sz="2000" b="1">
                <a:solidFill>
                  <a:srgbClr val="1F497D"/>
                </a:solidFill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Dragos PLAMADEALA</a:t>
            </a:r>
            <a:endParaRPr lang="en-IE" sz="2000">
              <a:effectLst/>
              <a:latin typeface="+mj-lt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en-IE" sz="2000">
                <a:solidFill>
                  <a:srgbClr val="0A2F41"/>
                </a:solidFill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Finance &amp; Contract Management — OIL.06</a:t>
            </a:r>
            <a:endParaRPr lang="en-IE" sz="2400">
              <a:effectLst/>
              <a:latin typeface="+mj-lt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en-IE" sz="2000">
                <a:solidFill>
                  <a:srgbClr val="0A2F41"/>
                </a:solidFill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Acting Head of Sector.</a:t>
            </a:r>
            <a:endParaRPr lang="en-IE" sz="2400">
              <a:effectLst/>
              <a:latin typeface="+mj-lt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en-IE" sz="2000"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endParaRPr lang="en-IE" sz="2400">
              <a:effectLst/>
              <a:latin typeface="+mj-lt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es-ES" sz="2000" b="1">
                <a:solidFill>
                  <a:srgbClr val="1F497D"/>
                </a:solidFill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Juan Antonio DURAN BLAZQUEZ</a:t>
            </a:r>
            <a:endParaRPr lang="en-IE" sz="2000">
              <a:effectLst/>
              <a:latin typeface="+mj-lt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en-IE" sz="2000">
                <a:solidFill>
                  <a:srgbClr val="0A2F41"/>
                </a:solidFill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Finance &amp; Contract Management — OIL.06</a:t>
            </a:r>
            <a:endParaRPr lang="en-IE" sz="2400">
              <a:effectLst/>
              <a:latin typeface="+mj-lt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en-IE" sz="2000">
                <a:solidFill>
                  <a:srgbClr val="0E2841"/>
                </a:solidFill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GPP &amp; SPP Helpdesk Officer for Luxembourg and Grange </a:t>
            </a:r>
            <a:endParaRPr lang="en-IE" sz="2400">
              <a:effectLst/>
              <a:latin typeface="+mj-lt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spcAft>
                <a:spcPts val="1200"/>
              </a:spcAft>
              <a:buNone/>
            </a:pPr>
            <a:r>
              <a:rPr lang="en-IE" sz="2000">
                <a:solidFill>
                  <a:srgbClr val="0E2841"/>
                </a:solidFill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EMAS Responsible for OIL.06</a:t>
            </a:r>
          </a:p>
          <a:p>
            <a:pPr>
              <a:spcAft>
                <a:spcPts val="1200"/>
              </a:spcAft>
              <a:buNone/>
            </a:pPr>
            <a:r>
              <a:rPr lang="en-IE" sz="2000" b="1">
                <a:solidFill>
                  <a:srgbClr val="0E2841"/>
                </a:solidFill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Contact: </a:t>
            </a:r>
            <a:r>
              <a:rPr lang="en-IE" sz="2000">
                <a:solidFill>
                  <a:srgbClr val="0E2841"/>
                </a:solidFill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OIL-APPELS-OFFRES@ec.europa.eu</a:t>
            </a:r>
            <a:endParaRPr lang="en-IE" sz="2400">
              <a:effectLst/>
              <a:latin typeface="+mj-lt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721062D-6FD3-5DD7-1DB8-5508F941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3775" y="1111810"/>
            <a:ext cx="10512862" cy="816904"/>
          </a:xfrm>
        </p:spPr>
        <p:txBody>
          <a:bodyPr/>
          <a:lstStyle/>
          <a:p>
            <a:r>
              <a:rPr lang="en-IE" sz="4400" b="1"/>
              <a:t>Speakers</a:t>
            </a:r>
            <a:r>
              <a:rPr lang="es-ES" sz="5400" b="1">
                <a:ea typeface="Aptos" panose="020B0004020202020204" pitchFamily="34" charset="0"/>
                <a:cs typeface="Aptos" panose="020B0004020202020204" pitchFamily="34" charset="0"/>
              </a:rPr>
              <a:t>:</a:t>
            </a:r>
            <a:br>
              <a:rPr lang="en-IE" sz="6000" b="1">
                <a:ea typeface="Aptos" panose="020B0004020202020204" pitchFamily="34" charset="0"/>
                <a:cs typeface="Aptos" panose="020B0004020202020204" pitchFamily="34" charset="0"/>
              </a:rPr>
            </a:b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822920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1B4C55-3AEE-C57B-B4EF-045456D02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D6EB21-28A1-A433-C1F5-ED04370D4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886" y="249282"/>
            <a:ext cx="9236383" cy="6190847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endParaRPr lang="en-IE" sz="2500">
              <a:latin typeface="Century" panose="02040604050505020304" pitchFamily="18" charset="0"/>
            </a:endParaRPr>
          </a:p>
          <a:p>
            <a:pPr marL="0" indent="0" algn="ctr">
              <a:spcBef>
                <a:spcPts val="600"/>
              </a:spcBef>
              <a:buNone/>
            </a:pPr>
            <a:r>
              <a:rPr lang="en-IE" sz="5800" b="1">
                <a:solidFill>
                  <a:srgbClr val="0070C0"/>
                </a:solidFill>
              </a:rPr>
              <a:t>What we will cover ?</a:t>
            </a:r>
          </a:p>
          <a:p>
            <a:pPr marL="0" indent="0" algn="ctr">
              <a:spcBef>
                <a:spcPts val="600"/>
              </a:spcBef>
              <a:buNone/>
            </a:pPr>
            <a:endParaRPr lang="en-IE" sz="5800" b="1">
              <a:solidFill>
                <a:srgbClr val="0070C0"/>
              </a:solidFill>
            </a:endParaRPr>
          </a:p>
          <a:p>
            <a:pPr>
              <a:spcAft>
                <a:spcPts val="500"/>
              </a:spcAft>
            </a:pPr>
            <a:r>
              <a:rPr lang="en-IE" b="1"/>
              <a:t>01 🔎 WHERE TO FIND OPPORTUNITIES</a:t>
            </a:r>
            <a:br>
              <a:rPr lang="en-IE"/>
            </a:br>
            <a:r>
              <a:rPr lang="en-IE"/>
              <a:t>Discover procurement opportunities offered by OIL and other EU institutions.</a:t>
            </a:r>
          </a:p>
          <a:p>
            <a:pPr>
              <a:spcAft>
                <a:spcPts val="500"/>
              </a:spcAft>
            </a:pPr>
            <a:r>
              <a:rPr lang="en-IE" b="1"/>
              <a:t>02 📋 HOW TO PARTICIPATE</a:t>
            </a:r>
            <a:br>
              <a:rPr lang="en-IE"/>
            </a:br>
            <a:r>
              <a:rPr lang="en-IE"/>
              <a:t>Understand the main steps and requirements of EU procurement procedures.</a:t>
            </a:r>
          </a:p>
          <a:p>
            <a:pPr>
              <a:spcAft>
                <a:spcPts val="500"/>
              </a:spcAft>
            </a:pPr>
            <a:r>
              <a:rPr lang="en-IE" b="1"/>
              <a:t>03 ✓ HOW TO AVOID COMMON MISTAKES</a:t>
            </a:r>
            <a:br>
              <a:rPr lang="en-IE"/>
            </a:br>
            <a:r>
              <a:rPr lang="en-IE"/>
              <a:t>Practical tips to prepare and submit compliant tenders.</a:t>
            </a:r>
          </a:p>
          <a:p>
            <a:pPr marL="399930" lvl="1" indent="0">
              <a:spcBef>
                <a:spcPts val="600"/>
              </a:spcBef>
              <a:buNone/>
            </a:pPr>
            <a:endParaRPr lang="en-US" sz="4500"/>
          </a:p>
          <a:p>
            <a:pPr marL="0" indent="0">
              <a:buNone/>
            </a:pPr>
            <a:endParaRPr lang="en-IE" sz="1300"/>
          </a:p>
        </p:txBody>
      </p:sp>
      <p:pic>
        <p:nvPicPr>
          <p:cNvPr id="8" name="Picture 7" descr="A blue square with yellow stars and a blue circle with white lines&#10;&#10;AI-generated content may be incorrect.">
            <a:extLst>
              <a:ext uri="{FF2B5EF4-FFF2-40B4-BE49-F238E27FC236}">
                <a16:creationId xmlns:a16="http://schemas.microsoft.com/office/drawing/2014/main" id="{C4BFD625-8039-3094-7C26-41F06C479F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27" r="1" b="1"/>
          <a:stretch>
            <a:fillRect/>
          </a:stretch>
        </p:blipFill>
        <p:spPr>
          <a:xfrm>
            <a:off x="9466038" y="116632"/>
            <a:ext cx="2776532" cy="1906847"/>
          </a:xfrm>
          <a:custGeom>
            <a:avLst/>
            <a:gdLst/>
            <a:ahLst/>
            <a:cxnLst/>
            <a:rect l="l" t="t" r="r" b="b"/>
            <a:pathLst>
              <a:path w="6105136" h="4191746">
                <a:moveTo>
                  <a:pt x="0" y="0"/>
                </a:moveTo>
                <a:lnTo>
                  <a:pt x="5607799" y="0"/>
                </a:lnTo>
                <a:lnTo>
                  <a:pt x="5571513" y="27327"/>
                </a:lnTo>
                <a:cubicBezTo>
                  <a:pt x="5516855" y="89886"/>
                  <a:pt x="5497833" y="180727"/>
                  <a:pt x="5456712" y="261788"/>
                </a:cubicBezTo>
                <a:cubicBezTo>
                  <a:pt x="5516289" y="304550"/>
                  <a:pt x="5587520" y="313948"/>
                  <a:pt x="5651844" y="341674"/>
                </a:cubicBezTo>
                <a:cubicBezTo>
                  <a:pt x="5718760" y="370809"/>
                  <a:pt x="5718760" y="392425"/>
                  <a:pt x="5663501" y="477009"/>
                </a:cubicBezTo>
                <a:cubicBezTo>
                  <a:pt x="5807259" y="495339"/>
                  <a:pt x="5807259" y="495339"/>
                  <a:pt x="5762794" y="628324"/>
                </a:cubicBezTo>
                <a:cubicBezTo>
                  <a:pt x="5883243" y="640542"/>
                  <a:pt x="5962676" y="703511"/>
                  <a:pt x="5981237" y="841197"/>
                </a:cubicBezTo>
                <a:cubicBezTo>
                  <a:pt x="5990305" y="907926"/>
                  <a:pt x="6044700" y="939409"/>
                  <a:pt x="6105136" y="984052"/>
                </a:cubicBezTo>
                <a:cubicBezTo>
                  <a:pt x="6030022" y="1027286"/>
                  <a:pt x="5979081" y="1117509"/>
                  <a:pt x="5891443" y="1022115"/>
                </a:cubicBezTo>
                <a:cubicBezTo>
                  <a:pt x="5859498" y="987342"/>
                  <a:pt x="5862517" y="1031513"/>
                  <a:pt x="5858202" y="1044202"/>
                </a:cubicBezTo>
                <a:cubicBezTo>
                  <a:pt x="5847842" y="1075215"/>
                  <a:pt x="5869424" y="1095893"/>
                  <a:pt x="5883673" y="1119387"/>
                </a:cubicBezTo>
                <a:cubicBezTo>
                  <a:pt x="5897486" y="1142885"/>
                  <a:pt x="5913893" y="1167789"/>
                  <a:pt x="5917778" y="1194108"/>
                </a:cubicBezTo>
                <a:cubicBezTo>
                  <a:pt x="5920365" y="1212434"/>
                  <a:pt x="5907848" y="1239216"/>
                  <a:pt x="5894034" y="1252846"/>
                </a:cubicBezTo>
                <a:cubicBezTo>
                  <a:pt x="5821506" y="1324743"/>
                  <a:pt x="5864677" y="1486396"/>
                  <a:pt x="5727393" y="1507074"/>
                </a:cubicBezTo>
                <a:cubicBezTo>
                  <a:pt x="5665659" y="1516469"/>
                  <a:pt x="5635872" y="1575680"/>
                  <a:pt x="5590543" y="1608104"/>
                </a:cubicBezTo>
                <a:cubicBezTo>
                  <a:pt x="5432970" y="1721355"/>
                  <a:pt x="5327632" y="1867030"/>
                  <a:pt x="5278850" y="2067214"/>
                </a:cubicBezTo>
                <a:cubicBezTo>
                  <a:pt x="5265468" y="2122664"/>
                  <a:pt x="5214092" y="2167309"/>
                  <a:pt x="5180851" y="2216179"/>
                </a:cubicBezTo>
                <a:cubicBezTo>
                  <a:pt x="5196826" y="2251892"/>
                  <a:pt x="5284029" y="2174826"/>
                  <a:pt x="5253380" y="2268808"/>
                </a:cubicBezTo>
                <a:cubicBezTo>
                  <a:pt x="5230067" y="2339298"/>
                  <a:pt x="5170490" y="2383001"/>
                  <a:pt x="5114368" y="2424825"/>
                </a:cubicBezTo>
                <a:cubicBezTo>
                  <a:pt x="5050475" y="2472284"/>
                  <a:pt x="4979676" y="2510347"/>
                  <a:pt x="4950749" y="2598221"/>
                </a:cubicBezTo>
                <a:cubicBezTo>
                  <a:pt x="4944706" y="2617020"/>
                  <a:pt x="4925279" y="2636755"/>
                  <a:pt x="4908013" y="2644276"/>
                </a:cubicBezTo>
                <a:cubicBezTo>
                  <a:pt x="4007468" y="4190779"/>
                  <a:pt x="1790648" y="4201115"/>
                  <a:pt x="1535079" y="4190306"/>
                </a:cubicBezTo>
                <a:cubicBezTo>
                  <a:pt x="1225543" y="4176680"/>
                  <a:pt x="932844" y="4081285"/>
                  <a:pt x="645760" y="3962397"/>
                </a:cubicBezTo>
                <a:cubicBezTo>
                  <a:pt x="524448" y="3912117"/>
                  <a:pt x="411775" y="3840689"/>
                  <a:pt x="293915" y="3785239"/>
                </a:cubicBezTo>
                <a:cubicBezTo>
                  <a:pt x="212539" y="3746940"/>
                  <a:pt x="140444" y="3691254"/>
                  <a:pt x="68403" y="3637448"/>
                </a:cubicBezTo>
                <a:lnTo>
                  <a:pt x="0" y="3589272"/>
                </a:lnTo>
                <a:close/>
              </a:path>
            </a:pathLst>
          </a:custGeom>
        </p:spPr>
      </p:pic>
      <p:pic>
        <p:nvPicPr>
          <p:cNvPr id="5" name="Picture 4" descr="A group of people standing around a blue tent with yellow stars&#10;&#10;AI-generated content may be incorrect.">
            <a:extLst>
              <a:ext uri="{FF2B5EF4-FFF2-40B4-BE49-F238E27FC236}">
                <a16:creationId xmlns:a16="http://schemas.microsoft.com/office/drawing/2014/main" id="{B54B4900-DA14-AE1E-5009-17BD01D105A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667" r="2" b="16657"/>
          <a:stretch>
            <a:fillRect/>
          </a:stretch>
        </p:blipFill>
        <p:spPr>
          <a:xfrm>
            <a:off x="8890353" y="5301862"/>
            <a:ext cx="3298472" cy="1556138"/>
          </a:xfrm>
          <a:custGeom>
            <a:avLst/>
            <a:gdLst/>
            <a:ahLst/>
            <a:cxnLst/>
            <a:rect l="l" t="t" r="r" b="b"/>
            <a:pathLst>
              <a:path w="5414116" h="2553582">
                <a:moveTo>
                  <a:pt x="158526" y="1316979"/>
                </a:moveTo>
                <a:lnTo>
                  <a:pt x="156754" y="1330318"/>
                </a:lnTo>
                <a:lnTo>
                  <a:pt x="150357" y="1343402"/>
                </a:lnTo>
                <a:cubicBezTo>
                  <a:pt x="148595" y="1346671"/>
                  <a:pt x="147784" y="1347597"/>
                  <a:pt x="148224" y="1345403"/>
                </a:cubicBezTo>
                <a:cubicBezTo>
                  <a:pt x="148536" y="1343890"/>
                  <a:pt x="150150" y="1339188"/>
                  <a:pt x="152759" y="1332109"/>
                </a:cubicBezTo>
                <a:close/>
                <a:moveTo>
                  <a:pt x="183999" y="1247985"/>
                </a:moveTo>
                <a:lnTo>
                  <a:pt x="185425" y="1249095"/>
                </a:lnTo>
                <a:lnTo>
                  <a:pt x="177909" y="1267545"/>
                </a:lnTo>
                <a:cubicBezTo>
                  <a:pt x="172543" y="1280910"/>
                  <a:pt x="167559" y="1293511"/>
                  <a:pt x="163267" y="1304542"/>
                </a:cubicBezTo>
                <a:lnTo>
                  <a:pt x="158526" y="1316979"/>
                </a:lnTo>
                <a:lnTo>
                  <a:pt x="160096" y="1305161"/>
                </a:lnTo>
                <a:cubicBezTo>
                  <a:pt x="166154" y="1273946"/>
                  <a:pt x="174799" y="1251295"/>
                  <a:pt x="183999" y="1247985"/>
                </a:cubicBezTo>
                <a:close/>
                <a:moveTo>
                  <a:pt x="2747400" y="406"/>
                </a:moveTo>
                <a:cubicBezTo>
                  <a:pt x="3035071" y="-4281"/>
                  <a:pt x="3341945" y="31161"/>
                  <a:pt x="3649095" y="133697"/>
                </a:cubicBezTo>
                <a:cubicBezTo>
                  <a:pt x="3849864" y="200721"/>
                  <a:pt x="4603144" y="576730"/>
                  <a:pt x="4698157" y="641897"/>
                </a:cubicBezTo>
                <a:cubicBezTo>
                  <a:pt x="4795794" y="709015"/>
                  <a:pt x="4865356" y="805949"/>
                  <a:pt x="4969229" y="864848"/>
                </a:cubicBezTo>
                <a:cubicBezTo>
                  <a:pt x="5024230" y="895855"/>
                  <a:pt x="5072076" y="940214"/>
                  <a:pt x="5031717" y="1024948"/>
                </a:cubicBezTo>
                <a:cubicBezTo>
                  <a:pt x="5020170" y="1048963"/>
                  <a:pt x="5029183" y="1072811"/>
                  <a:pt x="5057014" y="1071682"/>
                </a:cubicBezTo>
                <a:cubicBezTo>
                  <a:pt x="5109680" y="1069387"/>
                  <a:pt x="5118666" y="1110271"/>
                  <a:pt x="5135838" y="1143392"/>
                </a:cubicBezTo>
                <a:cubicBezTo>
                  <a:pt x="5166252" y="1202027"/>
                  <a:pt x="5193622" y="1263285"/>
                  <a:pt x="5266156" y="1289064"/>
                </a:cubicBezTo>
                <a:cubicBezTo>
                  <a:pt x="5238324" y="1323279"/>
                  <a:pt x="5215649" y="1311585"/>
                  <a:pt x="5195858" y="1298567"/>
                </a:cubicBezTo>
                <a:cubicBezTo>
                  <a:pt x="5143669" y="1263879"/>
                  <a:pt x="5093474" y="1226987"/>
                  <a:pt x="5041179" y="1192607"/>
                </a:cubicBezTo>
                <a:cubicBezTo>
                  <a:pt x="5007224" y="1170236"/>
                  <a:pt x="4975133" y="1142623"/>
                  <a:pt x="4918135" y="1145234"/>
                </a:cubicBezTo>
                <a:cubicBezTo>
                  <a:pt x="4935797" y="1231274"/>
                  <a:pt x="5007025" y="1262427"/>
                  <a:pt x="5060171" y="1300349"/>
                </a:cubicBezTo>
                <a:cubicBezTo>
                  <a:pt x="5126536" y="1347737"/>
                  <a:pt x="5152263" y="1413621"/>
                  <a:pt x="5184421" y="1487704"/>
                </a:cubicBezTo>
                <a:cubicBezTo>
                  <a:pt x="5122415" y="1489134"/>
                  <a:pt x="5103753" y="1435610"/>
                  <a:pt x="5058648" y="1427657"/>
                </a:cubicBezTo>
                <a:cubicBezTo>
                  <a:pt x="5053296" y="1435084"/>
                  <a:pt x="5045346" y="1445577"/>
                  <a:pt x="5045794" y="1446015"/>
                </a:cubicBezTo>
                <a:cubicBezTo>
                  <a:pt x="5106451" y="1496737"/>
                  <a:pt x="5117537" y="1568193"/>
                  <a:pt x="5101767" y="1647359"/>
                </a:cubicBezTo>
                <a:cubicBezTo>
                  <a:pt x="5093584" y="1688209"/>
                  <a:pt x="5115626" y="1706770"/>
                  <a:pt x="5135030" y="1731061"/>
                </a:cubicBezTo>
                <a:cubicBezTo>
                  <a:pt x="5203090" y="1816944"/>
                  <a:pt x="5278566" y="1897224"/>
                  <a:pt x="5321944" y="2003361"/>
                </a:cubicBezTo>
                <a:cubicBezTo>
                  <a:pt x="5239878" y="1971324"/>
                  <a:pt x="5191106" y="1897335"/>
                  <a:pt x="5107240" y="1850840"/>
                </a:cubicBezTo>
                <a:cubicBezTo>
                  <a:pt x="5146549" y="1965041"/>
                  <a:pt x="5224816" y="2036621"/>
                  <a:pt x="5290952" y="2116036"/>
                </a:cubicBezTo>
                <a:cubicBezTo>
                  <a:pt x="5321198" y="2152238"/>
                  <a:pt x="5345753" y="2195120"/>
                  <a:pt x="5388446" y="2220887"/>
                </a:cubicBezTo>
                <a:cubicBezTo>
                  <a:pt x="5403552" y="2230128"/>
                  <a:pt x="5428090" y="2247608"/>
                  <a:pt x="5403992" y="2273010"/>
                </a:cubicBezTo>
                <a:cubicBezTo>
                  <a:pt x="5383871" y="2294002"/>
                  <a:pt x="5363583" y="2281535"/>
                  <a:pt x="5345240" y="2269525"/>
                </a:cubicBezTo>
                <a:cubicBezTo>
                  <a:pt x="5301305" y="2240459"/>
                  <a:pt x="5249677" y="2227961"/>
                  <a:pt x="5181971" y="2212341"/>
                </a:cubicBezTo>
                <a:cubicBezTo>
                  <a:pt x="5210776" y="2304349"/>
                  <a:pt x="5323140" y="2305426"/>
                  <a:pt x="5342451" y="2399541"/>
                </a:cubicBezTo>
                <a:cubicBezTo>
                  <a:pt x="5276493" y="2399374"/>
                  <a:pt x="5240279" y="2358756"/>
                  <a:pt x="5193127" y="2341296"/>
                </a:cubicBezTo>
                <a:cubicBezTo>
                  <a:pt x="5150483" y="2325566"/>
                  <a:pt x="5134316" y="2337131"/>
                  <a:pt x="5128778" y="2384953"/>
                </a:cubicBezTo>
                <a:cubicBezTo>
                  <a:pt x="5120098" y="2459440"/>
                  <a:pt x="5082689" y="2490060"/>
                  <a:pt x="5024779" y="2455361"/>
                </a:cubicBezTo>
                <a:cubicBezTo>
                  <a:pt x="4971160" y="2423009"/>
                  <a:pt x="4955618" y="2448088"/>
                  <a:pt x="4957119" y="2492221"/>
                </a:cubicBezTo>
                <a:cubicBezTo>
                  <a:pt x="4957659" y="2508307"/>
                  <a:pt x="4955422" y="2522819"/>
                  <a:pt x="4951208" y="2536243"/>
                </a:cubicBezTo>
                <a:lnTo>
                  <a:pt x="4942986" y="2553582"/>
                </a:lnTo>
                <a:lnTo>
                  <a:pt x="0" y="2553582"/>
                </a:lnTo>
                <a:lnTo>
                  <a:pt x="10415" y="2540282"/>
                </a:lnTo>
                <a:cubicBezTo>
                  <a:pt x="21321" y="2529317"/>
                  <a:pt x="34083" y="2520126"/>
                  <a:pt x="50390" y="2514109"/>
                </a:cubicBezTo>
                <a:cubicBezTo>
                  <a:pt x="60150" y="2510393"/>
                  <a:pt x="69288" y="2504190"/>
                  <a:pt x="78593" y="2498362"/>
                </a:cubicBezTo>
                <a:cubicBezTo>
                  <a:pt x="79663" y="2490260"/>
                  <a:pt x="77016" y="2483287"/>
                  <a:pt x="68604" y="2478966"/>
                </a:cubicBezTo>
                <a:cubicBezTo>
                  <a:pt x="15119" y="2451323"/>
                  <a:pt x="33815" y="2412284"/>
                  <a:pt x="51592" y="2367344"/>
                </a:cubicBezTo>
                <a:cubicBezTo>
                  <a:pt x="73482" y="2311677"/>
                  <a:pt x="117178" y="2293901"/>
                  <a:pt x="167239" y="2281968"/>
                </a:cubicBezTo>
                <a:cubicBezTo>
                  <a:pt x="184333" y="2277976"/>
                  <a:pt x="204809" y="2283134"/>
                  <a:pt x="218700" y="2261009"/>
                </a:cubicBezTo>
                <a:cubicBezTo>
                  <a:pt x="202945" y="2233233"/>
                  <a:pt x="167661" y="2244301"/>
                  <a:pt x="144260" y="2232104"/>
                </a:cubicBezTo>
                <a:cubicBezTo>
                  <a:pt x="124982" y="2221882"/>
                  <a:pt x="89225" y="2216464"/>
                  <a:pt x="132450" y="2182200"/>
                </a:cubicBezTo>
                <a:cubicBezTo>
                  <a:pt x="145069" y="2172139"/>
                  <a:pt x="138401" y="2161211"/>
                  <a:pt x="128269" y="2157485"/>
                </a:cubicBezTo>
                <a:cubicBezTo>
                  <a:pt x="45771" y="2128357"/>
                  <a:pt x="114856" y="2054401"/>
                  <a:pt x="102768" y="2004430"/>
                </a:cubicBezTo>
                <a:cubicBezTo>
                  <a:pt x="99143" y="1990876"/>
                  <a:pt x="114661" y="1971808"/>
                  <a:pt x="128485" y="1969383"/>
                </a:cubicBezTo>
                <a:cubicBezTo>
                  <a:pt x="216478" y="1953355"/>
                  <a:pt x="255260" y="1875600"/>
                  <a:pt x="316632" y="1814867"/>
                </a:cubicBezTo>
                <a:cubicBezTo>
                  <a:pt x="286607" y="1778049"/>
                  <a:pt x="240843" y="1760915"/>
                  <a:pt x="204084" y="1732869"/>
                </a:cubicBezTo>
                <a:cubicBezTo>
                  <a:pt x="165873" y="1703815"/>
                  <a:pt x="170805" y="1689937"/>
                  <a:pt x="227085" y="1644378"/>
                </a:cubicBezTo>
                <a:cubicBezTo>
                  <a:pt x="135002" y="1609983"/>
                  <a:pt x="135002" y="1609983"/>
                  <a:pt x="194840" y="1531510"/>
                </a:cubicBezTo>
                <a:cubicBezTo>
                  <a:pt x="155738" y="1518118"/>
                  <a:pt x="147268" y="1431235"/>
                  <a:pt x="153201" y="1357062"/>
                </a:cubicBezTo>
                <a:lnTo>
                  <a:pt x="156754" y="1330318"/>
                </a:lnTo>
                <a:lnTo>
                  <a:pt x="158203" y="1327353"/>
                </a:lnTo>
                <a:cubicBezTo>
                  <a:pt x="164944" y="1313010"/>
                  <a:pt x="174305" y="1292418"/>
                  <a:pt x="183908" y="1271808"/>
                </a:cubicBezTo>
                <a:lnTo>
                  <a:pt x="192178" y="1254359"/>
                </a:lnTo>
                <a:lnTo>
                  <a:pt x="197963" y="1258870"/>
                </a:lnTo>
                <a:cubicBezTo>
                  <a:pt x="201319" y="1265759"/>
                  <a:pt x="204343" y="1269123"/>
                  <a:pt x="207082" y="1270177"/>
                </a:cubicBezTo>
                <a:cubicBezTo>
                  <a:pt x="215301" y="1273335"/>
                  <a:pt x="220953" y="1255680"/>
                  <a:pt x="225258" y="1249926"/>
                </a:cubicBezTo>
                <a:cubicBezTo>
                  <a:pt x="239225" y="1231830"/>
                  <a:pt x="229470" y="1215162"/>
                  <a:pt x="225383" y="1197822"/>
                </a:cubicBezTo>
                <a:cubicBezTo>
                  <a:pt x="223809" y="1191435"/>
                  <a:pt x="212069" y="1213060"/>
                  <a:pt x="198195" y="1241661"/>
                </a:cubicBezTo>
                <a:lnTo>
                  <a:pt x="192178" y="1254359"/>
                </a:lnTo>
                <a:lnTo>
                  <a:pt x="185425" y="1249095"/>
                </a:lnTo>
                <a:lnTo>
                  <a:pt x="194847" y="1225969"/>
                </a:lnTo>
                <a:cubicBezTo>
                  <a:pt x="218144" y="1169629"/>
                  <a:pt x="242658" y="1113997"/>
                  <a:pt x="248781" y="1110761"/>
                </a:cubicBezTo>
                <a:cubicBezTo>
                  <a:pt x="313786" y="1076283"/>
                  <a:pt x="321395" y="965784"/>
                  <a:pt x="418181" y="974220"/>
                </a:cubicBezTo>
                <a:cubicBezTo>
                  <a:pt x="461819" y="977818"/>
                  <a:pt x="495215" y="944914"/>
                  <a:pt x="532987" y="931088"/>
                </a:cubicBezTo>
                <a:cubicBezTo>
                  <a:pt x="664440" y="883526"/>
                  <a:pt x="768295" y="806734"/>
                  <a:pt x="846702" y="686183"/>
                </a:cubicBezTo>
                <a:cubicBezTo>
                  <a:pt x="868484" y="652881"/>
                  <a:pt x="913166" y="632329"/>
                  <a:pt x="946487" y="606427"/>
                </a:cubicBezTo>
                <a:cubicBezTo>
                  <a:pt x="943857" y="580742"/>
                  <a:pt x="867909" y="616319"/>
                  <a:pt x="909859" y="561037"/>
                </a:cubicBezTo>
                <a:cubicBezTo>
                  <a:pt x="941546" y="519374"/>
                  <a:pt x="991572" y="500749"/>
                  <a:pt x="1038549" y="483076"/>
                </a:cubicBezTo>
                <a:cubicBezTo>
                  <a:pt x="1092404" y="463016"/>
                  <a:pt x="1148626" y="449861"/>
                  <a:pt x="1187871" y="397948"/>
                </a:cubicBezTo>
                <a:cubicBezTo>
                  <a:pt x="1194206" y="389666"/>
                  <a:pt x="1884389" y="14461"/>
                  <a:pt x="2747400" y="40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5161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096">
        <p:fade/>
      </p:transition>
    </mc:Choice>
    <mc:Fallback xmlns="">
      <p:transition spd="med" advTm="19096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5B15A0-9A0F-D093-43AB-4B47849CC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720EC8-F8DD-4A73-55C9-048F24375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063" y="2023479"/>
            <a:ext cx="9207152" cy="3179718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endParaRPr lang="en-IE" sz="2500">
              <a:latin typeface="Century" panose="02040604050505020304" pitchFamily="18" charset="0"/>
            </a:endParaRPr>
          </a:p>
          <a:p>
            <a:pPr marL="0" indent="0" algn="ctr">
              <a:spcBef>
                <a:spcPts val="600"/>
              </a:spcBef>
              <a:buNone/>
            </a:pPr>
            <a:r>
              <a:rPr lang="en-IE" sz="6000" b="1">
                <a:solidFill>
                  <a:srgbClr val="0070C0"/>
                </a:solidFill>
              </a:rPr>
              <a:t>01 🔎 WHERE TO FIND OPPORTUNITIES</a:t>
            </a:r>
            <a:r>
              <a:rPr lang="en-IE" sz="5800" b="1">
                <a:solidFill>
                  <a:srgbClr val="0070C0"/>
                </a:solidFill>
              </a:rPr>
              <a:t>?</a:t>
            </a:r>
          </a:p>
          <a:p>
            <a:pPr marL="399930" lvl="1" indent="0">
              <a:spcBef>
                <a:spcPts val="600"/>
              </a:spcBef>
              <a:buNone/>
            </a:pPr>
            <a:endParaRPr lang="en-US" sz="4500"/>
          </a:p>
          <a:p>
            <a:pPr marL="0" indent="0">
              <a:buNone/>
            </a:pPr>
            <a:endParaRPr lang="en-IE" sz="1300"/>
          </a:p>
        </p:txBody>
      </p:sp>
      <p:pic>
        <p:nvPicPr>
          <p:cNvPr id="8" name="Picture 7" descr="A blue square with yellow stars and a blue circle with white lines&#10;&#10;AI-generated content may be incorrect.">
            <a:extLst>
              <a:ext uri="{FF2B5EF4-FFF2-40B4-BE49-F238E27FC236}">
                <a16:creationId xmlns:a16="http://schemas.microsoft.com/office/drawing/2014/main" id="{315729F4-C598-C301-4F35-2D602C259E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27" r="1" b="1"/>
          <a:stretch>
            <a:fillRect/>
          </a:stretch>
        </p:blipFill>
        <p:spPr>
          <a:xfrm>
            <a:off x="9466038" y="116632"/>
            <a:ext cx="2776532" cy="1906847"/>
          </a:xfrm>
          <a:custGeom>
            <a:avLst/>
            <a:gdLst/>
            <a:ahLst/>
            <a:cxnLst/>
            <a:rect l="l" t="t" r="r" b="b"/>
            <a:pathLst>
              <a:path w="6105136" h="4191746">
                <a:moveTo>
                  <a:pt x="0" y="0"/>
                </a:moveTo>
                <a:lnTo>
                  <a:pt x="5607799" y="0"/>
                </a:lnTo>
                <a:lnTo>
                  <a:pt x="5571513" y="27327"/>
                </a:lnTo>
                <a:cubicBezTo>
                  <a:pt x="5516855" y="89886"/>
                  <a:pt x="5497833" y="180727"/>
                  <a:pt x="5456712" y="261788"/>
                </a:cubicBezTo>
                <a:cubicBezTo>
                  <a:pt x="5516289" y="304550"/>
                  <a:pt x="5587520" y="313948"/>
                  <a:pt x="5651844" y="341674"/>
                </a:cubicBezTo>
                <a:cubicBezTo>
                  <a:pt x="5718760" y="370809"/>
                  <a:pt x="5718760" y="392425"/>
                  <a:pt x="5663501" y="477009"/>
                </a:cubicBezTo>
                <a:cubicBezTo>
                  <a:pt x="5807259" y="495339"/>
                  <a:pt x="5807259" y="495339"/>
                  <a:pt x="5762794" y="628324"/>
                </a:cubicBezTo>
                <a:cubicBezTo>
                  <a:pt x="5883243" y="640542"/>
                  <a:pt x="5962676" y="703511"/>
                  <a:pt x="5981237" y="841197"/>
                </a:cubicBezTo>
                <a:cubicBezTo>
                  <a:pt x="5990305" y="907926"/>
                  <a:pt x="6044700" y="939409"/>
                  <a:pt x="6105136" y="984052"/>
                </a:cubicBezTo>
                <a:cubicBezTo>
                  <a:pt x="6030022" y="1027286"/>
                  <a:pt x="5979081" y="1117509"/>
                  <a:pt x="5891443" y="1022115"/>
                </a:cubicBezTo>
                <a:cubicBezTo>
                  <a:pt x="5859498" y="987342"/>
                  <a:pt x="5862517" y="1031513"/>
                  <a:pt x="5858202" y="1044202"/>
                </a:cubicBezTo>
                <a:cubicBezTo>
                  <a:pt x="5847842" y="1075215"/>
                  <a:pt x="5869424" y="1095893"/>
                  <a:pt x="5883673" y="1119387"/>
                </a:cubicBezTo>
                <a:cubicBezTo>
                  <a:pt x="5897486" y="1142885"/>
                  <a:pt x="5913893" y="1167789"/>
                  <a:pt x="5917778" y="1194108"/>
                </a:cubicBezTo>
                <a:cubicBezTo>
                  <a:pt x="5920365" y="1212434"/>
                  <a:pt x="5907848" y="1239216"/>
                  <a:pt x="5894034" y="1252846"/>
                </a:cubicBezTo>
                <a:cubicBezTo>
                  <a:pt x="5821506" y="1324743"/>
                  <a:pt x="5864677" y="1486396"/>
                  <a:pt x="5727393" y="1507074"/>
                </a:cubicBezTo>
                <a:cubicBezTo>
                  <a:pt x="5665659" y="1516469"/>
                  <a:pt x="5635872" y="1575680"/>
                  <a:pt x="5590543" y="1608104"/>
                </a:cubicBezTo>
                <a:cubicBezTo>
                  <a:pt x="5432970" y="1721355"/>
                  <a:pt x="5327632" y="1867030"/>
                  <a:pt x="5278850" y="2067214"/>
                </a:cubicBezTo>
                <a:cubicBezTo>
                  <a:pt x="5265468" y="2122664"/>
                  <a:pt x="5214092" y="2167309"/>
                  <a:pt x="5180851" y="2216179"/>
                </a:cubicBezTo>
                <a:cubicBezTo>
                  <a:pt x="5196826" y="2251892"/>
                  <a:pt x="5284029" y="2174826"/>
                  <a:pt x="5253380" y="2268808"/>
                </a:cubicBezTo>
                <a:cubicBezTo>
                  <a:pt x="5230067" y="2339298"/>
                  <a:pt x="5170490" y="2383001"/>
                  <a:pt x="5114368" y="2424825"/>
                </a:cubicBezTo>
                <a:cubicBezTo>
                  <a:pt x="5050475" y="2472284"/>
                  <a:pt x="4979676" y="2510347"/>
                  <a:pt x="4950749" y="2598221"/>
                </a:cubicBezTo>
                <a:cubicBezTo>
                  <a:pt x="4944706" y="2617020"/>
                  <a:pt x="4925279" y="2636755"/>
                  <a:pt x="4908013" y="2644276"/>
                </a:cubicBezTo>
                <a:cubicBezTo>
                  <a:pt x="4007468" y="4190779"/>
                  <a:pt x="1790648" y="4201115"/>
                  <a:pt x="1535079" y="4190306"/>
                </a:cubicBezTo>
                <a:cubicBezTo>
                  <a:pt x="1225543" y="4176680"/>
                  <a:pt x="932844" y="4081285"/>
                  <a:pt x="645760" y="3962397"/>
                </a:cubicBezTo>
                <a:cubicBezTo>
                  <a:pt x="524448" y="3912117"/>
                  <a:pt x="411775" y="3840689"/>
                  <a:pt x="293915" y="3785239"/>
                </a:cubicBezTo>
                <a:cubicBezTo>
                  <a:pt x="212539" y="3746940"/>
                  <a:pt x="140444" y="3691254"/>
                  <a:pt x="68403" y="3637448"/>
                </a:cubicBezTo>
                <a:lnTo>
                  <a:pt x="0" y="3589272"/>
                </a:lnTo>
                <a:close/>
              </a:path>
            </a:pathLst>
          </a:custGeom>
        </p:spPr>
      </p:pic>
      <p:pic>
        <p:nvPicPr>
          <p:cNvPr id="5" name="Picture 4" descr="A group of people standing around a blue tent with yellow stars&#10;&#10;AI-generated content may be incorrect.">
            <a:extLst>
              <a:ext uri="{FF2B5EF4-FFF2-40B4-BE49-F238E27FC236}">
                <a16:creationId xmlns:a16="http://schemas.microsoft.com/office/drawing/2014/main" id="{BE6400EF-CE5D-9D9F-5611-854F6A0C62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667" r="2" b="16657"/>
          <a:stretch>
            <a:fillRect/>
          </a:stretch>
        </p:blipFill>
        <p:spPr>
          <a:xfrm>
            <a:off x="8890353" y="5301862"/>
            <a:ext cx="3298472" cy="1556138"/>
          </a:xfrm>
          <a:custGeom>
            <a:avLst/>
            <a:gdLst/>
            <a:ahLst/>
            <a:cxnLst/>
            <a:rect l="l" t="t" r="r" b="b"/>
            <a:pathLst>
              <a:path w="5414116" h="2553582">
                <a:moveTo>
                  <a:pt x="158526" y="1316979"/>
                </a:moveTo>
                <a:lnTo>
                  <a:pt x="156754" y="1330318"/>
                </a:lnTo>
                <a:lnTo>
                  <a:pt x="150357" y="1343402"/>
                </a:lnTo>
                <a:cubicBezTo>
                  <a:pt x="148595" y="1346671"/>
                  <a:pt x="147784" y="1347597"/>
                  <a:pt x="148224" y="1345403"/>
                </a:cubicBezTo>
                <a:cubicBezTo>
                  <a:pt x="148536" y="1343890"/>
                  <a:pt x="150150" y="1339188"/>
                  <a:pt x="152759" y="1332109"/>
                </a:cubicBezTo>
                <a:close/>
                <a:moveTo>
                  <a:pt x="183999" y="1247985"/>
                </a:moveTo>
                <a:lnTo>
                  <a:pt x="185425" y="1249095"/>
                </a:lnTo>
                <a:lnTo>
                  <a:pt x="177909" y="1267545"/>
                </a:lnTo>
                <a:cubicBezTo>
                  <a:pt x="172543" y="1280910"/>
                  <a:pt x="167559" y="1293511"/>
                  <a:pt x="163267" y="1304542"/>
                </a:cubicBezTo>
                <a:lnTo>
                  <a:pt x="158526" y="1316979"/>
                </a:lnTo>
                <a:lnTo>
                  <a:pt x="160096" y="1305161"/>
                </a:lnTo>
                <a:cubicBezTo>
                  <a:pt x="166154" y="1273946"/>
                  <a:pt x="174799" y="1251295"/>
                  <a:pt x="183999" y="1247985"/>
                </a:cubicBezTo>
                <a:close/>
                <a:moveTo>
                  <a:pt x="2747400" y="406"/>
                </a:moveTo>
                <a:cubicBezTo>
                  <a:pt x="3035071" y="-4281"/>
                  <a:pt x="3341945" y="31161"/>
                  <a:pt x="3649095" y="133697"/>
                </a:cubicBezTo>
                <a:cubicBezTo>
                  <a:pt x="3849864" y="200721"/>
                  <a:pt x="4603144" y="576730"/>
                  <a:pt x="4698157" y="641897"/>
                </a:cubicBezTo>
                <a:cubicBezTo>
                  <a:pt x="4795794" y="709015"/>
                  <a:pt x="4865356" y="805949"/>
                  <a:pt x="4969229" y="864848"/>
                </a:cubicBezTo>
                <a:cubicBezTo>
                  <a:pt x="5024230" y="895855"/>
                  <a:pt x="5072076" y="940214"/>
                  <a:pt x="5031717" y="1024948"/>
                </a:cubicBezTo>
                <a:cubicBezTo>
                  <a:pt x="5020170" y="1048963"/>
                  <a:pt x="5029183" y="1072811"/>
                  <a:pt x="5057014" y="1071682"/>
                </a:cubicBezTo>
                <a:cubicBezTo>
                  <a:pt x="5109680" y="1069387"/>
                  <a:pt x="5118666" y="1110271"/>
                  <a:pt x="5135838" y="1143392"/>
                </a:cubicBezTo>
                <a:cubicBezTo>
                  <a:pt x="5166252" y="1202027"/>
                  <a:pt x="5193622" y="1263285"/>
                  <a:pt x="5266156" y="1289064"/>
                </a:cubicBezTo>
                <a:cubicBezTo>
                  <a:pt x="5238324" y="1323279"/>
                  <a:pt x="5215649" y="1311585"/>
                  <a:pt x="5195858" y="1298567"/>
                </a:cubicBezTo>
                <a:cubicBezTo>
                  <a:pt x="5143669" y="1263879"/>
                  <a:pt x="5093474" y="1226987"/>
                  <a:pt x="5041179" y="1192607"/>
                </a:cubicBezTo>
                <a:cubicBezTo>
                  <a:pt x="5007224" y="1170236"/>
                  <a:pt x="4975133" y="1142623"/>
                  <a:pt x="4918135" y="1145234"/>
                </a:cubicBezTo>
                <a:cubicBezTo>
                  <a:pt x="4935797" y="1231274"/>
                  <a:pt x="5007025" y="1262427"/>
                  <a:pt x="5060171" y="1300349"/>
                </a:cubicBezTo>
                <a:cubicBezTo>
                  <a:pt x="5126536" y="1347737"/>
                  <a:pt x="5152263" y="1413621"/>
                  <a:pt x="5184421" y="1487704"/>
                </a:cubicBezTo>
                <a:cubicBezTo>
                  <a:pt x="5122415" y="1489134"/>
                  <a:pt x="5103753" y="1435610"/>
                  <a:pt x="5058648" y="1427657"/>
                </a:cubicBezTo>
                <a:cubicBezTo>
                  <a:pt x="5053296" y="1435084"/>
                  <a:pt x="5045346" y="1445577"/>
                  <a:pt x="5045794" y="1446015"/>
                </a:cubicBezTo>
                <a:cubicBezTo>
                  <a:pt x="5106451" y="1496737"/>
                  <a:pt x="5117537" y="1568193"/>
                  <a:pt x="5101767" y="1647359"/>
                </a:cubicBezTo>
                <a:cubicBezTo>
                  <a:pt x="5093584" y="1688209"/>
                  <a:pt x="5115626" y="1706770"/>
                  <a:pt x="5135030" y="1731061"/>
                </a:cubicBezTo>
                <a:cubicBezTo>
                  <a:pt x="5203090" y="1816944"/>
                  <a:pt x="5278566" y="1897224"/>
                  <a:pt x="5321944" y="2003361"/>
                </a:cubicBezTo>
                <a:cubicBezTo>
                  <a:pt x="5239878" y="1971324"/>
                  <a:pt x="5191106" y="1897335"/>
                  <a:pt x="5107240" y="1850840"/>
                </a:cubicBezTo>
                <a:cubicBezTo>
                  <a:pt x="5146549" y="1965041"/>
                  <a:pt x="5224816" y="2036621"/>
                  <a:pt x="5290952" y="2116036"/>
                </a:cubicBezTo>
                <a:cubicBezTo>
                  <a:pt x="5321198" y="2152238"/>
                  <a:pt x="5345753" y="2195120"/>
                  <a:pt x="5388446" y="2220887"/>
                </a:cubicBezTo>
                <a:cubicBezTo>
                  <a:pt x="5403552" y="2230128"/>
                  <a:pt x="5428090" y="2247608"/>
                  <a:pt x="5403992" y="2273010"/>
                </a:cubicBezTo>
                <a:cubicBezTo>
                  <a:pt x="5383871" y="2294002"/>
                  <a:pt x="5363583" y="2281535"/>
                  <a:pt x="5345240" y="2269525"/>
                </a:cubicBezTo>
                <a:cubicBezTo>
                  <a:pt x="5301305" y="2240459"/>
                  <a:pt x="5249677" y="2227961"/>
                  <a:pt x="5181971" y="2212341"/>
                </a:cubicBezTo>
                <a:cubicBezTo>
                  <a:pt x="5210776" y="2304349"/>
                  <a:pt x="5323140" y="2305426"/>
                  <a:pt x="5342451" y="2399541"/>
                </a:cubicBezTo>
                <a:cubicBezTo>
                  <a:pt x="5276493" y="2399374"/>
                  <a:pt x="5240279" y="2358756"/>
                  <a:pt x="5193127" y="2341296"/>
                </a:cubicBezTo>
                <a:cubicBezTo>
                  <a:pt x="5150483" y="2325566"/>
                  <a:pt x="5134316" y="2337131"/>
                  <a:pt x="5128778" y="2384953"/>
                </a:cubicBezTo>
                <a:cubicBezTo>
                  <a:pt x="5120098" y="2459440"/>
                  <a:pt x="5082689" y="2490060"/>
                  <a:pt x="5024779" y="2455361"/>
                </a:cubicBezTo>
                <a:cubicBezTo>
                  <a:pt x="4971160" y="2423009"/>
                  <a:pt x="4955618" y="2448088"/>
                  <a:pt x="4957119" y="2492221"/>
                </a:cubicBezTo>
                <a:cubicBezTo>
                  <a:pt x="4957659" y="2508307"/>
                  <a:pt x="4955422" y="2522819"/>
                  <a:pt x="4951208" y="2536243"/>
                </a:cubicBezTo>
                <a:lnTo>
                  <a:pt x="4942986" y="2553582"/>
                </a:lnTo>
                <a:lnTo>
                  <a:pt x="0" y="2553582"/>
                </a:lnTo>
                <a:lnTo>
                  <a:pt x="10415" y="2540282"/>
                </a:lnTo>
                <a:cubicBezTo>
                  <a:pt x="21321" y="2529317"/>
                  <a:pt x="34083" y="2520126"/>
                  <a:pt x="50390" y="2514109"/>
                </a:cubicBezTo>
                <a:cubicBezTo>
                  <a:pt x="60150" y="2510393"/>
                  <a:pt x="69288" y="2504190"/>
                  <a:pt x="78593" y="2498362"/>
                </a:cubicBezTo>
                <a:cubicBezTo>
                  <a:pt x="79663" y="2490260"/>
                  <a:pt x="77016" y="2483287"/>
                  <a:pt x="68604" y="2478966"/>
                </a:cubicBezTo>
                <a:cubicBezTo>
                  <a:pt x="15119" y="2451323"/>
                  <a:pt x="33815" y="2412284"/>
                  <a:pt x="51592" y="2367344"/>
                </a:cubicBezTo>
                <a:cubicBezTo>
                  <a:pt x="73482" y="2311677"/>
                  <a:pt x="117178" y="2293901"/>
                  <a:pt x="167239" y="2281968"/>
                </a:cubicBezTo>
                <a:cubicBezTo>
                  <a:pt x="184333" y="2277976"/>
                  <a:pt x="204809" y="2283134"/>
                  <a:pt x="218700" y="2261009"/>
                </a:cubicBezTo>
                <a:cubicBezTo>
                  <a:pt x="202945" y="2233233"/>
                  <a:pt x="167661" y="2244301"/>
                  <a:pt x="144260" y="2232104"/>
                </a:cubicBezTo>
                <a:cubicBezTo>
                  <a:pt x="124982" y="2221882"/>
                  <a:pt x="89225" y="2216464"/>
                  <a:pt x="132450" y="2182200"/>
                </a:cubicBezTo>
                <a:cubicBezTo>
                  <a:pt x="145069" y="2172139"/>
                  <a:pt x="138401" y="2161211"/>
                  <a:pt x="128269" y="2157485"/>
                </a:cubicBezTo>
                <a:cubicBezTo>
                  <a:pt x="45771" y="2128357"/>
                  <a:pt x="114856" y="2054401"/>
                  <a:pt x="102768" y="2004430"/>
                </a:cubicBezTo>
                <a:cubicBezTo>
                  <a:pt x="99143" y="1990876"/>
                  <a:pt x="114661" y="1971808"/>
                  <a:pt x="128485" y="1969383"/>
                </a:cubicBezTo>
                <a:cubicBezTo>
                  <a:pt x="216478" y="1953355"/>
                  <a:pt x="255260" y="1875600"/>
                  <a:pt x="316632" y="1814867"/>
                </a:cubicBezTo>
                <a:cubicBezTo>
                  <a:pt x="286607" y="1778049"/>
                  <a:pt x="240843" y="1760915"/>
                  <a:pt x="204084" y="1732869"/>
                </a:cubicBezTo>
                <a:cubicBezTo>
                  <a:pt x="165873" y="1703815"/>
                  <a:pt x="170805" y="1689937"/>
                  <a:pt x="227085" y="1644378"/>
                </a:cubicBezTo>
                <a:cubicBezTo>
                  <a:pt x="135002" y="1609983"/>
                  <a:pt x="135002" y="1609983"/>
                  <a:pt x="194840" y="1531510"/>
                </a:cubicBezTo>
                <a:cubicBezTo>
                  <a:pt x="155738" y="1518118"/>
                  <a:pt x="147268" y="1431235"/>
                  <a:pt x="153201" y="1357062"/>
                </a:cubicBezTo>
                <a:lnTo>
                  <a:pt x="156754" y="1330318"/>
                </a:lnTo>
                <a:lnTo>
                  <a:pt x="158203" y="1327353"/>
                </a:lnTo>
                <a:cubicBezTo>
                  <a:pt x="164944" y="1313010"/>
                  <a:pt x="174305" y="1292418"/>
                  <a:pt x="183908" y="1271808"/>
                </a:cubicBezTo>
                <a:lnTo>
                  <a:pt x="192178" y="1254359"/>
                </a:lnTo>
                <a:lnTo>
                  <a:pt x="197963" y="1258870"/>
                </a:lnTo>
                <a:cubicBezTo>
                  <a:pt x="201319" y="1265759"/>
                  <a:pt x="204343" y="1269123"/>
                  <a:pt x="207082" y="1270177"/>
                </a:cubicBezTo>
                <a:cubicBezTo>
                  <a:pt x="215301" y="1273335"/>
                  <a:pt x="220953" y="1255680"/>
                  <a:pt x="225258" y="1249926"/>
                </a:cubicBezTo>
                <a:cubicBezTo>
                  <a:pt x="239225" y="1231830"/>
                  <a:pt x="229470" y="1215162"/>
                  <a:pt x="225383" y="1197822"/>
                </a:cubicBezTo>
                <a:cubicBezTo>
                  <a:pt x="223809" y="1191435"/>
                  <a:pt x="212069" y="1213060"/>
                  <a:pt x="198195" y="1241661"/>
                </a:cubicBezTo>
                <a:lnTo>
                  <a:pt x="192178" y="1254359"/>
                </a:lnTo>
                <a:lnTo>
                  <a:pt x="185425" y="1249095"/>
                </a:lnTo>
                <a:lnTo>
                  <a:pt x="194847" y="1225969"/>
                </a:lnTo>
                <a:cubicBezTo>
                  <a:pt x="218144" y="1169629"/>
                  <a:pt x="242658" y="1113997"/>
                  <a:pt x="248781" y="1110761"/>
                </a:cubicBezTo>
                <a:cubicBezTo>
                  <a:pt x="313786" y="1076283"/>
                  <a:pt x="321395" y="965784"/>
                  <a:pt x="418181" y="974220"/>
                </a:cubicBezTo>
                <a:cubicBezTo>
                  <a:pt x="461819" y="977818"/>
                  <a:pt x="495215" y="944914"/>
                  <a:pt x="532987" y="931088"/>
                </a:cubicBezTo>
                <a:cubicBezTo>
                  <a:pt x="664440" y="883526"/>
                  <a:pt x="768295" y="806734"/>
                  <a:pt x="846702" y="686183"/>
                </a:cubicBezTo>
                <a:cubicBezTo>
                  <a:pt x="868484" y="652881"/>
                  <a:pt x="913166" y="632329"/>
                  <a:pt x="946487" y="606427"/>
                </a:cubicBezTo>
                <a:cubicBezTo>
                  <a:pt x="943857" y="580742"/>
                  <a:pt x="867909" y="616319"/>
                  <a:pt x="909859" y="561037"/>
                </a:cubicBezTo>
                <a:cubicBezTo>
                  <a:pt x="941546" y="519374"/>
                  <a:pt x="991572" y="500749"/>
                  <a:pt x="1038549" y="483076"/>
                </a:cubicBezTo>
                <a:cubicBezTo>
                  <a:pt x="1092404" y="463016"/>
                  <a:pt x="1148626" y="449861"/>
                  <a:pt x="1187871" y="397948"/>
                </a:cubicBezTo>
                <a:cubicBezTo>
                  <a:pt x="1194206" y="389666"/>
                  <a:pt x="1884389" y="14461"/>
                  <a:pt x="2747400" y="40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5000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096">
        <p:fade/>
      </p:transition>
    </mc:Choice>
    <mc:Fallback xmlns="">
      <p:transition spd="med" advTm="19096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3867E7-95E7-9844-CFE8-012611F96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8397AE-5630-0610-71C7-D088107A8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886" y="249282"/>
            <a:ext cx="9236383" cy="6190847"/>
          </a:xfrm>
        </p:spPr>
        <p:txBody>
          <a:bodyPr>
            <a:normAutofit fontScale="475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endParaRPr lang="en-IE" sz="2500">
              <a:latin typeface="Century" panose="02040604050505020304" pitchFamily="18" charset="0"/>
            </a:endParaRPr>
          </a:p>
          <a:p>
            <a:pPr marL="0" indent="0" algn="ctr">
              <a:spcBef>
                <a:spcPts val="600"/>
              </a:spcBef>
              <a:buNone/>
            </a:pPr>
            <a:r>
              <a:rPr lang="en-US" sz="5900" b="1">
                <a:solidFill>
                  <a:srgbClr val="0070C0"/>
                </a:solidFill>
              </a:rPr>
              <a:t>Office for Infrastructure and Logistics in Luxembourg (OIL)</a:t>
            </a:r>
            <a:br>
              <a:rPr lang="en-US" sz="4400"/>
            </a:br>
            <a:endParaRPr lang="en-US" sz="4400"/>
          </a:p>
          <a:p>
            <a:pPr marL="0" indent="0" algn="ctr">
              <a:spcBef>
                <a:spcPts val="600"/>
              </a:spcBef>
              <a:buNone/>
            </a:pPr>
            <a:r>
              <a:rPr lang="en-US" sz="4400"/>
              <a:t>Part of the </a:t>
            </a:r>
            <a:r>
              <a:rPr lang="en-US" sz="4400" b="1"/>
              <a:t>European Commission</a:t>
            </a:r>
            <a:r>
              <a:rPr lang="en-US" sz="4400"/>
              <a:t>.</a:t>
            </a:r>
          </a:p>
          <a:p>
            <a:pPr marL="0" indent="0" algn="ctr">
              <a:spcBef>
                <a:spcPts val="600"/>
              </a:spcBef>
              <a:buNone/>
            </a:pPr>
            <a:endParaRPr lang="en-US" sz="4400"/>
          </a:p>
          <a:p>
            <a:pPr>
              <a:spcBef>
                <a:spcPts val="600"/>
              </a:spcBef>
            </a:pPr>
            <a:r>
              <a:rPr lang="en-US" sz="4400" b="1"/>
              <a:t>Main responsibilities:</a:t>
            </a:r>
          </a:p>
          <a:p>
            <a:pPr marL="0" indent="0">
              <a:spcBef>
                <a:spcPts val="600"/>
              </a:spcBef>
              <a:buNone/>
            </a:pPr>
            <a:endParaRPr lang="en-US" sz="4400"/>
          </a:p>
          <a:p>
            <a:pPr lvl="1">
              <a:spcBef>
                <a:spcPts val="600"/>
              </a:spcBef>
            </a:pPr>
            <a:r>
              <a:rPr lang="en-US" sz="4400"/>
              <a:t>Management of Commission buildings in Luxembourg</a:t>
            </a:r>
          </a:p>
          <a:p>
            <a:pPr lvl="1">
              <a:spcBef>
                <a:spcPts val="600"/>
              </a:spcBef>
            </a:pPr>
            <a:r>
              <a:rPr lang="en-US" sz="4400"/>
              <a:t>Technical infrastructure and maintenance</a:t>
            </a:r>
          </a:p>
          <a:p>
            <a:pPr lvl="1">
              <a:spcBef>
                <a:spcPts val="600"/>
              </a:spcBef>
            </a:pPr>
            <a:r>
              <a:rPr lang="en-US" sz="4400"/>
              <a:t>Logistics and facility management</a:t>
            </a:r>
          </a:p>
          <a:p>
            <a:pPr lvl="1">
              <a:spcBef>
                <a:spcPts val="600"/>
              </a:spcBef>
            </a:pPr>
            <a:r>
              <a:rPr lang="en-US" sz="4400"/>
              <a:t>Catering, childcare facilities and support services</a:t>
            </a:r>
          </a:p>
          <a:p>
            <a:pPr lvl="1">
              <a:spcBef>
                <a:spcPts val="600"/>
              </a:spcBef>
            </a:pPr>
            <a:r>
              <a:rPr lang="en-US" sz="4400"/>
              <a:t>Procurement of services, supplies and works related to infrastructure</a:t>
            </a:r>
          </a:p>
          <a:p>
            <a:pPr marL="457063" lvl="1" indent="0">
              <a:spcBef>
                <a:spcPts val="600"/>
              </a:spcBef>
              <a:buNone/>
            </a:pPr>
            <a:endParaRPr lang="en-US" sz="4400"/>
          </a:p>
          <a:p>
            <a:pPr>
              <a:spcBef>
                <a:spcPts val="600"/>
              </a:spcBef>
            </a:pPr>
            <a:r>
              <a:rPr lang="en-US" sz="4400" b="1"/>
              <a:t>Objective:</a:t>
            </a:r>
          </a:p>
          <a:p>
            <a:pPr marL="399930" lvl="1" indent="0">
              <a:spcBef>
                <a:spcPts val="600"/>
              </a:spcBef>
              <a:buNone/>
            </a:pPr>
            <a:br>
              <a:rPr lang="en-US" sz="4500"/>
            </a:br>
            <a:r>
              <a:rPr lang="en-US" sz="4500"/>
              <a:t>Ensure the </a:t>
            </a:r>
            <a:r>
              <a:rPr lang="en-US" sz="4500" b="1"/>
              <a:t>operational functioning of the European Commission in Luxembourg</a:t>
            </a:r>
            <a:r>
              <a:rPr lang="en-US" sz="4500"/>
              <a:t>.</a:t>
            </a:r>
          </a:p>
          <a:p>
            <a:pPr marL="0" indent="0">
              <a:buNone/>
            </a:pPr>
            <a:endParaRPr lang="en-IE" sz="1300"/>
          </a:p>
        </p:txBody>
      </p:sp>
      <p:pic>
        <p:nvPicPr>
          <p:cNvPr id="8" name="Picture 7" descr="A blue square with yellow stars and a blue circle with white lines&#10;&#10;AI-generated content may be incorrect.">
            <a:extLst>
              <a:ext uri="{FF2B5EF4-FFF2-40B4-BE49-F238E27FC236}">
                <a16:creationId xmlns:a16="http://schemas.microsoft.com/office/drawing/2014/main" id="{1305F2E8-2BB2-8B8D-A32D-B8C2D954E4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27" r="1" b="1"/>
          <a:stretch>
            <a:fillRect/>
          </a:stretch>
        </p:blipFill>
        <p:spPr>
          <a:xfrm>
            <a:off x="9466038" y="116632"/>
            <a:ext cx="2776532" cy="1906847"/>
          </a:xfrm>
          <a:custGeom>
            <a:avLst/>
            <a:gdLst/>
            <a:ahLst/>
            <a:cxnLst/>
            <a:rect l="l" t="t" r="r" b="b"/>
            <a:pathLst>
              <a:path w="6105136" h="4191746">
                <a:moveTo>
                  <a:pt x="0" y="0"/>
                </a:moveTo>
                <a:lnTo>
                  <a:pt x="5607799" y="0"/>
                </a:lnTo>
                <a:lnTo>
                  <a:pt x="5571513" y="27327"/>
                </a:lnTo>
                <a:cubicBezTo>
                  <a:pt x="5516855" y="89886"/>
                  <a:pt x="5497833" y="180727"/>
                  <a:pt x="5456712" y="261788"/>
                </a:cubicBezTo>
                <a:cubicBezTo>
                  <a:pt x="5516289" y="304550"/>
                  <a:pt x="5587520" y="313948"/>
                  <a:pt x="5651844" y="341674"/>
                </a:cubicBezTo>
                <a:cubicBezTo>
                  <a:pt x="5718760" y="370809"/>
                  <a:pt x="5718760" y="392425"/>
                  <a:pt x="5663501" y="477009"/>
                </a:cubicBezTo>
                <a:cubicBezTo>
                  <a:pt x="5807259" y="495339"/>
                  <a:pt x="5807259" y="495339"/>
                  <a:pt x="5762794" y="628324"/>
                </a:cubicBezTo>
                <a:cubicBezTo>
                  <a:pt x="5883243" y="640542"/>
                  <a:pt x="5962676" y="703511"/>
                  <a:pt x="5981237" y="841197"/>
                </a:cubicBezTo>
                <a:cubicBezTo>
                  <a:pt x="5990305" y="907926"/>
                  <a:pt x="6044700" y="939409"/>
                  <a:pt x="6105136" y="984052"/>
                </a:cubicBezTo>
                <a:cubicBezTo>
                  <a:pt x="6030022" y="1027286"/>
                  <a:pt x="5979081" y="1117509"/>
                  <a:pt x="5891443" y="1022115"/>
                </a:cubicBezTo>
                <a:cubicBezTo>
                  <a:pt x="5859498" y="987342"/>
                  <a:pt x="5862517" y="1031513"/>
                  <a:pt x="5858202" y="1044202"/>
                </a:cubicBezTo>
                <a:cubicBezTo>
                  <a:pt x="5847842" y="1075215"/>
                  <a:pt x="5869424" y="1095893"/>
                  <a:pt x="5883673" y="1119387"/>
                </a:cubicBezTo>
                <a:cubicBezTo>
                  <a:pt x="5897486" y="1142885"/>
                  <a:pt x="5913893" y="1167789"/>
                  <a:pt x="5917778" y="1194108"/>
                </a:cubicBezTo>
                <a:cubicBezTo>
                  <a:pt x="5920365" y="1212434"/>
                  <a:pt x="5907848" y="1239216"/>
                  <a:pt x="5894034" y="1252846"/>
                </a:cubicBezTo>
                <a:cubicBezTo>
                  <a:pt x="5821506" y="1324743"/>
                  <a:pt x="5864677" y="1486396"/>
                  <a:pt x="5727393" y="1507074"/>
                </a:cubicBezTo>
                <a:cubicBezTo>
                  <a:pt x="5665659" y="1516469"/>
                  <a:pt x="5635872" y="1575680"/>
                  <a:pt x="5590543" y="1608104"/>
                </a:cubicBezTo>
                <a:cubicBezTo>
                  <a:pt x="5432970" y="1721355"/>
                  <a:pt x="5327632" y="1867030"/>
                  <a:pt x="5278850" y="2067214"/>
                </a:cubicBezTo>
                <a:cubicBezTo>
                  <a:pt x="5265468" y="2122664"/>
                  <a:pt x="5214092" y="2167309"/>
                  <a:pt x="5180851" y="2216179"/>
                </a:cubicBezTo>
                <a:cubicBezTo>
                  <a:pt x="5196826" y="2251892"/>
                  <a:pt x="5284029" y="2174826"/>
                  <a:pt x="5253380" y="2268808"/>
                </a:cubicBezTo>
                <a:cubicBezTo>
                  <a:pt x="5230067" y="2339298"/>
                  <a:pt x="5170490" y="2383001"/>
                  <a:pt x="5114368" y="2424825"/>
                </a:cubicBezTo>
                <a:cubicBezTo>
                  <a:pt x="5050475" y="2472284"/>
                  <a:pt x="4979676" y="2510347"/>
                  <a:pt x="4950749" y="2598221"/>
                </a:cubicBezTo>
                <a:cubicBezTo>
                  <a:pt x="4944706" y="2617020"/>
                  <a:pt x="4925279" y="2636755"/>
                  <a:pt x="4908013" y="2644276"/>
                </a:cubicBezTo>
                <a:cubicBezTo>
                  <a:pt x="4007468" y="4190779"/>
                  <a:pt x="1790648" y="4201115"/>
                  <a:pt x="1535079" y="4190306"/>
                </a:cubicBezTo>
                <a:cubicBezTo>
                  <a:pt x="1225543" y="4176680"/>
                  <a:pt x="932844" y="4081285"/>
                  <a:pt x="645760" y="3962397"/>
                </a:cubicBezTo>
                <a:cubicBezTo>
                  <a:pt x="524448" y="3912117"/>
                  <a:pt x="411775" y="3840689"/>
                  <a:pt x="293915" y="3785239"/>
                </a:cubicBezTo>
                <a:cubicBezTo>
                  <a:pt x="212539" y="3746940"/>
                  <a:pt x="140444" y="3691254"/>
                  <a:pt x="68403" y="3637448"/>
                </a:cubicBezTo>
                <a:lnTo>
                  <a:pt x="0" y="3589272"/>
                </a:lnTo>
                <a:close/>
              </a:path>
            </a:pathLst>
          </a:custGeom>
        </p:spPr>
      </p:pic>
      <p:pic>
        <p:nvPicPr>
          <p:cNvPr id="5" name="Picture 4" descr="A group of people standing around a blue tent with yellow stars&#10;&#10;AI-generated content may be incorrect.">
            <a:extLst>
              <a:ext uri="{FF2B5EF4-FFF2-40B4-BE49-F238E27FC236}">
                <a16:creationId xmlns:a16="http://schemas.microsoft.com/office/drawing/2014/main" id="{712D1D40-84EE-4CC7-DA60-EC53E4D7A42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667" r="2" b="16657"/>
          <a:stretch>
            <a:fillRect/>
          </a:stretch>
        </p:blipFill>
        <p:spPr>
          <a:xfrm>
            <a:off x="8890353" y="5301862"/>
            <a:ext cx="3298472" cy="1556138"/>
          </a:xfrm>
          <a:custGeom>
            <a:avLst/>
            <a:gdLst/>
            <a:ahLst/>
            <a:cxnLst/>
            <a:rect l="l" t="t" r="r" b="b"/>
            <a:pathLst>
              <a:path w="5414116" h="2553582">
                <a:moveTo>
                  <a:pt x="158526" y="1316979"/>
                </a:moveTo>
                <a:lnTo>
                  <a:pt x="156754" y="1330318"/>
                </a:lnTo>
                <a:lnTo>
                  <a:pt x="150357" y="1343402"/>
                </a:lnTo>
                <a:cubicBezTo>
                  <a:pt x="148595" y="1346671"/>
                  <a:pt x="147784" y="1347597"/>
                  <a:pt x="148224" y="1345403"/>
                </a:cubicBezTo>
                <a:cubicBezTo>
                  <a:pt x="148536" y="1343890"/>
                  <a:pt x="150150" y="1339188"/>
                  <a:pt x="152759" y="1332109"/>
                </a:cubicBezTo>
                <a:close/>
                <a:moveTo>
                  <a:pt x="183999" y="1247985"/>
                </a:moveTo>
                <a:lnTo>
                  <a:pt x="185425" y="1249095"/>
                </a:lnTo>
                <a:lnTo>
                  <a:pt x="177909" y="1267545"/>
                </a:lnTo>
                <a:cubicBezTo>
                  <a:pt x="172543" y="1280910"/>
                  <a:pt x="167559" y="1293511"/>
                  <a:pt x="163267" y="1304542"/>
                </a:cubicBezTo>
                <a:lnTo>
                  <a:pt x="158526" y="1316979"/>
                </a:lnTo>
                <a:lnTo>
                  <a:pt x="160096" y="1305161"/>
                </a:lnTo>
                <a:cubicBezTo>
                  <a:pt x="166154" y="1273946"/>
                  <a:pt x="174799" y="1251295"/>
                  <a:pt x="183999" y="1247985"/>
                </a:cubicBezTo>
                <a:close/>
                <a:moveTo>
                  <a:pt x="2747400" y="406"/>
                </a:moveTo>
                <a:cubicBezTo>
                  <a:pt x="3035071" y="-4281"/>
                  <a:pt x="3341945" y="31161"/>
                  <a:pt x="3649095" y="133697"/>
                </a:cubicBezTo>
                <a:cubicBezTo>
                  <a:pt x="3849864" y="200721"/>
                  <a:pt x="4603144" y="576730"/>
                  <a:pt x="4698157" y="641897"/>
                </a:cubicBezTo>
                <a:cubicBezTo>
                  <a:pt x="4795794" y="709015"/>
                  <a:pt x="4865356" y="805949"/>
                  <a:pt x="4969229" y="864848"/>
                </a:cubicBezTo>
                <a:cubicBezTo>
                  <a:pt x="5024230" y="895855"/>
                  <a:pt x="5072076" y="940214"/>
                  <a:pt x="5031717" y="1024948"/>
                </a:cubicBezTo>
                <a:cubicBezTo>
                  <a:pt x="5020170" y="1048963"/>
                  <a:pt x="5029183" y="1072811"/>
                  <a:pt x="5057014" y="1071682"/>
                </a:cubicBezTo>
                <a:cubicBezTo>
                  <a:pt x="5109680" y="1069387"/>
                  <a:pt x="5118666" y="1110271"/>
                  <a:pt x="5135838" y="1143392"/>
                </a:cubicBezTo>
                <a:cubicBezTo>
                  <a:pt x="5166252" y="1202027"/>
                  <a:pt x="5193622" y="1263285"/>
                  <a:pt x="5266156" y="1289064"/>
                </a:cubicBezTo>
                <a:cubicBezTo>
                  <a:pt x="5238324" y="1323279"/>
                  <a:pt x="5215649" y="1311585"/>
                  <a:pt x="5195858" y="1298567"/>
                </a:cubicBezTo>
                <a:cubicBezTo>
                  <a:pt x="5143669" y="1263879"/>
                  <a:pt x="5093474" y="1226987"/>
                  <a:pt x="5041179" y="1192607"/>
                </a:cubicBezTo>
                <a:cubicBezTo>
                  <a:pt x="5007224" y="1170236"/>
                  <a:pt x="4975133" y="1142623"/>
                  <a:pt x="4918135" y="1145234"/>
                </a:cubicBezTo>
                <a:cubicBezTo>
                  <a:pt x="4935797" y="1231274"/>
                  <a:pt x="5007025" y="1262427"/>
                  <a:pt x="5060171" y="1300349"/>
                </a:cubicBezTo>
                <a:cubicBezTo>
                  <a:pt x="5126536" y="1347737"/>
                  <a:pt x="5152263" y="1413621"/>
                  <a:pt x="5184421" y="1487704"/>
                </a:cubicBezTo>
                <a:cubicBezTo>
                  <a:pt x="5122415" y="1489134"/>
                  <a:pt x="5103753" y="1435610"/>
                  <a:pt x="5058648" y="1427657"/>
                </a:cubicBezTo>
                <a:cubicBezTo>
                  <a:pt x="5053296" y="1435084"/>
                  <a:pt x="5045346" y="1445577"/>
                  <a:pt x="5045794" y="1446015"/>
                </a:cubicBezTo>
                <a:cubicBezTo>
                  <a:pt x="5106451" y="1496737"/>
                  <a:pt x="5117537" y="1568193"/>
                  <a:pt x="5101767" y="1647359"/>
                </a:cubicBezTo>
                <a:cubicBezTo>
                  <a:pt x="5093584" y="1688209"/>
                  <a:pt x="5115626" y="1706770"/>
                  <a:pt x="5135030" y="1731061"/>
                </a:cubicBezTo>
                <a:cubicBezTo>
                  <a:pt x="5203090" y="1816944"/>
                  <a:pt x="5278566" y="1897224"/>
                  <a:pt x="5321944" y="2003361"/>
                </a:cubicBezTo>
                <a:cubicBezTo>
                  <a:pt x="5239878" y="1971324"/>
                  <a:pt x="5191106" y="1897335"/>
                  <a:pt x="5107240" y="1850840"/>
                </a:cubicBezTo>
                <a:cubicBezTo>
                  <a:pt x="5146549" y="1965041"/>
                  <a:pt x="5224816" y="2036621"/>
                  <a:pt x="5290952" y="2116036"/>
                </a:cubicBezTo>
                <a:cubicBezTo>
                  <a:pt x="5321198" y="2152238"/>
                  <a:pt x="5345753" y="2195120"/>
                  <a:pt x="5388446" y="2220887"/>
                </a:cubicBezTo>
                <a:cubicBezTo>
                  <a:pt x="5403552" y="2230128"/>
                  <a:pt x="5428090" y="2247608"/>
                  <a:pt x="5403992" y="2273010"/>
                </a:cubicBezTo>
                <a:cubicBezTo>
                  <a:pt x="5383871" y="2294002"/>
                  <a:pt x="5363583" y="2281535"/>
                  <a:pt x="5345240" y="2269525"/>
                </a:cubicBezTo>
                <a:cubicBezTo>
                  <a:pt x="5301305" y="2240459"/>
                  <a:pt x="5249677" y="2227961"/>
                  <a:pt x="5181971" y="2212341"/>
                </a:cubicBezTo>
                <a:cubicBezTo>
                  <a:pt x="5210776" y="2304349"/>
                  <a:pt x="5323140" y="2305426"/>
                  <a:pt x="5342451" y="2399541"/>
                </a:cubicBezTo>
                <a:cubicBezTo>
                  <a:pt x="5276493" y="2399374"/>
                  <a:pt x="5240279" y="2358756"/>
                  <a:pt x="5193127" y="2341296"/>
                </a:cubicBezTo>
                <a:cubicBezTo>
                  <a:pt x="5150483" y="2325566"/>
                  <a:pt x="5134316" y="2337131"/>
                  <a:pt x="5128778" y="2384953"/>
                </a:cubicBezTo>
                <a:cubicBezTo>
                  <a:pt x="5120098" y="2459440"/>
                  <a:pt x="5082689" y="2490060"/>
                  <a:pt x="5024779" y="2455361"/>
                </a:cubicBezTo>
                <a:cubicBezTo>
                  <a:pt x="4971160" y="2423009"/>
                  <a:pt x="4955618" y="2448088"/>
                  <a:pt x="4957119" y="2492221"/>
                </a:cubicBezTo>
                <a:cubicBezTo>
                  <a:pt x="4957659" y="2508307"/>
                  <a:pt x="4955422" y="2522819"/>
                  <a:pt x="4951208" y="2536243"/>
                </a:cubicBezTo>
                <a:lnTo>
                  <a:pt x="4942986" y="2553582"/>
                </a:lnTo>
                <a:lnTo>
                  <a:pt x="0" y="2553582"/>
                </a:lnTo>
                <a:lnTo>
                  <a:pt x="10415" y="2540282"/>
                </a:lnTo>
                <a:cubicBezTo>
                  <a:pt x="21321" y="2529317"/>
                  <a:pt x="34083" y="2520126"/>
                  <a:pt x="50390" y="2514109"/>
                </a:cubicBezTo>
                <a:cubicBezTo>
                  <a:pt x="60150" y="2510393"/>
                  <a:pt x="69288" y="2504190"/>
                  <a:pt x="78593" y="2498362"/>
                </a:cubicBezTo>
                <a:cubicBezTo>
                  <a:pt x="79663" y="2490260"/>
                  <a:pt x="77016" y="2483287"/>
                  <a:pt x="68604" y="2478966"/>
                </a:cubicBezTo>
                <a:cubicBezTo>
                  <a:pt x="15119" y="2451323"/>
                  <a:pt x="33815" y="2412284"/>
                  <a:pt x="51592" y="2367344"/>
                </a:cubicBezTo>
                <a:cubicBezTo>
                  <a:pt x="73482" y="2311677"/>
                  <a:pt x="117178" y="2293901"/>
                  <a:pt x="167239" y="2281968"/>
                </a:cubicBezTo>
                <a:cubicBezTo>
                  <a:pt x="184333" y="2277976"/>
                  <a:pt x="204809" y="2283134"/>
                  <a:pt x="218700" y="2261009"/>
                </a:cubicBezTo>
                <a:cubicBezTo>
                  <a:pt x="202945" y="2233233"/>
                  <a:pt x="167661" y="2244301"/>
                  <a:pt x="144260" y="2232104"/>
                </a:cubicBezTo>
                <a:cubicBezTo>
                  <a:pt x="124982" y="2221882"/>
                  <a:pt x="89225" y="2216464"/>
                  <a:pt x="132450" y="2182200"/>
                </a:cubicBezTo>
                <a:cubicBezTo>
                  <a:pt x="145069" y="2172139"/>
                  <a:pt x="138401" y="2161211"/>
                  <a:pt x="128269" y="2157485"/>
                </a:cubicBezTo>
                <a:cubicBezTo>
                  <a:pt x="45771" y="2128357"/>
                  <a:pt x="114856" y="2054401"/>
                  <a:pt x="102768" y="2004430"/>
                </a:cubicBezTo>
                <a:cubicBezTo>
                  <a:pt x="99143" y="1990876"/>
                  <a:pt x="114661" y="1971808"/>
                  <a:pt x="128485" y="1969383"/>
                </a:cubicBezTo>
                <a:cubicBezTo>
                  <a:pt x="216478" y="1953355"/>
                  <a:pt x="255260" y="1875600"/>
                  <a:pt x="316632" y="1814867"/>
                </a:cubicBezTo>
                <a:cubicBezTo>
                  <a:pt x="286607" y="1778049"/>
                  <a:pt x="240843" y="1760915"/>
                  <a:pt x="204084" y="1732869"/>
                </a:cubicBezTo>
                <a:cubicBezTo>
                  <a:pt x="165873" y="1703815"/>
                  <a:pt x="170805" y="1689937"/>
                  <a:pt x="227085" y="1644378"/>
                </a:cubicBezTo>
                <a:cubicBezTo>
                  <a:pt x="135002" y="1609983"/>
                  <a:pt x="135002" y="1609983"/>
                  <a:pt x="194840" y="1531510"/>
                </a:cubicBezTo>
                <a:cubicBezTo>
                  <a:pt x="155738" y="1518118"/>
                  <a:pt x="147268" y="1431235"/>
                  <a:pt x="153201" y="1357062"/>
                </a:cubicBezTo>
                <a:lnTo>
                  <a:pt x="156754" y="1330318"/>
                </a:lnTo>
                <a:lnTo>
                  <a:pt x="158203" y="1327353"/>
                </a:lnTo>
                <a:cubicBezTo>
                  <a:pt x="164944" y="1313010"/>
                  <a:pt x="174305" y="1292418"/>
                  <a:pt x="183908" y="1271808"/>
                </a:cubicBezTo>
                <a:lnTo>
                  <a:pt x="192178" y="1254359"/>
                </a:lnTo>
                <a:lnTo>
                  <a:pt x="197963" y="1258870"/>
                </a:lnTo>
                <a:cubicBezTo>
                  <a:pt x="201319" y="1265759"/>
                  <a:pt x="204343" y="1269123"/>
                  <a:pt x="207082" y="1270177"/>
                </a:cubicBezTo>
                <a:cubicBezTo>
                  <a:pt x="215301" y="1273335"/>
                  <a:pt x="220953" y="1255680"/>
                  <a:pt x="225258" y="1249926"/>
                </a:cubicBezTo>
                <a:cubicBezTo>
                  <a:pt x="239225" y="1231830"/>
                  <a:pt x="229470" y="1215162"/>
                  <a:pt x="225383" y="1197822"/>
                </a:cubicBezTo>
                <a:cubicBezTo>
                  <a:pt x="223809" y="1191435"/>
                  <a:pt x="212069" y="1213060"/>
                  <a:pt x="198195" y="1241661"/>
                </a:cubicBezTo>
                <a:lnTo>
                  <a:pt x="192178" y="1254359"/>
                </a:lnTo>
                <a:lnTo>
                  <a:pt x="185425" y="1249095"/>
                </a:lnTo>
                <a:lnTo>
                  <a:pt x="194847" y="1225969"/>
                </a:lnTo>
                <a:cubicBezTo>
                  <a:pt x="218144" y="1169629"/>
                  <a:pt x="242658" y="1113997"/>
                  <a:pt x="248781" y="1110761"/>
                </a:cubicBezTo>
                <a:cubicBezTo>
                  <a:pt x="313786" y="1076283"/>
                  <a:pt x="321395" y="965784"/>
                  <a:pt x="418181" y="974220"/>
                </a:cubicBezTo>
                <a:cubicBezTo>
                  <a:pt x="461819" y="977818"/>
                  <a:pt x="495215" y="944914"/>
                  <a:pt x="532987" y="931088"/>
                </a:cubicBezTo>
                <a:cubicBezTo>
                  <a:pt x="664440" y="883526"/>
                  <a:pt x="768295" y="806734"/>
                  <a:pt x="846702" y="686183"/>
                </a:cubicBezTo>
                <a:cubicBezTo>
                  <a:pt x="868484" y="652881"/>
                  <a:pt x="913166" y="632329"/>
                  <a:pt x="946487" y="606427"/>
                </a:cubicBezTo>
                <a:cubicBezTo>
                  <a:pt x="943857" y="580742"/>
                  <a:pt x="867909" y="616319"/>
                  <a:pt x="909859" y="561037"/>
                </a:cubicBezTo>
                <a:cubicBezTo>
                  <a:pt x="941546" y="519374"/>
                  <a:pt x="991572" y="500749"/>
                  <a:pt x="1038549" y="483076"/>
                </a:cubicBezTo>
                <a:cubicBezTo>
                  <a:pt x="1092404" y="463016"/>
                  <a:pt x="1148626" y="449861"/>
                  <a:pt x="1187871" y="397948"/>
                </a:cubicBezTo>
                <a:cubicBezTo>
                  <a:pt x="1194206" y="389666"/>
                  <a:pt x="1884389" y="14461"/>
                  <a:pt x="2747400" y="40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8083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096">
        <p:fade/>
      </p:transition>
    </mc:Choice>
    <mc:Fallback xmlns="">
      <p:transition spd="med" advTm="19096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CF076A-85A7-404D-08FB-73B66A684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482D4-AF20-6DA0-BA27-474B4B13E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34" y="188641"/>
            <a:ext cx="10234914" cy="1008112"/>
          </a:xfrm>
        </p:spPr>
        <p:txBody>
          <a:bodyPr>
            <a:normAutofit/>
          </a:bodyPr>
          <a:lstStyle/>
          <a:p>
            <a:r>
              <a:rPr lang="en-IE" sz="3600" b="1">
                <a:solidFill>
                  <a:srgbClr val="0070C0"/>
                </a:solidFill>
              </a:rPr>
              <a:t>EU financial institutions in Luxembourg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C035A1-CE42-D16D-D625-E7F9909F8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063" y="479413"/>
            <a:ext cx="9289032" cy="4320480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endParaRPr lang="en-IE" sz="24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E" sz="20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40F348-3081-0CEB-3EEB-854BD7F7DE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490"/>
            <a:ext cx="12188825" cy="683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1517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8516">
        <p:fade/>
      </p:transition>
    </mc:Choice>
    <mc:Fallback xmlns="">
      <p:transition spd="med" advTm="8516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E554B6-AD60-D573-2B7B-2E30448BC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flag with a yellow star on it&#10;&#10;AI-generated content may be incorrect.">
            <a:extLst>
              <a:ext uri="{FF2B5EF4-FFF2-40B4-BE49-F238E27FC236}">
                <a16:creationId xmlns:a16="http://schemas.microsoft.com/office/drawing/2014/main" id="{DDA3BC82-D678-9B2E-0B18-429E12A98910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alphaModFix amt="35000"/>
          </a:blip>
          <a:srcRect t="20430" b="4550"/>
          <a:stretch>
            <a:fillRect/>
          </a:stretch>
        </p:blipFill>
        <p:spPr>
          <a:xfrm>
            <a:off x="-12696" y="10"/>
            <a:ext cx="12188824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EDF2FD-FF69-90F6-379E-C7F07D210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1" y="788316"/>
            <a:ext cx="10512862" cy="816904"/>
          </a:xfrm>
        </p:spPr>
        <p:txBody>
          <a:bodyPr>
            <a:normAutofit fontScale="90000"/>
          </a:bodyPr>
          <a:lstStyle/>
          <a:p>
            <a:r>
              <a:rPr lang="de-DE" b="1"/>
              <a:t>EU </a:t>
            </a:r>
            <a:r>
              <a:rPr lang="de-DE" b="1" err="1"/>
              <a:t>institutions</a:t>
            </a:r>
            <a:r>
              <a:rPr lang="de-DE" b="1"/>
              <a:t> and </a:t>
            </a:r>
            <a:r>
              <a:rPr lang="de-DE" b="1" err="1"/>
              <a:t>bodies</a:t>
            </a:r>
            <a:r>
              <a:rPr lang="de-DE" b="1"/>
              <a:t> in Luxembourg. </a:t>
            </a:r>
            <a:r>
              <a:rPr lang="en-IE" sz="4400" b="1">
                <a:solidFill>
                  <a:srgbClr val="93FFFF"/>
                </a:solidFill>
              </a:rPr>
              <a:t>Where and how to find EU calls for tenders</a:t>
            </a:r>
            <a:endParaRPr lang="en-IE" b="1">
              <a:solidFill>
                <a:srgbClr val="93FFFF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9271416-0BF3-30C2-3EE3-1C66D7D66C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2683" y="2246451"/>
            <a:ext cx="8928992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European Commission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(services based in Luxembourg)</a:t>
            </a: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lang="en-IE" sz="1600">
                <a:solidFill>
                  <a:srgbClr val="00B0F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OIL – Home</a:t>
            </a:r>
            <a:endParaRPr lang="en-IE" sz="1600">
              <a:solidFill>
                <a:srgbClr val="00B0F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000" b="1">
                <a:solidFill>
                  <a:schemeClr val="tx1"/>
                </a:solidFill>
                <a:latin typeface="Arial" panose="020B0604020202020204" pitchFamily="34" charset="0"/>
              </a:rPr>
              <a:t>European Parliament</a:t>
            </a: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</a:rPr>
              <a:t> (Secretariat-General in Luxembourg)</a:t>
            </a:r>
            <a:br>
              <a:rPr lang="en-US" altLang="en-US" sz="180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GB" sz="1800" u="sng">
                <a:solidFill>
                  <a:srgbClr val="00B0F0"/>
                </a:solidFill>
                <a:latin typeface="Aptos"/>
                <a:ea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https://www.europarl.europa.eu/contracts-and-grants/en/public-procurement</a:t>
            </a:r>
            <a:endParaRPr lang="en-GB" sz="1800" u="sng">
              <a:solidFill>
                <a:srgbClr val="00B0F0"/>
              </a:solidFill>
              <a:latin typeface="Aptos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Court of Justice of the European Union</a:t>
            </a: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https://curia.europa.eu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rgbClr val="00B0F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European Court of Auditors</a:t>
            </a: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https://www.eca.europa.eu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rgbClr val="00B0F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Publications Office of the European Union</a:t>
            </a: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https://op.europa.eu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rgbClr val="00B0F0"/>
              </a:solidFill>
              <a:effectLst/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GB" sz="2000" b="1">
                <a:solidFill>
                  <a:schemeClr val="tx1"/>
                </a:solidFill>
                <a:latin typeface="Arial" panose="020B0604020202020204" pitchFamily="34" charset="0"/>
              </a:rPr>
              <a:t>European Public Prosecutor’s Office(EPPO)</a:t>
            </a:r>
            <a:endParaRPr lang="en-US" altLang="en-US" sz="2000" b="1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fr-BE" sz="1800" err="1">
                <a:solidFill>
                  <a:srgbClr val="00B0F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Procurement</a:t>
            </a:r>
            <a:r>
              <a:rPr lang="fr-BE" sz="1800">
                <a:solidFill>
                  <a:srgbClr val="00B0F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| European Public </a:t>
            </a:r>
            <a:r>
              <a:rPr lang="fr-BE" sz="1800" err="1">
                <a:solidFill>
                  <a:srgbClr val="00B0F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Prosecutor’s</a:t>
            </a:r>
            <a:r>
              <a:rPr lang="fr-BE" sz="1800">
                <a:solidFill>
                  <a:srgbClr val="00B0F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Office</a:t>
            </a:r>
            <a:endParaRPr lang="fr-BE" sz="1800">
              <a:solidFill>
                <a:srgbClr val="00B0F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rgbClr val="00B0F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8076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8784">
        <p:fade/>
      </p:transition>
    </mc:Choice>
    <mc:Fallback xmlns="">
      <p:transition spd="med" advTm="8784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46E2FD-874B-0C76-F378-3030530F1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33445-669C-9FB0-3281-6B8B4DCED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34" y="188641"/>
            <a:ext cx="10234914" cy="1008112"/>
          </a:xfrm>
        </p:spPr>
        <p:txBody>
          <a:bodyPr>
            <a:normAutofit/>
          </a:bodyPr>
          <a:lstStyle/>
          <a:p>
            <a:r>
              <a:rPr lang="en-IE" sz="3600" b="1">
                <a:solidFill>
                  <a:srgbClr val="0070C0"/>
                </a:solidFill>
              </a:rPr>
              <a:t>EU financial institutions in Luxembourg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27479-22E6-462A-7A88-8BDA79171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063" y="479413"/>
            <a:ext cx="9289032" cy="4320480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endParaRPr lang="en-IE" sz="240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>
                <a:solidFill>
                  <a:schemeClr val="tx1"/>
                </a:solidFill>
              </a:rPr>
              <a:t>Luxembourg is also home to major </a:t>
            </a:r>
            <a:r>
              <a:rPr lang="en-US" sz="2000" b="1">
                <a:solidFill>
                  <a:schemeClr val="tx1"/>
                </a:solidFill>
              </a:rPr>
              <a:t>European financial institutions</a:t>
            </a:r>
            <a:r>
              <a:rPr lang="en-US" sz="200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2000">
                <a:solidFill>
                  <a:schemeClr val="tx1"/>
                </a:solidFill>
              </a:rPr>
              <a:t>These institutions finance projects across Europe and also publish </a:t>
            </a:r>
            <a:r>
              <a:rPr lang="en-US" sz="2000" b="1">
                <a:solidFill>
                  <a:schemeClr val="tx1"/>
                </a:solidFill>
              </a:rPr>
              <a:t>procurement procedures</a:t>
            </a:r>
            <a:r>
              <a:rPr lang="en-US" sz="2000">
                <a:solidFill>
                  <a:schemeClr val="tx1"/>
                </a:solidFill>
              </a:rPr>
              <a:t>, although they follow </a:t>
            </a:r>
            <a:r>
              <a:rPr lang="en-US" sz="2000" b="1">
                <a:solidFill>
                  <a:schemeClr val="tx1"/>
                </a:solidFill>
              </a:rPr>
              <a:t>their own procurement rules and procedures</a:t>
            </a:r>
            <a:r>
              <a:rPr lang="en-US" sz="200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n-US" sz="24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E" sz="2000"/>
          </a:p>
        </p:txBody>
      </p:sp>
      <p:pic>
        <p:nvPicPr>
          <p:cNvPr id="6" name="Picture 5" descr="A yellow and blue text&#10;&#10;AI-generated content may be incorrect.">
            <a:extLst>
              <a:ext uri="{FF2B5EF4-FFF2-40B4-BE49-F238E27FC236}">
                <a16:creationId xmlns:a16="http://schemas.microsoft.com/office/drawing/2014/main" id="{EB0A826E-E9D1-5F5F-D959-F48E8ACFC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0500" y="5172084"/>
            <a:ext cx="1972524" cy="593204"/>
          </a:xfrm>
          <a:prstGeom prst="rect">
            <a:avLst/>
          </a:prstGeom>
        </p:spPr>
      </p:pic>
      <p:pic>
        <p:nvPicPr>
          <p:cNvPr id="8" name="Picture 7" descr="A logo of a european investment bank&#10;&#10;AI-generated content may be incorrect.">
            <a:extLst>
              <a:ext uri="{FF2B5EF4-FFF2-40B4-BE49-F238E27FC236}">
                <a16:creationId xmlns:a16="http://schemas.microsoft.com/office/drawing/2014/main" id="{9261CE84-D2E9-B9F8-D06F-27B7AB8A77B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385" t="12261" r="26080" b="11842"/>
          <a:stretch>
            <a:fillRect/>
          </a:stretch>
        </p:blipFill>
        <p:spPr>
          <a:xfrm>
            <a:off x="9835095" y="3227030"/>
            <a:ext cx="1476566" cy="1011868"/>
          </a:xfrm>
          <a:prstGeom prst="rect">
            <a:avLst/>
          </a:prstGeom>
        </p:spPr>
      </p:pic>
      <p:pic>
        <p:nvPicPr>
          <p:cNvPr id="12" name="Picture 11" descr="A blue and white logo&#10;&#10;AI-generated content may be incorrect.">
            <a:extLst>
              <a:ext uri="{FF2B5EF4-FFF2-40B4-BE49-F238E27FC236}">
                <a16:creationId xmlns:a16="http://schemas.microsoft.com/office/drawing/2014/main" id="{75FF5E7E-1DD7-903A-CBAF-3E6DE4AAD9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2249" y="4357545"/>
            <a:ext cx="2029026" cy="695892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78B2774-C272-C997-76B3-2743B79EBD91}"/>
              </a:ext>
            </a:extLst>
          </p:cNvPr>
          <p:cNvGraphicFramePr>
            <a:graphicFrameLocks noGrp="1"/>
          </p:cNvGraphicFramePr>
          <p:nvPr/>
        </p:nvGraphicFramePr>
        <p:xfrm>
          <a:off x="519269" y="2452166"/>
          <a:ext cx="9176928" cy="3573463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3058976">
                  <a:extLst>
                    <a:ext uri="{9D8B030D-6E8A-4147-A177-3AD203B41FA5}">
                      <a16:colId xmlns:a16="http://schemas.microsoft.com/office/drawing/2014/main" val="2158726377"/>
                    </a:ext>
                  </a:extLst>
                </a:gridCol>
                <a:gridCol w="3058976">
                  <a:extLst>
                    <a:ext uri="{9D8B030D-6E8A-4147-A177-3AD203B41FA5}">
                      <a16:colId xmlns:a16="http://schemas.microsoft.com/office/drawing/2014/main" val="1851099101"/>
                    </a:ext>
                  </a:extLst>
                </a:gridCol>
                <a:gridCol w="3058976">
                  <a:extLst>
                    <a:ext uri="{9D8B030D-6E8A-4147-A177-3AD203B41FA5}">
                      <a16:colId xmlns:a16="http://schemas.microsoft.com/office/drawing/2014/main" val="212750469"/>
                    </a:ext>
                  </a:extLst>
                </a:gridCol>
              </a:tblGrid>
              <a:tr h="628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800" b="1" kern="100">
                          <a:effectLst/>
                        </a:rPr>
                        <a:t>Organisation</a:t>
                      </a:r>
                      <a:endParaRPr lang="en-IE" sz="18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15" marR="81915" marT="41275" marB="412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800" b="1" kern="100">
                          <a:effectLst/>
                        </a:rPr>
                        <a:t>Type</a:t>
                      </a:r>
                      <a:endParaRPr lang="en-IE" sz="18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15" marR="81915" marT="41275" marB="412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800" b="1" kern="100">
                          <a:effectLst/>
                        </a:rPr>
                        <a:t>Where procurement is published</a:t>
                      </a:r>
                      <a:endParaRPr lang="en-IE" sz="18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15" marR="81915" marT="41275" marB="41275" anchor="ctr"/>
                </a:tc>
                <a:extLst>
                  <a:ext uri="{0D108BD9-81ED-4DB2-BD59-A6C34878D82A}">
                    <a16:rowId xmlns:a16="http://schemas.microsoft.com/office/drawing/2014/main" val="2007973036"/>
                  </a:ext>
                </a:extLst>
              </a:tr>
              <a:tr h="9048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2000" kern="100">
                          <a:effectLst/>
                        </a:rPr>
                        <a:t>European Investment Bank (EIB)</a:t>
                      </a:r>
                      <a:endParaRPr lang="en-IE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15" marR="81915" marT="41275" marB="412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2000" kern="100">
                          <a:effectLst/>
                        </a:rPr>
                        <a:t>EU financial institution</a:t>
                      </a:r>
                      <a:endParaRPr lang="en-IE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15" marR="81915" marT="41275" marB="412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u="sng" kern="100">
                          <a:effectLst/>
                          <a:hlinkClick r:id="rId6"/>
                        </a:rPr>
                        <a:t>EIB procurement portal </a:t>
                      </a:r>
                      <a:r>
                        <a:rPr lang="en-US" sz="2000" kern="100">
                          <a:effectLst/>
                        </a:rPr>
                        <a:t>+ </a:t>
                      </a:r>
                      <a:r>
                        <a:rPr lang="en-US" sz="2000" u="sng" kern="100">
                          <a:effectLst/>
                          <a:hlinkClick r:id="rId7"/>
                        </a:rPr>
                        <a:t>TED </a:t>
                      </a:r>
                      <a:r>
                        <a:rPr lang="en-US" sz="2000" kern="100">
                          <a:effectLst/>
                        </a:rPr>
                        <a:t>(for high-value contracts)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b="0" u="sng">
                          <a:solidFill>
                            <a:srgbClr val="0563C1"/>
                          </a:solidFill>
                          <a:effectLst/>
                          <a:ea typeface="Times New Roman" panose="02020603050405020304" pitchFamily="18" charset="0"/>
                          <a:hlinkClick r:id="rId8"/>
                        </a:rPr>
                        <a:t>Published tenders</a:t>
                      </a:r>
                      <a:endParaRPr lang="en-IE" sz="20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15" marR="81915" marT="41275" marB="41275" anchor="ctr"/>
                </a:tc>
                <a:extLst>
                  <a:ext uri="{0D108BD9-81ED-4DB2-BD59-A6C34878D82A}">
                    <a16:rowId xmlns:a16="http://schemas.microsoft.com/office/drawing/2014/main" val="989538102"/>
                  </a:ext>
                </a:extLst>
              </a:tr>
              <a:tr h="628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2000" kern="100">
                          <a:effectLst/>
                        </a:rPr>
                        <a:t>European Investment Fund (EIF)</a:t>
                      </a:r>
                      <a:endParaRPr lang="en-IE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15" marR="81915" marT="41275" marB="412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2000" kern="100">
                          <a:effectLst/>
                        </a:rPr>
                        <a:t>EU financial institution</a:t>
                      </a:r>
                      <a:endParaRPr lang="en-IE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15" marR="81915" marT="41275" marB="412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2000" u="sng" kern="100">
                          <a:effectLst/>
                          <a:hlinkClick r:id="rId9"/>
                        </a:rPr>
                        <a:t>EIF procurement portal</a:t>
                      </a:r>
                      <a:endParaRPr lang="en-IE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15" marR="81915" marT="41275" marB="41275" anchor="ctr"/>
                </a:tc>
                <a:extLst>
                  <a:ext uri="{0D108BD9-81ED-4DB2-BD59-A6C34878D82A}">
                    <a16:rowId xmlns:a16="http://schemas.microsoft.com/office/drawing/2014/main" val="2599246592"/>
                  </a:ext>
                </a:extLst>
              </a:tr>
              <a:tr h="628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2000" kern="100">
                          <a:effectLst/>
                        </a:rPr>
                        <a:t>European Stability Mechanism (ESM)</a:t>
                      </a:r>
                      <a:endParaRPr lang="en-IE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15" marR="81915" marT="41275" marB="412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2000" kern="100">
                          <a:effectLst/>
                        </a:rPr>
                        <a:t>Intergovernmental financial institution</a:t>
                      </a:r>
                      <a:endParaRPr lang="en-IE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15" marR="81915" marT="41275" marB="412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2000" u="sng" kern="100">
                          <a:effectLst/>
                          <a:hlinkClick r:id="rId10"/>
                        </a:rPr>
                        <a:t>ESM procurement webpage</a:t>
                      </a:r>
                      <a:endParaRPr lang="en-IE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15" marR="81915" marT="41275" marB="41275" anchor="ctr"/>
                </a:tc>
                <a:extLst>
                  <a:ext uri="{0D108BD9-81ED-4DB2-BD59-A6C34878D82A}">
                    <a16:rowId xmlns:a16="http://schemas.microsoft.com/office/drawing/2014/main" val="1220424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61390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8516">
        <p:fade/>
      </p:transition>
    </mc:Choice>
    <mc:Fallback xmlns="">
      <p:transition spd="med" advTm="8516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294C43-6D63-221D-A695-B3CF3063E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1E412-B2C7-270F-E477-307C25BFE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34" y="188641"/>
            <a:ext cx="10234914" cy="1008112"/>
          </a:xfrm>
        </p:spPr>
        <p:txBody>
          <a:bodyPr>
            <a:normAutofit/>
          </a:bodyPr>
          <a:lstStyle/>
          <a:p>
            <a:r>
              <a:rPr lang="en-US" sz="3600" b="1">
                <a:solidFill>
                  <a:srgbClr val="0070C0"/>
                </a:solidFill>
              </a:rPr>
              <a:t>Other EU institutions and bodies</a:t>
            </a:r>
            <a:endParaRPr lang="en-IE" sz="3600" b="1">
              <a:solidFill>
                <a:srgbClr val="0070C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FC688B-3AE5-1018-3B4D-B8538CB51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796" y="1196753"/>
            <a:ext cx="9289032" cy="2942628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IE" sz="2600">
                <a:solidFill>
                  <a:schemeClr val="tx1"/>
                </a:solidFill>
              </a:rPr>
              <a:t>(mainly in Brussels)</a:t>
            </a:r>
          </a:p>
          <a:p>
            <a:pPr marL="0" indent="0">
              <a:spcBef>
                <a:spcPts val="600"/>
              </a:spcBef>
              <a:buNone/>
            </a:pPr>
            <a:endParaRPr lang="en-IE" sz="2400">
              <a:solidFill>
                <a:schemeClr val="tx1"/>
              </a:solidFill>
            </a:endParaRPr>
          </a:p>
          <a:p>
            <a:pPr lvl="0"/>
            <a:r>
              <a:rPr lang="en-IE" sz="2800"/>
              <a:t>European Commission</a:t>
            </a:r>
          </a:p>
          <a:p>
            <a:pPr lvl="0"/>
            <a:r>
              <a:rPr lang="en-IE" sz="2800"/>
              <a:t>European Parliament</a:t>
            </a:r>
          </a:p>
          <a:p>
            <a:pPr lvl="0"/>
            <a:r>
              <a:rPr lang="en-IE" sz="2800"/>
              <a:t>Council of the European Union</a:t>
            </a:r>
          </a:p>
          <a:p>
            <a:pPr lvl="0"/>
            <a:r>
              <a:rPr lang="en-IE" sz="2800"/>
              <a:t>European Council</a:t>
            </a:r>
          </a:p>
          <a:p>
            <a:pPr lvl="0"/>
            <a:r>
              <a:rPr lang="en-IE" sz="2800"/>
              <a:t>European Economic and Social Committee</a:t>
            </a:r>
          </a:p>
          <a:p>
            <a:pPr lvl="0"/>
            <a:r>
              <a:rPr lang="en-IE" sz="2800"/>
              <a:t>Committee of the Regions</a:t>
            </a:r>
          </a:p>
          <a:p>
            <a:pPr marL="0" indent="0">
              <a:buNone/>
            </a:pPr>
            <a:endParaRPr lang="en-US" sz="24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4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4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E" sz="20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7BFB54-D189-C7C7-C4DC-67B159098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276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13130">
        <p:fade/>
      </p:transition>
    </mc:Choice>
    <mc:Fallback xmlns="">
      <p:transition spd="med" advTm="1313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E4B5A0-D54E-DCCF-65C1-46933BB32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A11D5-E6ED-F2DC-018C-0A2F9B5B0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911" y="0"/>
            <a:ext cx="11027002" cy="1507067"/>
          </a:xfrm>
        </p:spPr>
        <p:txBody>
          <a:bodyPr>
            <a:normAutofit/>
          </a:bodyPr>
          <a:lstStyle/>
          <a:p>
            <a:r>
              <a:rPr lang="en-US" sz="3200" b="1">
                <a:solidFill>
                  <a:srgbClr val="0070C0"/>
                </a:solidFill>
              </a:rPr>
              <a:t>OIL. Target sectors. </a:t>
            </a:r>
            <a:r>
              <a:rPr lang="en-IE" sz="3200" b="1">
                <a:solidFill>
                  <a:srgbClr val="0070C0"/>
                </a:solidFill>
              </a:rPr>
              <a:t>What does OIL buy?</a:t>
            </a:r>
            <a:endParaRPr lang="en-US" sz="3200">
              <a:solidFill>
                <a:srgbClr val="0070C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EA3A1C-7DC5-130B-9018-9BC68748E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792" y="1055616"/>
            <a:ext cx="11561260" cy="521207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685165" lvl="1" indent="-227965">
              <a:spcAft>
                <a:spcPts val="600"/>
              </a:spcAft>
            </a:pPr>
            <a:r>
              <a:rPr lang="en-IE" sz="2400"/>
              <a:t>🏢</a:t>
            </a:r>
            <a:r>
              <a:rPr lang="en-US" sz="2300" b="1">
                <a:solidFill>
                  <a:schemeClr val="tx1"/>
                </a:solidFill>
              </a:rPr>
              <a:t>Infrastructure &amp; technical maintenance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50000000-9 – 50790000-4)</a:t>
            </a:r>
          </a:p>
          <a:p>
            <a:pPr marL="685165" lvl="1" indent="-227965">
              <a:spcAft>
                <a:spcPts val="600"/>
              </a:spcAft>
            </a:pPr>
            <a:r>
              <a:rPr lang="en-IE" sz="2000"/>
              <a:t>🔒</a:t>
            </a:r>
            <a:r>
              <a:rPr lang="en-US" sz="2300" b="1"/>
              <a:t>Insurance, security, utilities &amp; energy services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65200000-5 – 79714000-2)</a:t>
            </a:r>
            <a:endParaRPr lang="en-US" sz="1900">
              <a:solidFill>
                <a:schemeClr val="bg1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marL="685165" lvl="1" indent="-227965">
              <a:spcAft>
                <a:spcPts val="600"/>
              </a:spcAft>
            </a:pPr>
            <a:r>
              <a:rPr lang="en-IE" sz="2400"/>
              <a:t>🏢 </a:t>
            </a:r>
            <a:r>
              <a:rPr lang="en-US" sz="2400" b="1">
                <a:solidFill>
                  <a:schemeClr val="tx1"/>
                </a:solidFill>
              </a:rPr>
              <a:t>Technical studies &amp; real estate </a:t>
            </a:r>
            <a:r>
              <a:rPr lang="en-US" sz="2400" b="1" err="1">
                <a:solidFill>
                  <a:schemeClr val="tx1"/>
                </a:solidFill>
              </a:rPr>
              <a:t>manag</a:t>
            </a:r>
            <a:r>
              <a:rPr lang="en-US" sz="2400" b="1">
                <a:solidFill>
                  <a:schemeClr val="tx1"/>
                </a:solidFill>
              </a:rPr>
              <a:t>. support 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70300000-4 – 71335000-5)</a:t>
            </a:r>
            <a:endParaRPr lang="en-US" sz="2400">
              <a:solidFill>
                <a:schemeClr val="bg1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marL="685165" lvl="1" indent="-227965">
              <a:spcAft>
                <a:spcPts val="600"/>
              </a:spcAft>
            </a:pPr>
            <a:r>
              <a:rPr lang="en-IE" sz="2400"/>
              <a:t>🏢 </a:t>
            </a:r>
            <a:r>
              <a:rPr lang="en-US" sz="2400" b="1">
                <a:solidFill>
                  <a:schemeClr val="tx1"/>
                </a:solidFill>
              </a:rPr>
              <a:t>Supply and installation of technical systems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33700000-7 – 90920000-2)</a:t>
            </a:r>
            <a:endParaRPr lang="en-US" sz="2300">
              <a:solidFill>
                <a:schemeClr val="bg1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marL="685165" lvl="1" indent="-227965">
              <a:spcAft>
                <a:spcPts val="600"/>
              </a:spcAft>
            </a:pPr>
            <a:r>
              <a:rPr lang="en-IE" sz="2400"/>
              <a:t>🧹</a:t>
            </a:r>
            <a:r>
              <a:rPr lang="en-US" sz="2300" b="1">
                <a:solidFill>
                  <a:schemeClr val="tx1"/>
                </a:solidFill>
              </a:rPr>
              <a:t>Cleaning, hygiene &amp; waste management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30100000-0 – 39130000-2)</a:t>
            </a:r>
            <a:endParaRPr lang="en-US" sz="1900">
              <a:solidFill>
                <a:schemeClr val="bg1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marL="685165" lvl="1" indent="-227965">
              <a:spcAft>
                <a:spcPts val="600"/>
              </a:spcAft>
            </a:pPr>
            <a:r>
              <a:rPr lang="en-IE" sz="2400"/>
              <a:t>🪑</a:t>
            </a:r>
            <a:r>
              <a:rPr lang="en-US" sz="2300" b="1">
                <a:solidFill>
                  <a:schemeClr val="tx1"/>
                </a:solidFill>
              </a:rPr>
              <a:t>Office, technical equipment &amp; supplies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15800000-6 – 55520000-1)</a:t>
            </a:r>
            <a:endParaRPr lang="en-US" sz="1900">
              <a:solidFill>
                <a:schemeClr val="bg1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marL="685165" lvl="1" indent="-227965">
              <a:spcAft>
                <a:spcPts val="600"/>
              </a:spcAft>
            </a:pPr>
            <a:r>
              <a:rPr lang="en-IE" sz="2400"/>
              <a:t>🍽 </a:t>
            </a:r>
            <a:r>
              <a:rPr lang="en-US" sz="2300" b="1">
                <a:solidFill>
                  <a:schemeClr val="tx1"/>
                </a:solidFill>
              </a:rPr>
              <a:t>Catering &amp; food services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37500000-3 – 85312110-3)</a:t>
            </a:r>
            <a:endParaRPr lang="en-US" sz="2300">
              <a:solidFill>
                <a:schemeClr val="bg1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marL="685165" lvl="1" indent="-227965">
              <a:spcAft>
                <a:spcPts val="600"/>
              </a:spcAft>
            </a:pPr>
            <a:r>
              <a:rPr lang="en-IE" sz="2400"/>
              <a:t>🧸</a:t>
            </a:r>
            <a:r>
              <a:rPr lang="en-US" sz="2300" b="1">
                <a:solidFill>
                  <a:schemeClr val="tx1"/>
                </a:solidFill>
              </a:rPr>
              <a:t>Childcare equipment &amp; services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60100000-9 – 63520000-0)</a:t>
            </a:r>
            <a:endParaRPr lang="en-US" sz="2300">
              <a:solidFill>
                <a:schemeClr val="bg1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marL="685165" lvl="1" indent="-227965">
              <a:spcAft>
                <a:spcPts val="600"/>
              </a:spcAft>
            </a:pPr>
            <a:r>
              <a:rPr lang="en-IE" sz="2400"/>
              <a:t>🚚</a:t>
            </a:r>
            <a:r>
              <a:rPr lang="en-US" sz="2300" b="1"/>
              <a:t>Mobility &amp; logistics services</a:t>
            </a:r>
            <a:r>
              <a:rPr lang="en-US" sz="1900"/>
              <a:t>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65200000-5 – 79714000-2)</a:t>
            </a:r>
            <a:endParaRPr lang="en-US" sz="1900">
              <a:solidFill>
                <a:schemeClr val="bg1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marL="685165" lvl="1" indent="-227965">
              <a:spcAft>
                <a:spcPts val="600"/>
              </a:spcAft>
            </a:pPr>
            <a:r>
              <a:rPr lang="en-IE" sz="2000"/>
              <a:t>🏢 </a:t>
            </a:r>
            <a:r>
              <a:rPr lang="en-US" sz="2300" b="1">
                <a:solidFill>
                  <a:schemeClr val="tx1"/>
                </a:solidFill>
              </a:rPr>
              <a:t>Works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65200000-5 – 79714000-2)</a:t>
            </a:r>
            <a:endParaRPr lang="en-US" sz="1900" b="1">
              <a:solidFill>
                <a:schemeClr val="bg1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65625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29476">
        <p:fade/>
      </p:transition>
    </mc:Choice>
    <mc:Fallback xmlns="">
      <p:transition spd="med" advTm="29476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CCFD30-AA22-EC14-4957-486F4632E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B28B0-D8C9-A5AB-FFAA-5745DD229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911" y="0"/>
            <a:ext cx="11027002" cy="1507067"/>
          </a:xfrm>
        </p:spPr>
        <p:txBody>
          <a:bodyPr>
            <a:normAutofit/>
          </a:bodyPr>
          <a:lstStyle/>
          <a:p>
            <a:r>
              <a:rPr lang="en-US" sz="3200" b="1">
                <a:solidFill>
                  <a:srgbClr val="0070C0"/>
                </a:solidFill>
              </a:rPr>
              <a:t>OIL. Target sectors. </a:t>
            </a:r>
            <a:r>
              <a:rPr lang="en-IE" sz="3200" b="1">
                <a:solidFill>
                  <a:srgbClr val="0070C0"/>
                </a:solidFill>
              </a:rPr>
              <a:t>What does OIL buy?</a:t>
            </a:r>
            <a:endParaRPr lang="en-US" sz="3200">
              <a:solidFill>
                <a:srgbClr val="0070C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AD761E-B111-7016-C1E5-97110182B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792" y="1055616"/>
            <a:ext cx="11561260" cy="521207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685165" lvl="1" indent="-227965">
              <a:spcAft>
                <a:spcPts val="600"/>
              </a:spcAft>
            </a:pPr>
            <a:r>
              <a:rPr lang="en-IE" sz="2400"/>
              <a:t>🏢</a:t>
            </a:r>
            <a:r>
              <a:rPr lang="en-US" sz="2300" b="1">
                <a:solidFill>
                  <a:schemeClr val="tx1"/>
                </a:solidFill>
              </a:rPr>
              <a:t>Infrastructure &amp; technical maintenance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50000000-9 – 50790000-4)</a:t>
            </a:r>
          </a:p>
          <a:p>
            <a:pPr marL="685165" lvl="1" indent="-227965">
              <a:spcAft>
                <a:spcPts val="600"/>
              </a:spcAft>
            </a:pPr>
            <a:r>
              <a:rPr lang="en-IE" sz="2000"/>
              <a:t>🔒</a:t>
            </a:r>
            <a:r>
              <a:rPr lang="en-US" sz="2300" b="1"/>
              <a:t>Insurance, security, utilities &amp; energy services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65200000-5 – 79714000-2)</a:t>
            </a:r>
            <a:endParaRPr lang="en-US" sz="1900">
              <a:solidFill>
                <a:schemeClr val="bg1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marL="685165" lvl="1" indent="-227965">
              <a:spcAft>
                <a:spcPts val="600"/>
              </a:spcAft>
            </a:pPr>
            <a:r>
              <a:rPr lang="en-IE" sz="2400"/>
              <a:t>🏢 </a:t>
            </a:r>
            <a:r>
              <a:rPr lang="en-US" sz="2400" b="1">
                <a:solidFill>
                  <a:schemeClr val="tx1"/>
                </a:solidFill>
              </a:rPr>
              <a:t>Technical studies &amp; real estate </a:t>
            </a:r>
            <a:r>
              <a:rPr lang="en-US" sz="2400" b="1" err="1">
                <a:solidFill>
                  <a:schemeClr val="tx1"/>
                </a:solidFill>
              </a:rPr>
              <a:t>manag</a:t>
            </a:r>
            <a:r>
              <a:rPr lang="en-US" sz="2400" b="1">
                <a:solidFill>
                  <a:schemeClr val="tx1"/>
                </a:solidFill>
              </a:rPr>
              <a:t>. support 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70300000-4 – 71335000-5)</a:t>
            </a:r>
            <a:endParaRPr lang="en-US" sz="2400">
              <a:solidFill>
                <a:schemeClr val="bg1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marL="685165" lvl="1" indent="-227965">
              <a:spcAft>
                <a:spcPts val="600"/>
              </a:spcAft>
            </a:pPr>
            <a:r>
              <a:rPr lang="en-IE" sz="2400"/>
              <a:t>🏢 </a:t>
            </a:r>
            <a:r>
              <a:rPr lang="en-US" sz="2400" b="1">
                <a:solidFill>
                  <a:schemeClr val="tx1"/>
                </a:solidFill>
              </a:rPr>
              <a:t>Supply and installation of technical systems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33700000-7 – 90920000-2)</a:t>
            </a:r>
            <a:endParaRPr lang="en-US" sz="2300">
              <a:solidFill>
                <a:schemeClr val="bg1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marL="685165" lvl="1" indent="-227965">
              <a:spcAft>
                <a:spcPts val="600"/>
              </a:spcAft>
            </a:pPr>
            <a:r>
              <a:rPr lang="en-IE" sz="2400"/>
              <a:t>🧹</a:t>
            </a:r>
            <a:r>
              <a:rPr lang="en-US" sz="2300" b="1">
                <a:solidFill>
                  <a:schemeClr val="tx1"/>
                </a:solidFill>
              </a:rPr>
              <a:t>Cleaning, hygiene &amp; waste management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30100000-0 – 39130000-2)</a:t>
            </a:r>
            <a:endParaRPr lang="en-US" sz="1900">
              <a:solidFill>
                <a:schemeClr val="bg1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marL="685165" lvl="1" indent="-227965">
              <a:spcAft>
                <a:spcPts val="600"/>
              </a:spcAft>
            </a:pPr>
            <a:r>
              <a:rPr lang="en-IE" sz="2400"/>
              <a:t>🪑</a:t>
            </a:r>
            <a:r>
              <a:rPr lang="en-US" sz="2300" b="1">
                <a:solidFill>
                  <a:schemeClr val="tx1"/>
                </a:solidFill>
              </a:rPr>
              <a:t>Office, technical equipment &amp; supplies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15800000-6 – 55520000-1)</a:t>
            </a:r>
            <a:endParaRPr lang="en-US" sz="1900">
              <a:solidFill>
                <a:schemeClr val="bg1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marL="685165" lvl="1" indent="-227965">
              <a:spcAft>
                <a:spcPts val="600"/>
              </a:spcAft>
            </a:pPr>
            <a:r>
              <a:rPr lang="en-IE" sz="2400"/>
              <a:t>🍽 </a:t>
            </a:r>
            <a:r>
              <a:rPr lang="en-US" sz="2300" b="1">
                <a:solidFill>
                  <a:schemeClr val="tx1"/>
                </a:solidFill>
              </a:rPr>
              <a:t>Catering &amp; food services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37500000-3 – 85312110-3)</a:t>
            </a:r>
            <a:endParaRPr lang="en-US" sz="2300">
              <a:solidFill>
                <a:schemeClr val="bg1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marL="685165" lvl="1" indent="-227965">
              <a:spcAft>
                <a:spcPts val="600"/>
              </a:spcAft>
            </a:pPr>
            <a:r>
              <a:rPr lang="en-IE" sz="2400"/>
              <a:t>🧸</a:t>
            </a:r>
            <a:r>
              <a:rPr lang="en-US" sz="2300" b="1">
                <a:solidFill>
                  <a:schemeClr val="tx1"/>
                </a:solidFill>
              </a:rPr>
              <a:t>Childcare equipment &amp; services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60100000-9 – 63520000-0)</a:t>
            </a:r>
            <a:endParaRPr lang="en-US" sz="2300">
              <a:solidFill>
                <a:schemeClr val="bg1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marL="685165" lvl="1" indent="-227965">
              <a:spcAft>
                <a:spcPts val="600"/>
              </a:spcAft>
            </a:pPr>
            <a:r>
              <a:rPr lang="en-IE" sz="2400"/>
              <a:t>🚚</a:t>
            </a:r>
            <a:r>
              <a:rPr lang="en-US" sz="2300" b="1"/>
              <a:t>Mobility &amp; logistics services</a:t>
            </a:r>
            <a:r>
              <a:rPr lang="en-US" sz="1900"/>
              <a:t>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65200000-5 – 79714000-2)</a:t>
            </a:r>
            <a:endParaRPr lang="en-US" sz="1900">
              <a:solidFill>
                <a:schemeClr val="bg1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marL="685165" lvl="1" indent="-227965">
              <a:spcAft>
                <a:spcPts val="600"/>
              </a:spcAft>
            </a:pPr>
            <a:r>
              <a:rPr lang="en-IE" sz="2000"/>
              <a:t>🏢 </a:t>
            </a:r>
            <a:r>
              <a:rPr lang="en-US" sz="2300" b="1">
                <a:solidFill>
                  <a:schemeClr val="tx1"/>
                </a:solidFill>
              </a:rPr>
              <a:t>Works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65200000-5 – 79714000-2)</a:t>
            </a:r>
            <a:endParaRPr lang="en-US" sz="1900" b="1">
              <a:solidFill>
                <a:schemeClr val="bg1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endParaRPr lang="en-I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75BB60-0EAA-ECCF-E97F-A475411E15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5307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29476">
        <p:fade/>
      </p:transition>
    </mc:Choice>
    <mc:Fallback xmlns="">
      <p:transition spd="med" advTm="29476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3B1F00-8362-1AA8-AFC4-CF129F3AD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3B5F9-8E60-37D5-93C6-FDA55D265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911" y="0"/>
            <a:ext cx="11027002" cy="1507067"/>
          </a:xfrm>
        </p:spPr>
        <p:txBody>
          <a:bodyPr>
            <a:normAutofit/>
          </a:bodyPr>
          <a:lstStyle/>
          <a:p>
            <a:r>
              <a:rPr lang="en-US" sz="3200" b="1">
                <a:solidFill>
                  <a:srgbClr val="0070C0"/>
                </a:solidFill>
              </a:rPr>
              <a:t>OIL. Target sectors. </a:t>
            </a:r>
            <a:r>
              <a:rPr lang="en-IE" sz="3200" b="1">
                <a:solidFill>
                  <a:srgbClr val="0070C0"/>
                </a:solidFill>
              </a:rPr>
              <a:t>What does OIL buy?</a:t>
            </a:r>
            <a:endParaRPr lang="en-US" sz="3200">
              <a:solidFill>
                <a:srgbClr val="0070C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E38482-67FD-2DB9-B3F1-FFB52E56B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792" y="1055616"/>
            <a:ext cx="11561260" cy="521207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685165" lvl="1" indent="-227965">
              <a:spcAft>
                <a:spcPts val="600"/>
              </a:spcAft>
            </a:pPr>
            <a:r>
              <a:rPr lang="en-IE" sz="2400"/>
              <a:t>🏢</a:t>
            </a:r>
            <a:r>
              <a:rPr lang="en-US" sz="2300" b="1">
                <a:solidFill>
                  <a:schemeClr val="tx1"/>
                </a:solidFill>
              </a:rPr>
              <a:t>Infrastructure &amp; technical maintenance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50000000-9 – 50790000-4)</a:t>
            </a:r>
          </a:p>
          <a:p>
            <a:pPr marL="685165" lvl="1" indent="-227965">
              <a:spcAft>
                <a:spcPts val="600"/>
              </a:spcAft>
            </a:pPr>
            <a:r>
              <a:rPr lang="en-IE" sz="2000"/>
              <a:t>🔒</a:t>
            </a:r>
            <a:r>
              <a:rPr lang="en-US" sz="2300" b="1"/>
              <a:t>Insurance, security, utilities &amp; energy services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65200000-5 – 79714000-2)</a:t>
            </a:r>
            <a:endParaRPr lang="en-US" sz="1900">
              <a:solidFill>
                <a:schemeClr val="bg1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marL="685165" lvl="1" indent="-227965">
              <a:spcAft>
                <a:spcPts val="600"/>
              </a:spcAft>
            </a:pPr>
            <a:r>
              <a:rPr lang="en-IE" sz="2400"/>
              <a:t>🏢 </a:t>
            </a:r>
            <a:r>
              <a:rPr lang="en-US" sz="2400" b="1">
                <a:solidFill>
                  <a:schemeClr val="tx1"/>
                </a:solidFill>
              </a:rPr>
              <a:t>Technical studies &amp; real estate </a:t>
            </a:r>
            <a:r>
              <a:rPr lang="en-US" sz="2400" b="1" err="1">
                <a:solidFill>
                  <a:schemeClr val="tx1"/>
                </a:solidFill>
              </a:rPr>
              <a:t>manag</a:t>
            </a:r>
            <a:r>
              <a:rPr lang="en-US" sz="2400" b="1">
                <a:solidFill>
                  <a:schemeClr val="tx1"/>
                </a:solidFill>
              </a:rPr>
              <a:t>. support 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70300000-4 – 71335000-5)</a:t>
            </a:r>
            <a:endParaRPr lang="en-US" sz="2400">
              <a:solidFill>
                <a:schemeClr val="bg1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marL="685165" lvl="1" indent="-227965">
              <a:spcAft>
                <a:spcPts val="600"/>
              </a:spcAft>
            </a:pPr>
            <a:r>
              <a:rPr lang="en-IE" sz="2400"/>
              <a:t>🏢 </a:t>
            </a:r>
            <a:r>
              <a:rPr lang="en-US" sz="2400" b="1">
                <a:solidFill>
                  <a:schemeClr val="tx1"/>
                </a:solidFill>
              </a:rPr>
              <a:t>Supply and installation of technical systems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33700000-7 – 90920000-2)</a:t>
            </a:r>
            <a:endParaRPr lang="en-US" sz="2300">
              <a:solidFill>
                <a:schemeClr val="bg1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marL="685165" lvl="1" indent="-227965">
              <a:spcAft>
                <a:spcPts val="600"/>
              </a:spcAft>
            </a:pPr>
            <a:r>
              <a:rPr lang="en-IE" sz="2400"/>
              <a:t>🧹</a:t>
            </a:r>
            <a:r>
              <a:rPr lang="en-US" sz="2300" b="1">
                <a:solidFill>
                  <a:schemeClr val="tx1"/>
                </a:solidFill>
              </a:rPr>
              <a:t>Cleaning, hygiene &amp; waste management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30100000-0 – 39130000-2)</a:t>
            </a:r>
            <a:endParaRPr lang="en-US" sz="1900">
              <a:solidFill>
                <a:schemeClr val="bg1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marL="685165" lvl="1" indent="-227965">
              <a:spcAft>
                <a:spcPts val="600"/>
              </a:spcAft>
            </a:pPr>
            <a:r>
              <a:rPr lang="en-IE" sz="2400"/>
              <a:t>🪑</a:t>
            </a:r>
            <a:r>
              <a:rPr lang="en-US" sz="2300" b="1">
                <a:solidFill>
                  <a:schemeClr val="tx1"/>
                </a:solidFill>
              </a:rPr>
              <a:t>Office, technical equipment &amp; supplies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15800000-6 – 55520000-1)</a:t>
            </a:r>
            <a:endParaRPr lang="en-US" sz="1900">
              <a:solidFill>
                <a:schemeClr val="bg1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marL="685165" lvl="1" indent="-227965">
              <a:spcAft>
                <a:spcPts val="600"/>
              </a:spcAft>
            </a:pPr>
            <a:r>
              <a:rPr lang="en-IE" sz="2400"/>
              <a:t>🍽 </a:t>
            </a:r>
            <a:r>
              <a:rPr lang="en-US" sz="2300" b="1">
                <a:solidFill>
                  <a:schemeClr val="tx1"/>
                </a:solidFill>
              </a:rPr>
              <a:t>Catering &amp; food services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37500000-3 – 85312110-3)</a:t>
            </a:r>
            <a:endParaRPr lang="en-US" sz="2300">
              <a:solidFill>
                <a:schemeClr val="bg1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marL="685165" lvl="1" indent="-227965">
              <a:spcAft>
                <a:spcPts val="600"/>
              </a:spcAft>
            </a:pPr>
            <a:r>
              <a:rPr lang="en-IE" sz="2400"/>
              <a:t>🧸</a:t>
            </a:r>
            <a:r>
              <a:rPr lang="en-US" sz="2300" b="1">
                <a:solidFill>
                  <a:schemeClr val="tx1"/>
                </a:solidFill>
              </a:rPr>
              <a:t>Childcare equipment &amp; services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60100000-9 – 63520000-0)</a:t>
            </a:r>
            <a:endParaRPr lang="en-US" sz="2300">
              <a:solidFill>
                <a:schemeClr val="bg1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marL="685165" lvl="1" indent="-227965">
              <a:spcAft>
                <a:spcPts val="600"/>
              </a:spcAft>
            </a:pPr>
            <a:r>
              <a:rPr lang="en-IE" sz="2400"/>
              <a:t>🚚</a:t>
            </a:r>
            <a:r>
              <a:rPr lang="en-US" sz="2300" b="1"/>
              <a:t>Mobility &amp; logistics services</a:t>
            </a:r>
            <a:r>
              <a:rPr lang="en-US" sz="1900"/>
              <a:t>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65200000-5 – 79714000-2)</a:t>
            </a:r>
            <a:endParaRPr lang="en-US" sz="1900">
              <a:solidFill>
                <a:schemeClr val="bg1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marL="685165" lvl="1" indent="-227965">
              <a:spcAft>
                <a:spcPts val="600"/>
              </a:spcAft>
            </a:pPr>
            <a:r>
              <a:rPr lang="en-IE" sz="2000"/>
              <a:t>🏢 </a:t>
            </a:r>
            <a:r>
              <a:rPr lang="en-US" sz="2300" b="1">
                <a:solidFill>
                  <a:schemeClr val="tx1"/>
                </a:solidFill>
              </a:rPr>
              <a:t>Works </a:t>
            </a:r>
            <a:r>
              <a:rPr lang="en-IE" sz="1900">
                <a:solidFill>
                  <a:schemeClr val="bg1">
                    <a:lumMod val="50000"/>
                  </a:schemeClr>
                </a:solidFill>
              </a:rPr>
              <a:t>(CPV 65200000-5 – 79714000-2)</a:t>
            </a:r>
            <a:endParaRPr lang="en-US" sz="1900" b="1">
              <a:solidFill>
                <a:schemeClr val="bg1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endParaRPr lang="en-I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64993E-8E8A-DDC3-FB40-413FD6382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6896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29476">
        <p:fade/>
      </p:transition>
    </mc:Choice>
    <mc:Fallback xmlns="">
      <p:transition spd="med" advTm="29476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CB618D-B009-D107-AB09-03063717C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858789-4395-0099-F63C-60FF7DEE7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063" y="2023479"/>
            <a:ext cx="9207152" cy="3179718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endParaRPr lang="en-IE" sz="2500">
              <a:latin typeface="Century" panose="02040604050505020304" pitchFamily="18" charset="0"/>
            </a:endParaRPr>
          </a:p>
          <a:p>
            <a:pPr marL="0" indent="0" algn="ctr">
              <a:spcBef>
                <a:spcPts val="600"/>
              </a:spcBef>
              <a:buNone/>
            </a:pPr>
            <a:r>
              <a:rPr lang="en-IE" sz="6000" b="1">
                <a:solidFill>
                  <a:srgbClr val="0070C0"/>
                </a:solidFill>
              </a:rPr>
              <a:t>02 📋 HOW TO PARTICIPATE</a:t>
            </a:r>
            <a:endParaRPr lang="en-US" sz="450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IE" sz="1300"/>
          </a:p>
        </p:txBody>
      </p:sp>
      <p:pic>
        <p:nvPicPr>
          <p:cNvPr id="8" name="Picture 7" descr="A blue square with yellow stars and a blue circle with white lines&#10;&#10;AI-generated content may be incorrect.">
            <a:extLst>
              <a:ext uri="{FF2B5EF4-FFF2-40B4-BE49-F238E27FC236}">
                <a16:creationId xmlns:a16="http://schemas.microsoft.com/office/drawing/2014/main" id="{09F71649-634F-D83B-7025-D260727508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27" r="1" b="1"/>
          <a:stretch>
            <a:fillRect/>
          </a:stretch>
        </p:blipFill>
        <p:spPr>
          <a:xfrm>
            <a:off x="9466038" y="116632"/>
            <a:ext cx="2776532" cy="1906847"/>
          </a:xfrm>
          <a:custGeom>
            <a:avLst/>
            <a:gdLst/>
            <a:ahLst/>
            <a:cxnLst/>
            <a:rect l="l" t="t" r="r" b="b"/>
            <a:pathLst>
              <a:path w="6105136" h="4191746">
                <a:moveTo>
                  <a:pt x="0" y="0"/>
                </a:moveTo>
                <a:lnTo>
                  <a:pt x="5607799" y="0"/>
                </a:lnTo>
                <a:lnTo>
                  <a:pt x="5571513" y="27327"/>
                </a:lnTo>
                <a:cubicBezTo>
                  <a:pt x="5516855" y="89886"/>
                  <a:pt x="5497833" y="180727"/>
                  <a:pt x="5456712" y="261788"/>
                </a:cubicBezTo>
                <a:cubicBezTo>
                  <a:pt x="5516289" y="304550"/>
                  <a:pt x="5587520" y="313948"/>
                  <a:pt x="5651844" y="341674"/>
                </a:cubicBezTo>
                <a:cubicBezTo>
                  <a:pt x="5718760" y="370809"/>
                  <a:pt x="5718760" y="392425"/>
                  <a:pt x="5663501" y="477009"/>
                </a:cubicBezTo>
                <a:cubicBezTo>
                  <a:pt x="5807259" y="495339"/>
                  <a:pt x="5807259" y="495339"/>
                  <a:pt x="5762794" y="628324"/>
                </a:cubicBezTo>
                <a:cubicBezTo>
                  <a:pt x="5883243" y="640542"/>
                  <a:pt x="5962676" y="703511"/>
                  <a:pt x="5981237" y="841197"/>
                </a:cubicBezTo>
                <a:cubicBezTo>
                  <a:pt x="5990305" y="907926"/>
                  <a:pt x="6044700" y="939409"/>
                  <a:pt x="6105136" y="984052"/>
                </a:cubicBezTo>
                <a:cubicBezTo>
                  <a:pt x="6030022" y="1027286"/>
                  <a:pt x="5979081" y="1117509"/>
                  <a:pt x="5891443" y="1022115"/>
                </a:cubicBezTo>
                <a:cubicBezTo>
                  <a:pt x="5859498" y="987342"/>
                  <a:pt x="5862517" y="1031513"/>
                  <a:pt x="5858202" y="1044202"/>
                </a:cubicBezTo>
                <a:cubicBezTo>
                  <a:pt x="5847842" y="1075215"/>
                  <a:pt x="5869424" y="1095893"/>
                  <a:pt x="5883673" y="1119387"/>
                </a:cubicBezTo>
                <a:cubicBezTo>
                  <a:pt x="5897486" y="1142885"/>
                  <a:pt x="5913893" y="1167789"/>
                  <a:pt x="5917778" y="1194108"/>
                </a:cubicBezTo>
                <a:cubicBezTo>
                  <a:pt x="5920365" y="1212434"/>
                  <a:pt x="5907848" y="1239216"/>
                  <a:pt x="5894034" y="1252846"/>
                </a:cubicBezTo>
                <a:cubicBezTo>
                  <a:pt x="5821506" y="1324743"/>
                  <a:pt x="5864677" y="1486396"/>
                  <a:pt x="5727393" y="1507074"/>
                </a:cubicBezTo>
                <a:cubicBezTo>
                  <a:pt x="5665659" y="1516469"/>
                  <a:pt x="5635872" y="1575680"/>
                  <a:pt x="5590543" y="1608104"/>
                </a:cubicBezTo>
                <a:cubicBezTo>
                  <a:pt x="5432970" y="1721355"/>
                  <a:pt x="5327632" y="1867030"/>
                  <a:pt x="5278850" y="2067214"/>
                </a:cubicBezTo>
                <a:cubicBezTo>
                  <a:pt x="5265468" y="2122664"/>
                  <a:pt x="5214092" y="2167309"/>
                  <a:pt x="5180851" y="2216179"/>
                </a:cubicBezTo>
                <a:cubicBezTo>
                  <a:pt x="5196826" y="2251892"/>
                  <a:pt x="5284029" y="2174826"/>
                  <a:pt x="5253380" y="2268808"/>
                </a:cubicBezTo>
                <a:cubicBezTo>
                  <a:pt x="5230067" y="2339298"/>
                  <a:pt x="5170490" y="2383001"/>
                  <a:pt x="5114368" y="2424825"/>
                </a:cubicBezTo>
                <a:cubicBezTo>
                  <a:pt x="5050475" y="2472284"/>
                  <a:pt x="4979676" y="2510347"/>
                  <a:pt x="4950749" y="2598221"/>
                </a:cubicBezTo>
                <a:cubicBezTo>
                  <a:pt x="4944706" y="2617020"/>
                  <a:pt x="4925279" y="2636755"/>
                  <a:pt x="4908013" y="2644276"/>
                </a:cubicBezTo>
                <a:cubicBezTo>
                  <a:pt x="4007468" y="4190779"/>
                  <a:pt x="1790648" y="4201115"/>
                  <a:pt x="1535079" y="4190306"/>
                </a:cubicBezTo>
                <a:cubicBezTo>
                  <a:pt x="1225543" y="4176680"/>
                  <a:pt x="932844" y="4081285"/>
                  <a:pt x="645760" y="3962397"/>
                </a:cubicBezTo>
                <a:cubicBezTo>
                  <a:pt x="524448" y="3912117"/>
                  <a:pt x="411775" y="3840689"/>
                  <a:pt x="293915" y="3785239"/>
                </a:cubicBezTo>
                <a:cubicBezTo>
                  <a:pt x="212539" y="3746940"/>
                  <a:pt x="140444" y="3691254"/>
                  <a:pt x="68403" y="3637448"/>
                </a:cubicBezTo>
                <a:lnTo>
                  <a:pt x="0" y="3589272"/>
                </a:lnTo>
                <a:close/>
              </a:path>
            </a:pathLst>
          </a:custGeom>
        </p:spPr>
      </p:pic>
      <p:pic>
        <p:nvPicPr>
          <p:cNvPr id="5" name="Picture 4" descr="A group of people standing around a blue tent with yellow stars&#10;&#10;AI-generated content may be incorrect.">
            <a:extLst>
              <a:ext uri="{FF2B5EF4-FFF2-40B4-BE49-F238E27FC236}">
                <a16:creationId xmlns:a16="http://schemas.microsoft.com/office/drawing/2014/main" id="{3E13DEC1-E2D4-857C-8C53-151DC2D38B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667" r="2" b="16657"/>
          <a:stretch>
            <a:fillRect/>
          </a:stretch>
        </p:blipFill>
        <p:spPr>
          <a:xfrm>
            <a:off x="8890353" y="5301862"/>
            <a:ext cx="3298472" cy="1556138"/>
          </a:xfrm>
          <a:custGeom>
            <a:avLst/>
            <a:gdLst/>
            <a:ahLst/>
            <a:cxnLst/>
            <a:rect l="l" t="t" r="r" b="b"/>
            <a:pathLst>
              <a:path w="5414116" h="2553582">
                <a:moveTo>
                  <a:pt x="158526" y="1316979"/>
                </a:moveTo>
                <a:lnTo>
                  <a:pt x="156754" y="1330318"/>
                </a:lnTo>
                <a:lnTo>
                  <a:pt x="150357" y="1343402"/>
                </a:lnTo>
                <a:cubicBezTo>
                  <a:pt x="148595" y="1346671"/>
                  <a:pt x="147784" y="1347597"/>
                  <a:pt x="148224" y="1345403"/>
                </a:cubicBezTo>
                <a:cubicBezTo>
                  <a:pt x="148536" y="1343890"/>
                  <a:pt x="150150" y="1339188"/>
                  <a:pt x="152759" y="1332109"/>
                </a:cubicBezTo>
                <a:close/>
                <a:moveTo>
                  <a:pt x="183999" y="1247985"/>
                </a:moveTo>
                <a:lnTo>
                  <a:pt x="185425" y="1249095"/>
                </a:lnTo>
                <a:lnTo>
                  <a:pt x="177909" y="1267545"/>
                </a:lnTo>
                <a:cubicBezTo>
                  <a:pt x="172543" y="1280910"/>
                  <a:pt x="167559" y="1293511"/>
                  <a:pt x="163267" y="1304542"/>
                </a:cubicBezTo>
                <a:lnTo>
                  <a:pt x="158526" y="1316979"/>
                </a:lnTo>
                <a:lnTo>
                  <a:pt x="160096" y="1305161"/>
                </a:lnTo>
                <a:cubicBezTo>
                  <a:pt x="166154" y="1273946"/>
                  <a:pt x="174799" y="1251295"/>
                  <a:pt x="183999" y="1247985"/>
                </a:cubicBezTo>
                <a:close/>
                <a:moveTo>
                  <a:pt x="2747400" y="406"/>
                </a:moveTo>
                <a:cubicBezTo>
                  <a:pt x="3035071" y="-4281"/>
                  <a:pt x="3341945" y="31161"/>
                  <a:pt x="3649095" y="133697"/>
                </a:cubicBezTo>
                <a:cubicBezTo>
                  <a:pt x="3849864" y="200721"/>
                  <a:pt x="4603144" y="576730"/>
                  <a:pt x="4698157" y="641897"/>
                </a:cubicBezTo>
                <a:cubicBezTo>
                  <a:pt x="4795794" y="709015"/>
                  <a:pt x="4865356" y="805949"/>
                  <a:pt x="4969229" y="864848"/>
                </a:cubicBezTo>
                <a:cubicBezTo>
                  <a:pt x="5024230" y="895855"/>
                  <a:pt x="5072076" y="940214"/>
                  <a:pt x="5031717" y="1024948"/>
                </a:cubicBezTo>
                <a:cubicBezTo>
                  <a:pt x="5020170" y="1048963"/>
                  <a:pt x="5029183" y="1072811"/>
                  <a:pt x="5057014" y="1071682"/>
                </a:cubicBezTo>
                <a:cubicBezTo>
                  <a:pt x="5109680" y="1069387"/>
                  <a:pt x="5118666" y="1110271"/>
                  <a:pt x="5135838" y="1143392"/>
                </a:cubicBezTo>
                <a:cubicBezTo>
                  <a:pt x="5166252" y="1202027"/>
                  <a:pt x="5193622" y="1263285"/>
                  <a:pt x="5266156" y="1289064"/>
                </a:cubicBezTo>
                <a:cubicBezTo>
                  <a:pt x="5238324" y="1323279"/>
                  <a:pt x="5215649" y="1311585"/>
                  <a:pt x="5195858" y="1298567"/>
                </a:cubicBezTo>
                <a:cubicBezTo>
                  <a:pt x="5143669" y="1263879"/>
                  <a:pt x="5093474" y="1226987"/>
                  <a:pt x="5041179" y="1192607"/>
                </a:cubicBezTo>
                <a:cubicBezTo>
                  <a:pt x="5007224" y="1170236"/>
                  <a:pt x="4975133" y="1142623"/>
                  <a:pt x="4918135" y="1145234"/>
                </a:cubicBezTo>
                <a:cubicBezTo>
                  <a:pt x="4935797" y="1231274"/>
                  <a:pt x="5007025" y="1262427"/>
                  <a:pt x="5060171" y="1300349"/>
                </a:cubicBezTo>
                <a:cubicBezTo>
                  <a:pt x="5126536" y="1347737"/>
                  <a:pt x="5152263" y="1413621"/>
                  <a:pt x="5184421" y="1487704"/>
                </a:cubicBezTo>
                <a:cubicBezTo>
                  <a:pt x="5122415" y="1489134"/>
                  <a:pt x="5103753" y="1435610"/>
                  <a:pt x="5058648" y="1427657"/>
                </a:cubicBezTo>
                <a:cubicBezTo>
                  <a:pt x="5053296" y="1435084"/>
                  <a:pt x="5045346" y="1445577"/>
                  <a:pt x="5045794" y="1446015"/>
                </a:cubicBezTo>
                <a:cubicBezTo>
                  <a:pt x="5106451" y="1496737"/>
                  <a:pt x="5117537" y="1568193"/>
                  <a:pt x="5101767" y="1647359"/>
                </a:cubicBezTo>
                <a:cubicBezTo>
                  <a:pt x="5093584" y="1688209"/>
                  <a:pt x="5115626" y="1706770"/>
                  <a:pt x="5135030" y="1731061"/>
                </a:cubicBezTo>
                <a:cubicBezTo>
                  <a:pt x="5203090" y="1816944"/>
                  <a:pt x="5278566" y="1897224"/>
                  <a:pt x="5321944" y="2003361"/>
                </a:cubicBezTo>
                <a:cubicBezTo>
                  <a:pt x="5239878" y="1971324"/>
                  <a:pt x="5191106" y="1897335"/>
                  <a:pt x="5107240" y="1850840"/>
                </a:cubicBezTo>
                <a:cubicBezTo>
                  <a:pt x="5146549" y="1965041"/>
                  <a:pt x="5224816" y="2036621"/>
                  <a:pt x="5290952" y="2116036"/>
                </a:cubicBezTo>
                <a:cubicBezTo>
                  <a:pt x="5321198" y="2152238"/>
                  <a:pt x="5345753" y="2195120"/>
                  <a:pt x="5388446" y="2220887"/>
                </a:cubicBezTo>
                <a:cubicBezTo>
                  <a:pt x="5403552" y="2230128"/>
                  <a:pt x="5428090" y="2247608"/>
                  <a:pt x="5403992" y="2273010"/>
                </a:cubicBezTo>
                <a:cubicBezTo>
                  <a:pt x="5383871" y="2294002"/>
                  <a:pt x="5363583" y="2281535"/>
                  <a:pt x="5345240" y="2269525"/>
                </a:cubicBezTo>
                <a:cubicBezTo>
                  <a:pt x="5301305" y="2240459"/>
                  <a:pt x="5249677" y="2227961"/>
                  <a:pt x="5181971" y="2212341"/>
                </a:cubicBezTo>
                <a:cubicBezTo>
                  <a:pt x="5210776" y="2304349"/>
                  <a:pt x="5323140" y="2305426"/>
                  <a:pt x="5342451" y="2399541"/>
                </a:cubicBezTo>
                <a:cubicBezTo>
                  <a:pt x="5276493" y="2399374"/>
                  <a:pt x="5240279" y="2358756"/>
                  <a:pt x="5193127" y="2341296"/>
                </a:cubicBezTo>
                <a:cubicBezTo>
                  <a:pt x="5150483" y="2325566"/>
                  <a:pt x="5134316" y="2337131"/>
                  <a:pt x="5128778" y="2384953"/>
                </a:cubicBezTo>
                <a:cubicBezTo>
                  <a:pt x="5120098" y="2459440"/>
                  <a:pt x="5082689" y="2490060"/>
                  <a:pt x="5024779" y="2455361"/>
                </a:cubicBezTo>
                <a:cubicBezTo>
                  <a:pt x="4971160" y="2423009"/>
                  <a:pt x="4955618" y="2448088"/>
                  <a:pt x="4957119" y="2492221"/>
                </a:cubicBezTo>
                <a:cubicBezTo>
                  <a:pt x="4957659" y="2508307"/>
                  <a:pt x="4955422" y="2522819"/>
                  <a:pt x="4951208" y="2536243"/>
                </a:cubicBezTo>
                <a:lnTo>
                  <a:pt x="4942986" y="2553582"/>
                </a:lnTo>
                <a:lnTo>
                  <a:pt x="0" y="2553582"/>
                </a:lnTo>
                <a:lnTo>
                  <a:pt x="10415" y="2540282"/>
                </a:lnTo>
                <a:cubicBezTo>
                  <a:pt x="21321" y="2529317"/>
                  <a:pt x="34083" y="2520126"/>
                  <a:pt x="50390" y="2514109"/>
                </a:cubicBezTo>
                <a:cubicBezTo>
                  <a:pt x="60150" y="2510393"/>
                  <a:pt x="69288" y="2504190"/>
                  <a:pt x="78593" y="2498362"/>
                </a:cubicBezTo>
                <a:cubicBezTo>
                  <a:pt x="79663" y="2490260"/>
                  <a:pt x="77016" y="2483287"/>
                  <a:pt x="68604" y="2478966"/>
                </a:cubicBezTo>
                <a:cubicBezTo>
                  <a:pt x="15119" y="2451323"/>
                  <a:pt x="33815" y="2412284"/>
                  <a:pt x="51592" y="2367344"/>
                </a:cubicBezTo>
                <a:cubicBezTo>
                  <a:pt x="73482" y="2311677"/>
                  <a:pt x="117178" y="2293901"/>
                  <a:pt x="167239" y="2281968"/>
                </a:cubicBezTo>
                <a:cubicBezTo>
                  <a:pt x="184333" y="2277976"/>
                  <a:pt x="204809" y="2283134"/>
                  <a:pt x="218700" y="2261009"/>
                </a:cubicBezTo>
                <a:cubicBezTo>
                  <a:pt x="202945" y="2233233"/>
                  <a:pt x="167661" y="2244301"/>
                  <a:pt x="144260" y="2232104"/>
                </a:cubicBezTo>
                <a:cubicBezTo>
                  <a:pt x="124982" y="2221882"/>
                  <a:pt x="89225" y="2216464"/>
                  <a:pt x="132450" y="2182200"/>
                </a:cubicBezTo>
                <a:cubicBezTo>
                  <a:pt x="145069" y="2172139"/>
                  <a:pt x="138401" y="2161211"/>
                  <a:pt x="128269" y="2157485"/>
                </a:cubicBezTo>
                <a:cubicBezTo>
                  <a:pt x="45771" y="2128357"/>
                  <a:pt x="114856" y="2054401"/>
                  <a:pt x="102768" y="2004430"/>
                </a:cubicBezTo>
                <a:cubicBezTo>
                  <a:pt x="99143" y="1990876"/>
                  <a:pt x="114661" y="1971808"/>
                  <a:pt x="128485" y="1969383"/>
                </a:cubicBezTo>
                <a:cubicBezTo>
                  <a:pt x="216478" y="1953355"/>
                  <a:pt x="255260" y="1875600"/>
                  <a:pt x="316632" y="1814867"/>
                </a:cubicBezTo>
                <a:cubicBezTo>
                  <a:pt x="286607" y="1778049"/>
                  <a:pt x="240843" y="1760915"/>
                  <a:pt x="204084" y="1732869"/>
                </a:cubicBezTo>
                <a:cubicBezTo>
                  <a:pt x="165873" y="1703815"/>
                  <a:pt x="170805" y="1689937"/>
                  <a:pt x="227085" y="1644378"/>
                </a:cubicBezTo>
                <a:cubicBezTo>
                  <a:pt x="135002" y="1609983"/>
                  <a:pt x="135002" y="1609983"/>
                  <a:pt x="194840" y="1531510"/>
                </a:cubicBezTo>
                <a:cubicBezTo>
                  <a:pt x="155738" y="1518118"/>
                  <a:pt x="147268" y="1431235"/>
                  <a:pt x="153201" y="1357062"/>
                </a:cubicBezTo>
                <a:lnTo>
                  <a:pt x="156754" y="1330318"/>
                </a:lnTo>
                <a:lnTo>
                  <a:pt x="158203" y="1327353"/>
                </a:lnTo>
                <a:cubicBezTo>
                  <a:pt x="164944" y="1313010"/>
                  <a:pt x="174305" y="1292418"/>
                  <a:pt x="183908" y="1271808"/>
                </a:cubicBezTo>
                <a:lnTo>
                  <a:pt x="192178" y="1254359"/>
                </a:lnTo>
                <a:lnTo>
                  <a:pt x="197963" y="1258870"/>
                </a:lnTo>
                <a:cubicBezTo>
                  <a:pt x="201319" y="1265759"/>
                  <a:pt x="204343" y="1269123"/>
                  <a:pt x="207082" y="1270177"/>
                </a:cubicBezTo>
                <a:cubicBezTo>
                  <a:pt x="215301" y="1273335"/>
                  <a:pt x="220953" y="1255680"/>
                  <a:pt x="225258" y="1249926"/>
                </a:cubicBezTo>
                <a:cubicBezTo>
                  <a:pt x="239225" y="1231830"/>
                  <a:pt x="229470" y="1215162"/>
                  <a:pt x="225383" y="1197822"/>
                </a:cubicBezTo>
                <a:cubicBezTo>
                  <a:pt x="223809" y="1191435"/>
                  <a:pt x="212069" y="1213060"/>
                  <a:pt x="198195" y="1241661"/>
                </a:cubicBezTo>
                <a:lnTo>
                  <a:pt x="192178" y="1254359"/>
                </a:lnTo>
                <a:lnTo>
                  <a:pt x="185425" y="1249095"/>
                </a:lnTo>
                <a:lnTo>
                  <a:pt x="194847" y="1225969"/>
                </a:lnTo>
                <a:cubicBezTo>
                  <a:pt x="218144" y="1169629"/>
                  <a:pt x="242658" y="1113997"/>
                  <a:pt x="248781" y="1110761"/>
                </a:cubicBezTo>
                <a:cubicBezTo>
                  <a:pt x="313786" y="1076283"/>
                  <a:pt x="321395" y="965784"/>
                  <a:pt x="418181" y="974220"/>
                </a:cubicBezTo>
                <a:cubicBezTo>
                  <a:pt x="461819" y="977818"/>
                  <a:pt x="495215" y="944914"/>
                  <a:pt x="532987" y="931088"/>
                </a:cubicBezTo>
                <a:cubicBezTo>
                  <a:pt x="664440" y="883526"/>
                  <a:pt x="768295" y="806734"/>
                  <a:pt x="846702" y="686183"/>
                </a:cubicBezTo>
                <a:cubicBezTo>
                  <a:pt x="868484" y="652881"/>
                  <a:pt x="913166" y="632329"/>
                  <a:pt x="946487" y="606427"/>
                </a:cubicBezTo>
                <a:cubicBezTo>
                  <a:pt x="943857" y="580742"/>
                  <a:pt x="867909" y="616319"/>
                  <a:pt x="909859" y="561037"/>
                </a:cubicBezTo>
                <a:cubicBezTo>
                  <a:pt x="941546" y="519374"/>
                  <a:pt x="991572" y="500749"/>
                  <a:pt x="1038549" y="483076"/>
                </a:cubicBezTo>
                <a:cubicBezTo>
                  <a:pt x="1092404" y="463016"/>
                  <a:pt x="1148626" y="449861"/>
                  <a:pt x="1187871" y="397948"/>
                </a:cubicBezTo>
                <a:cubicBezTo>
                  <a:pt x="1194206" y="389666"/>
                  <a:pt x="1884389" y="14461"/>
                  <a:pt x="2747400" y="40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3340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096">
        <p:fade/>
      </p:transition>
    </mc:Choice>
    <mc:Fallback xmlns="">
      <p:transition spd="med" advTm="19096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B4A04-2DB1-4869-F05E-CB7BE01D1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16B08-7551-15C2-DF27-9C009FAD2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867" y="188641"/>
            <a:ext cx="11819090" cy="1008112"/>
          </a:xfrm>
        </p:spPr>
        <p:txBody>
          <a:bodyPr>
            <a:normAutofit/>
          </a:bodyPr>
          <a:lstStyle/>
          <a:p>
            <a:pPr algn="ctr"/>
            <a:r>
              <a:rPr lang="en-IE" b="1">
                <a:solidFill>
                  <a:srgbClr val="0070C0"/>
                </a:solidFill>
              </a:rPr>
              <a:t>Publication of EU procurement procedures</a:t>
            </a:r>
            <a:br>
              <a:rPr lang="en-IE" b="1">
                <a:solidFill>
                  <a:srgbClr val="0070C0"/>
                </a:solidFill>
              </a:rPr>
            </a:br>
            <a:r>
              <a:rPr lang="en-IE" sz="2200" b="1">
                <a:solidFill>
                  <a:srgbClr val="0070C0"/>
                </a:solidFill>
              </a:rPr>
              <a:t>EU institutions (Commission, Parliament, CJEU, Court of Auditors, Publications Office)</a:t>
            </a:r>
            <a:endParaRPr lang="en-IE" sz="3600" b="1">
              <a:solidFill>
                <a:srgbClr val="0070C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559EF0-6281-3232-F25C-37C5142BA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796" y="1196753"/>
            <a:ext cx="9289032" cy="432048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IE" sz="2400">
              <a:solidFill>
                <a:schemeClr val="tx1"/>
              </a:solidFill>
            </a:endParaRPr>
          </a:p>
          <a:p>
            <a:pPr marL="227965" indent="-227965">
              <a:spcBef>
                <a:spcPts val="1200"/>
              </a:spcBef>
              <a:spcAft>
                <a:spcPts val="1200"/>
              </a:spcAft>
            </a:pPr>
            <a:r>
              <a:rPr lang="en-IE" sz="2400" b="1" u="sng">
                <a:solidFill>
                  <a:srgbClr val="0070C0"/>
                </a:solidFill>
              </a:rPr>
              <a:t>Above EU thresholds</a:t>
            </a:r>
            <a:br>
              <a:rPr lang="en-IE" sz="2400"/>
            </a:br>
            <a:r>
              <a:rPr lang="en-IE" sz="2400" i="1"/>
              <a:t>(Services &amp; supplies &gt; about €140,000 | Works &gt; €5.38 million)</a:t>
            </a:r>
            <a:br>
              <a:rPr lang="en-IE" sz="2400"/>
            </a:br>
            <a:r>
              <a:rPr lang="en-IE" sz="2400"/>
              <a:t>→ </a:t>
            </a:r>
            <a:r>
              <a:rPr lang="en-IE" sz="2400" b="1"/>
              <a:t>Publication in </a:t>
            </a:r>
            <a:r>
              <a:rPr lang="en-IE" sz="2800" b="1" u="sng"/>
              <a:t>OJEU</a:t>
            </a:r>
            <a:br>
              <a:rPr lang="en-IE" sz="2400"/>
            </a:br>
            <a:r>
              <a:rPr lang="en-IE" sz="2400"/>
              <a:t>→ </a:t>
            </a:r>
            <a:r>
              <a:rPr lang="en-US" sz="2400" b="1"/>
              <a:t>Practical access: </a:t>
            </a:r>
            <a:r>
              <a:rPr lang="en-US" sz="2400" b="1" u="sng"/>
              <a:t>TED + Funding &amp; Tenders Portal</a:t>
            </a:r>
            <a:endParaRPr lang="en-IE" sz="2400" b="1" u="sng">
              <a:ea typeface="Calibri" panose="020F0502020204030204"/>
              <a:cs typeface="Calibri" panose="020F0502020204030204"/>
            </a:endParaRPr>
          </a:p>
          <a:p>
            <a:pPr marL="227965" indent="-227965">
              <a:spcBef>
                <a:spcPts val="1200"/>
              </a:spcBef>
              <a:spcAft>
                <a:spcPts val="1200"/>
              </a:spcAft>
            </a:pPr>
            <a:r>
              <a:rPr lang="en-IE" sz="2400" b="1" u="sng">
                <a:solidFill>
                  <a:srgbClr val="0070C0"/>
                </a:solidFill>
              </a:rPr>
              <a:t>Below EU thresholds </a:t>
            </a:r>
            <a:r>
              <a:rPr lang="en-IE" sz="2400" i="1"/>
              <a:t>(&gt; about €140,000 | Works &gt; €5.38 million)</a:t>
            </a:r>
            <a:br>
              <a:rPr lang="en-IE" sz="2400"/>
            </a:br>
            <a:r>
              <a:rPr lang="en-IE" sz="2400"/>
              <a:t>→ Could be published on the </a:t>
            </a:r>
            <a:r>
              <a:rPr lang="en-IE" sz="2400" b="1" u="sng"/>
              <a:t>Funding &amp; Tenders Portal </a:t>
            </a:r>
            <a:r>
              <a:rPr lang="en-IE" sz="2400"/>
              <a:t>=&gt; PIN (Prior Information Notice).</a:t>
            </a:r>
            <a:br>
              <a:rPr lang="en-IE" sz="2400"/>
            </a:br>
            <a:r>
              <a:rPr lang="en-IE" sz="2400"/>
              <a:t>→ Always on </a:t>
            </a:r>
            <a:r>
              <a:rPr lang="en-IE" sz="2400" b="1" u="sng"/>
              <a:t>institutional websites</a:t>
            </a:r>
            <a:br>
              <a:rPr lang="en-IE" sz="2400"/>
            </a:br>
            <a:endParaRPr lang="en-IE" sz="2000">
              <a:solidFill>
                <a:schemeClr val="tx1"/>
              </a:solidFill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952102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34537">
        <p:fade/>
      </p:transition>
    </mc:Choice>
    <mc:Fallback xmlns="">
      <p:transition spd="med" advTm="34537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8827F6-2875-4C46-08D1-34F859F0E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AEE4C-383C-68FB-B5D3-B169F34CD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34" y="188641"/>
            <a:ext cx="11819090" cy="1008112"/>
          </a:xfrm>
        </p:spPr>
        <p:txBody>
          <a:bodyPr>
            <a:normAutofit/>
          </a:bodyPr>
          <a:lstStyle/>
          <a:p>
            <a:r>
              <a:rPr lang="en-IE" sz="3600" b="1">
                <a:solidFill>
                  <a:srgbClr val="0070C0"/>
                </a:solidFill>
              </a:rPr>
              <a:t>Where and how to find EU calls for tenders</a:t>
            </a:r>
            <a:endParaRPr lang="en-IE" sz="3600" b="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9FFE86-930B-82B5-72E1-8732E575B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796" y="1988839"/>
            <a:ext cx="9289032" cy="439229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IE" sz="240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IE" sz="2800" b="1" u="sng">
                <a:solidFill>
                  <a:srgbClr val="0070C0"/>
                </a:solidFill>
              </a:rPr>
              <a:t>1️⃣ </a:t>
            </a:r>
            <a:r>
              <a:rPr lang="en-IE" sz="2800" b="1" u="sng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Funding &amp; Tenders Portal.</a:t>
            </a:r>
            <a:r>
              <a:rPr lang="en-IE" sz="2800" b="1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en-IE" sz="280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2000">
                <a:hlinkClick r:id="rId3"/>
              </a:rPr>
              <a:t>Procurement - Online Manual - Funding Tenders Opportunities</a:t>
            </a:r>
            <a:endParaRPr lang="en-IE" sz="2000"/>
          </a:p>
          <a:p>
            <a:pPr marL="0" indent="0">
              <a:buNone/>
            </a:pPr>
            <a:r>
              <a:rPr lang="en-US" sz="2400" b="1" u="sng">
                <a:solidFill>
                  <a:srgbClr val="0070C0"/>
                </a:solidFill>
                <a:hlinkClick r:id="rId4"/>
              </a:rPr>
              <a:t>Participant register</a:t>
            </a:r>
            <a:endParaRPr lang="en-US" sz="2400" b="1" u="sng">
              <a:solidFill>
                <a:srgbClr val="0070C0"/>
              </a:solidFill>
            </a:endParaRPr>
          </a:p>
          <a:p>
            <a:r>
              <a:rPr lang="en-US" sz="2000"/>
              <a:t>Companies wishing to participate must register in the </a:t>
            </a:r>
            <a:r>
              <a:rPr lang="en-US" sz="2000" b="1"/>
              <a:t>EU Participant Register</a:t>
            </a:r>
            <a:r>
              <a:rPr lang="en-US" sz="2000"/>
              <a:t> and obtain a </a:t>
            </a:r>
            <a:r>
              <a:rPr lang="en-US" sz="2000" b="1"/>
              <a:t>PIC (Participant Identification Code)</a:t>
            </a:r>
            <a:r>
              <a:rPr lang="en-US" sz="2000"/>
              <a:t>.</a:t>
            </a:r>
          </a:p>
          <a:p>
            <a:pPr marL="0" indent="0">
              <a:buNone/>
            </a:pPr>
            <a:r>
              <a:rPr lang="en-IE" sz="2000" b="1">
                <a:solidFill>
                  <a:srgbClr val="0070C0"/>
                </a:solidFill>
              </a:rPr>
              <a:t>2️⃣ </a:t>
            </a:r>
            <a:r>
              <a:rPr lang="en-IE" sz="2800" b="1" u="sng">
                <a:solidFill>
                  <a:srgbClr val="0070C0"/>
                </a:solidFill>
              </a:rPr>
              <a:t>Official Journal of the European Union (OJEU)</a:t>
            </a:r>
          </a:p>
          <a:p>
            <a:r>
              <a:rPr lang="en-IE" sz="2400" b="1">
                <a:solidFill>
                  <a:srgbClr val="0070C0"/>
                </a:solidFill>
                <a:hlinkClick r:id="rId5"/>
              </a:rPr>
              <a:t>TED – Tenders Electronic Daily</a:t>
            </a:r>
            <a:endParaRPr lang="en-IE" sz="2400">
              <a:solidFill>
                <a:srgbClr val="0070C0"/>
              </a:solidFill>
            </a:endParaRPr>
          </a:p>
          <a:p>
            <a:pPr lvl="0"/>
            <a:r>
              <a:rPr lang="en-IE" sz="2000">
                <a:solidFill>
                  <a:schemeClr val="tx1"/>
                </a:solidFill>
              </a:rPr>
              <a:t>Online database of EU public procurement notices</a:t>
            </a:r>
          </a:p>
          <a:p>
            <a:pPr lvl="0"/>
            <a:r>
              <a:rPr lang="en-IE" sz="2000">
                <a:solidFill>
                  <a:schemeClr val="tx1"/>
                </a:solidFill>
              </a:rPr>
              <a:t>Search by sector, country or keywords</a:t>
            </a:r>
          </a:p>
          <a:p>
            <a:pPr lvl="0"/>
            <a:r>
              <a:rPr lang="en-IE" sz="2000">
                <a:solidFill>
                  <a:schemeClr val="tx1"/>
                </a:solidFill>
              </a:rPr>
              <a:t>Possibility to create automatic alerts</a:t>
            </a:r>
          </a:p>
          <a:p>
            <a:pPr marL="0" indent="0">
              <a:buNone/>
            </a:pPr>
            <a:endParaRPr lang="en-IE" sz="2400">
              <a:solidFill>
                <a:srgbClr val="0070C0"/>
              </a:solidFill>
            </a:endParaRPr>
          </a:p>
          <a:p>
            <a:pPr marL="0" lvl="0" indent="0">
              <a:buNone/>
            </a:pPr>
            <a:endParaRPr lang="en-IE" sz="2400"/>
          </a:p>
          <a:p>
            <a:pPr marL="0" lvl="0" indent="0">
              <a:buNone/>
            </a:pPr>
            <a:endParaRPr lang="en-IE" sz="2400">
              <a:solidFill>
                <a:schemeClr val="tx1"/>
              </a:solidFill>
            </a:endParaRPr>
          </a:p>
          <a:p>
            <a:pPr marL="0" lvl="0" indent="0">
              <a:buNone/>
            </a:pPr>
            <a:endParaRPr lang="en-IE" sz="24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E" sz="20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4C6D84-BD4D-E88D-0082-B7BFC6ED1E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796" y="1124744"/>
            <a:ext cx="10485822" cy="119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0170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15451">
        <p:fade/>
      </p:transition>
    </mc:Choice>
    <mc:Fallback xmlns="">
      <p:transition spd="med" advTm="15451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D025EE-FB9B-876B-0DB6-A483162A3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E850-9606-5CAE-AF17-95A1728FB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34" y="188641"/>
            <a:ext cx="11819090" cy="1008112"/>
          </a:xfrm>
        </p:spPr>
        <p:txBody>
          <a:bodyPr>
            <a:normAutofit/>
          </a:bodyPr>
          <a:lstStyle/>
          <a:p>
            <a:r>
              <a:rPr lang="en-IE" sz="3600" b="1">
                <a:solidFill>
                  <a:srgbClr val="0070C0"/>
                </a:solidFill>
              </a:rPr>
              <a:t>Where and how to find EU calls for tenders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49025B-3DB4-3891-CF72-B643A7D1B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363" y="1090469"/>
            <a:ext cx="10997902" cy="1872207"/>
          </a:xfrm>
        </p:spPr>
        <p:txBody>
          <a:bodyPr>
            <a:normAutofit fontScale="92500" lnSpcReduction="20000"/>
          </a:bodyPr>
          <a:lstStyle/>
          <a:p>
            <a:r>
              <a:rPr lang="en-IE" sz="3600" b="1">
                <a:solidFill>
                  <a:srgbClr val="0070C0"/>
                </a:solidFill>
              </a:rPr>
              <a:t>3️⃣ Other information channels</a:t>
            </a:r>
            <a:endParaRPr lang="en-IE" sz="3600">
              <a:solidFill>
                <a:srgbClr val="0070C0"/>
              </a:solidFill>
            </a:endParaRPr>
          </a:p>
          <a:p>
            <a:pPr lvl="0"/>
            <a:r>
              <a:rPr lang="en-IE" sz="2400" b="1">
                <a:solidFill>
                  <a:schemeClr val="tx1"/>
                </a:solidFill>
              </a:rPr>
              <a:t>Institutional website:</a:t>
            </a:r>
          </a:p>
          <a:p>
            <a:pPr marL="0" lvl="0" indent="0">
              <a:buNone/>
            </a:pPr>
            <a:r>
              <a:rPr lang="en-IE" sz="2400" b="1">
                <a:solidFill>
                  <a:schemeClr val="tx1"/>
                </a:solidFill>
              </a:rPr>
              <a:t> LinkedIn pages of EU institutions: </a:t>
            </a:r>
          </a:p>
          <a:p>
            <a:pPr lvl="0"/>
            <a:r>
              <a:rPr lang="en-IE" sz="2400" b="1">
                <a:solidFill>
                  <a:schemeClr val="tx1"/>
                </a:solidFill>
              </a:rPr>
              <a:t>OIL: </a:t>
            </a:r>
            <a:r>
              <a:rPr lang="en-IE" sz="2400">
                <a:solidFill>
                  <a:schemeClr val="tx1"/>
                </a:solidFill>
                <a:hlinkClick r:id="rId2"/>
              </a:rPr>
              <a:t>https://www.linkedin.com/in/oil-luxembourg-tendering-sector-4885b2315/</a:t>
            </a:r>
            <a:endParaRPr lang="en-IE" sz="2400">
              <a:solidFill>
                <a:schemeClr val="tx1"/>
              </a:solidFill>
            </a:endParaRPr>
          </a:p>
          <a:p>
            <a:pPr lvl="0"/>
            <a:endParaRPr lang="en-IE" sz="2400" b="1">
              <a:solidFill>
                <a:schemeClr val="tx1"/>
              </a:solidFill>
            </a:endParaRPr>
          </a:p>
          <a:p>
            <a:pPr marL="0" lvl="0" indent="0">
              <a:buNone/>
            </a:pPr>
            <a:endParaRPr lang="en-IE">
              <a:solidFill>
                <a:schemeClr val="tx1"/>
              </a:solidFill>
            </a:endParaRPr>
          </a:p>
          <a:p>
            <a:pPr lvl="0"/>
            <a:endParaRPr lang="en-IE" sz="24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E" sz="200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A1E6546-79AC-61F0-7AC1-5F4E5BEB75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623" y="2962676"/>
            <a:ext cx="4381921" cy="303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898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6330">
        <p:fade/>
      </p:transition>
    </mc:Choice>
    <mc:Fallback xmlns="">
      <p:transition spd="med" advTm="633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8548" y="6749659"/>
            <a:ext cx="8532178" cy="166299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spcAft>
                <a:spcPts val="400"/>
              </a:spcAft>
            </a:pPr>
            <a:r>
              <a:rPr lang="en-IE" sz="3600" b="1" kern="100">
                <a:solidFill>
                  <a:srgbClr val="0F4761"/>
                </a:solidFill>
                <a:latin typeface="Aptos Display" panose="020B0004020202020204" pitchFamily="34" charset="0"/>
                <a:cs typeface="Times New Roman" panose="02020603050405020304" pitchFamily="18" charset="0"/>
              </a:rPr>
              <a:t>OIL LinkedIn Profile</a:t>
            </a:r>
            <a:br>
              <a:rPr lang="en-IE" sz="3600" b="1" kern="10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E" sz="1700" kern="100" cap="none">
                <a:latin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IE" sz="1800" b="1" kern="10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IE" sz="2400" b="1" kern="100">
              <a:solidFill>
                <a:srgbClr val="0F4761"/>
              </a:solidFill>
              <a:effectLst/>
              <a:latin typeface="Aptos Display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4D4000-E5C3-E3DD-8D42-F19EDBAB57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413" t="19543" r="39957" b="5889"/>
          <a:stretch/>
        </p:blipFill>
        <p:spPr>
          <a:xfrm>
            <a:off x="477788" y="38581"/>
            <a:ext cx="3888432" cy="69019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C1669C-CEEC-27C2-6476-881D46DCB5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822" t="12192" r="39957" b="4839"/>
          <a:stretch/>
        </p:blipFill>
        <p:spPr>
          <a:xfrm>
            <a:off x="4222204" y="48100"/>
            <a:ext cx="3528392" cy="67986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D44AB3-75E3-47BA-4C3E-C68A1808AB2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822" t="14291" r="39957" b="7990"/>
          <a:stretch/>
        </p:blipFill>
        <p:spPr>
          <a:xfrm>
            <a:off x="7727100" y="102849"/>
            <a:ext cx="3767912" cy="680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572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7185">
        <p:fade/>
      </p:transition>
    </mc:Choice>
    <mc:Fallback xmlns="">
      <p:transition spd="med" advTm="7185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799495-0C8F-5111-366A-EFBCEA10C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E2CAE-B783-FB96-F396-1CC22B593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34" y="188641"/>
            <a:ext cx="11819090" cy="1008112"/>
          </a:xfrm>
        </p:spPr>
        <p:txBody>
          <a:bodyPr>
            <a:normAutofit/>
          </a:bodyPr>
          <a:lstStyle/>
          <a:p>
            <a:r>
              <a:rPr lang="en-IE" sz="3600" b="1"/>
              <a:t>Where and how to find EU calls for tenders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39941B-D326-FECB-B5B2-9C02E852F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19" y="0"/>
            <a:ext cx="11569986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ECEBA6F-E478-3471-4476-B6EC391F4064}"/>
              </a:ext>
            </a:extLst>
          </p:cNvPr>
          <p:cNvSpPr/>
          <p:nvPr/>
        </p:nvSpPr>
        <p:spPr>
          <a:xfrm>
            <a:off x="1838849" y="602901"/>
            <a:ext cx="1668026" cy="6732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FF11D6AA-D2DD-67C3-F7A5-27CD86164869}"/>
              </a:ext>
            </a:extLst>
          </p:cNvPr>
          <p:cNvSpPr/>
          <p:nvPr/>
        </p:nvSpPr>
        <p:spPr>
          <a:xfrm>
            <a:off x="1125414" y="821937"/>
            <a:ext cx="606514" cy="37481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799097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5094">
        <p:fade/>
      </p:transition>
    </mc:Choice>
    <mc:Fallback xmlns="">
      <p:transition spd="med" advTm="5094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6029A9-D657-3511-F426-1D0F12A23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3E970-3CDD-C9FC-7A50-6F8071DC7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34" y="188641"/>
            <a:ext cx="11819090" cy="1008112"/>
          </a:xfrm>
        </p:spPr>
        <p:txBody>
          <a:bodyPr>
            <a:normAutofit/>
          </a:bodyPr>
          <a:lstStyle/>
          <a:p>
            <a:r>
              <a:rPr lang="en-IE" sz="3600" b="1"/>
              <a:t>Where and how to find EU calls for tenders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201766-9817-15D5-B966-B5672671C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1617"/>
            <a:ext cx="12188825" cy="603664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A75863C-2520-E97F-07DC-1357D01D4381}"/>
              </a:ext>
            </a:extLst>
          </p:cNvPr>
          <p:cNvSpPr/>
          <p:nvPr/>
        </p:nvSpPr>
        <p:spPr>
          <a:xfrm>
            <a:off x="1359393" y="1418788"/>
            <a:ext cx="1403472" cy="2920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19943F93-2496-9472-26D3-F51393FABF1B}"/>
              </a:ext>
            </a:extLst>
          </p:cNvPr>
          <p:cNvSpPr/>
          <p:nvPr/>
        </p:nvSpPr>
        <p:spPr>
          <a:xfrm>
            <a:off x="684034" y="1418789"/>
            <a:ext cx="606514" cy="3790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97EF1F-4BAE-1189-08A4-FDA6C4B5CF75}"/>
              </a:ext>
            </a:extLst>
          </p:cNvPr>
          <p:cNvSpPr/>
          <p:nvPr/>
        </p:nvSpPr>
        <p:spPr>
          <a:xfrm>
            <a:off x="1359393" y="1797878"/>
            <a:ext cx="1403472" cy="2920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BDBC5280-892B-5D16-99D4-7B81F8E85CB5}"/>
              </a:ext>
            </a:extLst>
          </p:cNvPr>
          <p:cNvSpPr/>
          <p:nvPr/>
        </p:nvSpPr>
        <p:spPr>
          <a:xfrm>
            <a:off x="684034" y="1797878"/>
            <a:ext cx="606514" cy="3790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993878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6582">
        <p:fade/>
      </p:transition>
    </mc:Choice>
    <mc:Fallback xmlns="">
      <p:transition spd="med" advTm="6582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105F4A-E34C-142B-90E8-E1D7A80FC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9DFEC9-78E4-36C7-F094-012CB636E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82" y="4642000"/>
            <a:ext cx="3020099" cy="20836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D184E5D-CF0D-8C88-52B4-91758CD62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9045" y="176768"/>
            <a:ext cx="4893206" cy="27873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308F7BF-BE18-8AF4-3A0D-4D8554746D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397" y="2941170"/>
            <a:ext cx="2380197" cy="15907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68FC9BF-3030-6BDD-2F3D-60ABA0B9B3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1089" y="3321532"/>
            <a:ext cx="4240507" cy="16407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33C3D8F-85E6-DFB3-38D5-6682B63805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1091" y="5155881"/>
            <a:ext cx="4061160" cy="1569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970C140-246C-9A66-833E-0A8F1F2AEF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4914" y="3166937"/>
            <a:ext cx="4181525" cy="30583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8170BF9-7A67-BACE-6181-13C449BBD5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1090" y="1984626"/>
            <a:ext cx="4240507" cy="11823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0AEDE81-E298-2E56-59E9-D3EA286A1079}"/>
              </a:ext>
            </a:extLst>
          </p:cNvPr>
          <p:cNvSpPr txBox="1"/>
          <p:nvPr/>
        </p:nvSpPr>
        <p:spPr>
          <a:xfrm>
            <a:off x="4945407" y="538076"/>
            <a:ext cx="29528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err="1">
                <a:solidFill>
                  <a:srgbClr val="C00000"/>
                </a:solidFill>
              </a:rPr>
              <a:t>Search</a:t>
            </a:r>
            <a:r>
              <a:rPr lang="es-ES" sz="4400" b="1">
                <a:solidFill>
                  <a:srgbClr val="C00000"/>
                </a:solidFill>
              </a:rPr>
              <a:t> </a:t>
            </a:r>
            <a:r>
              <a:rPr lang="es-ES" sz="4400" b="1" err="1">
                <a:solidFill>
                  <a:srgbClr val="C00000"/>
                </a:solidFill>
              </a:rPr>
              <a:t>Filters</a:t>
            </a:r>
            <a:endParaRPr lang="en-IE" sz="4400" b="1">
              <a:solidFill>
                <a:srgbClr val="C0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646E70-48C0-D8DD-50F5-94D0BD31FF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3182" y="176768"/>
            <a:ext cx="4762225" cy="26543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3031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2807">
        <p:fade/>
      </p:transition>
    </mc:Choice>
    <mc:Fallback xmlns="">
      <p:transition spd="med" advTm="2807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31D5F3-C299-3367-BD7B-48B3CA560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0978699-70F1-D314-DEE8-DF1982207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334189C-5EFB-CFC5-95BB-7461915EF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19" y="22838"/>
            <a:ext cx="110990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329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4722">
        <p:fade/>
      </p:transition>
    </mc:Choice>
    <mc:Fallback xmlns="">
      <p:transition spd="med" advTm="4722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9B1F5-2398-8F9A-797B-EA6BDDAA6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8280D7-B926-4819-54A9-5F58E4D234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2364" y="2615081"/>
            <a:ext cx="5400600" cy="3982271"/>
          </a:xfrm>
        </p:spPr>
        <p:txBody>
          <a:bodyPr>
            <a:normAutofit/>
          </a:bodyPr>
          <a:lstStyle/>
          <a:p>
            <a:r>
              <a:rPr lang="en-IE" b="1">
                <a:solidFill>
                  <a:srgbClr val="0070C0"/>
                </a:solidFill>
              </a:rPr>
              <a:t>Contract Notice Extracts</a:t>
            </a:r>
          </a:p>
          <a:p>
            <a:r>
              <a:rPr lang="en-US" sz="1800">
                <a:solidFill>
                  <a:schemeClr val="tx1"/>
                </a:solidFill>
              </a:rPr>
              <a:t>A contract notice is the </a:t>
            </a:r>
            <a:r>
              <a:rPr lang="en-US" sz="1800" b="1">
                <a:solidFill>
                  <a:schemeClr val="tx1"/>
                </a:solidFill>
              </a:rPr>
              <a:t>official announcement</a:t>
            </a:r>
            <a:r>
              <a:rPr lang="en-US" sz="1800">
                <a:solidFill>
                  <a:schemeClr val="tx1"/>
                </a:solidFill>
              </a:rPr>
              <a:t> of a procurement procedure. It informs the market about the </a:t>
            </a:r>
            <a:r>
              <a:rPr lang="en-US" sz="1800" b="1">
                <a:solidFill>
                  <a:schemeClr val="tx1"/>
                </a:solidFill>
              </a:rPr>
              <a:t>opportunity</a:t>
            </a:r>
            <a:r>
              <a:rPr lang="en-US" sz="1800">
                <a:solidFill>
                  <a:schemeClr val="tx1"/>
                </a:solidFill>
              </a:rPr>
              <a:t> and provides the </a:t>
            </a:r>
            <a:r>
              <a:rPr lang="en-US" sz="1800" b="1">
                <a:solidFill>
                  <a:schemeClr val="tx1"/>
                </a:solidFill>
              </a:rPr>
              <a:t>key elements of the foreseen contract</a:t>
            </a:r>
            <a:r>
              <a:rPr lang="en-US" sz="1800">
                <a:solidFill>
                  <a:schemeClr val="tx1"/>
                </a:solidFill>
              </a:rPr>
              <a:t>, such as the </a:t>
            </a:r>
            <a:r>
              <a:rPr lang="en-US" sz="1800" b="1">
                <a:solidFill>
                  <a:schemeClr val="tx1"/>
                </a:solidFill>
              </a:rPr>
              <a:t>contracting authority</a:t>
            </a:r>
            <a:r>
              <a:rPr lang="en-US" sz="1800">
                <a:solidFill>
                  <a:schemeClr val="tx1"/>
                </a:solidFill>
              </a:rPr>
              <a:t>, the </a:t>
            </a:r>
            <a:r>
              <a:rPr lang="en-US" sz="1800" b="1">
                <a:solidFill>
                  <a:schemeClr val="tx1"/>
                </a:solidFill>
              </a:rPr>
              <a:t>subject </a:t>
            </a:r>
            <a:r>
              <a:rPr lang="en-US" sz="1800">
                <a:solidFill>
                  <a:schemeClr val="tx1"/>
                </a:solidFill>
              </a:rPr>
              <a:t>of the contract, the </a:t>
            </a:r>
            <a:r>
              <a:rPr lang="en-US" sz="1800" b="1">
                <a:solidFill>
                  <a:schemeClr val="tx1"/>
                </a:solidFill>
              </a:rPr>
              <a:t>deadline for submission </a:t>
            </a:r>
            <a:r>
              <a:rPr lang="en-US" sz="1800">
                <a:solidFill>
                  <a:schemeClr val="tx1"/>
                </a:solidFill>
              </a:rPr>
              <a:t>and the </a:t>
            </a:r>
            <a:r>
              <a:rPr lang="en-US" sz="1800" b="1">
                <a:solidFill>
                  <a:schemeClr val="tx1"/>
                </a:solidFill>
              </a:rPr>
              <a:t>selection criteria. </a:t>
            </a:r>
            <a:r>
              <a:rPr lang="en-US" sz="1800">
                <a:solidFill>
                  <a:schemeClr val="tx1"/>
                </a:solidFill>
              </a:rPr>
              <a:t>It also includes </a:t>
            </a:r>
            <a:r>
              <a:rPr lang="en-US" sz="1800" b="1">
                <a:solidFill>
                  <a:schemeClr val="tx1"/>
                </a:solidFill>
              </a:rPr>
              <a:t>a link to the procurement documents, </a:t>
            </a:r>
            <a:r>
              <a:rPr lang="en-US" sz="1800">
                <a:solidFill>
                  <a:schemeClr val="tx1"/>
                </a:solidFill>
              </a:rPr>
              <a:t>where companies can find the </a:t>
            </a:r>
            <a:r>
              <a:rPr lang="en-US" sz="1800" b="1">
                <a:solidFill>
                  <a:schemeClr val="tx1"/>
                </a:solidFill>
              </a:rPr>
              <a:t>detailed specifications and instructions for submitting their offer.</a:t>
            </a:r>
            <a:endParaRPr lang="en-IE" sz="1800" b="1">
              <a:solidFill>
                <a:schemeClr val="tx1"/>
              </a:solidFill>
            </a:endParaRPr>
          </a:p>
          <a:p>
            <a:endParaRPr lang="en-IE" b="1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D6A645-2C83-20DD-D46E-BE0302F38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499" y="130324"/>
            <a:ext cx="4734746" cy="65973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E33C0DA-0713-0B9E-00FE-F386AAA63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3598" y="260648"/>
            <a:ext cx="6789728" cy="18455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24439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2680">
        <p:fade/>
      </p:transition>
    </mc:Choice>
    <mc:Fallback xmlns="">
      <p:transition spd="med" advTm="268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29ECF4-15CC-87B3-20DC-4B1ABB15F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9B4966-1089-D826-D5CC-22831A19F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063" y="2023479"/>
            <a:ext cx="9207152" cy="3179718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endParaRPr lang="en-IE" sz="2500">
              <a:latin typeface="Century" panose="02040604050505020304" pitchFamily="18" charset="0"/>
            </a:endParaRPr>
          </a:p>
          <a:p>
            <a:pPr marL="0" indent="0" algn="ctr">
              <a:spcBef>
                <a:spcPts val="600"/>
              </a:spcBef>
              <a:buNone/>
            </a:pPr>
            <a:r>
              <a:rPr lang="en-IE" sz="6000" b="1">
                <a:solidFill>
                  <a:srgbClr val="0070C0"/>
                </a:solidFill>
              </a:rPr>
              <a:t>03 ✓ HOW TO AVOID COMMON MISTAKES</a:t>
            </a:r>
            <a:endParaRPr lang="en-US" sz="450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IE" sz="1300"/>
          </a:p>
        </p:txBody>
      </p:sp>
      <p:pic>
        <p:nvPicPr>
          <p:cNvPr id="8" name="Picture 7" descr="A blue square with yellow stars and a blue circle with white lines&#10;&#10;AI-generated content may be incorrect.">
            <a:extLst>
              <a:ext uri="{FF2B5EF4-FFF2-40B4-BE49-F238E27FC236}">
                <a16:creationId xmlns:a16="http://schemas.microsoft.com/office/drawing/2014/main" id="{8CC5A2E6-25C3-53E9-047E-7F9E332C6B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27" r="1" b="1"/>
          <a:stretch>
            <a:fillRect/>
          </a:stretch>
        </p:blipFill>
        <p:spPr>
          <a:xfrm>
            <a:off x="9466038" y="116632"/>
            <a:ext cx="2776532" cy="1906847"/>
          </a:xfrm>
          <a:custGeom>
            <a:avLst/>
            <a:gdLst/>
            <a:ahLst/>
            <a:cxnLst/>
            <a:rect l="l" t="t" r="r" b="b"/>
            <a:pathLst>
              <a:path w="6105136" h="4191746">
                <a:moveTo>
                  <a:pt x="0" y="0"/>
                </a:moveTo>
                <a:lnTo>
                  <a:pt x="5607799" y="0"/>
                </a:lnTo>
                <a:lnTo>
                  <a:pt x="5571513" y="27327"/>
                </a:lnTo>
                <a:cubicBezTo>
                  <a:pt x="5516855" y="89886"/>
                  <a:pt x="5497833" y="180727"/>
                  <a:pt x="5456712" y="261788"/>
                </a:cubicBezTo>
                <a:cubicBezTo>
                  <a:pt x="5516289" y="304550"/>
                  <a:pt x="5587520" y="313948"/>
                  <a:pt x="5651844" y="341674"/>
                </a:cubicBezTo>
                <a:cubicBezTo>
                  <a:pt x="5718760" y="370809"/>
                  <a:pt x="5718760" y="392425"/>
                  <a:pt x="5663501" y="477009"/>
                </a:cubicBezTo>
                <a:cubicBezTo>
                  <a:pt x="5807259" y="495339"/>
                  <a:pt x="5807259" y="495339"/>
                  <a:pt x="5762794" y="628324"/>
                </a:cubicBezTo>
                <a:cubicBezTo>
                  <a:pt x="5883243" y="640542"/>
                  <a:pt x="5962676" y="703511"/>
                  <a:pt x="5981237" y="841197"/>
                </a:cubicBezTo>
                <a:cubicBezTo>
                  <a:pt x="5990305" y="907926"/>
                  <a:pt x="6044700" y="939409"/>
                  <a:pt x="6105136" y="984052"/>
                </a:cubicBezTo>
                <a:cubicBezTo>
                  <a:pt x="6030022" y="1027286"/>
                  <a:pt x="5979081" y="1117509"/>
                  <a:pt x="5891443" y="1022115"/>
                </a:cubicBezTo>
                <a:cubicBezTo>
                  <a:pt x="5859498" y="987342"/>
                  <a:pt x="5862517" y="1031513"/>
                  <a:pt x="5858202" y="1044202"/>
                </a:cubicBezTo>
                <a:cubicBezTo>
                  <a:pt x="5847842" y="1075215"/>
                  <a:pt x="5869424" y="1095893"/>
                  <a:pt x="5883673" y="1119387"/>
                </a:cubicBezTo>
                <a:cubicBezTo>
                  <a:pt x="5897486" y="1142885"/>
                  <a:pt x="5913893" y="1167789"/>
                  <a:pt x="5917778" y="1194108"/>
                </a:cubicBezTo>
                <a:cubicBezTo>
                  <a:pt x="5920365" y="1212434"/>
                  <a:pt x="5907848" y="1239216"/>
                  <a:pt x="5894034" y="1252846"/>
                </a:cubicBezTo>
                <a:cubicBezTo>
                  <a:pt x="5821506" y="1324743"/>
                  <a:pt x="5864677" y="1486396"/>
                  <a:pt x="5727393" y="1507074"/>
                </a:cubicBezTo>
                <a:cubicBezTo>
                  <a:pt x="5665659" y="1516469"/>
                  <a:pt x="5635872" y="1575680"/>
                  <a:pt x="5590543" y="1608104"/>
                </a:cubicBezTo>
                <a:cubicBezTo>
                  <a:pt x="5432970" y="1721355"/>
                  <a:pt x="5327632" y="1867030"/>
                  <a:pt x="5278850" y="2067214"/>
                </a:cubicBezTo>
                <a:cubicBezTo>
                  <a:pt x="5265468" y="2122664"/>
                  <a:pt x="5214092" y="2167309"/>
                  <a:pt x="5180851" y="2216179"/>
                </a:cubicBezTo>
                <a:cubicBezTo>
                  <a:pt x="5196826" y="2251892"/>
                  <a:pt x="5284029" y="2174826"/>
                  <a:pt x="5253380" y="2268808"/>
                </a:cubicBezTo>
                <a:cubicBezTo>
                  <a:pt x="5230067" y="2339298"/>
                  <a:pt x="5170490" y="2383001"/>
                  <a:pt x="5114368" y="2424825"/>
                </a:cubicBezTo>
                <a:cubicBezTo>
                  <a:pt x="5050475" y="2472284"/>
                  <a:pt x="4979676" y="2510347"/>
                  <a:pt x="4950749" y="2598221"/>
                </a:cubicBezTo>
                <a:cubicBezTo>
                  <a:pt x="4944706" y="2617020"/>
                  <a:pt x="4925279" y="2636755"/>
                  <a:pt x="4908013" y="2644276"/>
                </a:cubicBezTo>
                <a:cubicBezTo>
                  <a:pt x="4007468" y="4190779"/>
                  <a:pt x="1790648" y="4201115"/>
                  <a:pt x="1535079" y="4190306"/>
                </a:cubicBezTo>
                <a:cubicBezTo>
                  <a:pt x="1225543" y="4176680"/>
                  <a:pt x="932844" y="4081285"/>
                  <a:pt x="645760" y="3962397"/>
                </a:cubicBezTo>
                <a:cubicBezTo>
                  <a:pt x="524448" y="3912117"/>
                  <a:pt x="411775" y="3840689"/>
                  <a:pt x="293915" y="3785239"/>
                </a:cubicBezTo>
                <a:cubicBezTo>
                  <a:pt x="212539" y="3746940"/>
                  <a:pt x="140444" y="3691254"/>
                  <a:pt x="68403" y="3637448"/>
                </a:cubicBezTo>
                <a:lnTo>
                  <a:pt x="0" y="3589272"/>
                </a:lnTo>
                <a:close/>
              </a:path>
            </a:pathLst>
          </a:custGeom>
        </p:spPr>
      </p:pic>
      <p:pic>
        <p:nvPicPr>
          <p:cNvPr id="5" name="Picture 4" descr="A group of people standing around a blue tent with yellow stars&#10;&#10;AI-generated content may be incorrect.">
            <a:extLst>
              <a:ext uri="{FF2B5EF4-FFF2-40B4-BE49-F238E27FC236}">
                <a16:creationId xmlns:a16="http://schemas.microsoft.com/office/drawing/2014/main" id="{36FEFD37-917E-9D23-D375-43022091F14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667" r="2" b="16657"/>
          <a:stretch>
            <a:fillRect/>
          </a:stretch>
        </p:blipFill>
        <p:spPr>
          <a:xfrm>
            <a:off x="8890353" y="5301862"/>
            <a:ext cx="3298472" cy="1556138"/>
          </a:xfrm>
          <a:custGeom>
            <a:avLst/>
            <a:gdLst/>
            <a:ahLst/>
            <a:cxnLst/>
            <a:rect l="l" t="t" r="r" b="b"/>
            <a:pathLst>
              <a:path w="5414116" h="2553582">
                <a:moveTo>
                  <a:pt x="158526" y="1316979"/>
                </a:moveTo>
                <a:lnTo>
                  <a:pt x="156754" y="1330318"/>
                </a:lnTo>
                <a:lnTo>
                  <a:pt x="150357" y="1343402"/>
                </a:lnTo>
                <a:cubicBezTo>
                  <a:pt x="148595" y="1346671"/>
                  <a:pt x="147784" y="1347597"/>
                  <a:pt x="148224" y="1345403"/>
                </a:cubicBezTo>
                <a:cubicBezTo>
                  <a:pt x="148536" y="1343890"/>
                  <a:pt x="150150" y="1339188"/>
                  <a:pt x="152759" y="1332109"/>
                </a:cubicBezTo>
                <a:close/>
                <a:moveTo>
                  <a:pt x="183999" y="1247985"/>
                </a:moveTo>
                <a:lnTo>
                  <a:pt x="185425" y="1249095"/>
                </a:lnTo>
                <a:lnTo>
                  <a:pt x="177909" y="1267545"/>
                </a:lnTo>
                <a:cubicBezTo>
                  <a:pt x="172543" y="1280910"/>
                  <a:pt x="167559" y="1293511"/>
                  <a:pt x="163267" y="1304542"/>
                </a:cubicBezTo>
                <a:lnTo>
                  <a:pt x="158526" y="1316979"/>
                </a:lnTo>
                <a:lnTo>
                  <a:pt x="160096" y="1305161"/>
                </a:lnTo>
                <a:cubicBezTo>
                  <a:pt x="166154" y="1273946"/>
                  <a:pt x="174799" y="1251295"/>
                  <a:pt x="183999" y="1247985"/>
                </a:cubicBezTo>
                <a:close/>
                <a:moveTo>
                  <a:pt x="2747400" y="406"/>
                </a:moveTo>
                <a:cubicBezTo>
                  <a:pt x="3035071" y="-4281"/>
                  <a:pt x="3341945" y="31161"/>
                  <a:pt x="3649095" y="133697"/>
                </a:cubicBezTo>
                <a:cubicBezTo>
                  <a:pt x="3849864" y="200721"/>
                  <a:pt x="4603144" y="576730"/>
                  <a:pt x="4698157" y="641897"/>
                </a:cubicBezTo>
                <a:cubicBezTo>
                  <a:pt x="4795794" y="709015"/>
                  <a:pt x="4865356" y="805949"/>
                  <a:pt x="4969229" y="864848"/>
                </a:cubicBezTo>
                <a:cubicBezTo>
                  <a:pt x="5024230" y="895855"/>
                  <a:pt x="5072076" y="940214"/>
                  <a:pt x="5031717" y="1024948"/>
                </a:cubicBezTo>
                <a:cubicBezTo>
                  <a:pt x="5020170" y="1048963"/>
                  <a:pt x="5029183" y="1072811"/>
                  <a:pt x="5057014" y="1071682"/>
                </a:cubicBezTo>
                <a:cubicBezTo>
                  <a:pt x="5109680" y="1069387"/>
                  <a:pt x="5118666" y="1110271"/>
                  <a:pt x="5135838" y="1143392"/>
                </a:cubicBezTo>
                <a:cubicBezTo>
                  <a:pt x="5166252" y="1202027"/>
                  <a:pt x="5193622" y="1263285"/>
                  <a:pt x="5266156" y="1289064"/>
                </a:cubicBezTo>
                <a:cubicBezTo>
                  <a:pt x="5238324" y="1323279"/>
                  <a:pt x="5215649" y="1311585"/>
                  <a:pt x="5195858" y="1298567"/>
                </a:cubicBezTo>
                <a:cubicBezTo>
                  <a:pt x="5143669" y="1263879"/>
                  <a:pt x="5093474" y="1226987"/>
                  <a:pt x="5041179" y="1192607"/>
                </a:cubicBezTo>
                <a:cubicBezTo>
                  <a:pt x="5007224" y="1170236"/>
                  <a:pt x="4975133" y="1142623"/>
                  <a:pt x="4918135" y="1145234"/>
                </a:cubicBezTo>
                <a:cubicBezTo>
                  <a:pt x="4935797" y="1231274"/>
                  <a:pt x="5007025" y="1262427"/>
                  <a:pt x="5060171" y="1300349"/>
                </a:cubicBezTo>
                <a:cubicBezTo>
                  <a:pt x="5126536" y="1347737"/>
                  <a:pt x="5152263" y="1413621"/>
                  <a:pt x="5184421" y="1487704"/>
                </a:cubicBezTo>
                <a:cubicBezTo>
                  <a:pt x="5122415" y="1489134"/>
                  <a:pt x="5103753" y="1435610"/>
                  <a:pt x="5058648" y="1427657"/>
                </a:cubicBezTo>
                <a:cubicBezTo>
                  <a:pt x="5053296" y="1435084"/>
                  <a:pt x="5045346" y="1445577"/>
                  <a:pt x="5045794" y="1446015"/>
                </a:cubicBezTo>
                <a:cubicBezTo>
                  <a:pt x="5106451" y="1496737"/>
                  <a:pt x="5117537" y="1568193"/>
                  <a:pt x="5101767" y="1647359"/>
                </a:cubicBezTo>
                <a:cubicBezTo>
                  <a:pt x="5093584" y="1688209"/>
                  <a:pt x="5115626" y="1706770"/>
                  <a:pt x="5135030" y="1731061"/>
                </a:cubicBezTo>
                <a:cubicBezTo>
                  <a:pt x="5203090" y="1816944"/>
                  <a:pt x="5278566" y="1897224"/>
                  <a:pt x="5321944" y="2003361"/>
                </a:cubicBezTo>
                <a:cubicBezTo>
                  <a:pt x="5239878" y="1971324"/>
                  <a:pt x="5191106" y="1897335"/>
                  <a:pt x="5107240" y="1850840"/>
                </a:cubicBezTo>
                <a:cubicBezTo>
                  <a:pt x="5146549" y="1965041"/>
                  <a:pt x="5224816" y="2036621"/>
                  <a:pt x="5290952" y="2116036"/>
                </a:cubicBezTo>
                <a:cubicBezTo>
                  <a:pt x="5321198" y="2152238"/>
                  <a:pt x="5345753" y="2195120"/>
                  <a:pt x="5388446" y="2220887"/>
                </a:cubicBezTo>
                <a:cubicBezTo>
                  <a:pt x="5403552" y="2230128"/>
                  <a:pt x="5428090" y="2247608"/>
                  <a:pt x="5403992" y="2273010"/>
                </a:cubicBezTo>
                <a:cubicBezTo>
                  <a:pt x="5383871" y="2294002"/>
                  <a:pt x="5363583" y="2281535"/>
                  <a:pt x="5345240" y="2269525"/>
                </a:cubicBezTo>
                <a:cubicBezTo>
                  <a:pt x="5301305" y="2240459"/>
                  <a:pt x="5249677" y="2227961"/>
                  <a:pt x="5181971" y="2212341"/>
                </a:cubicBezTo>
                <a:cubicBezTo>
                  <a:pt x="5210776" y="2304349"/>
                  <a:pt x="5323140" y="2305426"/>
                  <a:pt x="5342451" y="2399541"/>
                </a:cubicBezTo>
                <a:cubicBezTo>
                  <a:pt x="5276493" y="2399374"/>
                  <a:pt x="5240279" y="2358756"/>
                  <a:pt x="5193127" y="2341296"/>
                </a:cubicBezTo>
                <a:cubicBezTo>
                  <a:pt x="5150483" y="2325566"/>
                  <a:pt x="5134316" y="2337131"/>
                  <a:pt x="5128778" y="2384953"/>
                </a:cubicBezTo>
                <a:cubicBezTo>
                  <a:pt x="5120098" y="2459440"/>
                  <a:pt x="5082689" y="2490060"/>
                  <a:pt x="5024779" y="2455361"/>
                </a:cubicBezTo>
                <a:cubicBezTo>
                  <a:pt x="4971160" y="2423009"/>
                  <a:pt x="4955618" y="2448088"/>
                  <a:pt x="4957119" y="2492221"/>
                </a:cubicBezTo>
                <a:cubicBezTo>
                  <a:pt x="4957659" y="2508307"/>
                  <a:pt x="4955422" y="2522819"/>
                  <a:pt x="4951208" y="2536243"/>
                </a:cubicBezTo>
                <a:lnTo>
                  <a:pt x="4942986" y="2553582"/>
                </a:lnTo>
                <a:lnTo>
                  <a:pt x="0" y="2553582"/>
                </a:lnTo>
                <a:lnTo>
                  <a:pt x="10415" y="2540282"/>
                </a:lnTo>
                <a:cubicBezTo>
                  <a:pt x="21321" y="2529317"/>
                  <a:pt x="34083" y="2520126"/>
                  <a:pt x="50390" y="2514109"/>
                </a:cubicBezTo>
                <a:cubicBezTo>
                  <a:pt x="60150" y="2510393"/>
                  <a:pt x="69288" y="2504190"/>
                  <a:pt x="78593" y="2498362"/>
                </a:cubicBezTo>
                <a:cubicBezTo>
                  <a:pt x="79663" y="2490260"/>
                  <a:pt x="77016" y="2483287"/>
                  <a:pt x="68604" y="2478966"/>
                </a:cubicBezTo>
                <a:cubicBezTo>
                  <a:pt x="15119" y="2451323"/>
                  <a:pt x="33815" y="2412284"/>
                  <a:pt x="51592" y="2367344"/>
                </a:cubicBezTo>
                <a:cubicBezTo>
                  <a:pt x="73482" y="2311677"/>
                  <a:pt x="117178" y="2293901"/>
                  <a:pt x="167239" y="2281968"/>
                </a:cubicBezTo>
                <a:cubicBezTo>
                  <a:pt x="184333" y="2277976"/>
                  <a:pt x="204809" y="2283134"/>
                  <a:pt x="218700" y="2261009"/>
                </a:cubicBezTo>
                <a:cubicBezTo>
                  <a:pt x="202945" y="2233233"/>
                  <a:pt x="167661" y="2244301"/>
                  <a:pt x="144260" y="2232104"/>
                </a:cubicBezTo>
                <a:cubicBezTo>
                  <a:pt x="124982" y="2221882"/>
                  <a:pt x="89225" y="2216464"/>
                  <a:pt x="132450" y="2182200"/>
                </a:cubicBezTo>
                <a:cubicBezTo>
                  <a:pt x="145069" y="2172139"/>
                  <a:pt x="138401" y="2161211"/>
                  <a:pt x="128269" y="2157485"/>
                </a:cubicBezTo>
                <a:cubicBezTo>
                  <a:pt x="45771" y="2128357"/>
                  <a:pt x="114856" y="2054401"/>
                  <a:pt x="102768" y="2004430"/>
                </a:cubicBezTo>
                <a:cubicBezTo>
                  <a:pt x="99143" y="1990876"/>
                  <a:pt x="114661" y="1971808"/>
                  <a:pt x="128485" y="1969383"/>
                </a:cubicBezTo>
                <a:cubicBezTo>
                  <a:pt x="216478" y="1953355"/>
                  <a:pt x="255260" y="1875600"/>
                  <a:pt x="316632" y="1814867"/>
                </a:cubicBezTo>
                <a:cubicBezTo>
                  <a:pt x="286607" y="1778049"/>
                  <a:pt x="240843" y="1760915"/>
                  <a:pt x="204084" y="1732869"/>
                </a:cubicBezTo>
                <a:cubicBezTo>
                  <a:pt x="165873" y="1703815"/>
                  <a:pt x="170805" y="1689937"/>
                  <a:pt x="227085" y="1644378"/>
                </a:cubicBezTo>
                <a:cubicBezTo>
                  <a:pt x="135002" y="1609983"/>
                  <a:pt x="135002" y="1609983"/>
                  <a:pt x="194840" y="1531510"/>
                </a:cubicBezTo>
                <a:cubicBezTo>
                  <a:pt x="155738" y="1518118"/>
                  <a:pt x="147268" y="1431235"/>
                  <a:pt x="153201" y="1357062"/>
                </a:cubicBezTo>
                <a:lnTo>
                  <a:pt x="156754" y="1330318"/>
                </a:lnTo>
                <a:lnTo>
                  <a:pt x="158203" y="1327353"/>
                </a:lnTo>
                <a:cubicBezTo>
                  <a:pt x="164944" y="1313010"/>
                  <a:pt x="174305" y="1292418"/>
                  <a:pt x="183908" y="1271808"/>
                </a:cubicBezTo>
                <a:lnTo>
                  <a:pt x="192178" y="1254359"/>
                </a:lnTo>
                <a:lnTo>
                  <a:pt x="197963" y="1258870"/>
                </a:lnTo>
                <a:cubicBezTo>
                  <a:pt x="201319" y="1265759"/>
                  <a:pt x="204343" y="1269123"/>
                  <a:pt x="207082" y="1270177"/>
                </a:cubicBezTo>
                <a:cubicBezTo>
                  <a:pt x="215301" y="1273335"/>
                  <a:pt x="220953" y="1255680"/>
                  <a:pt x="225258" y="1249926"/>
                </a:cubicBezTo>
                <a:cubicBezTo>
                  <a:pt x="239225" y="1231830"/>
                  <a:pt x="229470" y="1215162"/>
                  <a:pt x="225383" y="1197822"/>
                </a:cubicBezTo>
                <a:cubicBezTo>
                  <a:pt x="223809" y="1191435"/>
                  <a:pt x="212069" y="1213060"/>
                  <a:pt x="198195" y="1241661"/>
                </a:cubicBezTo>
                <a:lnTo>
                  <a:pt x="192178" y="1254359"/>
                </a:lnTo>
                <a:lnTo>
                  <a:pt x="185425" y="1249095"/>
                </a:lnTo>
                <a:lnTo>
                  <a:pt x="194847" y="1225969"/>
                </a:lnTo>
                <a:cubicBezTo>
                  <a:pt x="218144" y="1169629"/>
                  <a:pt x="242658" y="1113997"/>
                  <a:pt x="248781" y="1110761"/>
                </a:cubicBezTo>
                <a:cubicBezTo>
                  <a:pt x="313786" y="1076283"/>
                  <a:pt x="321395" y="965784"/>
                  <a:pt x="418181" y="974220"/>
                </a:cubicBezTo>
                <a:cubicBezTo>
                  <a:pt x="461819" y="977818"/>
                  <a:pt x="495215" y="944914"/>
                  <a:pt x="532987" y="931088"/>
                </a:cubicBezTo>
                <a:cubicBezTo>
                  <a:pt x="664440" y="883526"/>
                  <a:pt x="768295" y="806734"/>
                  <a:pt x="846702" y="686183"/>
                </a:cubicBezTo>
                <a:cubicBezTo>
                  <a:pt x="868484" y="652881"/>
                  <a:pt x="913166" y="632329"/>
                  <a:pt x="946487" y="606427"/>
                </a:cubicBezTo>
                <a:cubicBezTo>
                  <a:pt x="943857" y="580742"/>
                  <a:pt x="867909" y="616319"/>
                  <a:pt x="909859" y="561037"/>
                </a:cubicBezTo>
                <a:cubicBezTo>
                  <a:pt x="941546" y="519374"/>
                  <a:pt x="991572" y="500749"/>
                  <a:pt x="1038549" y="483076"/>
                </a:cubicBezTo>
                <a:cubicBezTo>
                  <a:pt x="1092404" y="463016"/>
                  <a:pt x="1148626" y="449861"/>
                  <a:pt x="1187871" y="397948"/>
                </a:cubicBezTo>
                <a:cubicBezTo>
                  <a:pt x="1194206" y="389666"/>
                  <a:pt x="1884389" y="14461"/>
                  <a:pt x="2747400" y="40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82892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096">
        <p:fade/>
      </p:transition>
    </mc:Choice>
    <mc:Fallback xmlns="">
      <p:transition spd="med" advTm="19096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1EF483-B4CE-CFB2-B4B0-7BDAB3A3D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F0890-52D5-B47A-25C7-16085C2B3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7130" y="297971"/>
            <a:ext cx="6624736" cy="1507067"/>
          </a:xfrm>
        </p:spPr>
        <p:txBody>
          <a:bodyPr>
            <a:normAutofit fontScale="90000"/>
          </a:bodyPr>
          <a:lstStyle/>
          <a:p>
            <a:r>
              <a:rPr lang="en-IE" b="1">
                <a:solidFill>
                  <a:srgbClr val="0070C0"/>
                </a:solidFill>
              </a:rPr>
              <a:t>What to do after identifying a relevant call for tenders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B9C885-89C8-2C87-295E-E1D1C284A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2648" y="2001694"/>
            <a:ext cx="6624736" cy="4558335"/>
          </a:xfrm>
        </p:spPr>
        <p:txBody>
          <a:bodyPr vert="horz" lIns="144000" tIns="144000" rIns="144000" bIns="144000" rtlCol="0" anchor="t">
            <a:normAutofit/>
          </a:bodyPr>
          <a:lstStyle/>
          <a:p>
            <a:r>
              <a:rPr lang="en-IE" b="1">
                <a:solidFill>
                  <a:schemeClr val="tx1"/>
                </a:solidFill>
              </a:rPr>
              <a:t>Carefully read the procurement documents</a:t>
            </a:r>
            <a:br>
              <a:rPr lang="en-IE">
                <a:solidFill>
                  <a:schemeClr val="tx1"/>
                </a:solidFill>
              </a:rPr>
            </a:br>
            <a:r>
              <a:rPr lang="en-IE">
                <a:solidFill>
                  <a:schemeClr val="tx1"/>
                </a:solidFill>
              </a:rPr>
              <a:t>Analyse the contract notice (ted.europa.eu), tender specifications, technical requirements, selection criteria, and award criteria.</a:t>
            </a:r>
          </a:p>
          <a:p>
            <a:r>
              <a:rPr lang="en-IE" b="1">
                <a:solidFill>
                  <a:schemeClr val="tx1"/>
                </a:solidFill>
              </a:rPr>
              <a:t>Verify eligibility and requirements</a:t>
            </a:r>
            <a:br>
              <a:rPr lang="en-IE">
                <a:solidFill>
                  <a:schemeClr val="tx1"/>
                </a:solidFill>
              </a:rPr>
            </a:br>
            <a:r>
              <a:rPr lang="en-IE">
                <a:solidFill>
                  <a:schemeClr val="tx1"/>
                </a:solidFill>
              </a:rPr>
              <a:t>Ensure your organisation meets the legal, financial, and technical capacity requirements.</a:t>
            </a:r>
          </a:p>
          <a:p>
            <a:pPr marL="342265" indent="-342265"/>
            <a:r>
              <a:rPr lang="en-IE" sz="1950" b="1">
                <a:solidFill>
                  <a:schemeClr val="tx1"/>
                </a:solidFill>
              </a:rPr>
              <a:t>Register for access the procurement platform</a:t>
            </a:r>
            <a:br>
              <a:rPr lang="en-IE" sz="1950"/>
            </a:br>
            <a:r>
              <a:rPr lang="en-IE" sz="1950">
                <a:solidFill>
                  <a:schemeClr val="tx1"/>
                </a:solidFill>
              </a:rPr>
              <a:t>Access the tender through the relevant platform (e.g. the EU Funding &amp; Tenders Portal, </a:t>
            </a:r>
            <a:r>
              <a:rPr lang="en-IE" sz="2000">
                <a:solidFill>
                  <a:schemeClr val="tx1"/>
                </a:solidFill>
              </a:rPr>
              <a:t>TED – Tenders Electronic Daily</a:t>
            </a:r>
            <a:r>
              <a:rPr lang="en-IE" sz="1950">
                <a:solidFill>
                  <a:schemeClr val="tx1"/>
                </a:solidFill>
              </a:rPr>
              <a:t> or the contracting authority’s platform).</a:t>
            </a:r>
            <a:endParaRPr lang="en-IE" sz="1950">
              <a:solidFill>
                <a:schemeClr val="tx1"/>
              </a:solidFill>
              <a:cs typeface="Arial"/>
            </a:endParaRPr>
          </a:p>
          <a:p>
            <a:pPr marL="285115" indent="-285115">
              <a:buClr>
                <a:srgbClr val="000000"/>
              </a:buClr>
            </a:pPr>
            <a:endParaRPr lang="en-IE" sz="195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E"/>
          </a:p>
        </p:txBody>
      </p:sp>
      <p:pic>
        <p:nvPicPr>
          <p:cNvPr id="5" name="Picture 4" descr="A diagram of a document&#10;&#10;AI-generated content may be incorrect.">
            <a:extLst>
              <a:ext uri="{FF2B5EF4-FFF2-40B4-BE49-F238E27FC236}">
                <a16:creationId xmlns:a16="http://schemas.microsoft.com/office/drawing/2014/main" id="{FCB68E7A-AC67-A590-4A02-4B430695AA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0179"/>
          <a:stretch>
            <a:fillRect/>
          </a:stretch>
        </p:blipFill>
        <p:spPr>
          <a:xfrm>
            <a:off x="0" y="0"/>
            <a:ext cx="4423410" cy="615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7237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20977">
        <p:fade/>
      </p:transition>
    </mc:Choice>
    <mc:Fallback xmlns="">
      <p:transition spd="med" advTm="20977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FB9A10-F3B7-7B61-E17C-4D1228103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49C9C-F67A-EB53-187D-595F5C717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866" y="343838"/>
            <a:ext cx="11027002" cy="1507067"/>
          </a:xfrm>
        </p:spPr>
        <p:txBody>
          <a:bodyPr>
            <a:normAutofit fontScale="90000"/>
          </a:bodyPr>
          <a:lstStyle/>
          <a:p>
            <a:r>
              <a:rPr lang="en-IE" b="1">
                <a:solidFill>
                  <a:srgbClr val="0070C0"/>
                </a:solidFill>
              </a:rPr>
              <a:t>Verify eligibility and requirements</a:t>
            </a:r>
            <a:br>
              <a:rPr lang="en-IE"/>
            </a:br>
            <a:br>
              <a:rPr lang="en-IE"/>
            </a:br>
            <a:endParaRPr lang="en-IE" b="1">
              <a:solidFill>
                <a:srgbClr val="00206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0B9B54-EDB8-87DE-C6AA-2D30CB414A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112" y="847493"/>
            <a:ext cx="10657184" cy="5273447"/>
          </a:xfrm>
        </p:spPr>
        <p:txBody>
          <a:bodyPr>
            <a:normAutofit/>
          </a:bodyPr>
          <a:lstStyle/>
          <a:p>
            <a:r>
              <a:rPr lang="en-IE">
                <a:solidFill>
                  <a:schemeClr val="tx1"/>
                </a:solidFill>
              </a:rPr>
              <a:t>Ensure your organisation meets the legal, financial, and technical capacity requirements. </a:t>
            </a:r>
          </a:p>
          <a:p>
            <a:endParaRPr lang="en-IE">
              <a:solidFill>
                <a:schemeClr val="tx1"/>
              </a:solidFill>
            </a:endParaRPr>
          </a:p>
          <a:p>
            <a:pPr>
              <a:spcAft>
                <a:spcPts val="1200"/>
              </a:spcAft>
            </a:pPr>
            <a:r>
              <a:rPr lang="en-US" b="1">
                <a:solidFill>
                  <a:schemeClr val="tx1"/>
                </a:solidFill>
              </a:rPr>
              <a:t>Exclusion criteria</a:t>
            </a:r>
            <a:br>
              <a:rPr lang="en-US">
                <a:solidFill>
                  <a:schemeClr val="tx1"/>
                </a:solidFill>
              </a:rPr>
            </a:br>
            <a:r>
              <a:rPr lang="en-US">
                <a:solidFill>
                  <a:schemeClr val="tx1"/>
                </a:solidFill>
              </a:rPr>
              <a:t>Ensure the company is not in a situation that prevents participation in EU procurement (e.g. bankruptcy, fraud, corruption, serious professional misconduct, or unpaid taxes/social security).</a:t>
            </a:r>
          </a:p>
          <a:p>
            <a:pPr>
              <a:spcAft>
                <a:spcPts val="1200"/>
              </a:spcAft>
            </a:pPr>
            <a:r>
              <a:rPr lang="en-US" b="1">
                <a:solidFill>
                  <a:schemeClr val="tx1"/>
                </a:solidFill>
              </a:rPr>
              <a:t>Selection criteria</a:t>
            </a:r>
            <a:br>
              <a:rPr lang="en-US">
                <a:solidFill>
                  <a:schemeClr val="tx1"/>
                </a:solidFill>
              </a:rPr>
            </a:br>
            <a:r>
              <a:rPr lang="en-US">
                <a:solidFill>
                  <a:schemeClr val="tx1"/>
                </a:solidFill>
              </a:rPr>
              <a:t>Demonstrate the </a:t>
            </a:r>
            <a:r>
              <a:rPr lang="en-US" err="1">
                <a:solidFill>
                  <a:schemeClr val="tx1"/>
                </a:solidFill>
              </a:rPr>
              <a:t>organisation’s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b="1">
                <a:solidFill>
                  <a:schemeClr val="tx1"/>
                </a:solidFill>
              </a:rPr>
              <a:t>capacity to perform the contract</a:t>
            </a:r>
            <a:r>
              <a:rPr lang="en-US">
                <a:solidFill>
                  <a:schemeClr val="tx1"/>
                </a:solidFill>
              </a:rPr>
              <a:t>, including:</a:t>
            </a:r>
            <a:br>
              <a:rPr lang="en-US">
                <a:solidFill>
                  <a:schemeClr val="tx1"/>
                </a:solidFill>
              </a:rPr>
            </a:br>
            <a:r>
              <a:rPr lang="en-US">
                <a:solidFill>
                  <a:schemeClr val="tx1"/>
                </a:solidFill>
              </a:rPr>
              <a:t>– </a:t>
            </a:r>
            <a:r>
              <a:rPr lang="en-US" b="1">
                <a:solidFill>
                  <a:schemeClr val="tx1"/>
                </a:solidFill>
              </a:rPr>
              <a:t>Financial capacity</a:t>
            </a:r>
            <a:r>
              <a:rPr lang="en-US">
                <a:solidFill>
                  <a:schemeClr val="tx1"/>
                </a:solidFill>
              </a:rPr>
              <a:t> (financial stability, turnover, economic standing)</a:t>
            </a:r>
            <a:br>
              <a:rPr lang="en-US">
                <a:solidFill>
                  <a:schemeClr val="tx1"/>
                </a:solidFill>
              </a:rPr>
            </a:br>
            <a:r>
              <a:rPr lang="en-US">
                <a:solidFill>
                  <a:schemeClr val="tx1"/>
                </a:solidFill>
              </a:rPr>
              <a:t>– </a:t>
            </a:r>
            <a:r>
              <a:rPr lang="en-US" b="1">
                <a:solidFill>
                  <a:schemeClr val="tx1"/>
                </a:solidFill>
              </a:rPr>
              <a:t>Technical and professional capacity</a:t>
            </a:r>
            <a:r>
              <a:rPr lang="en-US">
                <a:solidFill>
                  <a:schemeClr val="tx1"/>
                </a:solidFill>
              </a:rPr>
              <a:t> (relevant experience, references, staff expertise).</a:t>
            </a:r>
          </a:p>
          <a:p>
            <a:pPr>
              <a:spcAft>
                <a:spcPts val="1200"/>
              </a:spcAft>
            </a:pPr>
            <a:r>
              <a:rPr lang="en-US" b="1">
                <a:solidFill>
                  <a:schemeClr val="tx1"/>
                </a:solidFill>
              </a:rPr>
              <a:t>Award criteria</a:t>
            </a:r>
            <a:br>
              <a:rPr lang="en-US">
                <a:solidFill>
                  <a:schemeClr val="tx1"/>
                </a:solidFill>
              </a:rPr>
            </a:br>
            <a:r>
              <a:rPr lang="en-US">
                <a:solidFill>
                  <a:schemeClr val="tx1"/>
                </a:solidFill>
              </a:rPr>
              <a:t>These are the criteria used to </a:t>
            </a:r>
            <a:r>
              <a:rPr lang="en-US" b="1">
                <a:solidFill>
                  <a:schemeClr val="tx1"/>
                </a:solidFill>
              </a:rPr>
              <a:t>evaluate and rank the tenders</a:t>
            </a:r>
            <a:r>
              <a:rPr lang="en-US">
                <a:solidFill>
                  <a:schemeClr val="tx1"/>
                </a:solidFill>
              </a:rPr>
              <a:t>. The contract is awarded to the tender offering the </a:t>
            </a:r>
            <a:r>
              <a:rPr lang="en-US" b="1">
                <a:solidFill>
                  <a:schemeClr val="tx1"/>
                </a:solidFill>
              </a:rPr>
              <a:t>best value for money</a:t>
            </a:r>
            <a:r>
              <a:rPr lang="en-US">
                <a:solidFill>
                  <a:schemeClr val="tx1"/>
                </a:solidFill>
              </a:rPr>
              <a:t>, based on quality and price.</a:t>
            </a:r>
          </a:p>
          <a:p>
            <a:pPr marL="0" indent="0">
              <a:buNone/>
            </a:pPr>
            <a:endParaRPr lang="en-IE">
              <a:solidFill>
                <a:schemeClr val="tx1"/>
              </a:solidFill>
            </a:endParaRPr>
          </a:p>
          <a:p>
            <a:endParaRPr lang="en-IE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246785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36208">
        <p:fade/>
      </p:transition>
    </mc:Choice>
    <mc:Fallback xmlns="">
      <p:transition spd="med" advTm="36208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535308-7CFB-8097-4CF7-9B81F3D01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AC525-081A-A56D-C399-4896728AC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27" y="419674"/>
            <a:ext cx="11027002" cy="1512168"/>
          </a:xfrm>
        </p:spPr>
        <p:txBody>
          <a:bodyPr>
            <a:normAutofit fontScale="90000"/>
          </a:bodyPr>
          <a:lstStyle/>
          <a:p>
            <a:r>
              <a:rPr lang="en-IE" b="1">
                <a:solidFill>
                  <a:srgbClr val="0070C0"/>
                </a:solidFill>
              </a:rPr>
              <a:t>During the tender period</a:t>
            </a:r>
            <a:br>
              <a:rPr lang="en-IE">
                <a:solidFill>
                  <a:srgbClr val="0070C0"/>
                </a:solidFill>
              </a:rPr>
            </a:br>
            <a:br>
              <a:rPr lang="en-IE"/>
            </a:br>
            <a:endParaRPr lang="en-IE" b="1">
              <a:solidFill>
                <a:srgbClr val="00206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A2EB9A-370F-353E-D279-1E62A1AAB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796" y="908720"/>
            <a:ext cx="8236395" cy="5949280"/>
          </a:xfrm>
        </p:spPr>
        <p:txBody>
          <a:bodyPr>
            <a:normAutofit fontScale="32500" lnSpcReduction="20000"/>
          </a:bodyPr>
          <a:lstStyle/>
          <a:p>
            <a:pPr>
              <a:spcAft>
                <a:spcPts val="1000"/>
              </a:spcAft>
            </a:pPr>
            <a:endParaRPr lang="en-IE" sz="160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8000" b="1">
                <a:solidFill>
                  <a:srgbClr val="0070C0"/>
                </a:solidFill>
              </a:rPr>
              <a:t>Ask clarification questions if necessary</a:t>
            </a:r>
          </a:p>
          <a:p>
            <a:pPr marL="399930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7800">
                <a:solidFill>
                  <a:schemeClr val="tx1"/>
                </a:solidFill>
              </a:rPr>
              <a:t>Submit questions to the contracting authority through the </a:t>
            </a:r>
            <a:r>
              <a:rPr lang="en-US" sz="7800" b="1">
                <a:solidFill>
                  <a:schemeClr val="tx1"/>
                </a:solidFill>
              </a:rPr>
              <a:t>EU Funding &amp; Tenders Portal (</a:t>
            </a:r>
            <a:r>
              <a:rPr lang="en-US" sz="7800" b="1" err="1">
                <a:solidFill>
                  <a:schemeClr val="tx1"/>
                </a:solidFill>
              </a:rPr>
              <a:t>eSubmission</a:t>
            </a:r>
            <a:r>
              <a:rPr lang="en-US" sz="7800" b="1">
                <a:solidFill>
                  <a:schemeClr val="tx1"/>
                </a:solidFill>
              </a:rPr>
              <a:t> / Q&amp;A section)</a:t>
            </a:r>
            <a:r>
              <a:rPr lang="en-US" sz="7800">
                <a:solidFill>
                  <a:schemeClr val="tx1"/>
                </a:solidFill>
              </a:rPr>
              <a:t> within the deadline if any requirement is unclear</a:t>
            </a:r>
            <a:r>
              <a:rPr lang="en-US" sz="7800"/>
              <a:t>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8000"/>
              <a:t>     If in doubt, please ask clarification questions. …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8000">
                <a:solidFill>
                  <a:schemeClr val="tx1"/>
                </a:solidFill>
              </a:rPr>
              <a:t> </a:t>
            </a:r>
            <a:r>
              <a:rPr lang="en-US" sz="8000" b="1">
                <a:solidFill>
                  <a:srgbClr val="0070C0"/>
                </a:solidFill>
              </a:rPr>
              <a:t>Prepare the tender documentation</a:t>
            </a:r>
          </a:p>
          <a:p>
            <a:pPr marL="399930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7800">
                <a:solidFill>
                  <a:schemeClr val="tx1"/>
                </a:solidFill>
              </a:rPr>
              <a:t>Draft the technical offer and financial offer, and gather all required administrative documents.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8000" b="1">
                <a:solidFill>
                  <a:srgbClr val="0070C0"/>
                </a:solidFill>
              </a:rPr>
              <a:t>Form a consortium or subcontract if needed</a:t>
            </a:r>
            <a:br>
              <a:rPr lang="en-US" sz="8000">
                <a:solidFill>
                  <a:schemeClr val="tx1"/>
                </a:solidFill>
              </a:rPr>
            </a:br>
            <a:endParaRPr lang="en-US" sz="8000">
              <a:solidFill>
                <a:schemeClr val="tx1"/>
              </a:solidFill>
            </a:endParaRPr>
          </a:p>
          <a:p>
            <a:pPr marL="399930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7800">
                <a:solidFill>
                  <a:schemeClr val="tx1"/>
                </a:solidFill>
              </a:rPr>
              <a:t>Identify partners if the contract requires additional expertise or capacity.</a:t>
            </a:r>
          </a:p>
          <a:p>
            <a:pPr marL="0" indent="0">
              <a:buNone/>
            </a:pPr>
            <a:endParaRPr lang="en-IE">
              <a:solidFill>
                <a:schemeClr val="tx1"/>
              </a:solidFill>
            </a:endParaRPr>
          </a:p>
          <a:p>
            <a:endParaRPr lang="en-IE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E"/>
          </a:p>
        </p:txBody>
      </p:sp>
      <p:pic>
        <p:nvPicPr>
          <p:cNvPr id="5" name="Picture 4" descr="A diagram of a funnel&#10;&#10;AI-generated content may be incorrect.">
            <a:extLst>
              <a:ext uri="{FF2B5EF4-FFF2-40B4-BE49-F238E27FC236}">
                <a16:creationId xmlns:a16="http://schemas.microsoft.com/office/drawing/2014/main" id="{83097757-76E9-E8E1-ED42-6CAA1D8191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924" t="3800" r="12026" b="16813"/>
          <a:stretch>
            <a:fillRect/>
          </a:stretch>
        </p:blipFill>
        <p:spPr>
          <a:xfrm>
            <a:off x="8513885" y="419674"/>
            <a:ext cx="3522710" cy="544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9175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15753">
        <p:fade/>
      </p:transition>
    </mc:Choice>
    <mc:Fallback xmlns="">
      <p:transition spd="med" advTm="15753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26B9EF-24E2-891D-1182-E2718318A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98B3C-4C2B-6A1E-396F-79F0A8C0A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936" y="836712"/>
            <a:ext cx="11570952" cy="1507067"/>
          </a:xfrm>
        </p:spPr>
        <p:txBody>
          <a:bodyPr>
            <a:normAutofit fontScale="90000"/>
          </a:bodyPr>
          <a:lstStyle/>
          <a:p>
            <a:r>
              <a:rPr lang="en-IE" b="1">
                <a:solidFill>
                  <a:srgbClr val="0070C0"/>
                </a:solidFill>
              </a:rPr>
              <a:t>Prepare your tender </a:t>
            </a:r>
            <a:r>
              <a:rPr lang="en-IE" sz="4900" b="1">
                <a:solidFill>
                  <a:srgbClr val="0070C0"/>
                </a:solidFill>
              </a:rPr>
              <a:t>-</a:t>
            </a:r>
            <a:r>
              <a:rPr lang="en-US" sz="4000" b="1">
                <a:solidFill>
                  <a:srgbClr val="0070C0"/>
                </a:solidFill>
              </a:rPr>
              <a:t>Tender documents and offer structure</a:t>
            </a:r>
            <a:br>
              <a:rPr lang="en-US" sz="3600" b="1">
                <a:solidFill>
                  <a:srgbClr val="0070C0"/>
                </a:solidFill>
              </a:rPr>
            </a:br>
            <a:br>
              <a:rPr lang="en-IE"/>
            </a:br>
            <a:br>
              <a:rPr lang="en-IE"/>
            </a:br>
            <a:endParaRPr lang="en-IE" b="1">
              <a:solidFill>
                <a:srgbClr val="002060"/>
              </a:solidFill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91669498-9433-D346-3CD2-5C3BF98F56BE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524286" y="1590245"/>
            <a:ext cx="10660299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400" b="1"/>
          </a:p>
          <a:p>
            <a:r>
              <a:rPr lang="en-US" sz="2000" b="1">
                <a:solidFill>
                  <a:srgbClr val="0070C0"/>
                </a:solidFill>
              </a:rPr>
              <a:t>Tender documents usually include:</a:t>
            </a:r>
          </a:p>
          <a:p>
            <a:endParaRPr lang="en-US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/>
              <a:t>Technical specifications</a:t>
            </a:r>
            <a:r>
              <a:rPr lang="en-US" sz="2000"/>
              <a:t> (description of the services, supplies or works required)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/>
              <a:t>Administrative specifications</a:t>
            </a:r>
            <a:r>
              <a:rPr lang="en-US" sz="2000"/>
              <a:t> (legal conditions, exclusion, selection and award criteria)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/>
              <a:t>Draft contract</a:t>
            </a:r>
            <a:r>
              <a:rPr lang="en-US" sz="2000"/>
              <a:t> (terms and conditions of the future contract)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/>
              <a:t>Price schedule / Bill of quantities </a:t>
            </a:r>
            <a:r>
              <a:rPr lang="en-US" sz="1800" b="1">
                <a:solidFill>
                  <a:srgbClr val="C00000"/>
                </a:solidFill>
              </a:rPr>
              <a:t>(!to be completed by the tenderer!)</a:t>
            </a:r>
            <a:endParaRPr lang="en-US" sz="1800">
              <a:solidFill>
                <a:srgbClr val="C00000"/>
              </a:solidFill>
            </a:endParaRPr>
          </a:p>
          <a:p>
            <a:endParaRPr lang="en-US" sz="2000" b="1"/>
          </a:p>
          <a:p>
            <a:r>
              <a:rPr lang="en-US" sz="2000" b="1">
                <a:solidFill>
                  <a:srgbClr val="0070C0"/>
                </a:solidFill>
              </a:rPr>
              <a:t>Your tender must normally include:</a:t>
            </a:r>
          </a:p>
          <a:p>
            <a:endParaRPr lang="en-US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u="sng"/>
              <a:t>Financial offer</a:t>
            </a:r>
            <a:r>
              <a:rPr lang="en-US" sz="2000" u="sng"/>
              <a:t> </a:t>
            </a:r>
            <a:r>
              <a:rPr lang="en-US" sz="2000" i="1"/>
              <a:t>(</a:t>
            </a:r>
            <a:r>
              <a:rPr lang="en-US" sz="2000" i="1">
                <a:solidFill>
                  <a:srgbClr val="C00000"/>
                </a:solidFill>
              </a:rPr>
              <a:t>mandatory </a:t>
            </a:r>
            <a:r>
              <a:rPr lang="en-US" sz="2000" i="1"/>
              <a:t>– using the price schedule provided)</a:t>
            </a:r>
            <a:endParaRPr lang="en-US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/>
              <a:t>Technical offer</a:t>
            </a:r>
            <a:r>
              <a:rPr lang="en-US" sz="2000"/>
              <a:t> </a:t>
            </a:r>
            <a:r>
              <a:rPr lang="en-US" sz="2000" i="1"/>
              <a:t>(if required in the tender specifications)</a:t>
            </a:r>
            <a:endParaRPr lang="en-US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/>
              <a:t>Administrative documents</a:t>
            </a:r>
            <a:r>
              <a:rPr lang="en-US" sz="2000"/>
              <a:t> </a:t>
            </a:r>
            <a:r>
              <a:rPr lang="en-US" sz="2000" i="1"/>
              <a:t>(declarations and supporting documents)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7630017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54795">
        <p:fade/>
      </p:transition>
    </mc:Choice>
    <mc:Fallback xmlns="">
      <p:transition spd="med" advTm="54795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6DE71A-6BDF-DEB0-BEFE-EFDE28EB2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CDD20-D5D9-E644-298B-FC1149503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34" y="296309"/>
            <a:ext cx="11027002" cy="1507067"/>
          </a:xfrm>
        </p:spPr>
        <p:txBody>
          <a:bodyPr>
            <a:normAutofit fontScale="90000"/>
          </a:bodyPr>
          <a:lstStyle/>
          <a:p>
            <a:r>
              <a:rPr lang="en-IE" sz="4000" b="1">
                <a:solidFill>
                  <a:srgbClr val="0070C0"/>
                </a:solidFill>
              </a:rPr>
              <a:t>Submission of tenders</a:t>
            </a:r>
            <a:br>
              <a:rPr lang="en-IE"/>
            </a:br>
            <a:br>
              <a:rPr lang="en-IE"/>
            </a:br>
            <a:endParaRPr lang="en-IE" b="1">
              <a:solidFill>
                <a:srgbClr val="002060"/>
              </a:solidFill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E0FDABC8-CE5E-4002-C026-555FFE7F1578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449164" y="695219"/>
            <a:ext cx="11261872" cy="5329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Tenders must be </a:t>
            </a:r>
            <a:r>
              <a:rPr kumimoji="0" lang="en-US" altLang="en-US" sz="24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submitted electronically </a:t>
            </a:r>
            <a:r>
              <a:rPr kumimoji="0" lang="en-US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via </a:t>
            </a:r>
            <a:r>
              <a:rPr kumimoji="0" lang="en-US" altLang="en-US" sz="2400" b="1" i="0" u="sng" strike="noStrike" cap="none" normalizeH="0" baseline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eSubmission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through the 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Funding &amp; Tenders Portal.</a:t>
            </a: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300"/>
              </a:spcBef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The system ensures:</a:t>
            </a: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confidentiality</a:t>
            </a: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equal treatment</a:t>
            </a: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secure submission.</a:t>
            </a:r>
          </a:p>
          <a:p>
            <a:pPr>
              <a:spcBef>
                <a:spcPts val="300"/>
              </a:spcBef>
            </a:pP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Submission by email or post is not accepted.</a:t>
            </a: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Registration is required: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companies must register in the </a:t>
            </a:r>
            <a:r>
              <a:rPr kumimoji="0" lang="en-US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EU Participant Register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 obtain a </a:t>
            </a:r>
            <a:r>
              <a:rPr kumimoji="0" lang="en-US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PIC (Participant Identification Code)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 descr="A diagram of a website&#10;&#10;AI-generated content may be incorrect.">
            <a:extLst>
              <a:ext uri="{FF2B5EF4-FFF2-40B4-BE49-F238E27FC236}">
                <a16:creationId xmlns:a16="http://schemas.microsoft.com/office/drawing/2014/main" id="{BB4A257A-DC2C-1D88-DDD5-E487D3F592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3599" b="28601"/>
          <a:stretch>
            <a:fillRect/>
          </a:stretch>
        </p:blipFill>
        <p:spPr>
          <a:xfrm>
            <a:off x="3735950" y="1803376"/>
            <a:ext cx="8225662" cy="207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9948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10620">
        <p:fade/>
      </p:transition>
    </mc:Choice>
    <mc:Fallback xmlns="">
      <p:transition spd="med" advTm="1062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D1EBB1-F3CC-55DA-1646-B550A6AEA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D19B8-DC94-AC4C-283D-732FDFA22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812" y="332656"/>
            <a:ext cx="11027002" cy="1507067"/>
          </a:xfrm>
        </p:spPr>
        <p:txBody>
          <a:bodyPr>
            <a:normAutofit fontScale="90000"/>
          </a:bodyPr>
          <a:lstStyle/>
          <a:p>
            <a:r>
              <a:rPr lang="en-IE" b="1">
                <a:solidFill>
                  <a:srgbClr val="0070C0"/>
                </a:solidFill>
                <a:latin typeface="+mn-lt"/>
              </a:rPr>
              <a:t>Tender submission – key rules</a:t>
            </a:r>
            <a:br>
              <a:rPr lang="en-IE"/>
            </a:br>
            <a:br>
              <a:rPr lang="en-IE"/>
            </a:br>
            <a:endParaRPr lang="en-IE" b="1">
              <a:solidFill>
                <a:srgbClr val="002060"/>
              </a:solidFill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1BD6FC41-6932-1010-C22D-2239982B1EA7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764262" y="936010"/>
            <a:ext cx="10660299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eaLnBrk="0" fontAlgn="base" hangingPunct="0">
              <a:spcBef>
                <a:spcPts val="600"/>
              </a:spcBef>
              <a:spcAft>
                <a:spcPct val="0"/>
              </a:spcAft>
              <a:buFontTx/>
              <a:buChar char="•"/>
            </a:pPr>
            <a:r>
              <a:rPr lang="en-IE" sz="2400"/>
              <a:t>⏱  </a:t>
            </a:r>
            <a:r>
              <a:rPr kumimoji="0" lang="en-US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Respect the submission deadline: 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late tenders are automatically rejected. </a:t>
            </a:r>
          </a:p>
          <a:p>
            <a:pPr eaLnBrk="0" fontAlgn="base" hangingPunct="0">
              <a:spcBef>
                <a:spcPts val="600"/>
              </a:spcBef>
              <a:spcAft>
                <a:spcPct val="0"/>
              </a:spcAft>
            </a:pPr>
            <a:r>
              <a:rPr lang="en-US" sz="2400">
                <a:solidFill>
                  <a:srgbClr val="C00000"/>
                </a:solidFill>
              </a:rPr>
              <a:t>! Don’t leave it for the last minute of available time!</a:t>
            </a:r>
            <a:endParaRPr lang="en-US" altLang="en-US" sz="400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lvl="0" defTabSz="914400" eaLnBrk="0" fontAlgn="base" hangingPunct="0">
              <a:spcBef>
                <a:spcPts val="60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E" sz="2400"/>
              <a:t>📩 </a:t>
            </a:r>
            <a:r>
              <a:rPr kumimoji="0" lang="en-US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Confirmation of submission:</a:t>
            </a:r>
            <a:b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sz="2400" b="0" i="0" u="none" strike="noStrike" cap="none" normalizeH="0" baseline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eSubmission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provides an </a:t>
            </a:r>
            <a:r>
              <a:rPr kumimoji="0" lang="en-US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electronic timestamp and receipt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as proof of submission.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0" defTabSz="914400" eaLnBrk="0" fontAlgn="base" hangingPunct="0">
              <a:spcBef>
                <a:spcPts val="60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lang="en-IE" sz="2400"/>
              <a:t>🔁 </a:t>
            </a:r>
            <a:r>
              <a:rPr kumimoji="0" lang="en-US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Tenders can be withdrawn or replaced before the deadline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, but </a:t>
            </a:r>
            <a:r>
              <a:rPr kumimoji="0" lang="en-US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only the last submitted offer will be considered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  <a:endParaRPr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ts val="600"/>
              </a:spcBef>
              <a:spcAft>
                <a:spcPct val="0"/>
              </a:spcAft>
              <a:buFontTx/>
              <a:buChar char="•"/>
            </a:pPr>
            <a:r>
              <a:rPr lang="en-US" sz="2400"/>
              <a:t>  </a:t>
            </a:r>
            <a:r>
              <a:rPr lang="en-IE" sz="2400"/>
              <a:t>📄</a:t>
            </a:r>
            <a:r>
              <a:rPr lang="en-US" sz="2400"/>
              <a:t>All required documents must be included at the time of submission, including the financial and technical offer, which is mandatory.</a:t>
            </a: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9235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27130">
        <p:fade/>
      </p:transition>
    </mc:Choice>
    <mc:Fallback xmlns="">
      <p:transition spd="med" advTm="2713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F0B587-02B4-BA4B-80D6-161A5B591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107DF-AD1D-4040-3836-4C797B87A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27" y="343838"/>
            <a:ext cx="11027002" cy="1507067"/>
          </a:xfrm>
        </p:spPr>
        <p:txBody>
          <a:bodyPr>
            <a:normAutofit fontScale="90000"/>
          </a:bodyPr>
          <a:lstStyle/>
          <a:p>
            <a:r>
              <a:rPr lang="en-US" sz="3600" b="1">
                <a:solidFill>
                  <a:srgbClr val="0070C0"/>
                </a:solidFill>
              </a:rPr>
              <a:t>Tips to avoid irregular or non-compliant tenders</a:t>
            </a:r>
            <a:br>
              <a:rPr lang="en-IE"/>
            </a:br>
            <a:br>
              <a:rPr lang="en-IE"/>
            </a:br>
            <a:endParaRPr lang="en-IE" b="1">
              <a:solidFill>
                <a:srgbClr val="00206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C4AC13-620D-C08B-908A-8377618C5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796" y="829772"/>
            <a:ext cx="10657184" cy="5283955"/>
          </a:xfrm>
        </p:spPr>
        <p:txBody>
          <a:bodyPr vert="horz" lIns="144000" tIns="144000" rIns="144000" bIns="144000" rtlCol="0" anchor="t">
            <a:normAutofit fontScale="25000" lnSpcReduction="20000"/>
          </a:bodyPr>
          <a:lstStyle/>
          <a:p>
            <a:endParaRPr lang="en-IE" sz="190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IE" sz="9600"/>
              <a:t>⚠️ </a:t>
            </a:r>
            <a:r>
              <a:rPr lang="en-US" sz="9600" b="1">
                <a:solidFill>
                  <a:schemeClr val="tx1"/>
                </a:solidFill>
              </a:rPr>
              <a:t>Submit a complete offer</a:t>
            </a:r>
            <a:endParaRPr lang="en-US" sz="9600">
              <a:solidFill>
                <a:schemeClr val="tx1"/>
              </a:solidFill>
            </a:endParaRPr>
          </a:p>
          <a:p>
            <a:pPr marL="342265" indent="-342265"/>
            <a:r>
              <a:rPr lang="en-US" sz="9600">
                <a:solidFill>
                  <a:schemeClr val="tx1"/>
                </a:solidFill>
              </a:rPr>
              <a:t>Include ALL required offer documents. The most important is the </a:t>
            </a:r>
            <a:r>
              <a:rPr lang="en-US" sz="9600" b="1" u="sng">
                <a:solidFill>
                  <a:schemeClr val="tx1"/>
                </a:solidFill>
              </a:rPr>
              <a:t>offer</a:t>
            </a:r>
            <a:r>
              <a:rPr lang="en-US" sz="9600">
                <a:solidFill>
                  <a:schemeClr val="tx1"/>
                </a:solidFill>
              </a:rPr>
              <a:t> (Financial and if necessary Technical). </a:t>
            </a:r>
            <a:r>
              <a:rPr lang="en-US" sz="9600"/>
              <a:t>Financial or technical offers cannot be modified after submission.</a:t>
            </a:r>
            <a:endParaRPr lang="en-IE" sz="9600">
              <a:cs typeface="Arial"/>
            </a:endParaRPr>
          </a:p>
          <a:p>
            <a:pPr marL="0" indent="0">
              <a:buNone/>
            </a:pPr>
            <a:r>
              <a:rPr lang="en-IE" sz="9600"/>
              <a:t>⚠️ </a:t>
            </a:r>
            <a:r>
              <a:rPr lang="en-US" sz="9600" b="1">
                <a:solidFill>
                  <a:schemeClr val="tx1"/>
                </a:solidFill>
              </a:rPr>
              <a:t>Define partners from the start</a:t>
            </a:r>
            <a:endParaRPr lang="en-US" sz="9600">
              <a:solidFill>
                <a:schemeClr val="tx1"/>
              </a:solidFill>
            </a:endParaRPr>
          </a:p>
          <a:p>
            <a:pPr marL="342265" indent="-342265"/>
            <a:r>
              <a:rPr lang="en-US" sz="9600">
                <a:solidFill>
                  <a:schemeClr val="tx1"/>
                </a:solidFill>
              </a:rPr>
              <a:t>Clearly indicate consortium partners or entities whose capacities you rely on.</a:t>
            </a:r>
            <a:endParaRPr lang="en-US" sz="9600">
              <a:solidFill>
                <a:schemeClr val="tx1"/>
              </a:solidFill>
              <a:cs typeface="Arial"/>
            </a:endParaRPr>
          </a:p>
          <a:p>
            <a:pPr marL="0" indent="0">
              <a:buNone/>
            </a:pPr>
            <a:r>
              <a:rPr lang="en-IE" sz="9600"/>
              <a:t>⚠️ </a:t>
            </a:r>
            <a:r>
              <a:rPr lang="en-US" sz="9600" b="1">
                <a:solidFill>
                  <a:schemeClr val="tx1"/>
                </a:solidFill>
              </a:rPr>
              <a:t>No changes after submission</a:t>
            </a:r>
            <a:endParaRPr lang="en-US" sz="9600">
              <a:solidFill>
                <a:schemeClr val="tx1"/>
              </a:solidFill>
            </a:endParaRPr>
          </a:p>
          <a:p>
            <a:pPr marL="342265" indent="-342265"/>
            <a:r>
              <a:rPr lang="en-US" sz="9600">
                <a:solidFill>
                  <a:schemeClr val="tx1"/>
                </a:solidFill>
              </a:rPr>
              <a:t>New companies cannot be added once the deadline has passed.</a:t>
            </a:r>
            <a:endParaRPr lang="en-US" sz="9600">
              <a:solidFill>
                <a:schemeClr val="tx1"/>
              </a:solidFill>
              <a:cs typeface="Arial"/>
            </a:endParaRPr>
          </a:p>
          <a:p>
            <a:pPr marL="0" indent="0">
              <a:buNone/>
            </a:pPr>
            <a:r>
              <a:rPr lang="en-IE" sz="9600"/>
              <a:t>⚠️ </a:t>
            </a:r>
            <a:r>
              <a:rPr lang="en-US" sz="9600" b="1">
                <a:solidFill>
                  <a:schemeClr val="tx1"/>
                </a:solidFill>
              </a:rPr>
              <a:t>Follow the tender instructions carefully</a:t>
            </a:r>
            <a:endParaRPr lang="en-US" sz="9600">
              <a:solidFill>
                <a:schemeClr val="tx1"/>
              </a:solidFill>
            </a:endParaRPr>
          </a:p>
          <a:p>
            <a:pPr marL="342265" indent="-342265"/>
            <a:r>
              <a:rPr lang="en-US" sz="9600">
                <a:solidFill>
                  <a:schemeClr val="tx1"/>
                </a:solidFill>
              </a:rPr>
              <a:t>Read the specifications and include all required </a:t>
            </a:r>
            <a:r>
              <a:rPr lang="en-US" sz="9600" b="1">
                <a:solidFill>
                  <a:schemeClr val="tx1"/>
                </a:solidFill>
              </a:rPr>
              <a:t>documents</a:t>
            </a:r>
            <a:r>
              <a:rPr lang="en-US" sz="9600">
                <a:solidFill>
                  <a:schemeClr val="tx1"/>
                </a:solidFill>
              </a:rPr>
              <a:t>.</a:t>
            </a:r>
            <a:endParaRPr lang="en-US" sz="9600">
              <a:solidFill>
                <a:schemeClr val="tx1"/>
              </a:solidFill>
              <a:cs typeface="Arial"/>
            </a:endParaRPr>
          </a:p>
          <a:p>
            <a:pPr marL="0" indent="0">
              <a:buNone/>
            </a:pPr>
            <a:r>
              <a:rPr lang="en-IE" sz="9600"/>
              <a:t>⚠️ </a:t>
            </a:r>
            <a:r>
              <a:rPr lang="en-US" sz="9600" b="1">
                <a:solidFill>
                  <a:schemeClr val="tx1"/>
                </a:solidFill>
              </a:rPr>
              <a:t>Separate financial and technical offers correctly</a:t>
            </a:r>
          </a:p>
          <a:p>
            <a:pPr marL="342265" indent="-342265"/>
            <a:r>
              <a:rPr lang="en-US" sz="9600">
                <a:solidFill>
                  <a:schemeClr val="tx1"/>
                </a:solidFill>
              </a:rPr>
              <a:t>Sometimes the financial information appears in the technical offer leading to contradictions, which can lead to rejection in some procedures.</a:t>
            </a:r>
            <a:endParaRPr lang="en-US" sz="9600">
              <a:solidFill>
                <a:schemeClr val="tx1"/>
              </a:solidFill>
              <a:cs typeface="Arial"/>
            </a:endParaRPr>
          </a:p>
          <a:p>
            <a:endParaRPr lang="en-US" sz="1800">
              <a:solidFill>
                <a:schemeClr val="tx1"/>
              </a:solidFill>
            </a:endParaRPr>
          </a:p>
          <a:p>
            <a:endParaRPr lang="en-US" sz="1800">
              <a:solidFill>
                <a:schemeClr val="tx1"/>
              </a:solidFill>
            </a:endParaRPr>
          </a:p>
          <a:p>
            <a:pPr marL="0" indent="0">
              <a:buNone/>
            </a:pPr>
            <a:br>
              <a:rPr lang="en-US" sz="1800">
                <a:solidFill>
                  <a:schemeClr val="tx1"/>
                </a:solidFill>
              </a:rPr>
            </a:br>
            <a:endParaRPr lang="en-IE">
              <a:solidFill>
                <a:schemeClr val="tx1"/>
              </a:solidFill>
            </a:endParaRPr>
          </a:p>
          <a:p>
            <a:endParaRPr lang="en-IE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220044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27952">
        <p:fade/>
      </p:transition>
    </mc:Choice>
    <mc:Fallback xmlns="">
      <p:transition spd="med" advTm="27952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E3944-B94F-DAD2-E0FF-E68B2E892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816904"/>
          </a:xfrm>
        </p:spPr>
        <p:txBody>
          <a:bodyPr anchor="ctr">
            <a:normAutofit/>
          </a:bodyPr>
          <a:lstStyle/>
          <a:p>
            <a:r>
              <a:rPr lang="fr-BE" err="1"/>
              <a:t>Thank</a:t>
            </a:r>
            <a:r>
              <a:rPr lang="fr-BE"/>
              <a:t> </a:t>
            </a:r>
            <a:r>
              <a:rPr lang="fr-BE" err="1"/>
              <a:t>you</a:t>
            </a:r>
            <a:r>
              <a:rPr lang="fr-BE"/>
              <a:t> for </a:t>
            </a:r>
            <a:r>
              <a:rPr lang="fr-BE" err="1"/>
              <a:t>listening</a:t>
            </a:r>
            <a:r>
              <a:rPr lang="fr-BE"/>
              <a:t>!</a:t>
            </a:r>
            <a:endParaRPr lang="en-IE"/>
          </a:p>
        </p:txBody>
      </p:sp>
      <p:pic>
        <p:nvPicPr>
          <p:cNvPr id="4" name="Content Placeholder 3" descr="A blue square with yellow stars and a blue circle with white lines&#10;&#10;AI-generated content may be incorrect.">
            <a:extLst>
              <a:ext uri="{FF2B5EF4-FFF2-40B4-BE49-F238E27FC236}">
                <a16:creationId xmlns:a16="http://schemas.microsoft.com/office/drawing/2014/main" id="{92C3C98F-A589-07E0-FC75-909C8EC9ED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47756" y="1825626"/>
            <a:ext cx="5693313" cy="39426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004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olour palette new PP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C revam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vamp_VI_EC_Corporate_PPT_Template_2024.pptx  -  Read-Only" id="{A476E394-1417-47A8-998E-FFB3C413DF64}" vid="{1C6DC389-8EFF-4C14-8109-DFBA60FF7BAF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hf1399ad930e4b988465711a337d2c2d xmlns="dbbf74ef-39a0-4c92-8e8c-6a2bf2ed9d67">
      <Terms xmlns="http://schemas.microsoft.com/office/infopath/2007/PartnerControls"/>
    </hf1399ad930e4b988465711a337d2c2d>
    <TaxCatchAll xmlns="dbbf74ef-39a0-4c92-8e8c-6a2bf2ed9d67" xsi:nil="true"/>
    <lc11f1ff9f5c48838a0bc2ec51eac566 xmlns="dbbf74ef-39a0-4c92-8e8c-6a2bf2ed9d67">
      <Terms xmlns="http://schemas.microsoft.com/office/infopath/2007/PartnerControls"/>
    </lc11f1ff9f5c48838a0bc2ec51eac566>
    <lcf76f155ced4ddcb4097134ff3c332f xmlns="3a284c00-957e-411f-b408-0edcff1245d3">
      <Terms xmlns="http://schemas.microsoft.com/office/infopath/2007/PartnerControls"/>
    </lcf76f155ced4ddcb4097134ff3c332f>
    <Year xmlns="dbbf74ef-39a0-4c92-8e8c-6a2bf2ed9d67" xsi:nil="true"/>
    <a9af152c25e14af897e7d76220aeab10 xmlns="dbbf74ef-39a0-4c92-8e8c-6a2bf2ed9d67">
      <Terms xmlns="http://schemas.microsoft.com/office/infopath/2007/PartnerControls"/>
    </a9af152c25e14af897e7d76220aeab10>
    <_ip_UnifiedCompliancePolicyProperties xmlns="http://schemas.microsoft.com/sharepoint/v3" xsi:nil="true"/>
    <Migrated xmlns="3a284c00-957e-411f-b408-0edcff1245d3">false</Migrated>
    <ma437f6ac72440de9b6940dd1bcd81fe xmlns="dbbf74ef-39a0-4c92-8e8c-6a2bf2ed9d67">
      <Terms xmlns="http://schemas.microsoft.com/office/infopath/2007/PartnerControls"/>
    </ma437f6ac72440de9b6940dd1bcd81fe>
    <i0f23455c0e84802adaa3c0e3eb1e526 xmlns="dbbf74ef-39a0-4c92-8e8c-6a2bf2ed9d67">
      <Terms xmlns="http://schemas.microsoft.com/office/infopath/2007/PartnerControls"/>
    </i0f23455c0e84802adaa3c0e3eb1e526>
    <n793ddc026cb4bf697eeb34c7d0091a2 xmlns="dbbf74ef-39a0-4c92-8e8c-6a2bf2ed9d67">
      <Terms xmlns="http://schemas.microsoft.com/office/infopath/2007/PartnerControls"/>
    </n793ddc026cb4bf697eeb34c7d0091a2>
    <j9f9f3d914d7431283f4a0aecc8356c0 xmlns="dbbf74ef-39a0-4c92-8e8c-6a2bf2ed9d67">
      <Terms xmlns="http://schemas.microsoft.com/office/infopath/2007/PartnerControls"/>
    </j9f9f3d914d7431283f4a0aecc8356c0>
    <h451082966334e71b63b45337f302ee3 xmlns="dbbf74ef-39a0-4c92-8e8c-6a2bf2ed9d67">
      <Terms xmlns="http://schemas.microsoft.com/office/infopath/2007/PartnerControls"/>
    </h451082966334e71b63b45337f302ee3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7405D0E2B4774784F04252B8F471AC" ma:contentTypeVersion="22" ma:contentTypeDescription="Create a new document." ma:contentTypeScope="" ma:versionID="965e87dff6ec6086eac5c8aeb4fb382f">
  <xsd:schema xmlns:xsd="http://www.w3.org/2001/XMLSchema" xmlns:xs="http://www.w3.org/2001/XMLSchema" xmlns:p="http://schemas.microsoft.com/office/2006/metadata/properties" xmlns:ns1="http://schemas.microsoft.com/sharepoint/v3" xmlns:ns2="3a284c00-957e-411f-b408-0edcff1245d3" xmlns:ns3="dbbf74ef-39a0-4c92-8e8c-6a2bf2ed9d67" targetNamespace="http://schemas.microsoft.com/office/2006/metadata/properties" ma:root="true" ma:fieldsID="a83da677bf7f7e4e516d93af7a4669eb" ns1:_="" ns2:_="" ns3:_="">
    <xsd:import namespace="http://schemas.microsoft.com/sharepoint/v3"/>
    <xsd:import namespace="3a284c00-957e-411f-b408-0edcff1245d3"/>
    <xsd:import namespace="dbbf74ef-39a0-4c92-8e8c-6a2bf2ed9d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3:ma437f6ac72440de9b6940dd1bcd81fe" minOccurs="0"/>
                <xsd:element ref="ns3:TaxCatchAll" minOccurs="0"/>
                <xsd:element ref="ns3:TaxCatchAllLabel" minOccurs="0"/>
                <xsd:element ref="ns3:a9af152c25e14af897e7d76220aeab10" minOccurs="0"/>
                <xsd:element ref="ns3:i0f23455c0e84802adaa3c0e3eb1e526" minOccurs="0"/>
                <xsd:element ref="ns3:j9f9f3d914d7431283f4a0aecc8356c0" minOccurs="0"/>
                <xsd:element ref="ns3:hf1399ad930e4b988465711a337d2c2d" minOccurs="0"/>
                <xsd:element ref="ns3:h451082966334e71b63b45337f302ee3" minOccurs="0"/>
                <xsd:element ref="ns3:lc11f1ff9f5c48838a0bc2ec51eac566" minOccurs="0"/>
                <xsd:element ref="ns3:n793ddc026cb4bf697eeb34c7d0091a2" minOccurs="0"/>
                <xsd:element ref="ns3:Year" minOccurs="0"/>
                <xsd:element ref="ns2:Migrated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4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4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284c00-957e-411f-b408-0edcff1245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igrated" ma:index="38" nillable="true" ma:displayName="Migrated" ma:default="0" ma:internalName="Migrated">
      <xsd:simpleType>
        <xsd:restriction base="dms:Boolean"/>
      </xsd:simpleType>
    </xsd:element>
    <xsd:element name="MediaLengthInSeconds" ma:index="3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43" nillable="true" ma:taxonomy="true" ma:internalName="lcf76f155ced4ddcb4097134ff3c332f" ma:taxonomyFieldName="MediaServiceImageTags" ma:displayName="Image Tags" ma:readOnly="false" ma:fieldId="{5cf76f15-5ced-4ddc-b409-7134ff3c332f}" ma:taxonomyMulti="true" ma:sspId="2f1d3ea7-f1f4-41f8-90e2-23da3017ace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bf74ef-39a0-4c92-8e8c-6a2bf2ed9d67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ma437f6ac72440de9b6940dd1bcd81fe" ma:index="19" nillable="true" ma:taxonomy="true" ma:internalName="ma437f6ac72440de9b6940dd1bcd81fe" ma:taxonomyFieldName="Continents" ma:displayName="Continent" ma:default="" ma:fieldId="{6a437f6a-c724-40de-9b69-40dd1bcd81fe}" ma:taxonomyMulti="true" ma:sspId="2f1d3ea7-f1f4-41f8-90e2-23da3017aced" ma:termSetId="b2b54352-13ee-4693-a3c1-8b9b859f8936" ma:anchorId="248ab0e6-4f83-4417-9dfe-95355cb47620" ma:open="false" ma:isKeyword="false">
      <xsd:complexType>
        <xsd:sequence>
          <xsd:element ref="pc:Terms" minOccurs="0" maxOccurs="1"/>
        </xsd:sequence>
      </xsd:complexType>
    </xsd:element>
    <xsd:element name="TaxCatchAll" ma:index="20" nillable="true" ma:displayName="Taxonomy Catch All Column" ma:hidden="true" ma:list="{da1557f7-8e08-4ac0-a037-bc51905eb0f9}" ma:internalName="TaxCatchAll" ma:showField="CatchAllData" ma:web="dbbf74ef-39a0-4c92-8e8c-6a2bf2ed9d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1" nillable="true" ma:displayName="Taxonomy Catch All Column1" ma:hidden="true" ma:list="{da1557f7-8e08-4ac0-a037-bc51905eb0f9}" ma:internalName="TaxCatchAllLabel" ma:readOnly="true" ma:showField="CatchAllDataLabel" ma:web="dbbf74ef-39a0-4c92-8e8c-6a2bf2ed9d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9af152c25e14af897e7d76220aeab10" ma:index="23" nillable="true" ma:taxonomy="true" ma:internalName="a9af152c25e14af897e7d76220aeab10" ma:taxonomyFieldName="Countries" ma:displayName="Country" ma:default="" ma:fieldId="{a9af152c-25e1-4af8-97e7-d76220aeab10}" ma:taxonomyMulti="true" ma:sspId="2f1d3ea7-f1f4-41f8-90e2-23da3017aced" ma:termSetId="b2b54352-13ee-4693-a3c1-8b9b859f8936" ma:anchorId="a8f99a60-cada-420a-953e-711ae50b981c" ma:open="false" ma:isKeyword="false">
      <xsd:complexType>
        <xsd:sequence>
          <xsd:element ref="pc:Terms" minOccurs="0" maxOccurs="1"/>
        </xsd:sequence>
      </xsd:complexType>
    </xsd:element>
    <xsd:element name="i0f23455c0e84802adaa3c0e3eb1e526" ma:index="25" nillable="true" ma:taxonomy="true" ma:internalName="i0f23455c0e84802adaa3c0e3eb1e526" ma:taxonomyFieldName="DocumentTypes" ma:displayName="Type of document" ma:default="" ma:fieldId="{20f23455-c0e8-4802-adaa-3c0e3eb1e526}" ma:taxonomyMulti="true" ma:sspId="2f1d3ea7-f1f4-41f8-90e2-23da3017aced" ma:termSetId="b2b54352-13ee-4693-a3c1-8b9b859f8936" ma:anchorId="4407243e-9e44-4744-b328-200b6f69f384" ma:open="false" ma:isKeyword="false">
      <xsd:complexType>
        <xsd:sequence>
          <xsd:element ref="pc:Terms" minOccurs="0" maxOccurs="1"/>
        </xsd:sequence>
      </xsd:complexType>
    </xsd:element>
    <xsd:element name="j9f9f3d914d7431283f4a0aecc8356c0" ma:index="27" nillable="true" ma:taxonomy="true" ma:internalName="j9f9f3d914d7431283f4a0aecc8356c0" ma:taxonomyFieldName="EventType1" ma:displayName="Type of event" ma:default="" ma:fieldId="{39f9f3d9-14d7-4312-83f4-a0aecc8356c0}" ma:sspId="2f1d3ea7-f1f4-41f8-90e2-23da3017aced" ma:termSetId="b2b54352-13ee-4693-a3c1-8b9b859f8936" ma:anchorId="eb19ccd0-86df-4fc8-bce5-a0174e2b4a0a" ma:open="false" ma:isKeyword="false">
      <xsd:complexType>
        <xsd:sequence>
          <xsd:element ref="pc:Terms" minOccurs="0" maxOccurs="1"/>
        </xsd:sequence>
      </xsd:complexType>
    </xsd:element>
    <xsd:element name="hf1399ad930e4b988465711a337d2c2d" ma:index="29" nillable="true" ma:taxonomy="true" ma:internalName="hf1399ad930e4b988465711a337d2c2d" ma:taxonomyFieldName="Languages" ma:displayName="Languages" ma:default="" ma:fieldId="{1f1399ad-930e-4b98-8465-711a337d2c2d}" ma:sspId="2f1d3ea7-f1f4-41f8-90e2-23da3017aced" ma:termSetId="b2b54352-13ee-4693-a3c1-8b9b859f8936" ma:anchorId="ef0c1a47-0d53-489e-ab24-49bbd26076e2" ma:open="false" ma:isKeyword="false">
      <xsd:complexType>
        <xsd:sequence>
          <xsd:element ref="pc:Terms" minOccurs="0" maxOccurs="1"/>
        </xsd:sequence>
      </xsd:complexType>
    </xsd:element>
    <xsd:element name="h451082966334e71b63b45337f302ee3" ma:index="31" nillable="true" ma:taxonomy="true" ma:internalName="h451082966334e71b63b45337f302ee3" ma:taxonomyFieldName="Sectors" ma:displayName="Sector" ma:default="" ma:fieldId="{14510829-6633-4e71-b63b-45337f302ee3}" ma:taxonomyMulti="true" ma:sspId="2f1d3ea7-f1f4-41f8-90e2-23da3017aced" ma:termSetId="b2b54352-13ee-4693-a3c1-8b9b859f8936" ma:anchorId="08298f75-993f-4c35-890f-9e7d9b8e4399" ma:open="false" ma:isKeyword="false">
      <xsd:complexType>
        <xsd:sequence>
          <xsd:element ref="pc:Terms" minOccurs="0" maxOccurs="1"/>
        </xsd:sequence>
      </xsd:complexType>
    </xsd:element>
    <xsd:element name="lc11f1ff9f5c48838a0bc2ec51eac566" ma:index="33" nillable="true" ma:taxonomy="true" ma:internalName="lc11f1ff9f5c48838a0bc2ec51eac566" ma:taxonomyFieldName="Subsectors" ma:displayName="Subsector" ma:default="" ma:fieldId="{5c11f1ff-9f5c-4883-8a0b-c2ec51eac566}" ma:taxonomyMulti="true" ma:sspId="2f1d3ea7-f1f4-41f8-90e2-23da3017aced" ma:termSetId="b2b54352-13ee-4693-a3c1-8b9b859f8936" ma:anchorId="18dedc06-1a45-4ba9-992f-ff7550c19266" ma:open="false" ma:isKeyword="false">
      <xsd:complexType>
        <xsd:sequence>
          <xsd:element ref="pc:Terms" minOccurs="0" maxOccurs="1"/>
        </xsd:sequence>
      </xsd:complexType>
    </xsd:element>
    <xsd:element name="n793ddc026cb4bf697eeb34c7d0091a2" ma:index="35" nillable="true" ma:taxonomy="true" ma:internalName="n793ddc026cb4bf697eeb34c7d0091a2" ma:taxonomyFieldName="Themes" ma:displayName="Theme" ma:default="" ma:fieldId="{7793ddc0-26cb-4bf6-97ee-b34c7d0091a2}" ma:taxonomyMulti="true" ma:sspId="2f1d3ea7-f1f4-41f8-90e2-23da3017aced" ma:termSetId="b2b54352-13ee-4693-a3c1-8b9b859f8936" ma:anchorId="0417383d-5d18-4084-97e6-e1b17970a1b6" ma:open="false" ma:isKeyword="false">
      <xsd:complexType>
        <xsd:sequence>
          <xsd:element ref="pc:Terms" minOccurs="0" maxOccurs="1"/>
        </xsd:sequence>
      </xsd:complexType>
    </xsd:element>
    <xsd:element name="Year" ma:index="37" nillable="true" ma:displayName="Year" ma:internalName="Year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F02F84-CDFD-457C-9FE9-4C8E4381D06E}">
  <ds:schemaRefs>
    <ds:schemaRef ds:uri="60984feb-c698-4e36-84a7-a8753c119b9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1FDA68D-7F68-4ED9-8E68-E7D1343C0E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6445E7E-0367-4AFD-BD35-985467F88AA7}"/>
</file>

<file path=docProps/app.xml><?xml version="1.0" encoding="utf-8"?>
<Properties xmlns="http://schemas.openxmlformats.org/officeDocument/2006/extended-properties" xmlns:vt="http://schemas.openxmlformats.org/officeDocument/2006/docPropsVTypes">
  <Template>VI_EC_Corporate_PPT_Template_2026</Template>
  <Application>Microsoft Office PowerPoint</Application>
  <PresentationFormat>Custom</PresentationFormat>
  <Slides>31</Slides>
  <Notes>18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colour palette new PPT</vt:lpstr>
      <vt:lpstr>PowerPoint Presentation</vt:lpstr>
      <vt:lpstr>Speakers: </vt:lpstr>
      <vt:lpstr>PowerPoint Presentation</vt:lpstr>
      <vt:lpstr>PowerPoint Presentation</vt:lpstr>
      <vt:lpstr>PowerPoint Presentation</vt:lpstr>
      <vt:lpstr>EU financial institutions in Luxembourg</vt:lpstr>
      <vt:lpstr>EU institutions and bodies in Luxembourg. Where and how to find EU calls for tenders</vt:lpstr>
      <vt:lpstr>EU financial institutions in Luxembourg</vt:lpstr>
      <vt:lpstr>Other EU institutions and bodies</vt:lpstr>
      <vt:lpstr>OIL. Target sectors. What does OIL buy?</vt:lpstr>
      <vt:lpstr>OIL. Target sectors. What does OIL buy?</vt:lpstr>
      <vt:lpstr>OIL. Target sectors. What does OIL buy?</vt:lpstr>
      <vt:lpstr>PowerPoint Presentation</vt:lpstr>
      <vt:lpstr>Publication of EU procurement procedures EU institutions (Commission, Parliament, CJEU, Court of Auditors, Publications Office)</vt:lpstr>
      <vt:lpstr>Where and how to find EU calls for tenders</vt:lpstr>
      <vt:lpstr>Where and how to find EU calls for tenders</vt:lpstr>
      <vt:lpstr>OIL LinkedIn Profile   </vt:lpstr>
      <vt:lpstr>Where and how to find EU calls for tenders</vt:lpstr>
      <vt:lpstr>Where and how to find EU calls for tenders</vt:lpstr>
      <vt:lpstr>PowerPoint Presentation</vt:lpstr>
      <vt:lpstr>PowerPoint Presentation</vt:lpstr>
      <vt:lpstr>PowerPoint Presentation</vt:lpstr>
      <vt:lpstr>PowerPoint Presentation</vt:lpstr>
      <vt:lpstr>What to do after identifying a relevant call for tenders</vt:lpstr>
      <vt:lpstr>Verify eligibility and requirements  </vt:lpstr>
      <vt:lpstr>During the tender period  </vt:lpstr>
      <vt:lpstr>Prepare your tender -Tender documents and offer structure   </vt:lpstr>
      <vt:lpstr>Submission of tenders  </vt:lpstr>
      <vt:lpstr>Tender submission – key rules  </vt:lpstr>
      <vt:lpstr>Tips to avoid irregular or non-compliant tenders  </vt:lpstr>
      <vt:lpstr>Thank you for listening!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DURAN BLAZQUEZ Juan Antonio (OIL)</dc:creator>
  <cp:revision>4</cp:revision>
  <dcterms:created xsi:type="dcterms:W3CDTF">2025-06-16T16:50:40Z</dcterms:created>
  <dcterms:modified xsi:type="dcterms:W3CDTF">2026-10-27T12:15:31Z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0x010100BA7405D0E2B4774784F04252B8F471AC</vt:lpwstr>
  </property>
  <property fmtid="{D5CDD505-2E9C-101B-9397-08002B2CF9AE}" pid="3" name="MSIP_Label_6bd9ddd1-4d20-43f6-abfa-fc3c07406f94_Enabled">
    <vt:lpwstr>true</vt:lpwstr>
  </property>
  <property fmtid="{D5CDD505-2E9C-101B-9397-08002B2CF9AE}" pid="4" name="MSIP_Label_6bd9ddd1-4d20-43f6-abfa-fc3c07406f94_SetDate">
    <vt:lpwstr>2025-06-16T18:03:15Z</vt:lpwstr>
  </property>
  <property fmtid="{D5CDD505-2E9C-101B-9397-08002B2CF9AE}" pid="5" name="MSIP_Label_6bd9ddd1-4d20-43f6-abfa-fc3c07406f94_Method">
    <vt:lpwstr>Standard</vt:lpwstr>
  </property>
  <property fmtid="{D5CDD505-2E9C-101B-9397-08002B2CF9AE}" pid="6" name="MSIP_Label_6bd9ddd1-4d20-43f6-abfa-fc3c07406f94_Name">
    <vt:lpwstr>Commission Use</vt:lpwstr>
  </property>
  <property fmtid="{D5CDD505-2E9C-101B-9397-08002B2CF9AE}" pid="7" name="MSIP_Label_6bd9ddd1-4d20-43f6-abfa-fc3c07406f94_SiteId">
    <vt:lpwstr>b24c8b06-522c-46fe-9080-70926f8dddb1</vt:lpwstr>
  </property>
  <property fmtid="{D5CDD505-2E9C-101B-9397-08002B2CF9AE}" pid="8" name="MSIP_Label_6bd9ddd1-4d20-43f6-abfa-fc3c07406f94_ActionId">
    <vt:lpwstr>2f77ae2e-7c8c-4f96-9f9a-ee595aa2829f</vt:lpwstr>
  </property>
  <property fmtid="{D5CDD505-2E9C-101B-9397-08002B2CF9AE}" pid="9" name="MSIP_Label_6bd9ddd1-4d20-43f6-abfa-fc3c07406f94_ContentBits">
    <vt:lpwstr>0</vt:lpwstr>
  </property>
</Properties>
</file>