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6"/>
  </p:notesMasterIdLst>
  <p:sldIdLst>
    <p:sldId id="320" r:id="rId2"/>
    <p:sldId id="352" r:id="rId3"/>
    <p:sldId id="378" r:id="rId4"/>
    <p:sldId id="401" r:id="rId5"/>
    <p:sldId id="418" r:id="rId6"/>
    <p:sldId id="400" r:id="rId7"/>
    <p:sldId id="386" r:id="rId8"/>
    <p:sldId id="385" r:id="rId9"/>
    <p:sldId id="404" r:id="rId10"/>
    <p:sldId id="403" r:id="rId11"/>
    <p:sldId id="383" r:id="rId12"/>
    <p:sldId id="330" r:id="rId13"/>
    <p:sldId id="419" r:id="rId14"/>
    <p:sldId id="415" r:id="rId15"/>
    <p:sldId id="388" r:id="rId16"/>
    <p:sldId id="407" r:id="rId17"/>
    <p:sldId id="406" r:id="rId18"/>
    <p:sldId id="389" r:id="rId19"/>
    <p:sldId id="408" r:id="rId20"/>
    <p:sldId id="397" r:id="rId21"/>
    <p:sldId id="396" r:id="rId22"/>
    <p:sldId id="409" r:id="rId23"/>
    <p:sldId id="413" r:id="rId24"/>
    <p:sldId id="42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CAE44"/>
    <a:srgbClr val="0D0D0D"/>
    <a:srgbClr val="767171"/>
    <a:srgbClr val="5CAD43"/>
    <a:srgbClr val="000000"/>
    <a:srgbClr val="B2B2B2"/>
    <a:srgbClr val="595959"/>
    <a:srgbClr val="934B8D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 autoAdjust="0"/>
    <p:restoredTop sz="91744" autoAdjust="0"/>
  </p:normalViewPr>
  <p:slideViewPr>
    <p:cSldViewPr snapToGrid="0" snapToObjects="1">
      <p:cViewPr varScale="1">
        <p:scale>
          <a:sx n="107" d="100"/>
          <a:sy n="107" d="100"/>
        </p:scale>
        <p:origin x="6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F4A2E-08AC-D249-A515-8C8164502DBD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4B2A1-A501-354B-BF9C-B7BB351B38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9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B2A1-A501-354B-BF9C-B7BB351B385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6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first answer is the creation of a quality certification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B2A1-A501-354B-BF9C-B7BB351B385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51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B2A1-A501-354B-BF9C-B7BB351B385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65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Second solution is to </a:t>
            </a:r>
            <a:r>
              <a:rPr lang="en-US" dirty="0" err="1"/>
              <a:t>kep</a:t>
            </a:r>
            <a:r>
              <a:rPr lang="en-US" dirty="0"/>
              <a:t> prices low, so even people with low revenues can benefit from cosmetics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B2A1-A501-354B-BF9C-B7BB351B385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10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B2A1-A501-354B-BF9C-B7BB351B385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11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JNS LABS success is also thanks to its close contact with local consumers.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B2A1-A501-354B-BF9C-B7BB351B385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33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also presenting our products in supermarkets, so </a:t>
            </a:r>
            <a:r>
              <a:rPr lang="en-US" dirty="0" err="1"/>
              <a:t>eople</a:t>
            </a:r>
            <a:r>
              <a:rPr lang="en-US" dirty="0"/>
              <a:t> can test the perfumes and discover the brands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B2A1-A501-354B-BF9C-B7BB351B385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1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B2A1-A501-354B-BF9C-B7BB351B385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26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 years in close contact with UZ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B2A1-A501-354B-BF9C-B7BB351B38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16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B2A1-A501-354B-BF9C-B7BB351B385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38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Working in 3 countries: Lux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B2A1-A501-354B-BF9C-B7BB351B385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61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Today, we have 40 employees and 20 sales agent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B2A1-A501-354B-BF9C-B7BB351B385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06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B2A1-A501-354B-BF9C-B7BB351B385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43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countries like Uzbekistan have a growing population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B2A1-A501-354B-BF9C-B7BB351B385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49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a strong growth potential for cosmetics compared to Russia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B2A1-A501-354B-BF9C-B7BB351B385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46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here to answer 2 main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B2A1-A501-354B-BF9C-B7BB351B385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31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9889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461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7640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Espace réservé du pied de page 10"/>
          <p:cNvSpPr txBox="1">
            <a:spLocks/>
          </p:cNvSpPr>
          <p:nvPr userDrawn="1"/>
        </p:nvSpPr>
        <p:spPr>
          <a:xfrm>
            <a:off x="838200" y="6359530"/>
            <a:ext cx="11353799" cy="365125"/>
          </a:xfrm>
          <a:prstGeom prst="rect">
            <a:avLst/>
          </a:prstGeom>
        </p:spPr>
        <p:txBody>
          <a:bodyPr anchor="ctr"/>
          <a:lstStyle/>
          <a:p>
            <a:pPr lvl="0" algn="l" defTabSz="457200">
              <a:defRPr/>
            </a:pPr>
            <a:r>
              <a:rPr lang="en-GB" sz="1200" b="0" i="0" dirty="0">
                <a:solidFill>
                  <a:schemeClr val="accent3">
                    <a:lumMod val="50000"/>
                    <a:lumOff val="50000"/>
                  </a:schemeClr>
                </a:solidFill>
                <a:latin typeface="Ubuntu Light" charset="0"/>
                <a:ea typeface="Ubuntu Light" charset="0"/>
                <a:cs typeface="Ubuntu Light" charset="0"/>
              </a:rPr>
              <a:t>Copyright JNS</a:t>
            </a:r>
            <a:r>
              <a:rPr lang="en-GB" sz="1200" b="0" i="0" baseline="0" dirty="0">
                <a:solidFill>
                  <a:schemeClr val="accent3">
                    <a:lumMod val="50000"/>
                    <a:lumOff val="50000"/>
                  </a:schemeClr>
                </a:solidFill>
                <a:latin typeface="Ubuntu Light" charset="0"/>
                <a:ea typeface="Ubuntu Light" charset="0"/>
                <a:cs typeface="Ubuntu Light" charset="0"/>
              </a:rPr>
              <a:t> LABS 2017. All rights reserved.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  <a:lumOff val="50000"/>
                </a:schemeClr>
              </a:solidFill>
              <a:effectLst/>
              <a:uLnTx/>
              <a:uFillTx/>
              <a:latin typeface="Ubuntu Light" charset="0"/>
              <a:ea typeface="Ubuntu Light" charset="0"/>
              <a:cs typeface="Ubuntu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7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nvanbeek@jnslabs.com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erson standing posing for the camera&#10;&#10;Description generated with very high confidence">
            <a:extLst>
              <a:ext uri="{FF2B5EF4-FFF2-40B4-BE49-F238E27FC236}">
                <a16:creationId xmlns="" xmlns:a16="http://schemas.microsoft.com/office/drawing/2014/main" id="{FC7A126A-BC6C-4C02-8721-CBF3A52874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6DD2580-0811-42FC-92B7-F642012BC810}"/>
              </a:ext>
            </a:extLst>
          </p:cNvPr>
          <p:cNvSpPr txBox="1"/>
          <p:nvPr/>
        </p:nvSpPr>
        <p:spPr>
          <a:xfrm>
            <a:off x="6114221" y="4644188"/>
            <a:ext cx="523034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#1 </a:t>
            </a:r>
            <a:r>
              <a:rPr lang="en-US" sz="4400" b="1" dirty="0">
                <a:solidFill>
                  <a:schemeClr val="bg1"/>
                </a:solidFill>
              </a:rPr>
              <a:t>French Cosmetics </a:t>
            </a:r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4400" b="1" dirty="0">
                <a:solidFill>
                  <a:schemeClr val="bg1"/>
                </a:solidFill>
              </a:rPr>
              <a:t>factory in Uzbekistan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28" name="Picture 27" descr="A black sign with white text hanging from a pole&#10;&#10;Description generated with high confidence">
            <a:extLst>
              <a:ext uri="{FF2B5EF4-FFF2-40B4-BE49-F238E27FC236}">
                <a16:creationId xmlns="" xmlns:a16="http://schemas.microsoft.com/office/drawing/2014/main" id="{8D337133-A3FC-42D6-9FF3-E5D1C67579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806" y="970308"/>
            <a:ext cx="3187727" cy="318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1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p uzbekist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61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rgbClr val="B2B2B2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459838" y="637481"/>
            <a:ext cx="3358587" cy="339368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650 grams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per capita</a:t>
            </a:r>
          </a:p>
        </p:txBody>
      </p:sp>
      <p:sp>
        <p:nvSpPr>
          <p:cNvPr id="8" name="Oval 7"/>
          <p:cNvSpPr/>
          <p:nvPr/>
        </p:nvSpPr>
        <p:spPr>
          <a:xfrm>
            <a:off x="3019910" y="2817542"/>
            <a:ext cx="1332696" cy="1341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UZ</a:t>
            </a:r>
          </a:p>
          <a:p>
            <a:pPr algn="ctr"/>
            <a:r>
              <a:rPr lang="en-US" sz="2400" dirty="0"/>
              <a:t>65 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5013" y="1253095"/>
            <a:ext cx="808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RU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526966" y="0"/>
            <a:ext cx="3665034" cy="227484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space réservé du pied de page 10"/>
          <p:cNvSpPr txBox="1">
            <a:spLocks/>
          </p:cNvSpPr>
          <p:nvPr/>
        </p:nvSpPr>
        <p:spPr>
          <a:xfrm>
            <a:off x="0" y="333375"/>
            <a:ext cx="12191999" cy="365125"/>
          </a:xfrm>
          <a:prstGeom prst="rect">
            <a:avLst/>
          </a:prstGeom>
        </p:spPr>
        <p:txBody>
          <a:bodyPr anchor="ctr"/>
          <a:lstStyle/>
          <a:p>
            <a:pPr algn="ctr"/>
            <a:endParaRPr lang="en-US" sz="3200" dirty="0">
              <a:latin typeface="Ubuntu Medium" charset="0"/>
              <a:ea typeface="Ubuntu Medium" charset="0"/>
              <a:cs typeface="Ubuntu Medium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3369" y="3742660"/>
            <a:ext cx="3615298" cy="2186836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/>
                </a:solidFill>
                <a:latin typeface="Ubuntu Medium" charset="0"/>
              </a:rPr>
              <a:t>SKIN-CARE COSMETICS CONSUMPTION IN 2014 </a:t>
            </a:r>
          </a:p>
          <a:p>
            <a:pPr algn="ctr"/>
            <a:endParaRPr lang="en-US" sz="2000" dirty="0">
              <a:solidFill>
                <a:schemeClr val="accent3"/>
              </a:solidFill>
              <a:latin typeface="Ubuntu Medium" charset="0"/>
            </a:endParaRPr>
          </a:p>
          <a:p>
            <a:pPr algn="ctr"/>
            <a:r>
              <a:rPr lang="en-US" sz="2000" dirty="0">
                <a:solidFill>
                  <a:schemeClr val="accent3"/>
                </a:solidFill>
                <a:latin typeface="Ubuntu Medium" charset="0"/>
              </a:rPr>
              <a:t>In grams per capita </a:t>
            </a:r>
          </a:p>
          <a:p>
            <a:pPr algn="ctr"/>
            <a:r>
              <a:rPr lang="en-US" sz="1400" dirty="0">
                <a:solidFill>
                  <a:schemeClr val="accent3"/>
                </a:solidFill>
                <a:latin typeface="Ubuntu Medium" charset="0"/>
              </a:rPr>
              <a:t>Source: </a:t>
            </a:r>
            <a:r>
              <a:rPr lang="en-US" sz="1400" dirty="0" err="1">
                <a:solidFill>
                  <a:schemeClr val="accent3"/>
                </a:solidFill>
                <a:latin typeface="Ubuntu Medium" charset="0"/>
              </a:rPr>
              <a:t>Euromonitor</a:t>
            </a:r>
            <a:endParaRPr lang="en-US" sz="1400" dirty="0">
              <a:solidFill>
                <a:schemeClr val="accent3"/>
              </a:solidFill>
              <a:latin typeface="Ubuntu Medium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14775C4-0C74-4918-A8AE-83819973D470}"/>
              </a:ext>
            </a:extLst>
          </p:cNvPr>
          <p:cNvSpPr txBox="1"/>
          <p:nvPr/>
        </p:nvSpPr>
        <p:spPr>
          <a:xfrm>
            <a:off x="4119" y="0"/>
            <a:ext cx="12192000" cy="523220"/>
          </a:xfrm>
          <a:prstGeom prst="rect">
            <a:avLst/>
          </a:prstGeom>
          <a:solidFill>
            <a:srgbClr val="FFFFFF">
              <a:alpha val="7294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COSMETICS GROWTH POTENTIAL in UZ</a:t>
            </a:r>
          </a:p>
        </p:txBody>
      </p:sp>
    </p:spTree>
    <p:extLst>
      <p:ext uri="{BB962C8B-B14F-4D97-AF65-F5344CB8AC3E}">
        <p14:creationId xmlns:p14="http://schemas.microsoft.com/office/powerpoint/2010/main" val="109543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242" y="1467723"/>
            <a:ext cx="11376837" cy="41284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5800" dirty="0"/>
              <a:t>Unhealthy low cost products </a:t>
            </a:r>
          </a:p>
          <a:p>
            <a:pPr marL="0" indent="0" algn="ctr">
              <a:buNone/>
            </a:pPr>
            <a:endParaRPr lang="en-US" sz="5800" dirty="0"/>
          </a:p>
          <a:p>
            <a:pPr marL="0" indent="0" algn="ctr">
              <a:buNone/>
            </a:pPr>
            <a:r>
              <a:rPr lang="en-US" sz="5800" dirty="0"/>
              <a:t>Quality Cosmetics</a:t>
            </a:r>
            <a:br>
              <a:rPr lang="en-US" sz="5800" dirty="0"/>
            </a:br>
            <a:r>
              <a:rPr lang="en-US" sz="5800" dirty="0"/>
              <a:t>are not accessible to all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91A2DEC-040B-469D-B97B-96366E873E79}"/>
              </a:ext>
            </a:extLst>
          </p:cNvPr>
          <p:cNvSpPr txBox="1"/>
          <p:nvPr/>
        </p:nvSpPr>
        <p:spPr>
          <a:xfrm>
            <a:off x="0" y="-7951"/>
            <a:ext cx="12192000" cy="523220"/>
          </a:xfrm>
          <a:prstGeom prst="rect">
            <a:avLst/>
          </a:prstGeom>
          <a:solidFill>
            <a:srgbClr val="FFFFFF">
              <a:alpha val="7294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CHALLENGES FOR UZBEKISTAN CONSUMERS</a:t>
            </a:r>
          </a:p>
        </p:txBody>
      </p:sp>
    </p:spTree>
    <p:extLst>
      <p:ext uri="{BB962C8B-B14F-4D97-AF65-F5344CB8AC3E}">
        <p14:creationId xmlns:p14="http://schemas.microsoft.com/office/powerpoint/2010/main" val="142384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5571" y="4399852"/>
            <a:ext cx="3585295" cy="1927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OBJECTIVE </a:t>
            </a:r>
          </a:p>
          <a:p>
            <a:pPr algn="ctr"/>
            <a:r>
              <a:rPr lang="en-US" sz="3600" b="1" dirty="0"/>
              <a:t>100% NATURAL</a:t>
            </a:r>
          </a:p>
        </p:txBody>
      </p:sp>
      <p:sp>
        <p:nvSpPr>
          <p:cNvPr id="44" name="Espace réservé du pied de page 10"/>
          <p:cNvSpPr txBox="1">
            <a:spLocks/>
          </p:cNvSpPr>
          <p:nvPr/>
        </p:nvSpPr>
        <p:spPr>
          <a:xfrm>
            <a:off x="4965193" y="949628"/>
            <a:ext cx="6830568" cy="5341443"/>
          </a:xfrm>
          <a:prstGeom prst="rect">
            <a:avLst/>
          </a:prstGeom>
        </p:spPr>
        <p:txBody>
          <a:bodyPr anchor="ctr"/>
          <a:lstStyle/>
          <a:p>
            <a:r>
              <a:rPr lang="en-GB" sz="2800" b="1" dirty="0"/>
              <a:t>Quality. </a:t>
            </a:r>
          </a:p>
          <a:p>
            <a:r>
              <a:rPr lang="en-GB" sz="2800" dirty="0"/>
              <a:t>Formulas elaborated and tested in France at European standards.</a:t>
            </a:r>
          </a:p>
          <a:p>
            <a:endParaRPr lang="en-GB" sz="2800" dirty="0"/>
          </a:p>
          <a:p>
            <a:r>
              <a:rPr lang="en-US" sz="2800" b="1" dirty="0"/>
              <a:t>Health. </a:t>
            </a:r>
          </a:p>
          <a:p>
            <a:r>
              <a:rPr lang="en-US" sz="2800" b="1" dirty="0"/>
              <a:t>90 to 100% </a:t>
            </a:r>
            <a:r>
              <a:rPr lang="en-US" sz="2800" dirty="0"/>
              <a:t>of natural ingredients. 0% of parabens, aluminum salts, mineral oils, BHT, EDTA…</a:t>
            </a:r>
          </a:p>
          <a:p>
            <a:endParaRPr lang="en-GB" sz="2800" dirty="0">
              <a:solidFill>
                <a:schemeClr val="accent3"/>
              </a:solidFill>
              <a:latin typeface="Ubuntu Light" charset="0"/>
              <a:ea typeface="Ubuntu Light" charset="0"/>
              <a:cs typeface="Ubuntu Light" charset="0"/>
            </a:endParaRPr>
          </a:p>
          <a:p>
            <a:r>
              <a:rPr lang="en-US" sz="2800" b="1" dirty="0"/>
              <a:t>Nature. </a:t>
            </a:r>
            <a:br>
              <a:rPr lang="en-US" sz="2800" b="1" dirty="0"/>
            </a:br>
            <a:r>
              <a:rPr lang="en-US" sz="2800" dirty="0"/>
              <a:t>We care the environment and animal wellbeing. 0% of CFC, silicones &amp; animal extracts in the products.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70" y="884582"/>
            <a:ext cx="3585295" cy="35152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1A8C065-A419-48EB-9FAF-CC98AFCA2120}"/>
              </a:ext>
            </a:extLst>
          </p:cNvPr>
          <p:cNvSpPr txBox="1"/>
          <p:nvPr/>
        </p:nvSpPr>
        <p:spPr>
          <a:xfrm>
            <a:off x="4119" y="0"/>
            <a:ext cx="12192000" cy="523220"/>
          </a:xfrm>
          <a:prstGeom prst="rect">
            <a:avLst/>
          </a:prstGeom>
          <a:solidFill>
            <a:srgbClr val="FFFFFF">
              <a:alpha val="7294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QUALITY CERTIFICATION: JNS LABS CERTIFIED</a:t>
            </a:r>
          </a:p>
        </p:txBody>
      </p:sp>
    </p:spTree>
    <p:extLst>
      <p:ext uri="{BB962C8B-B14F-4D97-AF65-F5344CB8AC3E}">
        <p14:creationId xmlns:p14="http://schemas.microsoft.com/office/powerpoint/2010/main" val="111343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Content Placeholder 4" descr="A group of people sitting at a fruit stand&#10;&#10;Description generated with very high confidence">
            <a:extLst>
              <a:ext uri="{FF2B5EF4-FFF2-40B4-BE49-F238E27FC236}">
                <a16:creationId xmlns="" xmlns:a16="http://schemas.microsoft.com/office/drawing/2014/main" id="{89D24CF5-74C6-4E5A-9057-B508A906F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9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EAF4905-B71B-451D-AD5D-A05A33C2C1D5}"/>
              </a:ext>
            </a:extLst>
          </p:cNvPr>
          <p:cNvSpPr txBox="1"/>
          <p:nvPr/>
        </p:nvSpPr>
        <p:spPr>
          <a:xfrm>
            <a:off x="0" y="-7951"/>
            <a:ext cx="12192000" cy="523220"/>
          </a:xfrm>
          <a:prstGeom prst="rect">
            <a:avLst/>
          </a:prstGeom>
          <a:solidFill>
            <a:srgbClr val="FFFFFF">
              <a:alpha val="7294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JNS LABS PRICING POLICY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E80E4F6-ABD4-4310-B8E4-1639397F0D08}"/>
              </a:ext>
            </a:extLst>
          </p:cNvPr>
          <p:cNvSpPr txBox="1"/>
          <p:nvPr/>
        </p:nvSpPr>
        <p:spPr>
          <a:xfrm>
            <a:off x="7999013" y="1640598"/>
            <a:ext cx="2771913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b="1" dirty="0"/>
              <a:t>1€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9A6547B-6807-44A1-9887-124619023B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5269"/>
            <a:ext cx="5067068" cy="63400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3503042-73D3-4D32-B08B-AE7C391DDA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3427" y="2464190"/>
            <a:ext cx="2245236" cy="321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7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25FAF41-D197-49C8-A270-5FBE4C758A04}"/>
              </a:ext>
            </a:extLst>
          </p:cNvPr>
          <p:cNvSpPr/>
          <p:nvPr/>
        </p:nvSpPr>
        <p:spPr>
          <a:xfrm>
            <a:off x="540689" y="1"/>
            <a:ext cx="11651311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  <a:p>
            <a:pPr algn="ctr"/>
            <a:endParaRPr lang="en-US" sz="3600" b="1" dirty="0">
              <a:solidFill>
                <a:schemeClr val="tx1"/>
              </a:solidFill>
            </a:endParaRPr>
          </a:p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0C31F3E-CCA4-47EE-B462-43E46CE883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1666" y="589602"/>
            <a:ext cx="4393019" cy="61940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40C6CCE-AF8A-46DF-8045-EC46B1FA51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449" y="1"/>
            <a:ext cx="4411966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5708862-7F68-4C86-AC54-7E9661534B91}"/>
              </a:ext>
            </a:extLst>
          </p:cNvPr>
          <p:cNvSpPr txBox="1"/>
          <p:nvPr/>
        </p:nvSpPr>
        <p:spPr>
          <a:xfrm>
            <a:off x="0" y="-7951"/>
            <a:ext cx="12192000" cy="523220"/>
          </a:xfrm>
          <a:prstGeom prst="rect">
            <a:avLst/>
          </a:prstGeom>
          <a:solidFill>
            <a:srgbClr val="FFFFFF">
              <a:alpha val="7294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COSMETICS BRANDS</a:t>
            </a:r>
          </a:p>
        </p:txBody>
      </p:sp>
    </p:spTree>
    <p:extLst>
      <p:ext uri="{BB962C8B-B14F-4D97-AF65-F5344CB8AC3E}">
        <p14:creationId xmlns:p14="http://schemas.microsoft.com/office/powerpoint/2010/main" val="127094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person, sitting, book, shelf&#10;&#10;Description generated with very high confidence">
            <a:extLst>
              <a:ext uri="{FF2B5EF4-FFF2-40B4-BE49-F238E27FC236}">
                <a16:creationId xmlns="" xmlns:a16="http://schemas.microsoft.com/office/drawing/2014/main" id="{41D8A1D6-1B55-45A6-B34F-B1B2033DE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57" b="7654"/>
          <a:stretch/>
        </p:blipFill>
        <p:spPr>
          <a:xfrm>
            <a:off x="0" y="-1"/>
            <a:ext cx="12192000" cy="6867305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3743CED-C028-469E-8813-3DD225907C86}"/>
              </a:ext>
            </a:extLst>
          </p:cNvPr>
          <p:cNvSpPr txBox="1"/>
          <p:nvPr/>
        </p:nvSpPr>
        <p:spPr>
          <a:xfrm>
            <a:off x="0" y="6344084"/>
            <a:ext cx="12192000" cy="523220"/>
          </a:xfrm>
          <a:prstGeom prst="rect">
            <a:avLst/>
          </a:prstGeom>
          <a:solidFill>
            <a:srgbClr val="FFFFFF">
              <a:alpha val="7294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CLEMANCE PARIS DEODORANTS (ONLINE MEDIA)</a:t>
            </a:r>
          </a:p>
        </p:txBody>
      </p:sp>
    </p:spTree>
    <p:extLst>
      <p:ext uri="{BB962C8B-B14F-4D97-AF65-F5344CB8AC3E}">
        <p14:creationId xmlns:p14="http://schemas.microsoft.com/office/powerpoint/2010/main" val="282112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sitting in front of a building&#10;&#10;Description generated with high confidence">
            <a:extLst>
              <a:ext uri="{FF2B5EF4-FFF2-40B4-BE49-F238E27FC236}">
                <a16:creationId xmlns="" xmlns:a16="http://schemas.microsoft.com/office/drawing/2014/main" id="{9C03B32C-4FA6-46C5-8CC5-9F096DE2D9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447" y="1"/>
            <a:ext cx="10403353" cy="6858000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8874A09-71C5-4C72-9F8B-2B0A47886005}"/>
              </a:ext>
            </a:extLst>
          </p:cNvPr>
          <p:cNvSpPr txBox="1"/>
          <p:nvPr/>
        </p:nvSpPr>
        <p:spPr>
          <a:xfrm>
            <a:off x="0" y="6344084"/>
            <a:ext cx="12192000" cy="523220"/>
          </a:xfrm>
          <a:prstGeom prst="rect">
            <a:avLst/>
          </a:prstGeom>
          <a:solidFill>
            <a:srgbClr val="FFFFFF">
              <a:alpha val="7294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LEADER MEN DEODORANTS (ONLINE MEDIA)</a:t>
            </a:r>
          </a:p>
        </p:txBody>
      </p:sp>
    </p:spTree>
    <p:extLst>
      <p:ext uri="{BB962C8B-B14F-4D97-AF65-F5344CB8AC3E}">
        <p14:creationId xmlns:p14="http://schemas.microsoft.com/office/powerpoint/2010/main" val="329117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32CB92FC-0C0C-4C2B-83DC-80ED13320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248" y="1"/>
            <a:ext cx="8731752" cy="6871640"/>
          </a:xfr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6AB2318-F282-4CBF-ABBC-586B4F0D6C82}"/>
              </a:ext>
            </a:extLst>
          </p:cNvPr>
          <p:cNvSpPr/>
          <p:nvPr/>
        </p:nvSpPr>
        <p:spPr>
          <a:xfrm>
            <a:off x="0" y="1"/>
            <a:ext cx="3703333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1761CAC-09EC-4C75-8EFC-F491D31E1F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42" y="3913264"/>
            <a:ext cx="3488691" cy="7148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06A16E7-3439-4B43-A009-4EEE3E2D1A1B}"/>
              </a:ext>
            </a:extLst>
          </p:cNvPr>
          <p:cNvSpPr txBox="1"/>
          <p:nvPr/>
        </p:nvSpPr>
        <p:spPr>
          <a:xfrm>
            <a:off x="0" y="6344084"/>
            <a:ext cx="12192000" cy="523220"/>
          </a:xfrm>
          <a:prstGeom prst="rect">
            <a:avLst/>
          </a:prstGeom>
          <a:solidFill>
            <a:srgbClr val="FFFFFF">
              <a:alpha val="7294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HOME CARE BRAND</a:t>
            </a:r>
          </a:p>
        </p:txBody>
      </p:sp>
    </p:spTree>
    <p:extLst>
      <p:ext uri="{BB962C8B-B14F-4D97-AF65-F5344CB8AC3E}">
        <p14:creationId xmlns:p14="http://schemas.microsoft.com/office/powerpoint/2010/main" val="25345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BD16D6F-BB31-4D3B-B569-BF5AD349E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695" y="0"/>
            <a:ext cx="10287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2AB8A69-FCDF-4672-B4AA-39A56FA9824B}"/>
              </a:ext>
            </a:extLst>
          </p:cNvPr>
          <p:cNvSpPr txBox="1"/>
          <p:nvPr/>
        </p:nvSpPr>
        <p:spPr>
          <a:xfrm>
            <a:off x="0" y="6344084"/>
            <a:ext cx="12192000" cy="523220"/>
          </a:xfrm>
          <a:prstGeom prst="rect">
            <a:avLst/>
          </a:prstGeom>
          <a:solidFill>
            <a:srgbClr val="FFFFFF">
              <a:alpha val="7294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LA ROSÉE ONLINE MEDIA MARKETING</a:t>
            </a:r>
          </a:p>
        </p:txBody>
      </p:sp>
    </p:spTree>
    <p:extLst>
      <p:ext uri="{BB962C8B-B14F-4D97-AF65-F5344CB8AC3E}">
        <p14:creationId xmlns:p14="http://schemas.microsoft.com/office/powerpoint/2010/main" val="228035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ky, building&#10;&#10;Description generated with very high confidence">
            <a:extLst>
              <a:ext uri="{FF2B5EF4-FFF2-40B4-BE49-F238E27FC236}">
                <a16:creationId xmlns="" xmlns:a16="http://schemas.microsoft.com/office/drawing/2014/main" id="{D40A348C-3EB6-4160-8AE7-4B6FC05CCA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0052" y="0"/>
            <a:ext cx="5348467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846344"/>
            <a:ext cx="1392540" cy="13925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2593" y="1081510"/>
            <a:ext cx="4663223" cy="5157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1997-1998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Nicolas van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Beek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@ French Embassy in Tashkent, Uzbekistan;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2004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Setup of a first pharmacy in the country side of Uzbekistan;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2016-2017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Creation of the #1 French cosmetics factory in Uzbekistan.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6F75C50-C8D9-4D42-A542-9D42F1B81857}"/>
              </a:ext>
            </a:extLst>
          </p:cNvPr>
          <p:cNvSpPr txBox="1"/>
          <p:nvPr/>
        </p:nvSpPr>
        <p:spPr>
          <a:xfrm>
            <a:off x="0" y="-17941"/>
            <a:ext cx="6820052" cy="523220"/>
          </a:xfrm>
          <a:prstGeom prst="rect">
            <a:avLst/>
          </a:prstGeom>
          <a:solidFill>
            <a:srgbClr val="FFFFFF">
              <a:alpha val="7294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1997 - 2017</a:t>
            </a:r>
          </a:p>
        </p:txBody>
      </p:sp>
    </p:spTree>
    <p:extLst>
      <p:ext uri="{BB962C8B-B14F-4D97-AF65-F5344CB8AC3E}">
        <p14:creationId xmlns:p14="http://schemas.microsoft.com/office/powerpoint/2010/main" val="90123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FCA021-2897-4488-8FFF-5E5668CE2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people sitting at a table&#10;&#10;Description generated with very high confidence">
            <a:extLst>
              <a:ext uri="{FF2B5EF4-FFF2-40B4-BE49-F238E27FC236}">
                <a16:creationId xmlns="" xmlns:a16="http://schemas.microsoft.com/office/drawing/2014/main" id="{F19FB22F-55BD-4556-8606-C93E8244F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6B3F40A-586E-48D5-80BC-3D448C38EA45}"/>
              </a:ext>
            </a:extLst>
          </p:cNvPr>
          <p:cNvSpPr txBox="1"/>
          <p:nvPr/>
        </p:nvSpPr>
        <p:spPr>
          <a:xfrm>
            <a:off x="0" y="6344084"/>
            <a:ext cx="12192000" cy="523220"/>
          </a:xfrm>
          <a:prstGeom prst="rect">
            <a:avLst/>
          </a:prstGeom>
          <a:solidFill>
            <a:srgbClr val="FFFFFF">
              <a:alpha val="7294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JNS LABS CONSUMER PANEL</a:t>
            </a:r>
          </a:p>
        </p:txBody>
      </p:sp>
    </p:spTree>
    <p:extLst>
      <p:ext uri="{BB962C8B-B14F-4D97-AF65-F5344CB8AC3E}">
        <p14:creationId xmlns:p14="http://schemas.microsoft.com/office/powerpoint/2010/main" val="17662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tanding in front of a store&#10;&#10;Description generated with very high confidence">
            <a:extLst>
              <a:ext uri="{FF2B5EF4-FFF2-40B4-BE49-F238E27FC236}">
                <a16:creationId xmlns="" xmlns:a16="http://schemas.microsoft.com/office/drawing/2014/main" id="{185388AC-48D1-43FF-9FAC-A9662D5DFC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D66BED3-2D40-4997-872B-08CCCAB95EE8}"/>
              </a:ext>
            </a:extLst>
          </p:cNvPr>
          <p:cNvSpPr txBox="1"/>
          <p:nvPr/>
        </p:nvSpPr>
        <p:spPr>
          <a:xfrm>
            <a:off x="0" y="6344084"/>
            <a:ext cx="12192000" cy="523220"/>
          </a:xfrm>
          <a:prstGeom prst="rect">
            <a:avLst/>
          </a:prstGeom>
          <a:solidFill>
            <a:srgbClr val="FFFFFF">
              <a:alpha val="7294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PROMOTION IN SUPERMARKETS</a:t>
            </a:r>
          </a:p>
        </p:txBody>
      </p:sp>
    </p:spTree>
    <p:extLst>
      <p:ext uri="{BB962C8B-B14F-4D97-AF65-F5344CB8AC3E}">
        <p14:creationId xmlns:p14="http://schemas.microsoft.com/office/powerpoint/2010/main" val="114335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AA6329-149E-400F-BDC3-92568C517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Content Placeholder 15">
            <a:extLst>
              <a:ext uri="{FF2B5EF4-FFF2-40B4-BE49-F238E27FC236}">
                <a16:creationId xmlns="" xmlns:a16="http://schemas.microsoft.com/office/drawing/2014/main" id="{183E6F43-36DA-47A6-A270-C22CF646E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84"/>
          <a:stretch/>
        </p:blipFill>
        <p:spPr>
          <a:xfrm>
            <a:off x="-144379" y="0"/>
            <a:ext cx="12336379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9693FE5-08A4-49B7-92EE-389164A7FE04}"/>
              </a:ext>
            </a:extLst>
          </p:cNvPr>
          <p:cNvSpPr txBox="1"/>
          <p:nvPr/>
        </p:nvSpPr>
        <p:spPr>
          <a:xfrm>
            <a:off x="0" y="6344084"/>
            <a:ext cx="12192000" cy="523220"/>
          </a:xfrm>
          <a:prstGeom prst="rect">
            <a:avLst/>
          </a:prstGeom>
          <a:solidFill>
            <a:srgbClr val="FFFFFF">
              <a:alpha val="7294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PROMOTION IN SUPERMARKETS</a:t>
            </a:r>
          </a:p>
        </p:txBody>
      </p:sp>
    </p:spTree>
    <p:extLst>
      <p:ext uri="{BB962C8B-B14F-4D97-AF65-F5344CB8AC3E}">
        <p14:creationId xmlns:p14="http://schemas.microsoft.com/office/powerpoint/2010/main" val="4720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Content Placeholder 3" descr="A van parked on the side of a road&#10;&#10;Description generated with very high confidence">
            <a:extLst>
              <a:ext uri="{FF2B5EF4-FFF2-40B4-BE49-F238E27FC236}">
                <a16:creationId xmlns="" xmlns:a16="http://schemas.microsoft.com/office/drawing/2014/main" id="{5F97D336-C2F5-4692-99F5-2E44D453B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60FEC9D-FA18-4639-B588-FA1A74332B6B}"/>
              </a:ext>
            </a:extLst>
          </p:cNvPr>
          <p:cNvSpPr txBox="1"/>
          <p:nvPr/>
        </p:nvSpPr>
        <p:spPr>
          <a:xfrm>
            <a:off x="0" y="6344084"/>
            <a:ext cx="12192000" cy="523220"/>
          </a:xfrm>
          <a:prstGeom prst="rect">
            <a:avLst/>
          </a:prstGeom>
          <a:solidFill>
            <a:srgbClr val="FFFFFF">
              <a:alpha val="7294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ADVERTISING ON CARS</a:t>
            </a:r>
          </a:p>
        </p:txBody>
      </p:sp>
    </p:spTree>
    <p:extLst>
      <p:ext uri="{BB962C8B-B14F-4D97-AF65-F5344CB8AC3E}">
        <p14:creationId xmlns:p14="http://schemas.microsoft.com/office/powerpoint/2010/main" val="119049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CDA7F56-2BF8-4D8A-941F-5BEBD77B8A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562" y="1955594"/>
            <a:ext cx="1855564" cy="18555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BDEBAA9-79E3-4B9F-BA71-7D0040BD33D2}"/>
              </a:ext>
            </a:extLst>
          </p:cNvPr>
          <p:cNvSpPr txBox="1"/>
          <p:nvPr/>
        </p:nvSpPr>
        <p:spPr>
          <a:xfrm>
            <a:off x="1765562" y="4702197"/>
            <a:ext cx="9015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Contact:   	Nicolas VAN BEEK  </a:t>
            </a:r>
            <a:r>
              <a:rPr lang="en-US" sz="2800" dirty="0">
                <a:hlinkClick r:id="rId3"/>
              </a:rPr>
              <a:t>nvanbeek@jnslabs.com</a:t>
            </a:r>
            <a:r>
              <a:rPr lang="en-US" sz="2800" dirty="0"/>
              <a:t> </a:t>
            </a:r>
          </a:p>
          <a:p>
            <a:r>
              <a:rPr lang="en-US" sz="2800" dirty="0"/>
              <a:t>		+352 621490810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A1B442F-C3EF-4AD3-BA1F-953244899876}"/>
              </a:ext>
            </a:extLst>
          </p:cNvPr>
          <p:cNvSpPr txBox="1"/>
          <p:nvPr/>
        </p:nvSpPr>
        <p:spPr>
          <a:xfrm>
            <a:off x="4342297" y="2000057"/>
            <a:ext cx="3389069" cy="2025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lnSpc>
                <a:spcPct val="120000"/>
              </a:lnSpc>
              <a:defRPr/>
            </a:pPr>
            <a:r>
              <a:rPr lang="en-US" sz="2800" b="1" dirty="0"/>
              <a:t>JNS LABS – NTLUX SA</a:t>
            </a:r>
          </a:p>
          <a:p>
            <a:pPr lvl="0" defTabSz="457200">
              <a:defRPr/>
            </a:pPr>
            <a:r>
              <a:rPr lang="en-US" sz="2800" dirty="0"/>
              <a:t>3a </a:t>
            </a:r>
            <a:r>
              <a:rPr lang="en-US" sz="2800" dirty="0" err="1"/>
              <a:t>Bld</a:t>
            </a:r>
            <a:r>
              <a:rPr lang="en-US" sz="2800" dirty="0"/>
              <a:t> du prince </a:t>
            </a:r>
            <a:r>
              <a:rPr lang="en-US" sz="2800" dirty="0" err="1"/>
              <a:t>henri</a:t>
            </a:r>
            <a:endParaRPr lang="en-US" sz="2800" dirty="0"/>
          </a:p>
          <a:p>
            <a:pPr lvl="0" defTabSz="457200">
              <a:defRPr/>
            </a:pPr>
            <a:r>
              <a:rPr lang="en-US" sz="2800" dirty="0"/>
              <a:t>1724 Luxembourg</a:t>
            </a:r>
          </a:p>
          <a:p>
            <a:pPr lvl="0" defTabSz="457200">
              <a:defRPr/>
            </a:pPr>
            <a:r>
              <a:rPr lang="en-US" sz="2800" dirty="0"/>
              <a:t>Luxembourg</a:t>
            </a:r>
            <a:r>
              <a:rPr lang="en-US" sz="3600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169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1627366" y="1273390"/>
            <a:ext cx="1276226" cy="1324051"/>
          </a:xfrm>
          <a:prstGeom prst="rect">
            <a:avLst/>
          </a:prstGeom>
          <a:solidFill>
            <a:srgbClr val="5CA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130269" y="1945427"/>
            <a:ext cx="770411" cy="65678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612017" y="2660785"/>
            <a:ext cx="3130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en-GB" sz="2400" b="1" dirty="0">
                <a:solidFill>
                  <a:schemeClr val="accent3"/>
                </a:solidFill>
                <a:latin typeface="Ubuntu Medium" charset="0"/>
                <a:ea typeface="Ubuntu Medium" charset="0"/>
                <a:cs typeface="Ubuntu Medium" charset="0"/>
              </a:rPr>
              <a:t>Nicolas van Beek </a:t>
            </a:r>
          </a:p>
        </p:txBody>
      </p:sp>
      <p:sp>
        <p:nvSpPr>
          <p:cNvPr id="3" name="Rectangle 2"/>
          <p:cNvSpPr/>
          <p:nvPr/>
        </p:nvSpPr>
        <p:spPr>
          <a:xfrm>
            <a:off x="708431" y="3103833"/>
            <a:ext cx="2938130" cy="1067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  <a:defRPr/>
            </a:pPr>
            <a:r>
              <a:rPr lang="en-GB" b="1" dirty="0">
                <a:solidFill>
                  <a:schemeClr val="accent3"/>
                </a:solidFill>
                <a:latin typeface="Ubuntu Light" charset="0"/>
                <a:ea typeface="Ubuntu Light" charset="0"/>
                <a:cs typeface="Ubuntu Light" charset="0"/>
              </a:rPr>
              <a:t>CEO Europe</a:t>
            </a:r>
            <a:br>
              <a:rPr lang="en-GB" b="1" dirty="0">
                <a:solidFill>
                  <a:schemeClr val="accent3"/>
                </a:solidFill>
                <a:latin typeface="Ubuntu Light" charset="0"/>
                <a:ea typeface="Ubuntu Light" charset="0"/>
                <a:cs typeface="Ubuntu Light" charset="0"/>
              </a:rPr>
            </a:br>
            <a:r>
              <a:rPr lang="en-GB" b="1" dirty="0">
                <a:solidFill>
                  <a:schemeClr val="accent3"/>
                </a:solidFill>
                <a:latin typeface="Ubuntu Light" charset="0"/>
                <a:ea typeface="Ubuntu Light" charset="0"/>
                <a:cs typeface="Ubuntu Light" charset="0"/>
              </a:rPr>
              <a:t>Product &amp; Marketing</a:t>
            </a:r>
            <a:r>
              <a:rPr lang="en-GB" dirty="0">
                <a:solidFill>
                  <a:schemeClr val="accent3"/>
                </a:solidFill>
                <a:latin typeface="Ubuntu Light" charset="0"/>
                <a:ea typeface="Ubuntu Light" charset="0"/>
                <a:cs typeface="Ubuntu Light" charset="0"/>
              </a:rPr>
              <a:t/>
            </a:r>
            <a:br>
              <a:rPr lang="en-GB" dirty="0">
                <a:solidFill>
                  <a:schemeClr val="accent3"/>
                </a:solidFill>
                <a:latin typeface="Ubuntu Light" charset="0"/>
                <a:ea typeface="Ubuntu Light" charset="0"/>
                <a:cs typeface="Ubuntu Light" charset="0"/>
              </a:rPr>
            </a:br>
            <a:r>
              <a:rPr lang="en-GB" dirty="0">
                <a:solidFill>
                  <a:schemeClr val="accent3"/>
                </a:solidFill>
                <a:latin typeface="Ubuntu Light" charset="0"/>
                <a:ea typeface="Ubuntu Light" charset="0"/>
                <a:cs typeface="Ubuntu Light" charset="0"/>
              </a:rPr>
              <a:t>Entrepreneur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758594" y="4695286"/>
            <a:ext cx="2710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en-GB" sz="2400" b="1" dirty="0">
                <a:solidFill>
                  <a:schemeClr val="accent3"/>
                </a:solidFill>
                <a:latin typeface="Ubuntu Medium" charset="0"/>
                <a:ea typeface="Ubuntu Medium" charset="0"/>
                <a:cs typeface="Ubuntu Medium" charset="0"/>
              </a:rPr>
              <a:t>Sylvain Cara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855008" y="5138328"/>
            <a:ext cx="252892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  <a:defRPr/>
            </a:pPr>
            <a:r>
              <a:rPr lang="en-GB" b="1" dirty="0">
                <a:solidFill>
                  <a:schemeClr val="accent3"/>
                </a:solidFill>
                <a:latin typeface="Ubuntu Light" charset="0"/>
                <a:ea typeface="Ubuntu Light" charset="0"/>
                <a:cs typeface="Ubuntu Light" charset="0"/>
              </a:rPr>
              <a:t>Perfumer</a:t>
            </a:r>
            <a:r>
              <a:rPr lang="en-GB" dirty="0">
                <a:solidFill>
                  <a:schemeClr val="accent3"/>
                </a:solidFill>
                <a:latin typeface="Ubuntu Light" charset="0"/>
                <a:ea typeface="Ubuntu Light" charset="0"/>
                <a:cs typeface="Ubuntu Light" charset="0"/>
              </a:rPr>
              <a:t/>
            </a:r>
            <a:br>
              <a:rPr lang="en-GB" dirty="0">
                <a:solidFill>
                  <a:schemeClr val="accent3"/>
                </a:solidFill>
                <a:latin typeface="Ubuntu Light" charset="0"/>
                <a:ea typeface="Ubuntu Light" charset="0"/>
                <a:cs typeface="Ubuntu Light" charset="0"/>
              </a:rPr>
            </a:br>
            <a:r>
              <a:rPr lang="en-GB" dirty="0">
                <a:solidFill>
                  <a:schemeClr val="accent3"/>
                </a:solidFill>
                <a:latin typeface="Ubuntu Light" charset="0"/>
                <a:ea typeface="Ubuntu Light" charset="0"/>
                <a:cs typeface="Ubuntu Light" charset="0"/>
              </a:rPr>
              <a:t>French Perfumer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483894" y="2666814"/>
            <a:ext cx="3130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en-GB" sz="2400" b="1" dirty="0" err="1">
                <a:solidFill>
                  <a:schemeClr val="accent3"/>
                </a:solidFill>
                <a:latin typeface="Ubuntu Medium" charset="0"/>
                <a:ea typeface="Ubuntu Medium" charset="0"/>
                <a:cs typeface="Ubuntu Medium" charset="0"/>
              </a:rPr>
              <a:t>Javokhir</a:t>
            </a:r>
            <a:r>
              <a:rPr lang="en-GB" sz="2400" b="1" dirty="0">
                <a:solidFill>
                  <a:schemeClr val="accent3"/>
                </a:solidFill>
                <a:latin typeface="Ubuntu Medium" charset="0"/>
                <a:ea typeface="Ubuntu Medium" charset="0"/>
                <a:cs typeface="Ubuntu Medium" charset="0"/>
              </a:rPr>
              <a:t> </a:t>
            </a:r>
            <a:r>
              <a:rPr lang="en-GB" sz="2400" b="1" dirty="0" err="1">
                <a:solidFill>
                  <a:schemeClr val="accent3"/>
                </a:solidFill>
                <a:latin typeface="Ubuntu Medium" charset="0"/>
                <a:ea typeface="Ubuntu Medium" charset="0"/>
                <a:cs typeface="Ubuntu Medium" charset="0"/>
              </a:rPr>
              <a:t>Nurmetov</a:t>
            </a:r>
            <a:endParaRPr lang="en-GB" sz="2400" b="1" dirty="0">
              <a:solidFill>
                <a:schemeClr val="accent3"/>
              </a:solidFill>
              <a:latin typeface="Ubuntu Medium" charset="0"/>
              <a:ea typeface="Ubuntu Medium" charset="0"/>
              <a:cs typeface="Ubuntu Medium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580308" y="3109862"/>
            <a:ext cx="293813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  <a:defRPr/>
            </a:pPr>
            <a:r>
              <a:rPr lang="en-GB" b="1" dirty="0">
                <a:solidFill>
                  <a:schemeClr val="accent3"/>
                </a:solidFill>
                <a:latin typeface="Ubuntu Light" charset="0"/>
                <a:ea typeface="Ubuntu Light" charset="0"/>
                <a:cs typeface="Ubuntu Light" charset="0"/>
              </a:rPr>
              <a:t>CEO Uzbekistan</a:t>
            </a:r>
          </a:p>
          <a:p>
            <a:pPr algn="ctr" defTabSz="457200">
              <a:lnSpc>
                <a:spcPct val="120000"/>
              </a:lnSpc>
              <a:defRPr/>
            </a:pPr>
            <a:r>
              <a:rPr lang="en-GB" dirty="0">
                <a:solidFill>
                  <a:schemeClr val="accent3"/>
                </a:solidFill>
                <a:latin typeface="Ubuntu Light" charset="0"/>
                <a:ea typeface="Ubuntu Light" charset="0"/>
                <a:cs typeface="Ubuntu Light" charset="0"/>
              </a:rPr>
              <a:t>Former Uzbek Diplomat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095642" y="2691098"/>
            <a:ext cx="3130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en-GB" sz="2400" b="1" dirty="0" err="1">
                <a:solidFill>
                  <a:schemeClr val="accent3"/>
                </a:solidFill>
                <a:latin typeface="Ubuntu Medium" charset="0"/>
                <a:ea typeface="Ubuntu Medium" charset="0"/>
                <a:cs typeface="Ubuntu Medium" charset="0"/>
              </a:rPr>
              <a:t>Samandar</a:t>
            </a:r>
            <a:r>
              <a:rPr lang="en-GB" sz="2400" b="1" dirty="0">
                <a:solidFill>
                  <a:schemeClr val="accent3"/>
                </a:solidFill>
                <a:latin typeface="Ubuntu Medium" charset="0"/>
                <a:ea typeface="Ubuntu Medium" charset="0"/>
                <a:cs typeface="Ubuntu Medium" charset="0"/>
              </a:rPr>
              <a:t> </a:t>
            </a:r>
            <a:r>
              <a:rPr lang="en-GB" sz="2400" b="1" dirty="0" err="1">
                <a:solidFill>
                  <a:schemeClr val="accent3"/>
                </a:solidFill>
                <a:latin typeface="Ubuntu Medium" charset="0"/>
                <a:ea typeface="Ubuntu Medium" charset="0"/>
                <a:cs typeface="Ubuntu Medium" charset="0"/>
              </a:rPr>
              <a:t>Samatov</a:t>
            </a:r>
            <a:r>
              <a:rPr lang="en-GB" sz="2400" b="1" dirty="0">
                <a:solidFill>
                  <a:schemeClr val="accent3"/>
                </a:solidFill>
                <a:latin typeface="Ubuntu Medium" charset="0"/>
                <a:ea typeface="Ubuntu Medium" charset="0"/>
                <a:cs typeface="Ubuntu Medium" charset="0"/>
              </a:rPr>
              <a:t>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192056" y="3134146"/>
            <a:ext cx="293813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  <a:defRPr/>
            </a:pPr>
            <a:r>
              <a:rPr lang="en-GB" b="1" dirty="0">
                <a:solidFill>
                  <a:schemeClr val="accent3"/>
                </a:solidFill>
                <a:latin typeface="Ubuntu Light" charset="0"/>
                <a:ea typeface="Ubuntu Light" charset="0"/>
                <a:cs typeface="Ubuntu Light" charset="0"/>
              </a:rPr>
              <a:t>Business Development</a:t>
            </a:r>
            <a:r>
              <a:rPr lang="en-GB" dirty="0">
                <a:solidFill>
                  <a:schemeClr val="accent3"/>
                </a:solidFill>
                <a:latin typeface="Ubuntu Light" charset="0"/>
                <a:ea typeface="Ubuntu Light" charset="0"/>
                <a:cs typeface="Ubuntu Light" charset="0"/>
              </a:rPr>
              <a:t/>
            </a:r>
            <a:br>
              <a:rPr lang="en-GB" dirty="0">
                <a:solidFill>
                  <a:schemeClr val="accent3"/>
                </a:solidFill>
                <a:latin typeface="Ubuntu Light" charset="0"/>
                <a:ea typeface="Ubuntu Light" charset="0"/>
                <a:cs typeface="Ubuntu Light" charset="0"/>
              </a:rPr>
            </a:br>
            <a:r>
              <a:rPr lang="en-GB" dirty="0">
                <a:solidFill>
                  <a:schemeClr val="accent3"/>
                </a:solidFill>
                <a:latin typeface="Ubuntu Light" charset="0"/>
                <a:ea typeface="Ubuntu Light" charset="0"/>
                <a:cs typeface="Ubuntu Light" charset="0"/>
              </a:rPr>
              <a:t>Uzbek Entrepreneur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999227" y="4737367"/>
            <a:ext cx="3130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en-GB" sz="2400" b="1" dirty="0">
                <a:solidFill>
                  <a:schemeClr val="accent3"/>
                </a:solidFill>
                <a:latin typeface="Ubuntu Medium" charset="0"/>
                <a:ea typeface="Ubuntu Medium" charset="0"/>
                <a:cs typeface="Ubuntu Medium" charset="0"/>
              </a:rPr>
              <a:t>Christian </a:t>
            </a:r>
            <a:r>
              <a:rPr lang="en-GB" sz="2400" b="1" dirty="0" err="1">
                <a:solidFill>
                  <a:schemeClr val="accent3"/>
                </a:solidFill>
                <a:latin typeface="Ubuntu Medium" charset="0"/>
                <a:ea typeface="Ubuntu Medium" charset="0"/>
                <a:cs typeface="Ubuntu Medium" charset="0"/>
              </a:rPr>
              <a:t>Dampeirou</a:t>
            </a:r>
            <a:endParaRPr lang="en-GB" sz="2400" b="1" dirty="0">
              <a:solidFill>
                <a:schemeClr val="accent3"/>
              </a:solidFill>
              <a:latin typeface="Ubuntu Medium" charset="0"/>
              <a:ea typeface="Ubuntu Medium" charset="0"/>
              <a:cs typeface="Ubuntu Medium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095641" y="5180415"/>
            <a:ext cx="293813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  <a:defRPr/>
            </a:pPr>
            <a:r>
              <a:rPr lang="en-GB" b="1" dirty="0">
                <a:solidFill>
                  <a:schemeClr val="accent3"/>
                </a:solidFill>
                <a:latin typeface="Ubuntu Light" charset="0"/>
                <a:ea typeface="Ubuntu Light" charset="0"/>
                <a:cs typeface="Ubuntu Light" charset="0"/>
              </a:rPr>
              <a:t>Scientific Director</a:t>
            </a:r>
            <a:r>
              <a:rPr lang="en-GB" dirty="0">
                <a:solidFill>
                  <a:schemeClr val="accent3"/>
                </a:solidFill>
                <a:latin typeface="Ubuntu Light" charset="0"/>
                <a:ea typeface="Ubuntu Light" charset="0"/>
                <a:cs typeface="Ubuntu Light" charset="0"/>
              </a:rPr>
              <a:t/>
            </a:r>
            <a:br>
              <a:rPr lang="en-GB" dirty="0">
                <a:solidFill>
                  <a:schemeClr val="accent3"/>
                </a:solidFill>
                <a:latin typeface="Ubuntu Light" charset="0"/>
                <a:ea typeface="Ubuntu Light" charset="0"/>
                <a:cs typeface="Ubuntu Light" charset="0"/>
              </a:rPr>
            </a:br>
            <a:r>
              <a:rPr lang="en-GB" dirty="0">
                <a:solidFill>
                  <a:schemeClr val="accent3"/>
                </a:solidFill>
                <a:latin typeface="Ubuntu Light" charset="0"/>
                <a:ea typeface="Ubuntu Light" charset="0"/>
                <a:cs typeface="Ubuntu Light" charset="0"/>
              </a:rPr>
              <a:t>French Chemist &amp; Scientist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324639" y="1273390"/>
            <a:ext cx="1276226" cy="1324051"/>
          </a:xfrm>
          <a:prstGeom prst="rect">
            <a:avLst/>
          </a:prstGeom>
          <a:solidFill>
            <a:srgbClr val="5CA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835906" y="1945427"/>
            <a:ext cx="770411" cy="65678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7272" y="1375867"/>
            <a:ext cx="1069847" cy="113370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8957577" y="1276096"/>
            <a:ext cx="1276226" cy="1324051"/>
          </a:xfrm>
          <a:prstGeom prst="rect">
            <a:avLst/>
          </a:prstGeom>
          <a:solidFill>
            <a:srgbClr val="5CA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458211" y="1948133"/>
            <a:ext cx="770411" cy="65678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9494" y="1367602"/>
            <a:ext cx="1078649" cy="112300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6434113" y="4621948"/>
            <a:ext cx="1276226" cy="1324051"/>
          </a:xfrm>
          <a:prstGeom prst="rect">
            <a:avLst/>
          </a:prstGeom>
          <a:solidFill>
            <a:srgbClr val="5CA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939446" y="5298599"/>
            <a:ext cx="770411" cy="65678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4562" y="4744889"/>
            <a:ext cx="1135328" cy="1078167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1566598" y="4636313"/>
            <a:ext cx="1276226" cy="1324051"/>
          </a:xfrm>
          <a:prstGeom prst="rect">
            <a:avLst/>
          </a:prstGeom>
          <a:solidFill>
            <a:srgbClr val="5CA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071931" y="5312964"/>
            <a:ext cx="770411" cy="65678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9898" y="4737367"/>
            <a:ext cx="1090891" cy="11402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5748" y="1365866"/>
            <a:ext cx="1046292" cy="115180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46200CF-909D-44DA-9544-C0C1CA848CD4}"/>
              </a:ext>
            </a:extLst>
          </p:cNvPr>
          <p:cNvSpPr txBox="1"/>
          <p:nvPr/>
        </p:nvSpPr>
        <p:spPr>
          <a:xfrm>
            <a:off x="0" y="8621"/>
            <a:ext cx="12192000" cy="523220"/>
          </a:xfrm>
          <a:prstGeom prst="rect">
            <a:avLst/>
          </a:prstGeom>
          <a:solidFill>
            <a:srgbClr val="FFFFFF">
              <a:alpha val="7294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FRANCO-UZBEK MANAGEMENT</a:t>
            </a:r>
          </a:p>
        </p:txBody>
      </p:sp>
    </p:spTree>
    <p:extLst>
      <p:ext uri="{BB962C8B-B14F-4D97-AF65-F5344CB8AC3E}">
        <p14:creationId xmlns:p14="http://schemas.microsoft.com/office/powerpoint/2010/main" val="120136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in a room&#10;&#10;Description generated with very high confidence">
            <a:extLst>
              <a:ext uri="{FF2B5EF4-FFF2-40B4-BE49-F238E27FC236}">
                <a16:creationId xmlns="" xmlns:a16="http://schemas.microsoft.com/office/drawing/2014/main" id="{EFBBE0EE-0D12-4002-AFBE-B5DBAE3E8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2C25F14-C2D1-4EBD-A1D7-7A5A1D9CB8BC}"/>
              </a:ext>
            </a:extLst>
          </p:cNvPr>
          <p:cNvSpPr txBox="1"/>
          <p:nvPr/>
        </p:nvSpPr>
        <p:spPr>
          <a:xfrm>
            <a:off x="0" y="6334780"/>
            <a:ext cx="12192000" cy="523220"/>
          </a:xfrm>
          <a:prstGeom prst="rect">
            <a:avLst/>
          </a:prstGeom>
          <a:solidFill>
            <a:srgbClr val="FFFFFF">
              <a:alpha val="7294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MARKETING @LUXEMBOURG</a:t>
            </a:r>
          </a:p>
        </p:txBody>
      </p:sp>
    </p:spTree>
    <p:extLst>
      <p:ext uri="{BB962C8B-B14F-4D97-AF65-F5344CB8AC3E}">
        <p14:creationId xmlns:p14="http://schemas.microsoft.com/office/powerpoint/2010/main" val="122424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4F9905-111E-44FC-80EC-C33B3E414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tanding in a kitchen&#10;&#10;Description generated with high confidence">
            <a:extLst>
              <a:ext uri="{FF2B5EF4-FFF2-40B4-BE49-F238E27FC236}">
                <a16:creationId xmlns="" xmlns:a16="http://schemas.microsoft.com/office/drawing/2014/main" id="{0EDB7B4A-AD61-4E3D-B6FB-BCACCC3E0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0372BC9-6C03-4D63-91D3-0C77017BB1F3}"/>
              </a:ext>
            </a:extLst>
          </p:cNvPr>
          <p:cNvSpPr txBox="1"/>
          <p:nvPr/>
        </p:nvSpPr>
        <p:spPr>
          <a:xfrm>
            <a:off x="0" y="6334780"/>
            <a:ext cx="12192000" cy="523220"/>
          </a:xfrm>
          <a:prstGeom prst="rect">
            <a:avLst/>
          </a:prstGeom>
          <a:solidFill>
            <a:srgbClr val="FFFFFF">
              <a:alpha val="7294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PRODUCT DEVELOPMENT@LABORATOIRE JNS LABS, FRANCE</a:t>
            </a:r>
          </a:p>
        </p:txBody>
      </p:sp>
    </p:spTree>
    <p:extLst>
      <p:ext uri="{BB962C8B-B14F-4D97-AF65-F5344CB8AC3E}">
        <p14:creationId xmlns:p14="http://schemas.microsoft.com/office/powerpoint/2010/main" val="33428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606" y="4545951"/>
            <a:ext cx="1418808" cy="14188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3FB1792-0089-45DF-881B-7A77AAD29225}"/>
              </a:ext>
            </a:extLst>
          </p:cNvPr>
          <p:cNvSpPr txBox="1"/>
          <p:nvPr/>
        </p:nvSpPr>
        <p:spPr>
          <a:xfrm>
            <a:off x="0" y="6334780"/>
            <a:ext cx="12192000" cy="523220"/>
          </a:xfrm>
          <a:prstGeom prst="rect">
            <a:avLst/>
          </a:prstGeom>
          <a:solidFill>
            <a:srgbClr val="FFFFFF">
              <a:alpha val="7294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PRODUCTION SITE @TASHKENT, UZBEKISTAN</a:t>
            </a:r>
          </a:p>
        </p:txBody>
      </p:sp>
    </p:spTree>
    <p:extLst>
      <p:ext uri="{BB962C8B-B14F-4D97-AF65-F5344CB8AC3E}">
        <p14:creationId xmlns:p14="http://schemas.microsoft.com/office/powerpoint/2010/main" val="335403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82BB48D-AD6A-437B-9EEF-053F6DC592DD}"/>
              </a:ext>
            </a:extLst>
          </p:cNvPr>
          <p:cNvSpPr txBox="1"/>
          <p:nvPr/>
        </p:nvSpPr>
        <p:spPr>
          <a:xfrm>
            <a:off x="0" y="-1850"/>
            <a:ext cx="12192000" cy="523220"/>
          </a:xfrm>
          <a:prstGeom prst="rect">
            <a:avLst/>
          </a:prstGeom>
          <a:solidFill>
            <a:srgbClr val="FFFFFF">
              <a:alpha val="7294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JNS LABS LLC, TASHKENT, UZ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19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B642098-1134-4C81-96E3-91ED4F9E52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833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7601" y="1844475"/>
            <a:ext cx="1597198" cy="1597198"/>
          </a:xfrm>
          <a:prstGeom prst="rect">
            <a:avLst/>
          </a:prstGeom>
        </p:spPr>
      </p:pic>
      <p:sp>
        <p:nvSpPr>
          <p:cNvPr id="6" name="Flowchart: Connector 5">
            <a:extLst>
              <a:ext uri="{FF2B5EF4-FFF2-40B4-BE49-F238E27FC236}">
                <a16:creationId xmlns="" xmlns:a16="http://schemas.microsoft.com/office/drawing/2014/main" id="{3D9C6C17-877C-46D9-AACF-569C897D4CD7}"/>
              </a:ext>
            </a:extLst>
          </p:cNvPr>
          <p:cNvSpPr/>
          <p:nvPr/>
        </p:nvSpPr>
        <p:spPr>
          <a:xfrm>
            <a:off x="3497179" y="545433"/>
            <a:ext cx="4113538" cy="4092948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519F0AF-5CA5-4A49-968D-E304E159F392}"/>
              </a:ext>
            </a:extLst>
          </p:cNvPr>
          <p:cNvSpPr txBox="1"/>
          <p:nvPr/>
        </p:nvSpPr>
        <p:spPr>
          <a:xfrm>
            <a:off x="0" y="6360126"/>
            <a:ext cx="12192000" cy="523220"/>
          </a:xfrm>
          <a:prstGeom prst="rect">
            <a:avLst/>
          </a:prstGeom>
          <a:solidFill>
            <a:srgbClr val="FFFFFF">
              <a:alpha val="7294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MARKET : CENTRAL ASIA, POPULATION OF 90 MILLION</a:t>
            </a:r>
          </a:p>
        </p:txBody>
      </p:sp>
    </p:spTree>
    <p:extLst>
      <p:ext uri="{BB962C8B-B14F-4D97-AF65-F5344CB8AC3E}">
        <p14:creationId xmlns:p14="http://schemas.microsoft.com/office/powerpoint/2010/main" val="29148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007" y="728714"/>
            <a:ext cx="10887985" cy="61292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190D722-8E33-48CE-8C06-7015E3066D21}"/>
              </a:ext>
            </a:extLst>
          </p:cNvPr>
          <p:cNvSpPr txBox="1"/>
          <p:nvPr/>
        </p:nvSpPr>
        <p:spPr>
          <a:xfrm>
            <a:off x="0" y="-7951"/>
            <a:ext cx="12192000" cy="523220"/>
          </a:xfrm>
          <a:prstGeom prst="rect">
            <a:avLst/>
          </a:prstGeom>
          <a:solidFill>
            <a:srgbClr val="FFFFFF">
              <a:alpha val="7294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POPULATION GROWTH, UZBEKISTAN</a:t>
            </a:r>
          </a:p>
        </p:txBody>
      </p:sp>
    </p:spTree>
    <p:extLst>
      <p:ext uri="{BB962C8B-B14F-4D97-AF65-F5344CB8AC3E}">
        <p14:creationId xmlns:p14="http://schemas.microsoft.com/office/powerpoint/2010/main" val="1027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CAD43"/>
      </a:accent1>
      <a:accent2>
        <a:srgbClr val="924A8C"/>
      </a:accent2>
      <a:accent3>
        <a:srgbClr val="2D2E2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</Words>
  <Application>Microsoft Office PowerPoint</Application>
  <PresentationFormat>Widescreen</PresentationFormat>
  <Paragraphs>117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Ubuntu Light</vt:lpstr>
      <vt:lpstr>Ubuntu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2016-12-07T07:58:29Z</dcterms:created>
  <dcterms:modified xsi:type="dcterms:W3CDTF">2017-09-20T12:21:08Z</dcterms:modified>
</cp:coreProperties>
</file>