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tags/tag8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ags/tag5.xml" ContentType="application/vnd.openxmlformats-officedocument.presentationml.tags+xml"/>
  <Default Extension="emf" ContentType="image/x-emf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1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1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14.xml" ContentType="application/vnd.openxmlformats-officedocument.theme+xml"/>
  <Override PartName="/ppt/slideLayouts/slideLayout290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ags/tag9.xml" ContentType="application/vnd.openxmlformats-officedocument.presentationml.tags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ags/tag1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1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ags/tag11.xml" ContentType="application/vnd.openxmlformats-officedocument.presentationml.tags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740" r:id="rId3"/>
    <p:sldMasterId id="2147483761" r:id="rId4"/>
    <p:sldMasterId id="2147483794" r:id="rId5"/>
    <p:sldMasterId id="2147483836" r:id="rId6"/>
    <p:sldMasterId id="2147483857" r:id="rId7"/>
    <p:sldMasterId id="2147483890" r:id="rId8"/>
    <p:sldMasterId id="2147483911" r:id="rId9"/>
    <p:sldMasterId id="2147483932" r:id="rId10"/>
    <p:sldMasterId id="2147483953" r:id="rId11"/>
    <p:sldMasterId id="2147483974" r:id="rId12"/>
    <p:sldMasterId id="2147483995" r:id="rId13"/>
    <p:sldMasterId id="2147484016" r:id="rId14"/>
    <p:sldMasterId id="2147484049" r:id="rId15"/>
    <p:sldMasterId id="2147484082" r:id="rId16"/>
    <p:sldMasterId id="2147484103" r:id="rId17"/>
  </p:sldMasterIdLst>
  <p:notesMasterIdLst>
    <p:notesMasterId r:id="rId36"/>
  </p:notesMasterIdLst>
  <p:sldIdLst>
    <p:sldId id="257" r:id="rId18"/>
    <p:sldId id="258" r:id="rId19"/>
    <p:sldId id="261" r:id="rId20"/>
    <p:sldId id="262" r:id="rId21"/>
    <p:sldId id="289" r:id="rId22"/>
    <p:sldId id="279" r:id="rId23"/>
    <p:sldId id="264" r:id="rId24"/>
    <p:sldId id="267" r:id="rId25"/>
    <p:sldId id="276" r:id="rId26"/>
    <p:sldId id="277" r:id="rId27"/>
    <p:sldId id="278" r:id="rId28"/>
    <p:sldId id="280" r:id="rId29"/>
    <p:sldId id="281" r:id="rId30"/>
    <p:sldId id="266" r:id="rId31"/>
    <p:sldId id="287" r:id="rId32"/>
    <p:sldId id="290" r:id="rId33"/>
    <p:sldId id="288" r:id="rId34"/>
    <p:sldId id="282" r:id="rId3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FF3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660"/>
  </p:normalViewPr>
  <p:slideViewPr>
    <p:cSldViewPr>
      <p:cViewPr>
        <p:scale>
          <a:sx n="90" d="100"/>
          <a:sy n="90" d="100"/>
        </p:scale>
        <p:origin x="-104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CCE86-3FC2-42F7-AE59-04909F025E70}" type="datetimeFigureOut">
              <a:rPr lang="es-CR" smtClean="0"/>
              <a:pPr/>
              <a:t>31/01/2017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80563-0EA9-43C4-A6D4-A0EFDE13B71A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390556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482" y="8685885"/>
            <a:ext cx="2973537" cy="458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01" tIns="45453" rIns="90901" bIns="45453" anchor="b"/>
          <a:lstStyle/>
          <a:p>
            <a:pPr algn="r" defTabSz="934615" eaLnBrk="0" fontAlgn="base" hangingPunct="0">
              <a:spcBef>
                <a:spcPct val="0"/>
              </a:spcBef>
              <a:spcAft>
                <a:spcPct val="0"/>
              </a:spcAft>
            </a:pPr>
            <a:fld id="{D099F9C2-76C5-4ED5-B1E0-7544A8AFDF08}" type="slidenum">
              <a:rPr lang="en-GB" sz="1400">
                <a:solidFill>
                  <a:prstClr val="black"/>
                </a:solidFill>
                <a:latin typeface="Arial" charset="0"/>
                <a:ea typeface="MS PGothic" pitchFamily="34" charset="-128"/>
                <a:cs typeface="Arial" charset="0"/>
              </a:rPr>
              <a:pPr algn="r" defTabSz="934615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sz="1400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7652" name="Notes Placeholder 5"/>
          <p:cNvSpPr>
            <a:spLocks noGrp="1"/>
          </p:cNvSpPr>
          <p:nvPr/>
        </p:nvSpPr>
        <p:spPr bwMode="auto">
          <a:xfrm>
            <a:off x="913992" y="4342955"/>
            <a:ext cx="5030018" cy="4113168"/>
          </a:xfrm>
          <a:prstGeom prst="rect">
            <a:avLst/>
          </a:prstGeom>
        </p:spPr>
        <p:txBody>
          <a:bodyPr lIns="91592" tIns="45796" rIns="91592" bIns="45796"/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3992" y="4571296"/>
            <a:ext cx="4928803" cy="705000"/>
          </a:xfrm>
          <a:prstGeom prst="rect">
            <a:avLst/>
          </a:prstGeom>
        </p:spPr>
        <p:txBody>
          <a:bodyPr wrap="square" lIns="88575" tIns="44291" rIns="88575" bIns="4429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800" kern="0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FF0000"/>
              </a:solidFill>
              <a:latin typeface="Arial" charset="0"/>
              <a:ea typeface="MS PGothic" pitchFamily="34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rgbClr val="1F497D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3"/>
          </p:nvPr>
        </p:nvSpPr>
        <p:spPr>
          <a:xfrm>
            <a:off x="915538" y="4345794"/>
            <a:ext cx="5026950" cy="4110331"/>
          </a:xfrm>
          <a:noFill/>
          <a:ln/>
        </p:spPr>
        <p:txBody>
          <a:bodyPr lIns="86966" tIns="43486" rIns="86966" bIns="43486"/>
          <a:lstStyle/>
          <a:p>
            <a:r>
              <a:rPr lang="en-US" sz="800" dirty="0"/>
              <a:t> </a:t>
            </a:r>
            <a:endParaRPr lang="en-GB" sz="800" dirty="0"/>
          </a:p>
          <a:p>
            <a:endParaRPr lang="en-GB" altLang="en-US" sz="800" dirty="0"/>
          </a:p>
          <a:p>
            <a:endParaRPr lang="en-GB" altLang="en-US" sz="800" dirty="0"/>
          </a:p>
          <a:p>
            <a:endParaRPr lang="en-US" altLang="en-US" sz="800" b="1" dirty="0"/>
          </a:p>
        </p:txBody>
      </p:sp>
    </p:spTree>
    <p:extLst>
      <p:ext uri="{BB962C8B-B14F-4D97-AF65-F5344CB8AC3E}">
        <p14:creationId xmlns="" xmlns:p14="http://schemas.microsoft.com/office/powerpoint/2010/main" val="1936198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dirty="0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F6D8B5C-A14B-4864-877D-58101A6CDEF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R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2F6D8B5C-A14B-4864-877D-58101A6CDEF2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86007" y="8685896"/>
            <a:ext cx="2972004" cy="45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66" tIns="44134" rIns="88266" bIns="44134" anchor="b"/>
          <a:lstStyle/>
          <a:p>
            <a:pPr algn="r" defTabSz="851132" eaLnBrk="0" fontAlgn="base" hangingPunct="0">
              <a:spcBef>
                <a:spcPct val="0"/>
              </a:spcBef>
              <a:spcAft>
                <a:spcPct val="0"/>
              </a:spcAft>
            </a:pPr>
            <a:fld id="{1CFFB999-C43D-43AB-8AE3-51E5A93F9B62}" type="slidenum">
              <a:rPr lang="en-GB" altLang="en-US" sz="1200">
                <a:solidFill>
                  <a:prstClr val="black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pPr algn="r" defTabSz="851132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z="1200" dirty="0">
              <a:solidFill>
                <a:prstClr val="black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483" y="4344369"/>
            <a:ext cx="5033083" cy="4114587"/>
          </a:xfrm>
          <a:noFill/>
          <a:ln/>
        </p:spPr>
        <p:txBody>
          <a:bodyPr lIns="88266" tIns="44134" rIns="88266" bIns="44134"/>
          <a:lstStyle/>
          <a:p>
            <a:pPr eaLnBrk="1" hangingPunct="1"/>
            <a:endParaRPr lang="en-GB" altLang="en-US" dirty="0" smtClean="0"/>
          </a:p>
        </p:txBody>
      </p:sp>
      <p:sp>
        <p:nvSpPr>
          <p:cNvPr id="46085" name="Date Placeholder 1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882183"/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868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66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801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82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100">
                <a:solidFill>
                  <a:schemeClr val="bg1"/>
                </a:solidFill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82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100">
                <a:solidFill>
                  <a:schemeClr val="bg1"/>
                </a:solidFill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82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994BB2-D451-4956-984E-4845F7E09F9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7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2A8D7-1E99-4153-B88F-06D19FAF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63164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212240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00481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390149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9365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8602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323642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53734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88901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14879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0773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549275"/>
            <a:ext cx="2058988" cy="5526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549275"/>
            <a:ext cx="6026150" cy="5526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C3E49-8CE7-4318-AB1C-D37EC2DD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160295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624761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00287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91494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562055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728563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74457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83243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8688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3080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924506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530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549276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9852E-45B7-4D2C-94A9-CCE6BCF9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7747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21626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64186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0399340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07118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94073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1178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771062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23380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774307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2839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38150" y="549275"/>
            <a:ext cx="8237538" cy="5526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E211-7837-4A80-8251-DB6C64095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6758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443821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86501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48435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290404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022748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233760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64674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1760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20827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31874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919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549276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960563"/>
            <a:ext cx="4041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41624-9892-49F2-99D2-61BF810AB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3463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654349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224884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98460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216519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492053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0573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27882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501112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23436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2444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549276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9605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4094163"/>
            <a:ext cx="4041775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8BEEF-6F24-4E5E-8E2C-E22DE83F0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6960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963006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4486727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1875457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140805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7115929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48735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818324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3808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3213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85560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551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42547" y="6243071"/>
            <a:ext cx="8248650" cy="342778"/>
          </a:xfrm>
        </p:spPr>
        <p:txBody>
          <a:bodyPr anchor="b" anchorCtr="0">
            <a:normAutofit/>
          </a:bodyPr>
          <a:lstStyle>
            <a:lvl1pPr marL="128102" indent="-128102">
              <a:buNone/>
              <a:defRPr sz="800" i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[Footnote]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5797200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574944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427962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309212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702388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770246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02514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79835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56234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8818827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5788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088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35638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98122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024356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85718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248227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163071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26746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124965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5856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0346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3315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42654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02307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312923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6353606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4075047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331385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4416920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47677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6103095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99250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235109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423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254382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482474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4857368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0437252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4717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519228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66610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627757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7904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54542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1562045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979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02F4-8714-4F5F-9212-3440F9CD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525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2210748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346644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055521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5901559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41753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467571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3133841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6992543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197692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585654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7884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375214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182626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959147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561653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154319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962944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1354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607153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9952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058977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46157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4698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462753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0317705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0776520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1331690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85695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865503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50717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752950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84237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002943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57251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1165988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6003408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992608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7169034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006457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4759631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78444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68726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8144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860836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70039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3028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915151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980226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7699248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994865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95132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616049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8209497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1927710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9249652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504448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84631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887037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69051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0846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667536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2542269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547833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407421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354952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0192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54426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636614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73131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7496603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6611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6569002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2544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650779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76322558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049773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3696616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974490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399478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43421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75626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89674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4244692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738881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7642845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228605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3034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17768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34975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/>
              <a:t>Clique para editar o estilo do subtítulo mestre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1325" y="4003675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Clique para editar o estilo do 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8150" y="6324600"/>
            <a:ext cx="2281238" cy="26987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17C074D-5378-4F0C-82CF-3D2F671D288A}" type="datetime1">
              <a:rPr lang="pt-BR">
                <a:solidFill>
                  <a:srgbClr val="FFFFFF"/>
                </a:solidFill>
              </a:rPr>
              <a:pPr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28975" y="6324600"/>
            <a:ext cx="2895600" cy="26987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Business Area Review –Chicago Jan 2011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600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42F204-B360-4E99-9F45-20B97DFFE3E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27524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E6726-F249-4C1E-B7C9-5E29923B59BB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6F9DC-ABEE-4C55-8D19-00AA5741533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8619627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7E2D9-59E5-4A9B-AF7F-3CCDD8E085D4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F74FA-5315-4C04-B98F-FA533FDEB5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67673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657943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6E0FA-B110-4DFE-BF5F-9B5B33C618C9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BEA7-B9FE-466C-90F2-D091C2F3E1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2626756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A62B-FB14-4D01-9A2C-8CDC66494717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E5E17-02CD-448D-B549-A524519EB5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4022961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AB08-D9AB-4BD8-AE40-57EA8B810E3C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4BA5-B5E6-42F2-9015-205EE7FDBC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5674319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1EDB0-1B9A-4ED9-A189-41C70F687C27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FF69C-7DFE-4017-8744-188EFC2309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4506311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DA45-5CC7-41C4-A888-5496DC8BF30D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D881-A3ED-4361-8235-473B35F0D6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8402074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9005-D042-430D-A16D-0EDB38A54200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2FBA-2047-4665-B8D9-783BC2F6E1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47416784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EBA9-6491-4BD2-8392-3AB274CF1E3C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EB0D4-5110-4959-8FDB-9BA4BEC0BD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3466540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112713"/>
            <a:ext cx="2068513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8463" y="112713"/>
            <a:ext cx="6056312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A2F8-DC81-4F45-B760-5FD0622844E5}" type="datetime1">
              <a:rPr lang="pt-BR"/>
              <a:pPr>
                <a:defRPr/>
              </a:pPr>
              <a:t>31/01/2017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6014A-11F1-4EC6-ACC8-EF168FA53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7516169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5310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70707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64722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4417920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387828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9790670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94748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4641095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1267763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149390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5252857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9561736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201956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961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E88FD-455C-4971-B622-9AD6A956C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6131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898093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011308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518896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42748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754823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2678358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697796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2843837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38856388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9402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19085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30719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983853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6720435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6995407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9504838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0309656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6364296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8077937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5725730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6287400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5669140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83617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031508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8040104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06151718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628475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1847170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6534781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1009774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196938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74982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34064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4912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0454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70573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4352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2502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0629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3681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960563"/>
            <a:ext cx="4041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9644F-3AC0-4189-BFE6-02774E1E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3151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86820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0940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63994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79718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96085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977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4073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186035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7653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161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6394F-25B6-430A-93A8-7D2EEF0E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7841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49922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4567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73789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64415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971313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4889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18018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6400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6197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876246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787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62C72-EB1C-4C78-9C47-FFBD9BB31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586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461998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039253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87219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80442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90095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9974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33891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56389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9332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539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C1605-7F84-42B1-A37C-388EB1C08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3028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079196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28503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68134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69349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250846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40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351251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9472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7045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48030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3746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17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1FD12-6A3D-4365-8EF0-AF65D3FE3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1304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275008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B5BF-453D-4D65-89C8-6EE5F5574A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81176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C5A68-8838-4A01-9CEA-CE63321C94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84384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3BC08-4C0D-4B21-887C-E773815A48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06320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382AE-F3B0-457C-90EA-DBE2302B7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791818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FF8C-9328-445D-A580-EC37F81F35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835164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41E8-89F9-4C89-8BAC-C59DC9914D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38971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92075"/>
            <a:ext cx="205898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8155" y="92075"/>
            <a:ext cx="602615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209D-A8F7-4A7A-9586-C5D60A782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20753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51E6-13AE-4F1C-9037-0028B7910E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62474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FA58C-68C3-4919-AE0B-243C41BD55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7413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3325-C141-4554-BB94-42147D876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14744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1E991-ACE9-42CD-A9FC-438AF80F3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98942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9738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9738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D94D-DAE1-4469-8B81-C16D9B9432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32178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2046-F5AE-46FC-AF28-000B437730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52327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92077"/>
            <a:ext cx="8234363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7" y="1122388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7" y="3589364"/>
            <a:ext cx="4041775" cy="2314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132CA-22A8-45EC-8600-7F73D4622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944646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C4497-A487-45FC-9899-A0F54438E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559489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58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97C1C5-E76F-4D97-AD26-785B6FA146D5}" type="datetimeFigureOut">
              <a:rPr lang="en-GB" sz="3200" baseline="-2500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31/01/2017</a:t>
            </a:fld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58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aseline="-250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0B0C3-911B-481C-AA48-2CF056B011A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61494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7" y="1122363"/>
            <a:ext cx="40417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D58AC-E351-46D3-A51D-9DBB2D492E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4219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5616" name="think-cell Slide" r:id="rId4" imgW="270" imgH="270" progId="">
              <p:embed/>
            </p:oleObj>
          </a:graphicData>
        </a:graphic>
      </p:graphicFrame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5008" y="5418138"/>
            <a:ext cx="8253413" cy="3159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441329" y="4003702"/>
            <a:ext cx="8247063" cy="7350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38155" y="6324768"/>
            <a:ext cx="2281238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D7C56E2-EB3E-4265-BCEF-CE87BDF41BB3}" type="datetime1">
              <a:rPr lang="en-GB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31/01/2017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28975" y="6324768"/>
            <a:ext cx="2895600" cy="2698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sz="1100" baseline="0">
                <a:solidFill>
                  <a:schemeClr val="bg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GB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3188" y="6324768"/>
            <a:ext cx="1905000" cy="269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48D2197-D1A8-4593-94A3-27CF4D75F1E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7198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DC77B-49C6-4601-9726-BD7B36CE4D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99045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6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E14E-C5D0-4A6D-980A-5E64E2C8B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0412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slideLayout" Target="../slideLayouts/slideLayout189.xml"/><Relationship Id="rId1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79.xml"/><Relationship Id="rId21" Type="http://schemas.openxmlformats.org/officeDocument/2006/relationships/theme" Target="../theme/theme10.xml"/><Relationship Id="rId7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88.xml"/><Relationship Id="rId17" Type="http://schemas.openxmlformats.org/officeDocument/2006/relationships/slideLayout" Target="../slideLayouts/slideLayout193.xml"/><Relationship Id="rId2" Type="http://schemas.openxmlformats.org/officeDocument/2006/relationships/slideLayout" Target="../slideLayouts/slideLayout178.xml"/><Relationship Id="rId16" Type="http://schemas.openxmlformats.org/officeDocument/2006/relationships/slideLayout" Target="../slideLayouts/slideLayout192.xml"/><Relationship Id="rId20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24" Type="http://schemas.openxmlformats.org/officeDocument/2006/relationships/oleObject" Target="../embeddings/oleObject18.bin"/><Relationship Id="rId5" Type="http://schemas.openxmlformats.org/officeDocument/2006/relationships/slideLayout" Target="../slideLayouts/slideLayout181.xml"/><Relationship Id="rId15" Type="http://schemas.openxmlformats.org/officeDocument/2006/relationships/slideLayout" Target="../slideLayouts/slideLayout19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86.xml"/><Relationship Id="rId19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slideLayout" Target="../slideLayouts/slideLayout190.xml"/><Relationship Id="rId22" Type="http://schemas.openxmlformats.org/officeDocument/2006/relationships/vmlDrawing" Target="../drawings/vmlDrawing18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199.xml"/><Relationship Id="rId21" Type="http://schemas.openxmlformats.org/officeDocument/2006/relationships/theme" Target="../theme/theme11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198.xml"/><Relationship Id="rId16" Type="http://schemas.openxmlformats.org/officeDocument/2006/relationships/slideLayout" Target="../slideLayouts/slideLayout212.xml"/><Relationship Id="rId20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24" Type="http://schemas.openxmlformats.org/officeDocument/2006/relationships/oleObject" Target="../embeddings/oleObject20.bin"/><Relationship Id="rId5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21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06.xml"/><Relationship Id="rId19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10.xml"/><Relationship Id="rId22" Type="http://schemas.openxmlformats.org/officeDocument/2006/relationships/vmlDrawing" Target="../drawings/vmlDrawing20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slideLayout" Target="../slideLayouts/slideLayout229.xml"/><Relationship Id="rId18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19.xml"/><Relationship Id="rId21" Type="http://schemas.openxmlformats.org/officeDocument/2006/relationships/theme" Target="../theme/theme12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17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18.xml"/><Relationship Id="rId16" Type="http://schemas.openxmlformats.org/officeDocument/2006/relationships/slideLayout" Target="../slideLayouts/slideLayout232.xml"/><Relationship Id="rId20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24" Type="http://schemas.openxmlformats.org/officeDocument/2006/relationships/oleObject" Target="../embeddings/oleObject22.bin"/><Relationship Id="rId5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3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26.xml"/><Relationship Id="rId19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slideLayout" Target="../slideLayouts/slideLayout230.xml"/><Relationship Id="rId22" Type="http://schemas.openxmlformats.org/officeDocument/2006/relationships/vmlDrawing" Target="../drawings/vmlDrawing22.v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1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39.xml"/><Relationship Id="rId21" Type="http://schemas.openxmlformats.org/officeDocument/2006/relationships/theme" Target="../theme/theme13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20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24" Type="http://schemas.openxmlformats.org/officeDocument/2006/relationships/oleObject" Target="../embeddings/oleObject24.bin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46.xml"/><Relationship Id="rId19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Relationship Id="rId22" Type="http://schemas.openxmlformats.org/officeDocument/2006/relationships/vmlDrawing" Target="../drawings/vmlDrawing24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slideLayout" Target="../slideLayouts/slideLayout269.xml"/><Relationship Id="rId18" Type="http://schemas.openxmlformats.org/officeDocument/2006/relationships/slideLayout" Target="../slideLayouts/slideLayout274.xml"/><Relationship Id="rId3" Type="http://schemas.openxmlformats.org/officeDocument/2006/relationships/slideLayout" Target="../slideLayouts/slideLayout259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17" Type="http://schemas.openxmlformats.org/officeDocument/2006/relationships/slideLayout" Target="../slideLayouts/slideLayout273.xml"/><Relationship Id="rId2" Type="http://schemas.openxmlformats.org/officeDocument/2006/relationships/slideLayout" Target="../slideLayouts/slideLayout258.xml"/><Relationship Id="rId16" Type="http://schemas.openxmlformats.org/officeDocument/2006/relationships/slideLayout" Target="../slideLayouts/slideLayout272.xml"/><Relationship Id="rId20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24" Type="http://schemas.openxmlformats.org/officeDocument/2006/relationships/oleObject" Target="../embeddings/oleObject26.bin"/><Relationship Id="rId5" Type="http://schemas.openxmlformats.org/officeDocument/2006/relationships/slideLayout" Target="../slideLayouts/slideLayout261.xml"/><Relationship Id="rId15" Type="http://schemas.openxmlformats.org/officeDocument/2006/relationships/slideLayout" Target="../slideLayouts/slideLayout27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66.xml"/><Relationship Id="rId19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slideLayout" Target="../slideLayouts/slideLayout270.xml"/><Relationship Id="rId22" Type="http://schemas.openxmlformats.org/officeDocument/2006/relationships/vmlDrawing" Target="../drawings/vmlDrawing26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290.xml"/><Relationship Id="rId21" Type="http://schemas.openxmlformats.org/officeDocument/2006/relationships/theme" Target="../theme/theme16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oleObject" Target="../embeddings/oleObject28.bin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vmlDrawing" Target="../drawings/vmlDrawing28.v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1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10.xml"/><Relationship Id="rId21" Type="http://schemas.openxmlformats.org/officeDocument/2006/relationships/theme" Target="../theme/theme17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20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24" Type="http://schemas.openxmlformats.org/officeDocument/2006/relationships/oleObject" Target="../embeddings/oleObject30.bin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17.xml"/><Relationship Id="rId19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Relationship Id="rId22" Type="http://schemas.openxmlformats.org/officeDocument/2006/relationships/vmlDrawing" Target="../drawings/vmlDrawing30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oleObject" Target="../embeddings/oleObject2.bin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oleObject" Target="../embeddings/oleObject4.bin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vmlDrawing" Target="../drawings/vmlDrawing4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oleObject" Target="../embeddings/oleObject6.bin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vmlDrawing" Target="../drawings/vmlDrawing6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oleObject" Target="../embeddings/oleObject8.bin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vmlDrawing" Target="../drawings/vmlDrawing8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99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oleObject" Target="../embeddings/oleObject10.bin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vmlDrawing" Target="../drawings/vmlDrawing10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19.xml"/><Relationship Id="rId21" Type="http://schemas.openxmlformats.org/officeDocument/2006/relationships/theme" Target="../theme/theme7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oleObject" Target="../embeddings/oleObject12.bin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vmlDrawing" Target="../drawings/vmlDrawing12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39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0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24" Type="http://schemas.openxmlformats.org/officeDocument/2006/relationships/oleObject" Target="../embeddings/oleObject14.bin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vmlDrawing" Target="../drawings/vmlDrawing14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theme" Target="../theme/theme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24" Type="http://schemas.openxmlformats.org/officeDocument/2006/relationships/oleObject" Target="../embeddings/oleObject16.bin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vmlDrawing" Target="../drawings/vmlDrawing16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70829047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040" name="think-cell Slide" r:id="rId19" imgW="270" imgH="270" progId="">
              <p:embed/>
            </p:oleObj>
          </a:graphicData>
        </a:graphic>
      </p:graphicFrame>
      <p:pic>
        <p:nvPicPr>
          <p:cNvPr id="1026" name="Picture 24" descr="am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211138"/>
            <a:ext cx="14605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549276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960563"/>
            <a:ext cx="8235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9716" y="6324782"/>
            <a:ext cx="1198563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0000"/>
                </a:solidFill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FB7F5A-F374-44D5-A7BB-99BBF383B4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19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200">
          <a:solidFill>
            <a:schemeClr val="tx1"/>
          </a:solidFill>
          <a:latin typeface="+mn-lt"/>
          <a:ea typeface="+mn-ea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+mn-ea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9384620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4832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8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  <p:sldLayoutId id="2147483949" r:id="rId17"/>
    <p:sldLayoutId id="2147483950" r:id="rId18"/>
    <p:sldLayoutId id="2147483951" r:id="rId19"/>
    <p:sldLayoutId id="2147483952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1807084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6880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3422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72" r:id="rId19"/>
    <p:sldLayoutId id="2147483973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81527989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8928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645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  <p:sldLayoutId id="2147483994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08617701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7120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166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  <p:sldLayoutId id="2147484008" r:id="rId13"/>
    <p:sldLayoutId id="2147484009" r:id="rId14"/>
    <p:sldLayoutId id="2147484010" r:id="rId15"/>
    <p:sldLayoutId id="2147484011" r:id="rId16"/>
    <p:sldLayoutId id="2147484012" r:id="rId17"/>
    <p:sldLayoutId id="2147484013" r:id="rId18"/>
    <p:sldLayoutId id="2147484014" r:id="rId19"/>
    <p:sldLayoutId id="2147484015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4309674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9168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892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8463" y="112713"/>
            <a:ext cx="82343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estilo do título mestre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8" y="1960563"/>
            <a:ext cx="8235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os estilos do texto mestre</a:t>
            </a:r>
          </a:p>
          <a:p>
            <a:pPr lvl="1"/>
            <a:r>
              <a:rPr lang="en-GB" smtClean="0"/>
              <a:t>Segundo nível</a:t>
            </a:r>
          </a:p>
          <a:p>
            <a:pPr lvl="2"/>
            <a:r>
              <a:rPr lang="en-GB" smtClean="0"/>
              <a:t>Terceiro nível</a:t>
            </a:r>
          </a:p>
          <a:p>
            <a:pPr lvl="3"/>
            <a:r>
              <a:rPr lang="en-GB" smtClean="0"/>
              <a:t>Quarto nível</a:t>
            </a:r>
          </a:p>
          <a:p>
            <a:pPr lvl="4"/>
            <a:r>
              <a:rPr lang="en-GB" smtClean="0"/>
              <a:t>Quinto nível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813" y="6557963"/>
            <a:ext cx="22812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7D93C-D206-497E-A028-F43705354CA8}" type="datetime1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31/01/2017</a:t>
            </a:fld>
            <a:endParaRPr lang="en-GB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553200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>
                <a:solidFill>
                  <a:srgbClr val="000000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239557-F7D4-4F21-A91B-94F99BEDB53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1663" y="6562725"/>
            <a:ext cx="2895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100">
                <a:solidFill>
                  <a:srgbClr val="0D0D0D"/>
                </a:solidFill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Business Area Review –Chicago Jan 2011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8491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+mn-ea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  <a:ea typeface="+mn-ea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47126650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4286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7881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  <p:sldLayoutId id="2147484100" r:id="rId18"/>
    <p:sldLayoutId id="2147484101" r:id="rId19"/>
    <p:sldLayoutId id="2147484102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15326429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8378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5874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82003006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064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180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3942044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3328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6127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01361492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5376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181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  <p:sldLayoutId id="2147483781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7113544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8448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572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01129989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4592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918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4297793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7664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106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88638490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0736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970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64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6448405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32784" name="think-cell Slide" r:id="rId24" imgW="270" imgH="270" progId="">
              <p:embed/>
            </p:oleObj>
          </a:graphicData>
        </a:graphic>
      </p:graphicFrame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1" y="9207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9739" y="1122363"/>
            <a:ext cx="82359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8025" y="6588293"/>
            <a:ext cx="19050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baseline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960DEBB-A41E-45E4-958D-B44339878EC9}" type="slidenum">
              <a:rPr lang="en-GB"/>
              <a:pPr fontAlgn="base"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062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31" r:id="rId2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MS PGothic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7650" indent="-2476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rgbClr val="333333"/>
          </a:solidFill>
          <a:latin typeface="+mn-lt"/>
          <a:ea typeface="MS PGothic" pitchFamily="34" charset="-128"/>
          <a:cs typeface="MS PGothic"/>
        </a:defRPr>
      </a:lvl1pPr>
      <a:lvl2pPr marL="542925" indent="-2936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rgbClr val="333333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9.jpeg"/><Relationship Id="rId4" Type="http://schemas.openxmlformats.org/officeDocument/2006/relationships/oleObject" Target="../embeddings/oleObject3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3.xml"/><Relationship Id="rId2" Type="http://schemas.openxmlformats.org/officeDocument/2006/relationships/tags" Target="../tags/tag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41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3.xml"/><Relationship Id="rId2" Type="http://schemas.openxmlformats.org/officeDocument/2006/relationships/tags" Target="../tags/tag1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0.jpeg"/><Relationship Id="rId5" Type="http://schemas.openxmlformats.org/officeDocument/2006/relationships/oleObject" Target="../embeddings/oleObject4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43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4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7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45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slideLayout" Target="../slideLayouts/slideLayout294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8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8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tags" Target="../tags/tag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4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4.xml"/><Relationship Id="rId2" Type="http://schemas.openxmlformats.org/officeDocument/2006/relationships/tags" Target="../tags/tag4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3.xml"/><Relationship Id="rId2" Type="http://schemas.openxmlformats.org/officeDocument/2006/relationships/tags" Target="../tags/tag5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.jpeg"/><Relationship Id="rId5" Type="http://schemas.openxmlformats.org/officeDocument/2006/relationships/oleObject" Target="../embeddings/oleObject37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tags" Target="../tags/tag6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8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3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9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3.xml"/><Relationship Id="rId2" Type="http://schemas.openxmlformats.org/officeDocument/2006/relationships/tags" Target="../tags/tag8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8.jpeg"/><Relationship Id="rId5" Type="http://schemas.openxmlformats.org/officeDocument/2006/relationships/oleObject" Target="../embeddings/oleObject40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92660339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8208" name="think-cell Slide" r:id="rId4" imgW="360" imgH="360" progId="">
              <p:embed/>
            </p:oleObj>
          </a:graphicData>
        </a:graphic>
      </p:graphicFrame>
      <p:sp>
        <p:nvSpPr>
          <p:cNvPr id="1028" name="Rectangle 6"/>
          <p:cNvSpPr>
            <a:spLocks noChangeArrowheads="1"/>
          </p:cNvSpPr>
          <p:nvPr/>
        </p:nvSpPr>
        <p:spPr bwMode="auto">
          <a:xfrm>
            <a:off x="454025" y="4384849"/>
            <a:ext cx="82470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9512" y="2268190"/>
            <a:ext cx="8784976" cy="44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0525" y="5899338"/>
            <a:ext cx="64357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000" dirty="0">
                <a:solidFill>
                  <a:srgbClr val="FFFFFF"/>
                </a:solidFill>
              </a:rPr>
              <a:t>ArcelorMittal Costa </a:t>
            </a:r>
            <a:r>
              <a:rPr lang="es-CR" sz="3000" dirty="0" smtClean="0">
                <a:solidFill>
                  <a:srgbClr val="FFFFFF"/>
                </a:solidFill>
              </a:rPr>
              <a:t>Rica</a:t>
            </a:r>
            <a:endParaRPr lang="es-CR" sz="3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57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543064192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2001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0085" y="476672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Main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Office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16832"/>
            <a:ext cx="9144000" cy="4248472"/>
          </a:xfrm>
          <a:prstGeom prst="rect">
            <a:avLst/>
          </a:prstGeom>
        </p:spPr>
      </p:pic>
      <p:grpSp>
        <p:nvGrpSpPr>
          <p:cNvPr id="10" name="9 Grupo"/>
          <p:cNvGrpSpPr/>
          <p:nvPr/>
        </p:nvGrpSpPr>
        <p:grpSpPr>
          <a:xfrm>
            <a:off x="5364088" y="1916832"/>
            <a:ext cx="3851920" cy="4248472"/>
            <a:chOff x="5369068" y="1844824"/>
            <a:chExt cx="3851920" cy="4248472"/>
          </a:xfrm>
        </p:grpSpPr>
        <p:sp>
          <p:nvSpPr>
            <p:cNvPr id="15" name="14 Rectángulo"/>
            <p:cNvSpPr/>
            <p:nvPr/>
          </p:nvSpPr>
          <p:spPr>
            <a:xfrm>
              <a:off x="5369068" y="1844824"/>
              <a:ext cx="3779912" cy="4248472"/>
            </a:xfrm>
            <a:prstGeom prst="rect">
              <a:avLst/>
            </a:prstGeom>
            <a:solidFill>
              <a:schemeClr val="bg1">
                <a:lumMod val="50000"/>
                <a:alpha val="5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>
                <a:solidFill>
                  <a:prstClr val="white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404564" y="2132856"/>
              <a:ext cx="3816424" cy="3323949"/>
            </a:xfrm>
            <a:prstGeom prst="rect">
              <a:avLst/>
            </a:prstGeom>
            <a:noFill/>
          </p:spPr>
          <p:txBody>
            <a:bodyPr wrap="square" lIns="91402" tIns="45701" rIns="91402" bIns="45701" rtlCol="0">
              <a:spAutoFit/>
            </a:bodyPr>
            <a:lstStyle/>
            <a:p>
              <a:endParaRPr lang="en-US" sz="2000" b="1" dirty="0">
                <a:solidFill>
                  <a:prstClr val="white"/>
                </a:solidFill>
                <a:latin typeface="VAGRounded-Light" pitchFamily="34" charset="0"/>
              </a:endParaRPr>
            </a:p>
            <a:p>
              <a:endParaRPr lang="en-US" sz="2000" b="1" dirty="0">
                <a:solidFill>
                  <a:prstClr val="white"/>
                </a:solidFill>
                <a:latin typeface="VAGRounded-Light" pitchFamily="34" charset="0"/>
              </a:endParaRPr>
            </a:p>
            <a:p>
              <a:endParaRPr lang="en-US" sz="2000" b="1" dirty="0">
                <a:solidFill>
                  <a:prstClr val="white"/>
                </a:solidFill>
                <a:latin typeface="VAGRounded-Light" pitchFamily="34" charset="0"/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Location: 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Escazu, San Jose.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Headcount: </a:t>
              </a:r>
            </a:p>
            <a:p>
              <a:r>
                <a:rPr lang="en-US" sz="2000" dirty="0" smtClean="0">
                  <a:solidFill>
                    <a:prstClr val="white"/>
                  </a:solidFill>
                </a:rPr>
                <a:t>32 </a:t>
              </a:r>
              <a:r>
                <a:rPr lang="en-US" sz="2000" dirty="0">
                  <a:solidFill>
                    <a:prstClr val="white"/>
                  </a:solidFill>
                </a:rPr>
                <a:t>employees.</a:t>
              </a:r>
            </a:p>
            <a:p>
              <a:endParaRPr lang="en-US" sz="2000" b="1" dirty="0">
                <a:solidFill>
                  <a:prstClr val="white"/>
                </a:solidFill>
                <a:latin typeface="VAGRounded-Light" pitchFamily="34" charset="0"/>
              </a:endParaRPr>
            </a:p>
            <a:p>
              <a:endParaRPr lang="en-US" sz="1600" dirty="0">
                <a:solidFill>
                  <a:prstClr val="white">
                    <a:lumMod val="95000"/>
                  </a:prstClr>
                </a:solidFill>
                <a:latin typeface="VAGRounded-Light" pitchFamily="34" charset="0"/>
              </a:endParaRPr>
            </a:p>
            <a:p>
              <a:pPr algn="just"/>
              <a:endParaRPr lang="en-US" sz="1400" dirty="0">
                <a:solidFill>
                  <a:prstClr val="white"/>
                </a:solidFill>
                <a:latin typeface="VAGRounde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85610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29676444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3024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0085" y="47659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Distribution</a:t>
            </a:r>
            <a:r>
              <a:rPr lang="en-US" altLang="es-CR" sz="5000" dirty="0" smtClean="0">
                <a:solidFill>
                  <a:srgbClr val="FF3700"/>
                </a:solidFill>
                <a:ea typeface="MS PGothic"/>
                <a:cs typeface="+mn-cs"/>
              </a:rPr>
              <a:t>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Center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467"/>
            <a:ext cx="9180512" cy="4320480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-36512" y="1932457"/>
            <a:ext cx="3851920" cy="4376863"/>
            <a:chOff x="0" y="1757050"/>
            <a:chExt cx="3851920" cy="4376863"/>
          </a:xfrm>
        </p:grpSpPr>
        <p:sp>
          <p:nvSpPr>
            <p:cNvPr id="13" name="12 Rectángulo"/>
            <p:cNvSpPr/>
            <p:nvPr/>
          </p:nvSpPr>
          <p:spPr>
            <a:xfrm>
              <a:off x="0" y="1757050"/>
              <a:ext cx="3779912" cy="4320480"/>
            </a:xfrm>
            <a:prstGeom prst="rect">
              <a:avLst/>
            </a:prstGeom>
            <a:solidFill>
              <a:schemeClr val="bg1">
                <a:lumMod val="50000"/>
                <a:alpha val="5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5496" y="2132856"/>
              <a:ext cx="3816424" cy="4001057"/>
            </a:xfrm>
            <a:prstGeom prst="rect">
              <a:avLst/>
            </a:prstGeom>
            <a:noFill/>
          </p:spPr>
          <p:txBody>
            <a:bodyPr wrap="square" lIns="91402" tIns="45701" rIns="91402" bIns="45701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Location: 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Tibas, San Jose.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Headcount: </a:t>
              </a:r>
            </a:p>
            <a:p>
              <a:r>
                <a:rPr lang="en-US" sz="2000" dirty="0" smtClean="0">
                  <a:solidFill>
                    <a:prstClr val="white"/>
                  </a:solidFill>
                </a:rPr>
                <a:t>12 employees</a:t>
              </a:r>
              <a:r>
                <a:rPr lang="en-US" sz="2000" dirty="0">
                  <a:solidFill>
                    <a:prstClr val="white"/>
                  </a:solidFill>
                </a:rPr>
                <a:t>.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Extension: 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13.489 m2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altLang="es-ES" sz="2000" b="1" dirty="0">
                  <a:solidFill>
                    <a:prstClr val="white"/>
                  </a:solidFill>
                </a:rPr>
                <a:t>Activity </a:t>
              </a:r>
              <a:r>
                <a:rPr lang="en-US" sz="2000" b="1" dirty="0">
                  <a:solidFill>
                    <a:prstClr val="white"/>
                  </a:solidFill>
                </a:rPr>
                <a:t>: 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Distribution of ArcelorMittal products.</a:t>
              </a:r>
              <a:endParaRPr lang="en-US" sz="1600" dirty="0">
                <a:solidFill>
                  <a:prstClr val="white">
                    <a:lumMod val="95000"/>
                  </a:prstClr>
                </a:solidFill>
                <a:latin typeface="VAGRounded-Light" pitchFamily="34" charset="0"/>
              </a:endParaRPr>
            </a:p>
            <a:p>
              <a:pPr algn="just"/>
              <a:endParaRPr lang="en-US" sz="1400" dirty="0">
                <a:solidFill>
                  <a:prstClr val="white"/>
                </a:solidFill>
                <a:latin typeface="VAGRounde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52645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5281473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5074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14101" y="404664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Rolling Mill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51" y="2132856"/>
            <a:ext cx="913695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350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3634605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6097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00" t="5566" r="6020"/>
          <a:stretch/>
        </p:blipFill>
        <p:spPr bwMode="auto">
          <a:xfrm>
            <a:off x="3667838" y="1124744"/>
            <a:ext cx="5464410" cy="5145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0085" y="404664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Products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70084" y="118332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96969"/>
                </a:solidFill>
              </a:rPr>
              <a:t>Billet applications</a:t>
            </a:r>
            <a:endParaRPr lang="en-US" sz="2800" dirty="0">
              <a:solidFill>
                <a:srgbClr val="696969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2091040"/>
            <a:ext cx="345638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696969"/>
                </a:solidFill>
              </a:rPr>
              <a:t>The Company introduced an Integrated Management System for Quality, Environment and Safety that allow us to be certified on:</a:t>
            </a:r>
          </a:p>
          <a:p>
            <a:endParaRPr lang="en-US" sz="1600" dirty="0" smtClean="0">
              <a:solidFill>
                <a:srgbClr val="696969"/>
              </a:solidFill>
            </a:endParaRPr>
          </a:p>
          <a:p>
            <a:pPr marL="285750" indent="-285750" algn="just">
              <a:buFont typeface="Calibri" panose="020F0502020204030204" pitchFamily="34" charset="0"/>
              <a:buChar char="–"/>
            </a:pPr>
            <a:r>
              <a:rPr lang="en-US" sz="1600" b="1" dirty="0" smtClean="0">
                <a:solidFill>
                  <a:srgbClr val="696969"/>
                </a:solidFill>
              </a:rPr>
              <a:t>ISO 14001: </a:t>
            </a:r>
            <a:r>
              <a:rPr lang="en-US" sz="1600" dirty="0" smtClean="0">
                <a:solidFill>
                  <a:srgbClr val="696969"/>
                </a:solidFill>
              </a:rPr>
              <a:t>Environmental Management System. </a:t>
            </a:r>
          </a:p>
          <a:p>
            <a:pPr marL="285750" indent="-285750" algn="just">
              <a:buFont typeface="Calibri" panose="020F0502020204030204" pitchFamily="34" charset="0"/>
              <a:buChar char="–"/>
            </a:pPr>
            <a:r>
              <a:rPr lang="en-US" sz="1600" b="1" dirty="0" smtClean="0">
                <a:solidFill>
                  <a:srgbClr val="696969"/>
                </a:solidFill>
              </a:rPr>
              <a:t>OHSAS 18001: </a:t>
            </a:r>
            <a:r>
              <a:rPr lang="en-US" sz="1600" dirty="0" smtClean="0">
                <a:solidFill>
                  <a:srgbClr val="696969"/>
                </a:solidFill>
              </a:rPr>
              <a:t>Health and Safety Management System</a:t>
            </a:r>
          </a:p>
          <a:p>
            <a:pPr marL="285750" indent="-285750" algn="just">
              <a:buFont typeface="Calibri" panose="020F0502020204030204" pitchFamily="34" charset="0"/>
              <a:buChar char="–"/>
            </a:pPr>
            <a:r>
              <a:rPr lang="en-US" sz="1600" dirty="0" smtClean="0">
                <a:solidFill>
                  <a:srgbClr val="696969"/>
                </a:solidFill>
              </a:rPr>
              <a:t>Our </a:t>
            </a:r>
            <a:r>
              <a:rPr lang="en-US" sz="1600" dirty="0" err="1" smtClean="0">
                <a:solidFill>
                  <a:srgbClr val="696969"/>
                </a:solidFill>
              </a:rPr>
              <a:t>rebars</a:t>
            </a:r>
            <a:r>
              <a:rPr lang="en-US" sz="1600" dirty="0" smtClean="0">
                <a:solidFill>
                  <a:srgbClr val="696969"/>
                </a:solidFill>
              </a:rPr>
              <a:t> are certified by INTECO (INTE 06-09-01, INTE 06-09-02, ASTM A615 and ASTM A706)</a:t>
            </a:r>
          </a:p>
          <a:p>
            <a:endParaRPr lang="es-ES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238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04755883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6642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10346" y="1224136"/>
            <a:ext cx="9133654" cy="4869160"/>
            <a:chOff x="10346" y="1562175"/>
            <a:chExt cx="9133654" cy="486916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377" t="19359" r="14040" b="6128"/>
            <a:stretch/>
          </p:blipFill>
          <p:spPr bwMode="auto">
            <a:xfrm>
              <a:off x="10346" y="1562175"/>
              <a:ext cx="9133654" cy="4869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15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641" y="3708723"/>
              <a:ext cx="576064" cy="576064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847159"/>
              <a:ext cx="576064" cy="576064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416" y="1656184"/>
              <a:ext cx="576064" cy="576064"/>
            </a:xfrm>
            <a:prstGeom prst="rect">
              <a:avLst/>
            </a:prstGeom>
          </p:spPr>
        </p:pic>
      </p:grpSp>
      <p:sp>
        <p:nvSpPr>
          <p:cNvPr id="10" name="Rectangle 47"/>
          <p:cNvSpPr/>
          <p:nvPr/>
        </p:nvSpPr>
        <p:spPr>
          <a:xfrm>
            <a:off x="333971" y="5949280"/>
            <a:ext cx="8486404" cy="646331"/>
          </a:xfrm>
          <a:prstGeom prst="rect">
            <a:avLst/>
          </a:prstGeom>
          <a:solidFill>
            <a:schemeClr val="tx2"/>
          </a:solidFill>
          <a:effectLst/>
        </p:spPr>
        <p:txBody>
          <a:bodyPr wrap="square">
            <a:spAutoFit/>
          </a:bodyPr>
          <a:lstStyle/>
          <a:p>
            <a:pPr marL="177800" lvl="1" algn="ctr" defTabSz="871538" eaLnBrk="0" hangingPunct="0">
              <a:buClr>
                <a:srgbClr val="FF3700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An industrial and commercial network allows us to satisfy the needs of our clients in Central America and Caribbean </a:t>
            </a:r>
            <a:r>
              <a:rPr lang="en-US" b="1" dirty="0" smtClean="0">
                <a:solidFill>
                  <a:schemeClr val="bg1"/>
                </a:solidFill>
              </a:rPr>
              <a:t>Region.</a:t>
            </a:r>
            <a:endParaRPr lang="en-US" altLang="en-US" b="1" dirty="0">
              <a:solidFill>
                <a:srgbClr val="FFFFFF"/>
              </a:solidFill>
              <a:latin typeface="Arial" pitchFamily="34" charset="0"/>
              <a:ea typeface="Gulim" pitchFamily="34" charset="-127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70085" y="404664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Export Activities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0717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1019479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7358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260573"/>
            <a:ext cx="828092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kern="0" dirty="0" smtClean="0">
                <a:solidFill>
                  <a:srgbClr val="FF3700"/>
                </a:solidFill>
              </a:rPr>
              <a:t>Our Distribution Network – Costa Rica</a:t>
            </a:r>
            <a:endParaRPr lang="en-US" altLang="es-CR" kern="0" dirty="0">
              <a:solidFill>
                <a:srgbClr val="FF3700"/>
              </a:solidFill>
            </a:endParaRPr>
          </a:p>
        </p:txBody>
      </p:sp>
      <p:pic>
        <p:nvPicPr>
          <p:cNvPr id="6" name="Picture 34" descr="Resultado de imagen para mapa mudo con division de provincia costa rica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90" y="914263"/>
            <a:ext cx="7442745" cy="61118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/>
        </p:nvSpPr>
        <p:spPr>
          <a:xfrm>
            <a:off x="7235825" y="4437063"/>
            <a:ext cx="144463" cy="144462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9" name="8 Conector"/>
          <p:cNvSpPr/>
          <p:nvPr/>
        </p:nvSpPr>
        <p:spPr>
          <a:xfrm flipH="1">
            <a:off x="5891213" y="2611438"/>
            <a:ext cx="144462" cy="142875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3851275" y="3213100"/>
            <a:ext cx="144463" cy="144463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2" name="11 Conector"/>
          <p:cNvSpPr/>
          <p:nvPr/>
        </p:nvSpPr>
        <p:spPr>
          <a:xfrm flipH="1">
            <a:off x="5940425" y="2708275"/>
            <a:ext cx="144463" cy="144463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3" name="12 Conector"/>
          <p:cNvSpPr/>
          <p:nvPr/>
        </p:nvSpPr>
        <p:spPr>
          <a:xfrm flipH="1">
            <a:off x="4572000" y="5637213"/>
            <a:ext cx="144463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067175" y="3429000"/>
            <a:ext cx="144463" cy="144463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930650" y="3324225"/>
            <a:ext cx="144463" cy="144463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3706813" y="2492375"/>
            <a:ext cx="144462" cy="144463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635375" y="2636838"/>
            <a:ext cx="144463" cy="144462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3635375" y="2744788"/>
            <a:ext cx="144463" cy="144462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706813" y="2997200"/>
            <a:ext cx="144462" cy="144463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4787900" y="2492375"/>
            <a:ext cx="144463" cy="144463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308850" y="4221163"/>
            <a:ext cx="144463" cy="144462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7164388" y="4365625"/>
            <a:ext cx="144462" cy="142875"/>
          </a:xfrm>
          <a:prstGeom prst="ellipse">
            <a:avLst/>
          </a:prstGeom>
          <a:solidFill>
            <a:srgbClr val="F96B2B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3" name="22 Conector"/>
          <p:cNvSpPr/>
          <p:nvPr/>
        </p:nvSpPr>
        <p:spPr>
          <a:xfrm flipH="1">
            <a:off x="5148263" y="5421313"/>
            <a:ext cx="144462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4" name="23 Conector"/>
          <p:cNvSpPr/>
          <p:nvPr/>
        </p:nvSpPr>
        <p:spPr>
          <a:xfrm flipH="1">
            <a:off x="4860925" y="5276850"/>
            <a:ext cx="142875" cy="144463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5" name="24 Conector"/>
          <p:cNvSpPr/>
          <p:nvPr/>
        </p:nvSpPr>
        <p:spPr>
          <a:xfrm flipH="1">
            <a:off x="6084888" y="3068638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6" name="25 Conector"/>
          <p:cNvSpPr/>
          <p:nvPr/>
        </p:nvSpPr>
        <p:spPr>
          <a:xfrm flipH="1">
            <a:off x="5364163" y="5637213"/>
            <a:ext cx="144462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7" name="26 Conector"/>
          <p:cNvSpPr/>
          <p:nvPr/>
        </p:nvSpPr>
        <p:spPr>
          <a:xfrm flipH="1">
            <a:off x="5003800" y="5565775"/>
            <a:ext cx="144463" cy="142875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8" name="27 Conector"/>
          <p:cNvSpPr/>
          <p:nvPr/>
        </p:nvSpPr>
        <p:spPr>
          <a:xfrm flipH="1">
            <a:off x="4356100" y="5276850"/>
            <a:ext cx="144463" cy="144463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9" name="28 Conector"/>
          <p:cNvSpPr/>
          <p:nvPr/>
        </p:nvSpPr>
        <p:spPr>
          <a:xfrm flipH="1">
            <a:off x="4500563" y="5276850"/>
            <a:ext cx="144462" cy="144463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cxnSp>
        <p:nvCxnSpPr>
          <p:cNvPr id="30" name="29 Conector recto"/>
          <p:cNvCxnSpPr>
            <a:endCxn id="33" idx="7"/>
          </p:cNvCxnSpPr>
          <p:nvPr/>
        </p:nvCxnSpPr>
        <p:spPr>
          <a:xfrm flipV="1">
            <a:off x="4500563" y="3331283"/>
            <a:ext cx="2159286" cy="1466142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"/>
          <p:cNvCxnSpPr>
            <a:endCxn id="33" idx="3"/>
          </p:cNvCxnSpPr>
          <p:nvPr/>
        </p:nvCxnSpPr>
        <p:spPr>
          <a:xfrm flipV="1">
            <a:off x="5873750" y="3433433"/>
            <a:ext cx="887126" cy="2348242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6" descr="Resultado de imagen para lup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66" t="12181" r="33301"/>
          <a:stretch>
            <a:fillRect/>
          </a:stretch>
        </p:blipFill>
        <p:spPr bwMode="auto">
          <a:xfrm rot="20075110">
            <a:off x="4244406" y="4113421"/>
            <a:ext cx="26368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32 Conector"/>
          <p:cNvSpPr/>
          <p:nvPr/>
        </p:nvSpPr>
        <p:spPr>
          <a:xfrm flipH="1">
            <a:off x="6638925" y="3310127"/>
            <a:ext cx="142875" cy="144462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5868144" y="3212529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5" name="34 Elipse"/>
          <p:cNvSpPr/>
          <p:nvPr/>
        </p:nvSpPr>
        <p:spPr>
          <a:xfrm>
            <a:off x="6875809" y="3429000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6" name="35 Elipse"/>
          <p:cNvSpPr/>
          <p:nvPr/>
        </p:nvSpPr>
        <p:spPr>
          <a:xfrm>
            <a:off x="7380312" y="2780928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4283968" y="2132409"/>
            <a:ext cx="144463" cy="1444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pic>
        <p:nvPicPr>
          <p:cNvPr id="38" name="Picture 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193976"/>
            <a:ext cx="3536156" cy="32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38 Elipse"/>
          <p:cNvSpPr>
            <a:spLocks noChangeAspect="1"/>
          </p:cNvSpPr>
          <p:nvPr/>
        </p:nvSpPr>
        <p:spPr>
          <a:xfrm>
            <a:off x="278024" y="6485368"/>
            <a:ext cx="180000" cy="18000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39850" y="6388832"/>
            <a:ext cx="3024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696969">
                    <a:lumMod val="60000"/>
                    <a:lumOff val="40000"/>
                  </a:srgbClr>
                </a:solidFill>
              </a:rPr>
              <a:t>New </a:t>
            </a:r>
            <a:r>
              <a:rPr lang="es-CR" sz="1600" dirty="0" err="1">
                <a:solidFill>
                  <a:srgbClr val="696969">
                    <a:lumMod val="60000"/>
                    <a:lumOff val="40000"/>
                  </a:srgbClr>
                </a:solidFill>
              </a:rPr>
              <a:t>Members</a:t>
            </a:r>
            <a:r>
              <a:rPr lang="es-CR" sz="1600" dirty="0">
                <a:solidFill>
                  <a:srgbClr val="696969">
                    <a:lumMod val="60000"/>
                    <a:lumOff val="40000"/>
                  </a:srgbClr>
                </a:solidFill>
              </a:rPr>
              <a:t> </a:t>
            </a:r>
            <a:r>
              <a:rPr lang="es-CR" sz="1600" dirty="0" err="1">
                <a:solidFill>
                  <a:srgbClr val="696969">
                    <a:lumMod val="60000"/>
                    <a:lumOff val="40000"/>
                  </a:srgbClr>
                </a:solidFill>
              </a:rPr>
              <a:t>for</a:t>
            </a:r>
            <a:r>
              <a:rPr lang="es-CR" sz="1600" dirty="0">
                <a:solidFill>
                  <a:srgbClr val="696969">
                    <a:lumMod val="60000"/>
                    <a:lumOff val="40000"/>
                  </a:srgbClr>
                </a:solidFill>
              </a:rPr>
              <a:t> 2017</a:t>
            </a:r>
          </a:p>
        </p:txBody>
      </p:sp>
    </p:spTree>
    <p:extLst>
      <p:ext uri="{BB962C8B-B14F-4D97-AF65-F5344CB8AC3E}">
        <p14:creationId xmlns="" xmlns:p14="http://schemas.microsoft.com/office/powerpoint/2010/main" val="158265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C:\Users\CR0086147\Desktop\220px-Distritos_de_Managua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3840150" cy="2304089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AutoShape 2" descr="data:image/png;base64,iVBORw0KGgoAAAANSUhEUgAAAdkAAAFHCAYAAADtKzYxAAAgAElEQVR4Xuy9B3Qk13kmem+lrq7uRgfkDEzOM+hukJIVHhUtWcGSbJEiFSjLluWVj3e9z7vPsla29Lz2e3LctWzvWpZli6JIiqQtWVa2JSfZkoboBjicnIBBzo3QofK9e24B1VNodKMzgKFuncPDQfcN//1udX31//cPENCLIkARoAhQBCgCFIG6IADrMiodlCJAEaAIUAQoAhQBQEmW3gQUAYoARYAiQBGoEwKUZOsELB2WIkARoAhQBCgClGTpPUARoAhQBCgCFIE6IUBJtk7A0mEpAhQBigBFgCJASZbeAxQBigBFgCJAEagTApRk6wQsHZYiQBGgCFAEKAKUZOk9QBGgCFAEKAIUgTohQEm2TsDSYSkCFAGKAEWAIkBJlt4DFAGKAEWAIkARqBMClGTrBCwdliJAEaAIUAQoApRk6T1AEaAIUAQoAhSBOiFASbZOwNJhKQIUAYoARYAiQEn2Hr4HYrHYb2KMBZZlR8h/Z8+evXEPL4eKThGgCFAEXnQIUJK9R7d0eHi4AyE0JflCi4auGLqm+AEAKsBYi0Qi7ffosqjYFAGKAEXgRYUAJdl7dDuHh4efdvuC9/ka25ftJRi66lpbnO40De2H4XPnfuIeXRoVmyJAEaAIvGgQoCR7D27l0NDQazmOf6a599hoPvETs2Mtmpz+djQa/eA9uDwqMkWAIkAReNEgQEn2HtzK4ZGRF3yhNo/bF1zJKz7GcGlmtAvp6l+Gw+FfuweXSEWmCFAEKAIvCgQoyd5j2xiPx/+FE6Wjje39UzuJbhiasDRx8wQAeN40zZ+4//77L9xjS6XiUgQoAhSBex4BSrL30BbGYrF2hmHGGho7pkRfYLWY6Fom6U2uLLQaugYAwCsYoU9Eo9HPF+tHv6cIUAQoAhSB2iBASbY2OO7KKPF4/C8lX+g1vqb2xXInlNcTITm54tJ11Qswfgwh9OeDg4OXyh2HtqcIUAQoAhSB0hGgJFs6VnvaMh6PvxoyzJdbeo7dAhDiSoXRFdmtpFa9cmo1CAB+AWP8LMuyX9E0LenxeJInT54kai+9KAIUAYoARaAGCFCSrQGIuzHE8PDIsDfYEpT8jdmQnWrnJdptZn3ZZxqGgAHmAcYCIXAIACFaBUP479g0fzsajZ6vdi7anyJAEaAI/CgiQEn2Htj1oaGhXxRc7o81dh2arre4GCEGY8Qgw+CUzLo/s77cgDH+JwjAb4XD4Vi956fjUwQoAhSBFxMClGT3+W6OjIw0Y4xvBVp7ZwS3J73r4mIMU6uLLZm1ZT8A+DsIod+KRqPDuy4HnZAiQBGgCNyDCFCS3eebFovHP+32+N/kb+ma21NRN8k2vbYUYCD8NgDgvw8MDNCwoD3dFDo5RYAisN8RoCS7j3doZGTkjaZpfiPY0XvdJfpS+0JUjCEJC5LXE0Sz/RZC6Dej0ejFfSFblUJMTk66FxYWfhcwzGpkYODXqxyOdqcIUAQoAoCS7D6+CZ5//vmAYRhWVieO55Wm7qOX9424hGxXF1oza8sBgLGCMf5+NBp9676Rr0xBhoeHP4Ax+KRL8pmmrrKGriYMw3jt/fffv2PSjzKnoc0pAhSBHzEEKMnu0w0nBHvu3LnV8+fPv4ll2a8CAGDbgVPx/Sbu3OilSFYmCGMMhH8QDoe/uN/kLCRPPB6PQAj/iGH5g77GtjWX5EsRx6/k8nxjJrXSDhD6jWg0+sl7ZT1UTooARWB/IUBJdh/tx/Dw8CJCqMkhkhKNRt2XLl3qVhRlYq9IVk2nmkxkiACbUGponLTlW5mfOK2m1wWSTopzudKSN7Qkp1Zdpq56EABPAIQe26/hP5cvXxYURfl9COHPeoItSx5/07YEH7qqiKmVuYCmZHSA8a9GIpFnyNrj8fiPQwg/YRjG2++77769PSvfR/cvFYUiQBHYjgAl2X10V8RiMWeSCcwwzEmWZSd0XU/uhSa7cOdqGCFzyz3CCQJq6joyQmCztdhc8ifkJKdWPEpqzQcwmDdN/TMcxz0xMDBQdqaqemxPLBZ7mGivLC9Iwba+2yzH6zvNo6TXG1KJ+YBp6qsAA4nhOBfDcqyuKd+JhsMP1kNGOiZFgCLw4kCAkuw+2UebYCHDmCRWlZCqUzSW5bTm3mO75mA0P3Y5gnGW87HbE1iS06vNRCaGYXBz7/Hn58cuDxAttu3AqYIhPYSg5NSKqGVS7RDCGcMwPnTfffd9ay9gf+65546wPP9HDMuFfcHWNdHTsF6OHMmVuTbB5UnZJuWFO1fPAQi/AzD+35FI5MvljEXbUgQoAj8aCFCS3Sf7bJMsx7nSTT2Hr6XXFptZXlDSq0vtjR0Hb+y2mJta6jYCnRu9FHa+ABAibj94uuhZMTnnXF2Y6kW6qpqGzpPcyTzPP3b27NldWVssFvsYhPDjkr9p3hdqrZmJN7O61JRJJkSETA2Z5p+wLPtX+0Vj3+17hs5HEaAIUHPxvr4HnOZijndlmroPX90LgW0zcFPP4Ysc59qWy1hJrTesLkwcJrLxbvd6Y/vBm+XIqSkZSUmueuX0agACcMU0zT9HCP31/fffX5ZmWcqcw8PDb8AY/rEgipKvqSPB8S61lH7ltlEzSW8mmZC0TKoDQvh90zR/ZXBwcKjccWh7igBF4MWFANVk99l+Pv/88y8zDON7RFtkWFZr6T2+ayZiAsXC+NUwMjfOYXfD0UpJrwbk9VVJlVNtEMKbGOM/jUajn6p2W4h3tmmaz0KGjfhCrSsFC9xXO1FOf6Klry1M9hma4kYI/Vo0Gv2DYlM888wz7IEDB/44Go1+uFhb+j1FgCJwbyFASXaf7pdDq93xzLPW4hdyZqr1PLnjqak1fya1HtSVpAcAMIsxvogx/oVoNDpb7tzxePzDGOP/6fGHZjzBtgTDMKjcMaptbxqasDR1qx9g/AuRSOSJncaLD4/8E0bmA+R8OxqNkvN4elEEKAIvEgQoye7jjYzFYoQcoL+5Y9TtC1lJKaq9TF0TyVlvvnHWVuYPyyuLpCBASees1cpSqL+aSfkya8teVU5azlIY46ei0eh/LTZfLBZ7OWTZP+V5V6M31LYuiFKmWJ96fq/JaU9iduwYQui1991333edc8VisecxZJcgRvcbvHfd4CRZlOcPAgDGotHogXrKRcemCFAEdg8BSrK7h3XJM8ViMXJuyNsORq19J0ZgldrYwp0rYYTQ5n5DEGzrHXdJ3qUtySQ2JQy29NxweRtI2NCeXqah8cnEfKehqybSNRYA8K8AgE+Ew+EXcgiLxBZPMSwrewMtq7UsB1gtAEuTNwYMXWMwxh+NRqO/CyE0Y/H45zHk3qIJgQRiBM1kxTRvZBpc8iw5534+Go0Sr216UQQoAi8CBCjJ1mkTc2NeiSkQbhRb1zmO6z179uxCoamdpuLGroNXecEtVyKmrsoNK7Njh+6SK8AAMibAiPM1ti6nEguNm2E6VqyOy+NbCbb2jlUyV737KMnVgK7KvJJe82OMRxEyP62q6pMul+vdAMLfBxh7PI3tSz5/43i9ZSl1fGcYFIL8IoP1JgBg2uTcGdndnk3qQcbzpCdOQqSLCKGB++677/lS56DtKAIUgf2NACXZOu1PPB7XMcZcoeGtGq0QvqrA94T0yH9Mpc5HmpwOJWbH+jfHxynfQSuWlTE0UZInT9rzNoTa70iB2hWCrxOcW4YlhCunVtyqnO7gBHHB5XLhdHKtNdTSMyV4G+Z3Q4Ziczjwz2JP+rCmKpmsa5sZ2y3P97NGKkTamKbpr4endTGZd/P7H/zgByFBEL4KIfwv4XD4B7s5N52LIrCbCFCSrRPa8Xj8QYwxyeELOUHMNHUdssJx8plniYbrSPyQ3ROW49XmnqOXKhFxdW7itJJZFzKeriuIcW3RhL3J21a+YdYlpps7D12rZPz90AeZOsewvGHH7lb6QlKPtRQi2WJzkb2BEE5FIpHuYm3v5e/j8ThxbmuzXwIBAOhrX/ua8IlPfGLXndTuZRyp7PsfAUqyNdyjH/7wh30cxxEHF6JB2thu8Q52kCzRVCEvSuuNHQeycabkHHJx4sYZhmHMlr4TFZsNbVNlyncwb6II62HOMGZrFXPUELqqhpq9fZEQ066EHJUq6OLE9bBp6NY9UGgP8o3lTd05C7DJYoyXIYTuaDTqLXXOe63d8PCwhhAivgf2Rb2r77VNpPIWRYCSbFGIijeIx+PvBgB8HmOcDb/gBEFu6jpyJV9vZ9akQFvfDVHy1szJaG1x+riSWpXss1bbTJwrhzc5GiEWad7lTjZ27n5GqeKolt5ir8KOiklY7EWnUH9vcnQAgLv3EoQwGolEimbVKibPfvs+FosRgiXJTnDKd2DEmxwj6zai0SgpOkEvisCLAgFKslVuY46DkzUay3Fqc8+xHc28JOsRw7FGvoxKlYpU6By28MN8w2wcaO+6KboDNc+2VOk6yu1HSJZosq39J/cVEVVKsnf1OsR4U4R4ACEep8ZXLkT7sv3Q0NABCOFtACAh2WGAs+tNv5g1+H25GVSouiFASbZKaDdjWckoqwCAP4MQ/j8YYxJuQi7sb+u67ZYCa1VOU1J3Q1fdS5M3T5DGpZgoeWWl36UnLGcbf0vXLbd3d+QsaTFlNNpPmixCpsAwrJWK0iZZRWy7ZfCeiu4BT3riBES624YDQkjOLF8WiUR+WAZE+7Lp+fPnT7Ase5kIJ0ud101WTHmSd85AYJIXildEo9F/25eCU6EoAmUgQEm2DLBKaRqLxT4LAPiAs+1uOuSszN05o2ZSfNrTfwEzjFFMZsaU/VJm5hBpt5tyFpOrnO83NFkGtPaf2BNNlhDr0sSNU86ygESztt6yMAaa0DShufwVl/mDyOQEbbWVM9MBEuazMSz+u8HBwbeVg9N+bLvpxzCGGV5Oe3qs4xVvanQAI7Q2ODhovQDSiyJwLyNASbbGu3f+/Pl+lmVvk9SA0Wi00zInQ4i9gZZpb7C5ruElyeXZo5n1hJc82BV3xw2Dc5d01gux4fKkxk/dq0RLSJZlWVJ+r2DJvRpvc3Y4TU4HE7NjzgxNlkObc75SrAqly4fh5tklmeNKNBrNhmOVPsb+aTk0NDQAIRzWhMCM5mq0Umi6M7MHWSQ3RCMR2yK0fwSmklAEykSAkmyZgJXbfGhoKA4hJOXhtl3VeveuLc8eUZIrPoxyoh4Yxkx5+sv2TN4M7dnVXMnl4pmv/U4hPAvjV88g0+QaQm0TUqBpqRbzOcewTcKIE1IZd/f1Wo9faDxv8nYYYwwHBwfv6d9wLBYjBTBO5jro+VKjZH0j0WjU8hugF0XgXkXgnv6B3iugX7hw4X5d16+RN3aMcQ/xjdqUHbb2HXseMpxZ7lrWl2aOyskVorVmK6unPX0vYIYtaiIuNJdLTRzktZUAL7qTe1HDtlwM7Pb5zmTT64lgcmkmNwdwzV8gFu5cDRMzsSq2jeq8pyb5pUvBQUpPHWOQKt3rBQVisdgtjPHBdMOhLaZ+b3LsHAAIRqNRqs2WckPQNvsWAUqye7A1sViMmHG9xKuy7cDJskycuir7lqdvH7HFrq0pEgA7tIckB2BZ1mje5VJ75W7H4vjVU6ZpujhOwE09R7JY2sQbaO2bMAxFSiXmm8Dm+4go+VYCbb2j5c5VqL1d4L5QuFSt5nGOw2mpgKjOH2QY5j+Ew+E/q8ccuzHm8PDwSxFC3zd475IitmZTYvJ6MuRSFvoxxvfRury7sRN0jnohQEm2XsjuMG48Hp/GGHcQBxZvkJzVtswnZu8c1OS0n2EZs6X3+IUiD3SQ8vWPMAhxiOG2FVWvdkkOorWGcnu8q/7WPnLOvK8uU9P4xakbZ4hQTqctUqN2dX7qYG5YjzOXMC+4Mo1dh60sXNVeu02ynvTkCYg0y+M4Go3e87/heDyOiEEmj8mYhC9NRCIROz1otVtF+1MEdh2Be/4HuuuI1WjCWCxGys25NoeznWW2OM3wopRkWQGrcrKhuefIxUxyrTW1PNNCtMyU7+BIjUQpPAwyBW96/PRGGuX9531sqLK4NH3b6fhjm86t+9obaF71hlq3vRzUMuQnS9yQNVLevoIvR7XaKwbpopSeIGvGDMN8KhwO/3Ktxt6rceLx+AWM8Zlcq4xbnjnEGrKPmoz3amfovLVAgJJsLVCsYgyHVrsejUb9ZKjNUnc7Zb3ZknS+iulL6uqWZ86whmwlQ2hs6bnB74MyeIsT106ZhmG9pATb+u6szN3psxdTLDFFci3Rk16eafY3tt9x+6srjlB1womSdmBrI0dGqAzG+E8GBwd/tYJh9k2XeDxukGxp+cztxMGLYZiRcDhMHaD2zY5RQcpBgJJsOWjtctuhoaF/hBCSWqmnieaiuhrHXepyb8bTfQUx+Quv11PE/eR9bGujbn9T0t/YdoOs2zR1gWX5ksznpH+1+aHJnLYctT4bL7aPUmbacnwCGJPf8A8YhjF0Xf/jUCj0d2tra/8DY2wODg7+UrFx4vG4VREoEolIxdrW4vuhoaHvMQzzEoxxGgBAYocts77iaryj8/5E7hyEZEkCjkgkUrCiVS3komNQBOqFACXZeiFbw3FtzRYznJ729G4pWF7DaYoO5UnfCUNkQinQNNMQarNiGnf7Wpq+ecxQVUIIsJrYWFsDrTYBx15osjbmzvJ4xImOlCx27geEcCUSiYTOnz/f4CydF4vFHsEYfxhC6AEAnNvscysajZKi8TW/RkZGXmua5rMksdhmDDGGkEGYyAsZlPIUNrP70nfOYmRyL4az55oDSwe8JxCgJHtPbJNlQibBsHC3NaY8moVltrPJKTE1elTTMuRhTT4ry1O6XOgTM2MHNSUdsPqRqjtV5Cq2q+RUS7KL41fDpmmSWoUgNwyl3PVV0l5UF7pNKGZ0oWGZ9CfWBrKmxfGrZ03T5DDGtyGEBzfPcE+Gw+Grdr5t4mxNElORYhaGppGKPzV5HgwNDb0XQvjHAICGzTVZ4yLIyxnvRlanUi+XutjJa+ut93qoUqnrpe1efAjU5Ef14oNl/60oHo+vYYwb9pJkienOWcLP+QB1IsawrN7Se7ymGvfK/ES/LqeCpCwgK4glZbIqtovOsoOhjr5rgujdVky92Bjke+c4uxnGs002hBhvemyAkKyylgitLs9YXrksy+kImZa5dTOsGvpbO0eV9bWQN9g6w4tu2bEGkgAib/KUUrAgbeLxuE7ydzMspxP/LIwQQ85cDaEhrbiay65f7EuNDiCEHh0cHPxCqTLQdhSB/YIAJdn9shNF5LALEezVQ9wmWIZhiKkPmKZh3Tsut1cPtvdZhJpaXTyQXlkIOvJjbFmVL9g24Qk2VZTDd2H86lmSuUnyNyUbNs9gq9269eW5I/L6ss+Wt6nn8MVKqyLZJKWKTWP5zharlbW0/oghKRcLaeeLE9dPAYxYl6dhuaGpcyp3TDtzFoRQwRgfiEajJR0JvPDCC6/UNO0zEMJOjLFEzlgDbX3XXW4POXe1rvmxywObzk1l55f2JkfPAYAno9EoDeUp7UagrfYRApRk99Fm7CTKpolvV72KnfJ41m+VXBg9vZ7oTq8sNBMy3tCeEECbpNzUffAyx7tJ+FLZFyEBCCGsR0m7zXJ5qLX/ZEWhUXt5NnsXyJ1JthTAl6ZHjxpqxgshnIlEIp3F+pw/f/4VLMv+y0a6ZpKmG4JAY8eYqyG4LfsVwVgXguuqK3Sz2LjO772psXMQYByJRF505f7KwYG2vTcRoCR7j+zbhiYLgVV3cw8uctZXLDRmJ7FMQxcWJ66frsSjV06uBOXUaiNJ1gEZFrT2HS9bGyoGWbWxsy8WkrW0zjtXzmGEWIZhVkzT/ExuiNDQ0NDRwcFBK09zPB5XAGTY1r7CCVRIO9sSobhbpg3ON1dsP5zfS+mpowxSvbU6My5nbtqWIlAtApRkq0Vwl/rvleMTp6d8ojJvpXGs1knIeXbpPNtlWdZszpPlCiGdW566fcI0DEuDIabqhqaOGdEbKOshXcoW2Y5Qla5zdW78lJJJunQhMKNuVpMpZd5atoHI4DzpibNtB6ovXr84ce2MjTuEcPKrX/1q35vf/OZLEMLDGGNyvruZOKW01KC2I5YqtszpvG+6nHWTQgjkXJZhmIfD4fDT5fSlbSkCe40AJdm93oES54/H4yMY43O77fi0GRsLWvtOXIAl1KfdaTmJ6dvnNFW2Er4TwsQYQgwQsSdb3RqaW+9IvmbLS9Y+w7M+b2xddjc0TWwWLC8RsfKbpVYX+lOJhZAgutdDHQfLMmkqqfXW1YWJLtndfs3kpOxZZPlSVN6jliRrS5GYvn1MU2XLe5wQqyBKyVDHgZvLU7eOkw9CHX03Si1wsXDnyjmEEItZAaWl7rLM8t702FmA0Hw0Gu2qHCHakyKw+whQkt19zCuaMR6P/xvG+GW7SbKe5O0BaPEhg1v6TtTFTO3QbrfgwjAs5t2SFmztvVQRYBV2quRsVlMygeTybJ+uyqzJeRKyu22swumr6gYR4jzpOzXRZJ2CrC/NdvCSO+2WAmvlCLg0deMECQ1y9MmmDZVdTQum4J8sdTxPevwMCxAIh8M7ZUIrdTjajiKwawhQkt01qKufiDg/mZw3Ibtbd+UhXu05bLEVz49dPkdCPXShIa0JwXEMWNUjj5+DpgkDTe2jYkPjrpWOs2Vdmrp1ztAUch5ptPSd2DEXsbPggN1/N1+CtuGLTN6bGT9TTfxwsT0r53vrBYpYLCCPoakytnPUpm9BWefqrKF63PLUMYTQj913330/KEcO2pYisJcIUJLdS/TLmHtkZORx0zTfowuBWdXVOFNG14qaujOzB1gzE3RLPtXfVh9tslBKwr1O37hw50oYIQQ5nleauo9ezgfg4sS1sGlshDFZDtQMZ2iu4LTObSSF2IuLQYYgZSZO7weStcOBUr4DIwBAkkil6stLzmUhfC4cDr+06sHoABSBXUKAkuwuAV3NNHaGHjLGbmlKdj1PUfLqgbaNONhaXvNjV85ijDjMCSjt3no+J2bmTnNmWiBnsJWG1FQrq9OM3dh58Abvcm9JgLE/vIm3rpI1VY87M3WsWge1arEj/Ql+GEKQ9h4oS2PdaW5SqJ7FmjsSidBC7rXYJDrGriBASXZXYK5skng8/iDG+It2vlfEiSmD9axoQqCihA7lSkE0ynqcx86NXiJ1Qi3zYcqX/yHsTY0PAGwwLX0nRhiGqYkmZK9fJ2eoK3O9ofYD28zBiZnRs6GOjc+dRNvUdei6IicbWYYz1han2zbH2rO45Xx7uZearJxcblxbnO11eI0DzLqNtNRRs/J/DFLdUnrqBADgI9Fo9HfKvZ9pe4rAXiBASXYvUC9hzhdeeKFL07RCjiFZB5J6arZWAgqGqSpHcO5SF8evnjFN0wrJ2Ul226u5HlqZ8yyVOFhhjGCgpXfC5fEu2sRKYoI3M0FlsSafAYZTsKmLmOWVtNST15RcwvbWpclekaxtGs4uimGxIjRPGLxnqdYL3fQTMGlVnlojS8erFwKUZOuFbA3GjcViCwCAZltrghD+Kcb45XblFAwgTtcxOUWtNVkS97pw5/rZQmZE1lA8bnn6qFMbqjXJLkxcDyNDh4gX1xld8TnnIlo7OYu1Y0DtqkeOnM37SnPNvcX2kGQtB6eUp78uHujOdUrp8TMMMkhVno10YvSiCOxzBCjJ7uMN2ixmbZ0/YYy/MTg4+KZYLKYDADgAGEzqmpAQUwShyUIIUt7+52u1HEFbaRHURLe7IZj2N3WWndQ9nxy2lii7WidMwbvF5C0q8z2cnrJeKBiWJfVhsqkYvcHmaW+wtSYJKGwZMp7ei4jhNAZpokte6GGRSgjX0l7zVdMRlfk+RWy9Uyt86zHOXpJsrc9fd8Jn08pxOxqNHqoHjnRMikAtEaAkW0s0azjWxYsXW1VVtYgFQmiZx4aHhycQQt0kfcPnJ6ThhzqV8IoO9XaXaTkJbXhyVn950hOnINJd1aRRzJViZW7soJpJB1ShMaG7AttCkNzyzCHWkP25mqtNiizLGvmyQpWzWttr2OTda7LYccvZlzeSISEz378X5erKWcNObfeCZA1VEZemb50EDIdTnt66a7Jk/d7UnbMAmzgajdKY2VrdPHScuiFASbZu0FY/cCwWexkA4H0AgA9ujmbVLX1s0pP12HQxgHu4K3NWcbfeNjjvarWzepO3LaekWhIskWlu7PIACXTZ6RzWlxqNNHYevM4JYspex9LUzQHLvLthxrWuUk3INkFLgeY1eW3Jb5+x7lUlo2r3plj/vSBZXZHdyzO3T+wmyTJIF6T0xGkI4WcjkcjPFcOFfk8R2EsEKMnuJfolzB2LxQjh2GntwIrOpL8yK2bNtyd8Rvd9Qa3F5L0JWaw+SUW9ElDMjV4eILVFdybZsXBj54EbTpK1IUquLBzMrC4FSEUfS5tpbJn0+lvImXXBK0+yiH19plrC7bBjk70gWesFiiSd2MXwMmv/k7dJRSZi4aGVeaq9cWj/uiJASbau8FY++MjIyKdM0/wle4TPTUh54w37JKPtgSat0+CkZcXdXtWZISkpZtUbddSIrXwFW3vO3r5oVfGplGTt0TLria71pZnWzb+xy9OwEmztyZsBK5dkVTE0rvPBmnu81gqjasbxZCYHoKnV3AJRikwb3sUQFgrHKmWMctt4UndOQ2wKtDJPucjR9ruNACXZ3Ua8hPmGhoZeyzDMZzDGfcQXZ17h1r+5IGw5Q7SHIeeybhbBakN5XOpSJ6+ttdXaTGzLeTcD0MGCyQl8qcKarBM2U9fEpambJx3F4e0wGyx5AooiJ0WEzI17m2HMlKd2DmElbN+uN/Gm74TB5nrrtX87LYposogTUCYnqUi9gSCVeTDGz0ejUUuTphdFYD8iQEl2j3dlaGhocHBwcMgWIx6PJzDGwazmZkL1mWn3jkny39+TiWDImACmEOoAACAASURBVOkqvIvtMJXm3qMXWZbXag1LKSbFUknWKdvq/PgpJZ105ZM37em9QNId1not+2k8O56YvIz9x68uX/rUW5pO16LUXalrXFue6ZDXEu2VlLArdY5C7aTMzGHGlF3RaFSsdizanyJQLwQoydYL2RLGtWvEkgek2+1ukGU5m7pPRYwOIYZPTrqLZsx5e7sy4OfRjuedxcSp11ksmXd58sYJXdfcmOFx2tNT0AO1EpJ1rktX5Ybl6duHrc+It7W3Nt7WxbDbq+89malz0FTZ6aSZ/uW/W77W3sAKu02yydW5tnRiqVN2t98xOWnX8zYTbRYh9P3BwcFX7NU+0HkpAjshQEl2j+6PWCz2OADgPXeLX28I8s158dq8ypRVj/QNrerZNpfJqa7mcV1oqOjMsV4kuzR165ihKZbjVjGTtjc5Ggl19I0JoidRzbZsas1Yljqumaw7U81Y+7mvrcW+84kFywS/FySrKOve1ZmJoxhAkC6QIrOeGBI/AggwpPmM64kyHbsaBCjJVoNeBX1jsdhTAIB32V2JQ9NBjxE4E9A6vzwtVZSm72WN6rHDHtNDDibTvsJnnoXEtU3Fbn9j0t/YfqOCZRXsUoqZ2O5MSCPY1jfukrwVvSjY4yyOXwub5t0KOS/WkJ39QLIE81LO22t5T20ZCyPGctgD4LFoNPozdZuHDkwRqBABSrIVAldpt1gsNgUA6AQA4vOrwvjVdbYmJrZ3dCgDDVxlJuN65gneqCnK4pSnr2iiAl9qNOxv7poRvf6qszsll+cOpdeW/Jv79KIL3bGdnRZlrHz4S4vWy9leaLJ7TrIAAFKdh0EqOZul4TyVPphov7ohQEm2btAWHtguXfe1efHyksootRDhkW4lLMDKvIxtTbbUJA+lymvnKgacy0y5u4qmfLSzPrk9Adnf2nWl1Hl2amdnebLJFgPOSPt6a166rxayljqGJzUaIfk0Seavh55YyL687BXJri/NdmXWl1tNTtJld/ueYEteFDHG/zA4OPj6UnGk7SgCu4EAJdndQDlnjuHh4XGEUA/5WDEBmFc5ucdtuAEE4J+WXBMTGbbsUnYDfv3gWb8ewKwgp6XusgiqXprs/NhlEmLBlFO4u0GZPOFtCKUlf9N4rbYmMTN2VlPSnD1esbPhWs1br3E2CQU8+OTilnCok6289xOvCx3di6LtVhgPZEDG21+z+rHl4OeWZw9wprIQiYSPldOPtqUI1BsBSrL1RjjP+LFY7E8AAL9IvkKY5DDc2uipKemCikDZoSfv685EyFjlkIhNsLzgQo1dh2uS+9heTSVndd7M5PGGQChTS5Il8iQT84c43pVOJuaa16V7W5Pd3DP8TocWS9bY5GH5//22pjO7GcJD5l1fnu3IrC23mwyP5R28x+v9U9tMprIcjUbtZCX1npKOTxEoigAl2aIQ1a+BHcJjkyJrypI7M3PcxAx+fFIseoaZK9lb25VzIR6x5ZJsvRIYIFPnFsavn9XE1lmN986UgqQnPX7KH2xK1ppkLatBaq11fXm29V4mWU5b7xTVxbahCW35d7+3uiXDV0iC3Kff3nJ2t0l2YfzqWWSanOxuHzc5qSqntVLukUJtpMzUEQZpXlVR/C972cuy4XDVjEn7UgSqRYCSbLUIVtA/FovNG4bxQZZl/xRC2OWsCmOfjxJP4a/MSddWNVByOA/ZzEetxBS8kvZuLyjuluf7WSMVskSGEGHIGBCZAoCwpoXZbUjsM1lFbJk2eF9Jzkz1JNm1hakTcmrVXepLiKglDnH6WgMgxQlKdN6q4HYoq4uUmT7HmAprh+04OzeIkPvsTzWfrfXZejEBEzNjhzUl3WAIvoziarlarH09v/elx84CjC9FIhFS6IJeFIE9R4CS7B5sge34RKzFJPFfRuq+glhBtkUR1YVuTku2kFqxj03mz1lcSOyf7pDDXg5DABkzt74sIXCMSeW8jVq09hj1fChveBeXXtDbmxodEKUGLdDaXVE4007baZq6sDh+/XQhkmUNOQQhAAbrtuJ0HdmUHMNCYt/HBhANDmUsb9ZSSbsWt1pu2I5zTK/AMn/1zsaBeu6nc7615dkOeW25nXyGWR6lpZ6aHjdUgpegJVoFdaULAPBINBol4XL0ogjsKQKUZPcA/ng8/uMY429ZU0PWSHn7tmV18iZHrao1TvEKFQnIXcIjXUpYYBDMzXpEHtDkDPjzk1L8wS51QGJMe3zMcrzW3HN0x/SNlUBVTpwsGd+TmTzR4A/InkBL3qT/lcjg7LMwcd2KoSXeubnkKKUnzzHYYFJSzyWPOnsCGir7NzPui0kDao90KWcFBmWdp7bKQQofHKi7w4/tVZxPiyXySBxgHnuoZVdIVk4vB9fmZw+QeRHD4Yyn53kA4EaJpD2+vOnxUwAZyWg02rzHotDpKQLEn5Vee4HApja7Y/ymOzN7gEWyH2BM9gmuGoz5tzNi0VAYsp73dmciLASAmJ3ti/yJAYCPbVb08XHI844O7Sh0aLUW7zOs0dp3vGg6x1JwIySLIQRpb2kk5E2NDbjckhls66tLKIizMo8mNi9pfIPlxcyaSkDMTB9M6ty6x8WILNKsguD5XmxCAhIZCMFPtMgnGAigybhM2VM8RKkUvHZqs+FVDNCDTy7k1Rh5DjBP7hLJbrw8QSCLzdNmiUcB1a6/5P4bCSoGIIRXI5HIiZL70YYUgTogQEm2DqAWGpIQ62blmL+FEL4Nsa5URuq6XooInvVbVqm4UrXZfo/ZdsxrtqwaUO1ymR43i6EJAL6yzq2NrPG3c+d8S5tyLiQQR+cNM3JL34kRhmGq0kzsEJ5yTImiPN/nEaAn2NZbc3MxWZedcpG8Szg1WVGeO57IKMY35lw3H+2RwyRV30SGTfzjkqugRv3+nkw4d5xS9rKSNoK20i+oiZBiAuO9X1zI+wL0/ojv0JuOuf27YS4mOBqsR1WktppbPyrBJ7ePJz1xksGGkEgkQq973evWajEmHYMiUAkClGQrQa2CPkNDQ5iQ5F21cvuZ6Y5azGat10LaVQUibevSLZlNr25Se4mUnkDTjC/UNlvpuHb4TjnnsWQuQVtpkVC6van7cE00aaf8yaXpY+n1FZJH2ToLBxyPUu6eERapfjE9deipael5zQSmj8NCiDfd4zK348P5dS1af6dohDK+vosIsDWvXJSLPdFkry8Y6x/7h8TNfPvy7LtbrJJv9SbZhTtXziFUnhd7pfdRNf28ydEwxkgeHBy0cmfTiyKwFwhQkt0F1GOxGMlC823iH7Lh4MSYGamz7BzBtufxtSSX/OGKUHb/nZb63m4lzMKsMxRuO3Cq7BAie/x0cqEpubjQS/4u1ymI09ZCorrUX4wo5ORKZ3p9uaWp81DJzja2qZhYA0h5QFtek5XkhKwYX58Ty8L0/T2ydW6e8h4YBhA6LfN1uasIyWZ0YDz6zHZN9qmHm8McsWHvAskujl89bZqmYLKSJkvtF+uy2BoMyuvrQZe61AcB+HokEnlrDYakQ1AEykaAkmzZkJXfwfYmLpdwnDO5tOUOXl21PDmvJl2r51fYbSbf8iW728NBOjjY1nfTJXkrjjPMplOsgGSJRN7UaKSl99hFhsmvHSbmx09r6aR1ZipKXj1Qwvmt7VlMXnQ+NyFZLxAPdsmnJAZbtWif3NRiS8XQNhWXq6mXOn6+dqRKETllz+f4ZGuxu0GyZA7boS3t7b9AQsGqWVc9+0rpqaMM1sR4LCZ96EMf0us5Fx2bIpAPAUqydbwvYrEYefiwZArE8ErGsz12tdTpLacXAIBssuiZaVde7a3NZTb2SGbjcztouY92yxGidJGxcjffE2ya9gXbSopnLSR3OjHXnlxd6iDfK66WWUPwlZSEwjmeLz024PYGMgBgKLg9axAwiHhKQwjR+tJcj2loUPT6F+TkipXZp9RC805N1p7vfeRcdcPjuqDm/vZ29bifN92bfQh0G17Zm6FJDECClBw7DVgWp6TihRBK3fPcdt70eBggAxYiWYQBJo5YxawAlc7v7KesJUKryzP9mGFxuoTiD5XMKSnThxldaZDdHddNzp2qZIzNl7YwBMCMRCK0gEClINJ+FSNASbZi6HbuGIvFJgAA3URzkt2d101OLDmpRH4t5rZl3vz7BXFsRmG21Vt9aVA/etSne+2+GDB4SoHqdxdclgPRQx1K2M3djY3drGNrN4e1yvpkn8UaQiCpuBrLMr/awngyEycgqVhv6m4S1Wt9vmmMxRiBps6DlzmXW5FTa/61hclD5GuW5XBz77GiJm7b8cnWZott/+talIOdIgo42xFvaQSFrEexV54YAIZuEW811opisghq4pCgrfhXZKz+/JcWsw5HkU6++SMPBHuuLJgrJ1rY4G6QLJF1eerGCV3T3ElP/wis0kmONRWvOzN9xNrqDW/67NaTj6opV8iYukvKTJwEAExHo1Hym6QXRWDXEKAkWyeo4/H4RYzxKeuhwQhy2lNe0v5csaChiR558uSkwsvfXeC3FAB4X7ccYbJHgpYTsaU957tIeE7Sczcu1y6ZRtqSh3N6bbFPSa0H/K3d1zhOKLtCULlxsTvB70nfOQORuUX78Dd3zrl9wWlnv6yTleNDlygZvqaOUU4Qs2ZvR53ZrMm42Pa/tyczwALA5CNP3ki1uuR5kvjAfg2AitR+x2ClmpQvzCdbvuIA/+9rg2dPtPJcUsG6T4T8bpEskW8jRIsFaW9fxXHCnuTtSP4HEYMVBIBIYr6rfIGR5OkjjKH4GIb52XA4/JfF9p1+TxGoFQKUZGuFZJ5xhoeHP4AQ+gvyUq6IbbcM3lNVKMHGAxaCb80LY29oVfudzsqIF1IZsTsbDsTpmQaDl9bt0B+neEQTs7I+IbPg/nuDzSveYOtoOfAsTl4/aeq6WM0DUVASrYKx2mHHBtvkT/6fWV/ukhoaST3ebZemymJi+vYJogU5vbjdDf4lf1O3FQtrEQLG4LFJT8mEUChMx5seC1vpFgEAfz0tvaAiaL67Oz1Q73Jvm8cG+EFHcYCnH26OMAy0zmrJ2ewuk2yY6JzVJOMQ1sdOT8pQ/96S61q+vX13jzbAAyPvi04596eUmTpK4p8jkYh1Dk8visBuIEBJdhdQjsViGknttFHyrfLL9i52jGAZUXXeP6eKTXnPPrPnhRud8h3FWiZOKTN1nMG6CyBkacEsx2GOdxmGoXOEkF2SL+kNtoySc9FCK7DjYhWhcdlwBbYkry+2aogMzpMeP+tsV6oJOHfsudFLJG/tlmxZDMNghBDUMTCfmJRKSuhBxrUdwpyarO2A5HSiGvCbrWf9ahdi3UZG6qh5+JG9xty0iuRF65lHrNAd/NBTC8NPP7zrJBvBAIJ0FRmvPMnR8I0Uk/lBIj/JvrdHCbOgslrJufcGCeshP4NoNLrl/ih2f9LvKQKVIkBJtlLkyuh34cKFD+i6/tlandcRsi3njMpOx2fPL6iJNkFb6dCFwBzJcawKwXl7OS51uYNTV9od2mCWmFmWxc29xwuee9pmW1lsHzN5adu5cSHIRG2hm1OTLeR7TnAhty+06vE3VpxW0TZZk1Cdkw1mT9SvNdsRNqUm87BlfbQnQ5xmIOa8GkIAMDgtkJSMGED02IQ7+9K0W4kpcs3Fv/3joTNHmjieaLG7mVbRxqfcjF757gFh/c7J2Aq7eiPFbTkGsNse9ZqdLw2pbSbnScjutorvCzIeY+iCJE+chhASR6gCaTLL+HHTphSBIghQkt2FWyQej69jjH21ItlyRba1n3LmJ0UKMIJYdTdb5lkpPX2MQYpH9PiVQsn7N4oBsDhVprepraHXysxpPfgBgx+buFsu0NZIyyVZpzbrwH3bme5ukKxtov74d1avXZnXLEe6xx9qCYscsDyON6rw7G6pu3ILQFRCsqQPqS5FnOEyUs8lxHCaOzN9iDUVP9HgNVfjlCYEFnb6XZDCExiQUCMGA4gxRIZIibbcJwltXwkClGQrQa2MPvF4fA5j3FqoEEAZQ1Xc1KWvd/PKYovOeZdUd6t1PlnJJaWnjjFI9UCGAa19J7ada86PXQ5jyICdSHaTUO3pyf2X1ZRrSrIYgscm3VkZf7pTCXtZBCshWSJsgDfFVZ1V3AJkZA1vM5nvCskmLQ/zLcXav/Cu5rCLhfD2spF6fCQ59YnXBo9xgoiaukpP0lHJveDUZMm/y3mBy51PWL9zKrbCrhTSZLMkW1xQrLjabiPOJbNGMsgggzdZKelS5g7t8KD7XjQafWXxoWkLikBlCFCSrQy3knsNDQ3NQwhbqnkIlTxZgYa55uJqxyOacbCtb9wlebcU6J4bvWwlS1BdLXO64Mua/gRtpU1QE5258xKT9GYuZ0DOTFv6ThQNwdlJ9sTU7SOaJvtImxsZLvX9JSHrCNbhRqHXNyv95LsnZzwjmrGdKDmImMNeHLiaZEs2ddvy1JtkXerqAV5bDo4u6+lf/daK5SB0qs0V/Phr/KQSjkW87Q2s8Km3NJ4m3xUz7Vd7DzhItqr8zbYVY1zm5X9a3Oo175TRxQLukMfsOOrTG90QQA5i+MNVYXZOZdbe1qZuK3KRuz7yJpcxGSxADHlS6dFxQQi/EIlE3lsrTOg4FIEt9xeFo74IDA8P/zZC6KNpT98LmGH3JOPMprm4qlhDGyVPcnQAAszkap3L07eO6qriRayAZHfnRWcWIG9qNLzpLQwEl2iGOg9tcTxSkmttos9fVRIMIt+G9zAkBJv8wTK/LUb3x1uU0+0iIpmisubeZgG5owG9a0xhl18S0CwSxgDgxzazQpV6d7yvJzPAAMBoYtOSxvu3WQsYU3VL8vSxtNRzETNc2RmS8pW5+7FesfU/v7yBhBBlSfYPfiJ0mmeteC7IsCxu2eEMvdS17dRuwzRfmeOTM4tZpRYGItsrm4xjByTNQ17Yvp9wzfp57GmXkMQixMxoXPq4x/A5rRqNAvaZAKBVDabf3S2f5SEwU6lk0wMPPFBxwotaYEnHeHEiQDXZOu/rXp/Hkijdjdq01Zn0bJjseEMAIXC5PTopSbc4cf2UaeiufJ61nszUMRfPsqGOA3WpqmPLlfVsxgz+4uTds9jc7c09m3XmMHa2JYUCSKrFcm4PMhZmOJz29A6zhuwV1YU+AwETYlMkLyak9GDOhVVXy7gu+Ky4WkFdaRG0hBV3axGxqfPkHNKZnMuZ7Yl4FRPvYvszoskSkn3ki4sklMfSMMlYTZ0Hb3Iu93o5aym1rUWyFRRsd3rKPzUtXVBNUPaLh1PGzX0sOf7Z2fd9PfI5BgI9GonYWb1KXT5tRxEoigAl2aIQVdcgFosRk+WRvdJkbWcZRWq+bbANq9Wt5m5vT3r8NMQmb2uomhBc0VyhLXG1Xnn6MM8Cd2PnobrUhnWuxfZsLqYRvTyknjjkzaZItIZQTAYzDADCRnRS9jdBqvKoJjBLxYw86BFkMMQIIgCxbgJwNcWtzKns6rzCrJBx3tejhInfTaF6AlbB300JiFaOAAYGBkBgNgT76jV5+ukL6YX3DEhH3nBE8hD53vPFBetlwEmy5O+nHm4Z4BjA1CqbVy4OSxPXTxqGLmakvkuIZdVScHIpiXZeX7HSbpL1PTPrvigboKoKRm9pV8418ohVTUZ/alos+17jIGbe0y2fI8aQaDRqyUYvikCtEKAkWyskdxinlALt9RJDkmfPMEaGr9eZsBVSAlmc9m7N2SvJswcEaDSEOg9eKZTov5ZrLpVkyZwuBvA/3amc5iAAawZAfzsjZjVWSxtlOQxNA5JcwDvlNM6V3+oLGHxhjV17Pk/N3nzrJbmkSQUfu45voZcEjoHMu7vSA5anGMbZlINOzTaXZMl8tkZbK6cyew2zty9ZWrTBeWXF3bolA1mhfSU1XiHaSFby9IxUFbm6OSAc9ehdZ/xmgNmsgVzsBWun++1cwGg+59e7IAAvRCIRy/JDL4pALRCgJFsLFIuMMTQ0dBNCeKheRJdvetaUQ+7MjHXGSC4r9IHlS9I2yoMEMd7k2EBG6ryNWNHSlN3yXD+P1UCove8mJ4h1P+eyq/4Qzch59lbeOjZab5CsgKCpWe4xj01I5WSHypbP+35CmL2R4koujmCbrcmcT027X9BMmPf83i7w8J6nF0ZUw6qLm73ykewXH24ZYBnA+Bpblj3+lrIShBTCz36h0YWGlOpqzjqXFcPbNhFXQ4avbNSO90umlGMJwLMqs/btebGqylRvaFUPtblMP4TwQiQSIZotvSgCVSNASbZqCIsPEIvFyPlYXHM1TWiCf7F4j+pb2GZikxPXZHfnrepHLDwCcWzSXY3LKu8fF5WFHt5MN4Xa+sZ4UbJMpPW+7OQT1ZztZUvXkUpHUuctEod5O80tfm9ZIIUeSr7s5BWkQ26sbrFBiBPWm9qUEySW83OOGN/cfhsaM9iSWpG0yUey5HOSarHS7Fm5c9tn3zrvy6hiy9Via3J+b6cFrfRF6FXN2slet2FpwkSbxxBiYm34wqRUVSY1p4zv6JBPNnCYxNBORiKRnnLWR9tSBPIhQEl2l+4LYjKGDGMkPf11S7m39YG2UXt0N7Rn8vA0OEnDjLDMa6vtwdaeSZenYcfkALWEPV/yiVLHDwmm+NY2lVRoIQ9toLrbxzDEwJ2e7U+brPrstCtb7abUMUm7R7vTJHkCKFdrs8l+1WBMpxnbOffrW9QzHaLJ52qzO5Esx3GoqefYCCmSQAiqoaljWvT6s5m+SllbtsIS61UUqbUsRzZbi/3uojA+KXNbQr9KmbvLbTa9tlntJW3LxbSU8e02JNeiVf5w4wj8iWg0+p5y+tO2FIFcBCjJ7tI9UYvC7eWIWsuwnZ3mFbREm6CudBKtDQIMG5rb5yRfKG96vGLyO3MOl3OGaGtX6waDvjQjlqXV2GZa1dW0qAt+S2t1Z2bPsGaGf3JSHNEwUzBXc7H1WBpnGSbsIz6j80aSmy6WneptHcq5AIfY3LqyO5KsICJDU7bk63V5fGqwtTfvS4ShyA0rC+OHTMPY8owwGR7Lnp6y45ntesjlmN9tfN/fo4TB5rnrDxKu29dTbM0c+Ow5HmhS+3vdRohoxySGi3iLkTBuTdM8L33pS+Vie02/pwgUQoCS7C7dGyMjI/+XaZr/DCFjJr39ZYWGlCuimJk5w5ly3ZydtmrMG1mIiLssxpiRAqHZhlBHyWeRzrFssy/5LNDccVv0hUp6mC5P3zyqq6oXYQg+78jytBNuEoe5BztkqyCBU9vnjFS7KC90ECtAtRqTTZaxNWHp0hqXN9NWkDd9b2rTD7MbEAIdM5iHCOqIwU9MbYQivblVPhcSAPsvCWEixCPfmQY9CHMyP5F2p9t47397VeDou55a3HKO/PHXBA6dahNICkJwc8lY/+i3EzdthygSS0sKJwDi1pz/yoYQmYJfll1NJTk5OYeySxaOplj5XxOusvtXE55T7Lfz6katv1vSQ87KTaQPif0lZYMBxlo0GqWhPcWApN8XRICS7C7eHPF43MAYs/U24VaSq7hSGDbnWo9Go/5YLEa0PvuewgzLmsH2vhu84LY0gZy6r1j0NqwEWnqyCd9nb1+0TKz2U51U/GntP1lQM7Xb27IPr4mLL6wxRc9QGwUsvqVNtkzEJudTZHdL1vRpYwcARJ9zFACoBJ+QgMW3bs5jYAY/OyO+EA5oB4dWXDcf6SSxmRul8pwX0XwJ2d7MCOl/X+KuvbFVOdvqQlsS2Vt0uOlhXMy72B775+9v6Pybi5n55YyRjUclZ7WOuZ0sCw0MEAfvVjKq5p6txuHJflGZk/nVby3yVTk25WL9vh75LANwFltNbJ3ReO8sNFQf5lxWHeJN2dei0WiwknuA9qEIUJLd5XuAmI0xYPW0r6/seL6ioiLEe9NjZ0i7ah6KRedxNCCkBCE0IpGIVVz9ueee+xjDML/pjDfdbG5zp/0wz5JxbltCSCRxAwlryWc2VlNr/pWFyYOk37LB6ucT/PiCwpRUq7fPa/gfCGmHCmFEithjjIheXrUma8NUKOEF+d5AGD381KL1IuFMIEG06Ee6lbCwScSETB+NNLS9ol9o9rsYwQ7jIf9/8MkNzbWQubic/SRtv/hIS2QzcYa1Z+SsOu09ULKXde58lZqK39mpDnhYkzExNB+fdNfU+tMjId+rm5QjxX4rbnnmEGvIxAqwSom23DuJticIUJLd5fsgFouR5AZVF6DOJ7athZmse02WOurqUWzPb5/95qvPGY/HX40Q+v8AAPcTDdUm4wsXLnh0XS8Y2rNmsOaiyqiHPLpE5vE0BOd8TZ3Zc967ZuWdvXCdGDW6TPHNLcpJ2yy400uIjWO15mLn/G9vk0/4BSxOrulGwM3h2JS28r9+sLalAP1TjzQPkOK9MwqjLWmMfKbBsKrMkLzE9li/+kBDf7RTDBkI4Kl1E/UFWFL/12pDzMW/8ZrgUfL3k8+np798OV2WYxOZY6DDFfroq/z9V5e09ZFpffWRs56ejNR1A7Ebml0lF8GzHFM+maPbjRpfElJ7PSyuuKjDTrLmqxNcqL0jO9VHotHo71SCAe3zo4sAJdld3vuhoaG3Qgi/gjGnpxt6a6PNIpPzZMbPEu1LEVtuGbyvJK2uFku3CSkajZZ1Lw0NDU1DCK3sOhmTnDBiXWQh+/nJuzVa7wtqR4/7DC8ZWJS8K4G2Piuj1EaOYgAemywthtUZnmPN5+m+hhjBKhWX77LzBNeSZMk8b2xVD7mw7vvg3yzlNYET863tKGWTQK5zk63t2p8/80izZWInfxNN9o/e3Hjazhh1fkJd+v3vrZVVdekzP9UUDoiMVTrPnktxt00anKdib3Fyj8xpjPGtObFkz3p7/bIJ1aen3RV5eBfaX/t+0PmGlCqWFufrTY0NAIyYcu/zWvzG6Bj3NgJlPRjv7aXuH+k3tVlYTuH1QtJLRQHtPQAAIABJREFU6alzDNJYq/qN2Dyu8w1lh0dUg4wnPX6S1OZkGOb/D4fDH80da2Rk5OzAwEDeh2ssFiMEsC0WEWGIbLKNBo1Dp3ya5bTDsKzR0nv8wkbITmmJIlpcyP0TrST2tBQTOmbcyuIxVk+6NQyNJyfdJZNCKRh6WZJpKnNmTUb45760tMVD98mHWwZ4BjD/tiRO/1ij1kHOa3/m2eWRlGZu8W4mRKwjgB95akO7feaRljAxEtgka+cufurhljDHbFiqMjo2L83rq7/3L6tFk1E89lBLWNqsT/vUu1rCHAusFJGY4TXdFVoyOE9ZhRxYXfa6lZmj15Jc6ocrd6siFcPrvT1KmAUIXk3xs+cTfEWOdDuQbKQSE7g3NXoaApCKRCKNxeSn31MEbAQoye7BvRCLxUipsqO1yMJka5I6H5hVxcaaPoxKgYYzM34xM2udcdpv+TkOUPYwhBf/SzQa/UPnuPF4/FMQwvebpvkbDMOkMcafJscYxPHGmWTgvd1KmN04n8x6u5aiadoaUTHtlcjkTY+HAbobslLK+KVgRNq8NKR3HPXq7eTfznNUu7/thETmLKbFPjacWvza1Yzl4GX3yyXZh856Drz5qDu4rmJMNFOBg4CYmH/97xNXby0bBUNSnnykJcwBAB98csE6gyXjyzrCwzPa8kt63CHA8oYhBJZ13lfSvVbpeayd2aqWe0DWc8hrBl4eUg8ChsU71T3Ot68MUt1SZvo4wDgVjUYbSt172u5HGwFKsnuw//F4/A8xxv9ZdrdfMzmpoNmymGicnmwTlYVOk3Ovye7dOYPNlckOz4AQficSibxueHg4jhAKk4xEX5yWLrQKSHpVk3wkJ0QC5zvDtceOxWLkLLFFwYz+xcm7Cd/f0aEMNHAoG+v53Ko4f2Wd2XKumSufRVglPlDd6alzLFLJGad1mQCYj0+UV4lnB+3JSnDwwS8tX1yVzS0J8R846A784kt8B0mmpzUTmn7W5G4tG+u/9q3ETQcJW/2dBP3UI81hDkL4pSuZ6adGUnNOx6dX9ont7wl7m37+S0sXyRj/7VX+4+c6XNYZd64J2imz0/xMPid/E9cNm3Q//NKG7lf0uxsZlsO6K7isc76C+IvKfC+np5pmZFb/+0VXWUcjxWKFi/02iu2DIrbOGLx3ttxxRGW2n9MzIQDAcDQadXpnlzsUbf8jggAl2T3a6Folp6imILuz3BhRsDKe3kuI4cqqiOJWZg+yeiZA+hPivHbtmi+VSpGyatvKjlklxQC2SawY0drhQPi5FWHiSvJulqBwQD9w0mcGHt+hpJ29rU7PXlnquG2y7h1jb2087f610qQ2ElPc9QR23nb/6eWBnpf3Cs3/tCRMHvJozd1uIN5O6KmPfHPFygv8uYeaTnu4DY9i25P4qYebwxxjnb5mHaOcJPuyPrHtA1Fv88/+9QbJfuzVgYMnW7gAxzIFSbbVx4p/8tZGK7TJJuLcM2Bb7p+/39f1wAGpkeVYqPP+FV0IbDv79WQmTgJDF0s9O7fHdkEsPNwtn1402OTXZ1zb6gJX8pN9a7tyNMQjr9WXYXDK0192Qg17Xrc8e4A1MkGM8WODg4Pvr0Qe2udHBwFKsnu017FYjHjLdhi8d0kRW8tyTnGKXAnJCtpas6AuWWehtoZJHuDk0lyhKU0IluWVKmWmjjOmamlJAACS2J7EHm7zCs11QAIAzEej0bZCWxCPx3WM78YxPjvjuZA2cFl1R1/brB7ocpvkJQDK7q6bJufasa6q7S39uQlpuJZJEAqZgMnabSL7xrx4640t6iESJ/uVK5mZL4ykLE3r2Xe3kKowjE183X7W+4dvbrS8iJ2ex8S7+KOvChx9+KnF+EceCJw618677MQUTzzUEha4jTPafJrs04+0hBm48f30qiH/8tcTVtKIX3ipr+s1B9ytH/+H1dtXFrRtLyg/E/V1vOaw1MizDGcIgRVNCGTPfb2p0XMAY/YLU54REqpU6k/tpzrUAR9nMldS/MxzCb5sbTPfPNmXrRKtGsVk3bTgkBdGMRqN5i3mUGwM+v2PBgKUZPdwn+PxOMIYw5S3fwTAytL3VZJ4wu7T3Hv0EuuozGOHxuSGtxDnFUmbO5gv77JNSoarYZHTks12fVkHrFhGUCPlUAUGk+pytrl3R03WuS3xePwGxvhwOR7Fzv5HfCj4Y0HlAOI8WsbdZml2ha6NJPYYPDbpiT/anbHKuV1YZ6ZHVsWyHH6c45/06s2DId3p4IXe+cRC1sPYNtHa57G5Gm+uNuk8h3XO89pDUvBD93sPEBL95BtCZw82clyuRmq3T+rY+MAzixeefFdzhL9bTR5/5FuJq7cdZ7atPkb4k7c2nSbYP/1CKvE3lzLZ5CHOud894G37yROeTkLTuhBMaEJwrNIkFLU0FTsTj9Q6dtwiWozS0UiEJqrYw+fofp+akuwe7tBzzz13jmEY8rDFlXgak8QJAJnWOV264VDJyQJsks1N9GCTrOzuuG5ybiuOVdDWWgR1qdtJmuTfmOFViHSXM9bafojZxLup1Qp3+5Kq6DiDEPql++6773OlQB+Pxz+OMf6E3VY2ofb0tHtHoiykyZTiUWpXLyKE5+Gw650d8ikyXjVmY7tYwGe/8vzKB956NmiH3Nhy2iRqZ3u6MKev/tZ3V7LZjZwk69A4t2ixZKzHH2o5uyKbzH/8u2U7uUXEQNB8+Kn55wkxGybCv/I//2H89/7T63oFjoFT60Ym4GLcXhcDJlbNzK98ffna5lxE282aU51a7uV5Tf/Ed1bznq/a5I8hpwKABFK8vhzs/BzyvL1DObaJy7bjhlLul9w2NmFrYvOixjcUzQZWzhysoXjc8jSRlyaqKAe4H7G2lGT3eMOHh4cTCCHyJlwy0Xoyd8LQJMGl1lVyP9JYSk+eYJDmJjlrW3qPbzmXWpy4HjYNHWKGV9Keni2pBq10hwXy27o8DZqaXrfJNOv9CyGUI5GIbUauGOlcb+UFFae/Me8hHtolX7apGjGimfF0FswexBupVpc832WfKTfxZsOb29XD8yq79s15V9kJPu4Pap3HfUYbQhi/8ucfG37iv79toLc9wCRVpH1g87z0c+9sPesRsmbxbeTp1Fw3/72tDQHimXe3hMdXDPxfv5EYsbVjsmf/OKrMv+agu3VyYR09/NEvWQT8vc88asXXFro+9OWlC4kM2mKat8l+MW3iD//t8rYzzacfaQ6TxPrkZYvX1htd6mIfwgBcTPIrI6u8FeNsX29vJ05smLFySFp38UbuZnIldaj9zWz5L1L51mLve621WDIXYyp+KTNtedZjjH9rcHDw10u+IWnDHxkEKMnug62OxWIkpEIEDKekPL1FS4g5NEVSjP1yOcXYN9Mggqbuw5dZTlByl78yN35azSQFhmFNBKAOEMmbu5E7l2i+pqGJpqI2rK/Nd3oaGhfdvqDlXWrImeDS7OgB6+HDMBtJ5x1XLYL44/H4BYzxaaI9f2HSPWJgohmXdtl1XhEroIzUvS0ZBINNUVKmjgPDyHov29qrfTZL5p1QmMQ/Loh5TaYFHvKWB+rLf+5zWUvDv/3F+62iCra2aJ+5YgzQg0/eNSPb420kqdggIEKMf/bc+th3byqJ3Pkef6jl3O//69pEq4eVPni/t9WewybpHBnCJP3xXAqhdh9jrZlMQXj3S5cyU09dSOU9l//0O5pOhdyMKyEj/KGcWN9P/1TTQEhkGJ1vmFfFZuu+ELTVZkZdaWMBEhY01nh+lZ98TbPWx+XJ22xiYD4+WRtvbjJ3SEDiW9uUk6VYMEq7i7a3cjjKmdFodEuO6UrHpP1eXAhQkt0n+1mqt7E7M3eKNdPETFuWBmuRn5HxSPLsMbfXL/tbugtWQ1HS682akgqZhsGr6XUyl/Vwb+0/WbJJmvRZmrx+CpkmhxBiGYb5v8Ph8P+oBdw2VuUm8be1GpNxmbKnK6vNQmS4PelxK2GFTTYKZvDTm1VwckOHdAyNJ0pMVGF7Fb/ig49Z2P3znz06wHFwS8k5Ow9xPockW3v8ve+tjf/XV/hJPdW8WiwZ+5lHWiLvf3bpwufe2XjWNkn/xutCB063cMHvPjeW+fif/0u2yPq//cX7SZgVfPCJhbit9U7MraGeNn/WwarQXtkyfejLy5cSGVN1trMJPeXrHwHgrp8Br683cspSDwtwdu06BuCJErN2lXPfHJKM4MubNOuFj1wZT8dtxOzsVV7O+NbvARtuT+ruPUM+AQCTQhnEyY5eFIEsApRk98nNMDw8/L8QQv+BiFPItAUx4jypsW3l2Updgi81Sgp25026X2iMhTtXwkQr9Qabpr3BtrKcf0xDE5anbp0gJFsLTdaWcWho6BSEkJwLWvevgaH5hRITyDs9nDV366wO+TVPZip7Dug8Y/7CpPuCgeEWk6mdJAEBiBiAme8uum9MyjBvXl97rl/8nW/evnBz3vLM3dRiLdP7ZnlAq3ApuXJJ9pNvbDxyMMT6bBImbf78ueTYP9yUt2mxn3xj6OiBEOfdIM0WK6aWxLbaWrKtxT70+pONv/TgICFrGJvW1N/559VLTz/SHCHRQAghzDAbKRWL3VOETEcThvmr30xsMb3bmaYy3u7LCG63lGwkdJg5iiCjM8gQ7XnuZDjln5eEolacYnI591fnAinV3WiFQdXqkjKTAxDpDElhapEthGbSe+B5xjQEjzxxEmM8F41GO+35dsp4ViuZ6Dj7GwFKsvtof0ZGRn7aNM1n8xHt3RJslsBla7Gk04apmAGt/Sd2fIgujF8Nk7xK/saO2fWVuXZyTiv5AosNzV1lOY44Stsp9ajJGYvFPgYAsCr+ZBDQn5mSSkp48N6uTJjdTDno3P4vzbovrutQsx/UhZydXt+inm53mQLhxjmVXf3WvOv2+3syJMyG/J6s3xQZ6x3tltMUTKyrKOAVNmskWF9v0UYLeQvnlKLbMYnEqw+KoQ/d19DH5KzLJuhPPvbvczcnVpY/++tvtuJgyeezSRO1+1hyjJqFwcQAv+vJu05PhX4eRLaMgfGjTy9mz2Z/87XBs8dbeWIyLen+ZJAmEh+BzTksIdYNBn1pRixY3nCnn+u5BrXtXMDsJOZhzdU0r/MNOyYqKfenX+w36NIS7by60o4xnhwcHOyNx+M3McbkzBZBCDWMMQlZ6yt3Xtr+3kaAkuw+27+hoaHzEDKDJHug7XHskafOQSObiaikB1i+ZdkhFfnKx9nt5+9ciWC0/ahzpz6FINxI5L9RH5XUho1EItlsSrl9hoaGiOeL/TEWBKHnzJkzJT0k4/G4gjG2zNr5kmDkk+/ljVrXIY9Bzi2znsP2uS35TDYZ/PT0RtH0QtdOJeyIHCNrrokBv0q0Rue1zdz7229sOXkkBMR/vKUsvOqgq4UknHAQbEHzsHNQZ5k8p+ZrAbJZe9b2SPvaNXnlDUfcATu38YZShoFsAPPRZxZLKimXL0lFVmaGMVKe/rLyPjsTo2DA4McmdsY+357U08mJzGf7QuhCcFZ1hfLG70qZyeOMqRFnPxI7a5V/zL0wxj85ODj4d/vs0UPFqRMClGTrBGy1w9rnjphhMUQbnsRpT/8FzDBlJWNwylEodMfZxjYP258F2vpuQAZil+gpWJqu0FptTVbHAPGOAuC26Tgej69jjH2b/bNeyfmfS/h7PM//5Llz5/JmbDp//nw/y7LE+zcbh7umQeUHa+IdiDCDIcBzCpM3hSUHEfOeboVoooB4w47JfOZ7S3z2/LIwySphoqSQ750m/pyEFnY6RPzgk3e1vtwxc7VWGxNnKE0+OT7yKn9/pMNF0vxte5aTvnfDg6wXnWwbE2HAEqOn5dV79+Wm2Hz2AH/xU02n/SIj2KZlkYfs4w82n7O/R6wrlZG6yjbV2mQ7q3D6txeEkiwT9pxk499HMmsxHE57eivO6FRov20nJwxZLe3tKxhG5lIT7by+2kY8pg3et6SILZYFSFJmDjK6HLBfemp5hFLt84b2rx8ClGTrh21VI8diMRIb+nF7EAx5Je29G1ZTyeC2Z3EpDkzzY5ctj9ZKNFgim8NUDP5+URx7ZaPWKTLICvMhWi3Hce26rm/zYGVZ9gjG+BhC6Cv56h0XezANDw8fRwiRs71t9zYp/r2gMcl/XXKNyybIvqxYzknkJcZg8F/P7KxBHfEanS8N6m12uEkuwZIIYm9y1CJsDBkE8Uau5acvplb++oXMljAW5x4ebeb9v/X6IDEtWnrle55eeF41QFHvaUKiRFG9OZkwj/SEyFzEAwc9uJnswqnhWrLKKnrDLz018u1PPTLgkYSsE1Iig9QPfXmp5JJyP31KannorLd7et1Ev/zV5RESPgQBgH9/XU695rDoZZkNs3gl8d+8sR50yYsHMibEsyq3pZhBs2CKixq7xSve+dkBSZfIzIgREOJc27znGaQLiOG3pA6FCHGMIQtpX3/Rs2hvcjRibRFkzJS3vySt395nSZ4+zBgKKSxA3mzmI5GIVTCCXi9uBCjJ7uP9jcVizwEABnXeP6+KTSWZTndajjc5eg4AzEoNoXRDU0fBOFM5udK1tjhthYC0HThVUCNYHL96yjRN20ybd+oFFZrfmHdnH0Z5Uis6+23LAjU0NDQJISSOJORePR+NRl+y0xqHhobGIYTO7EobHiob/W3SIuSCNQRNgbFyKZdUGPx9PUqY2dRcbTIkHs4p34EtD1tL44EQy67WcZOTlsnLza1VpP3a1zfyCOe7bJJa15D2s88Wbpfbt4AGDP4qnloIuRnxJ09I2WoxGBN2wNZv3o57/j/svXd8LMd1JlpVHaYnYjDADHK8OeJipnFJSqJFyZJFSrSVxSSRDmvLsvVsr/Rsr9eyV6u3fpbDSrvSOu3az6RokcrJkkiRlkRTsslL9AC8vLw5IOeMydPdVe9Xjem5A2AyBsDgsvofUXcqnPqqMd+cqnO+s1FWk8JEHVv6A2spbsRCGaB5bZQ1ac4UJCmBqPR3x1OXo6F7DtmctKSeedxskvtW8lPt4ZETGInRzDUjkrRjuL4W8MZ/4/Rojc7ZstZURjhpWzcmIpBTY0YpxWJsNU+DMCeForaWknSVLYmFJiG53JSvOEYVfx0x08pEgJFsmcDtVLdiU3uKtYd+SXC8SLztB3OTZ0qUwupyz9TUt2Yld1MdyrjPoy7Mmp5A2gwCIflCjnu1GoGI726K0XzXzId+l5ue1WVZls2I37xLUxTlt2RZ/lxmo4GBgT/XNE09ffr0H2br3N/f//MQwrSnnMAAPDmevwD8O5tivbXCWvpJzNZyWeekoo7PzePPuSjBv/HNuZwBPRur3xTaT4cI+X98v7eHkiBa8xpLejbe25bSmR6pm1N+71Ik9PbDdie1IDMq+T3H7Z0P9Nhp3dWyvNlS7Cm3rSM8dAoQzNG3N+zsLujF2mNTJ6EWFeLWhqsa78irgZ3LJqrnTDB+vq+v783l2s367S0ESv/r3Fvr2/PW9vf3JyGEQjG/sotZLCVZhDjg6zyS90slRaLE5qqdddW3rCPaxYlrh5OJuP3Lk7ZzMQ2UVLUnn42NErbf7YsfpGQLIfxsIBD4WK72GZGbtEnJQgDBYDBGCJFuRITo8wvZ71+9ou5+W4PanSmcUMw+SPGZdlriLWX7uvJ0udaTT8lpY58/e7vnVJeb41JeKKFHy49/wNubeedKXdaRyZVYR5PLZv47JoQCu3G4TE+/4Cv0v8+EZp69Fhs3BTIyg7Q+928r138ynEjfmf/j+71+GlRNf4hFXPsKkljBySvcwPBKS6jIY4uM+hFWDUWrck0R1BWPJT7fRQh5qa+v77Zyx2H99g4CjGT3wF6lZAXT0cblmuwI3+gBhPCCZNXrmvflvU/KDIDaeC+7MjfeGgstN0wnuOTTM5aSdYQL2Z8vahdCqGma9h85jvt85jiF7mo3zqkoysMAgMcoQT+apWbs+5sTvXZeTwdRGXe2zn0D1sjYEQ4nrQTxyYi9I3WHSe9d14QXzBqqmfNlyzttcnG2//HzdYd/55/nL02t4mghknVJUFyNk+Q/fsDX6xBuBndlBiqZ3nDG3OTjn332ypnzE2EqPmHeU6ejjVNRx2Z76hWrGgYCD6lql/nPa7HHhMCPf2/x8tiKHjaPti/OqtofP7t09i0HrC0fPu2k1ZSypiYZalUIgYijsLdY6N2o1OeO8I1eQGhAHCzaLpNkNd45G7f6xsq1xTzd0DSt6/bbb09XLSp3PNavuhFgJFvd+2NYZ3ptW/kFTcdxhm8UFcykxqM1C5M3DE3WbPey5lHxo6M0n7G86kGFYH+kLerPdLqohCIP07VoN3UvlWTpAKk7b1knkDw+Zk0f5d7m0fcfcSSMezqMhBgiWCBYo/XRs5m9KSqasu0XRm3BD7bF/dQLXojp2jNXYqsYQ3K8UXCebBLFbCNlkvG7jtk7H+yx1eXTF95I3n/3Xm+vR4JobHY13up1SmZfU4giRbR0DYZ3vXHs1UiCfOyzz1xfCiUSn/2dnzvS3uRC2WrgZnqxdLDP/0Jdb6OTQ0NLePX3vj+fLjRPFahSkK3DKCY1jOuCo6RyioXel1I/N+9WI46OV9cKGhT3mAUktvq3aM5fzntbnKWsVbUgwEi2WnYijx0DAwP7McZX49bG6zSgRs0R1FFoKdlSeObHrvYiBImuY0QP9rCuwwzd4ayBTybJ0vnOh4SViAaTF0J8SUIVhWzN9bmACHqoNbYWvXuTKD5CCLm9nALa/f393RDC63NJfuV706JRAMD0pFWxdlJILjVn2rKYhPg709bBh9vifpTS313LM137U1IBh78/I1xZTsLI+1vifju3XsM5Yywyp/KrXkEzA5Nu5tGsD41OHecaFYwM9zIBYMICiJTUCHkoQwzCvKddWompP//xL7+S4b2SN/yHR407+IfvPeX9tXedMgLDKH6LK3Hy1X+5MPrr7wt0vHxlRv3onz9lpM2YBQRySD3SaGzygYxKPUaVHwzIA0/eFLL45M/W9hxrFHgIkaZx1hCnRWsos8cs3olqIdlSyNIWHT+F9ARHIJ+MODq2dIJjD103orHpAYksy2vF5NlzSyLASHYPbOvGKjTlBpNI0YkDvB53WV2eSE1986VMstwIQ77UndmRSyewrtFE+5vEQCDQAST/NFa6iECpW9AoEdvdvtgRShJ9fX3wxRdf7OR5fogQcn9fX9+XSxlPURSd3gH/cM5ytadG7a4XaSDM+mckhhI/npOyprf8rDdx/IdzlvRnP+dNnGy26kKG60bcze1XEBS0ZDzkTIRDtWoiZuQGY4DI0zOWG7MJuJwl6jpvqTfzh8C5qWTyUz9aNr7w/+493l6PFSLTc/3Uh+/qeJPcWZ/hgJtmGf+bVHX85o88PkilHjUdg7s+/IX0XeN73nS47WMP3e771A+XLp+bVtNBXl+6v6GH4wj/q99YOLcc09P38RuPu4/4BPen3lq7j9qVSWT2yMjJuFg3UwUkaxyfl0KyphcbsbW/Qjhhy4XaRW3FJ8bm2xBC1/1+v3lyVMrry9ruAQQYye6BTVIU5UsAgA+kSI16JPQLwnBGqJxSXPINabwjq0iDuTxHZPgkwDqVvIOSyxNOhlftGGtGUHC+NJ1C8CxNXD2USCTsJuE+O2cZmYhx84X6beXzjDvbdMDTU089ZbnnnnuKPvaj85vVjxIYxZ8cl84/0h4NUEBUALWRKB/fb9Ptzy/w0zci/GQx9jZLev1bvckOmkPLWyzR+pYDmwQttGTcMT9+7dD68RB5dFQa8Flwzdsb4vtplPZjY9aCwTUmDj+6ngj/zYsrlz/1Nu/xI/XQ8vzg6MJ//qsfDX//fz5wMp7U+Bq7FVjE/CHIyaRO3vwbj6cjzk2N5Y98c/HsfFRL5xTnioI2U4n+5Vp09u/OhMe+eL/PL3JrP8KqmWRVyTuXKKHOLD0NorWUI/b2onOK87079sjoMYhVquH8B7Isf7qY94y12VsIMJLdW/tlWBsMBqlQv5eQmxVNjA8Q0jEU4lFb6yVbZPwQJKo1Zmu9IMVmOhFOGN4TLUMHEQeoHjH9/+WKTWSDzfSMKx11nDlXpvQhhPC5QCDwpnK3sL+//xUIIU0lMrxGk2TPrgjjgytCSXeG72tO9DpSgVJUbKOh61jWdJ3lmdHjsciq+ON56epoFIVMDzab3JVOIHi8ANk+0h7rhYCgmbBOPvrthYEvPegNcIbYP8AIAfQ/v/TSHD0Ozqwf+6E//tbllXAi+Z3P3GekUdETgeVQnDz1wo3VB37uaE0uBSgz91XHgNyfcSz8Z/d4TnV7eOME4O/7Q0M/uBJbzMzf3aiGFbf4pjTRWdQPl3L3tnA/jByhIePaoZA364gM+0FKdY22j9laL+mcJat6WOF5N7egqUQE6xw9lSmnP+tT3QiwTa3u/Slo3eDg4Os0TftXCOGmWpYbg1scnqZZjJPW6PKCQbhUMlGyObJWkCk4cZYGsZWFupWFqc6kjsgTBXR/yxmf9tlwrLpJvKLUcRVFoV+WVGuWrKpQdQnELD5v8A8l33xjHnRqLa+rTdLIWqN9oVMBM2rbLD5wwqXVB9xJU9+Y/PO0dPH19Vqbh9cdVPyhGK/WxOTD31g498m3uI81ubh0aHBC1YlFSMlHpGw072d/9DcPnxIFlEtPGr8/pRplrn9jwNP/+7a6ngP1XPq9o3fTz16Lhd+8z2pP6SIbvx0yI3gNT7CEiN5S97OU9mvKXARF7e2XMBKykqY9NnEKanEOQIhp7nfC0nRd46WK/c2Y9qbU2PRAIMBq0payiXugLSPZPbBJpZj48ssvH9N1/b/quv48AOB5hFCmR0U4XkjqmpoW07c63XM13tay0xE22mZ6sy8ti3MXVrcnGGoD0Q7LstxVCkbZ2mbee2uCK8ppIZtZzsxgz1SQ1XySC3932pLW5L27Id6mN/hdAAAgAElEQVTTaDGK2hckWDrORpKl/9YsYcdkHG0StzCPg/99UZy+EuYn8q3RbGsWXi+ARzoQymxnBknlKnMnt1icv39XzUEa8GToHadUo2j/BADak6O2sydqNG+3Va2rEYiNRtE9OmodNO0yvUUzfSUpuEOqpfaGoIZak7xjEiCuYvnWxb4Lpi35PFl76EYArhXrKHh8X+y82drxeqhGis7uhxDGA4GAdStjsb7VhQAj2eraj4pboygKPVp+CgDwSEagEvUwaOBGptdmzJ3vqLMY45ZnRzvi4VVDiIFO8thofiWlYsbM1ibjXhYjhN6AMf73FBl+tq+vL6eIRa75TGUtnbcvxqyNQ7SdLTrZg0CSA/pagQbzMb1QJ4/t722OG8pUNlfdtKu+KS8R0nY305+Kw8Vc57KK9G9NSetym6nXTUvz0XE3Bk6Z1Y8yc1d/SXYeuOeg5KLHwTom+I2/9pjxA8y8f52KYP23vjVvzHFbq1Dz8Z/xdEO4diXxn55eOv/pu2uNMnkZT0FPfyPJ0r4bSsYZwxFexFHBd43wlop7ibn23L56jcpf5iVQs9hDORrMpb7b5v0sQuhRv9//S6X2Z+2rEwFGstW5L9tilaIo/wdC+EuZR1KKomiEEKoetL4iC4TEVd8wYnPWL5RqjFkcoNySZYXm20AomXKMtGtUlmUaiFXyoygKTeHZBxCnhe2dm0q1mWIEWQYuyoulUcULE9epolVBcjLnEHmIHmgKp9WczBSiuxvUfY0W1X1TQxnAiM7hr05YBjvt2PvGung71Sq+b0NtWPOu1IxAfuJP3nOkvcFlHJen5sz1nUBuLGnh7lreuGowa+8WAtkovpDleFiKz3QiGuHMO+al2MwBU1N5uz3GTHsdoev0ThYlxdqlpMWTtXiDNTZ1ktOiFVNcK4SXI3zDT/VJY7GY784775wr1J59Xv0IMJKt/j3acQtpWgutf0aPBRFCuq/zaEnVRkr11kpZoN+tNpx0qa2pPtnihf4rAID+cOjs6+v7D6WMTduax8a5vuztkRG/UXoQQQIwrcWdO8hp49wmLs/MSpezHQ/ns/WDbVE/DwEcj3OJf5m1vLpRFSukc/jrE5b01QD9fHgJh373+/NXDnnFmlBCVz99d+0Rq7B2XZshUBHI9qNhfBXjv3x+9cr/uNd9hH5uilLU2Tjhb99dd5L+20SMSz47l1/xq9gar8Uc3Za6l4XaFzOnWd5uh8mfZg/QeIOc9ZcLrY19Xj0IMJKtnr2oOksURRkBAFDhAmJz1c266puKqgS0nSRLQXqwJX5C5NbK5hmSfQBh81hzI4jlKOqsFYEHYtjZnTXoybyno3OVEp1NcdEJwI+P2XIWCsj1Ephk9Y0p68VVFUYpiWoEZc1Lfqgt4RegDn/t63Nnl+JEy1BeMocn7/29r577+p+/3yBL89l4H/vk/V4/z0G48d/ffdzufbDHbghamEfn2ewWIEQPtUV6CaSSivnLyJlHyDtMZms/MLLoF9sjw2s/poy6dJwWcWw+2diuP9hUtR4qghKWZdmst7xd07FxtxkBRrLbDPBeH76/v5/Wvkwvo5DnpmkJcX706oliomK3is2H2qJ+DmYKYqxJBRJCVAghRwjBfX19VDSj5Id6tKl8SFqbdt1j1hQthEVmJ7M+bz5SymdkNj3nXBi/xRs/0WrFYlIn+KEvzQ3+6m3Og2/dJzmNu1idYI6DmcLEtHYSnI9i8pFvzq/7UfHlB70BWlAgWzDUX727/pjPhqRVncPfyPCgM9dQrBdL+6S9SnpMj7h0Xm7JG1dkByqKAbEmUIKlJxKYl/SotcU4sbFGJno4HDeC2aL2jlcx4nc8KMsSn2sV1JAPITjt9/vXqY4VuUTWrEoQYCRbJRtR7WYoivJ7AIA/S9mZ8w5yaWakKxEJeeZVTvvulGXTvWal1vlQa6xHSNWCBQB8AiE07/f7/65S4/f39/8yhPAfdN6xGLM2GIFQ5kO9HECo85y/qD0VniAY87qqWpfnxppp7VkacVuOjcbdJqG1Xo2a7BCANQGLbGNxEKIPtUWMHFBKkBk5q+n761ACk1/+2vzAkw/6emk9AHoe8IEvzq6LoP3Em+uO9TRx0pWFZOgPn15eVzvVHDPfj4Zc97G51r9T3iyvRmqk+PR+gDgStncOZA3EAhBEiih/V85eFtvHLMWHEPqK3++/r9h+rF11IcBItrr2o+qtURSFKkvVcLyQ8LYf2qR6E1mZ9YYWZo2jxCcnbGcTOqi4V/KBltgJG5fOZ91yrmwu0BVFoWk19mxHmJBg3h4e6smXujN943zgZjxR/qPVfBv/dl/igE/SXSsqxN+cKkzSptd7YUZd+S//snTtM+/wnGpzr4lFmMRr/reZ+0or7PzW62v2f+KZ5VcSGjaL2wOTTDd6s2v9citT3VmXbNtn13yq1Teb4J1jnBZ3EYQwDa/CnJi1Fq+UmGnnk2EvQTyJ2Dvy5idv5Q8lG5nTqjwEU/1umppsaBNXRNFpK3bSvqyQwFYR3P3+jGR3fw/2nAX9/f2fgxD+X9TwjXeSGGM0O3zB8KJeWRWXB5b565VeYEZ0cVqLV5bl9BFopeYbGBj4a4zxR2JS82VdsG4ihkwPSBQtUU/rTRnF5ZmxY/HIihTS+dhkDKz2L1kmNULS5JXPxkfaIkZqycan0FGziye29zTH1gUq0TH+4X31fpdlTVbxL55fHX1pLJ6OWqVkiTEgCK0du2+suvOnd9f17K/j+B9fj83+9YuhdD51IU/WVOaiP1DssdFeqKk3j6g5AUds7Vk9evPYOOLoOE8gH6/UXprjmHsWtbdfxEiIVnr8So8nJJfrLImFTgBhWA4E2P1spQHegfEYye4AyLfaFMFg8KeEkNdn8+Kmrp8zCGIszsd/OCtuus/cKhY/35g4VCdSNSRA74qXCCEeOiZCSPP7/WXdv+azySwgkDPaOHwjQI+NfZ2HziIkpL32bKITxaw9LbNIb0pTDwa0FF/hwgvvb0n02jmd1h7E96XUmh485dz37mNWmupjPEagGMy4yF5vlHGcvBjF5MMZ97N3dkmNv3G7s+Xxwejw9y9FjJQuU2IxF/Fnyl+aUycw0CwICOYxbTY8LImFZiG53FRKMfVicKVtTALXkT0ZszduqYpOsXNupR2vhd1SbMYospBKsUrKskx1jtmzhxBgJLuHNqtaTFUUheYUGipLgmRbrWvuTtcQrWRk8evqki3jERQejfMrdK7M4B8I4eOBQOBhSoJUw3m7dF+DweCvEUL+Lm5tvqLx1rRQgpBY6rIkFw2C3/hjgxDMzwxdMI6SC8kyZu7pQ63xUwLCXDGaxdnehbc0Jo+1ipqkYYAfeHLW8BT/z3vr/W4JQU3DRsBTpi6xKU4yPLES/eB/+aZRzIAKU1Ae/sAT6+9nP3DS3n3vYZvrj55ZujSyrBke5qMf8B2/HhNjuU4rPtgWO0UD0zAg8PFR20CLhB1v9cUPFZJVTHuz9o4LBPGxirz3msY7YiM9hBNxxNZW1r14RewoYRDT604F8xk9IYSTgUCgxRymv7//z/r6+n6/hGFZ0x1GgJHsDgN+q0z3k5/8pNZms81TgqNRtqJkCyViEaPQ+blVYSW4LBi1Wct9Mj2hoSg3H9ZQ/IRLbeU47jd0Xb9PluW7yh27lH6KoixRmeeovf0cRkLSUIEiCRq5bAQ+cYIY97YdXOexz41e9tMCDPmOd3+hKXaqlifcV6Zs52IaMFWbjJSSQsfC+ex/Z2P8lFvE3KVZbfWPn100fvyYlXPMHwTGrwJqvxFEBcDSakx1OSThHb/95MtPf/5B+uMAJTEgP74eC//9S6F0wNPvvKHm0BGfyH/4G3PGen92n7X2w7c7u78xIV0K6agowfy7GxL7Gy16TdTWcg1zkvHjKdtTaY3jnQqqKuXdKtTW/LFhXsnMDJ3vNf/eMMbvhxB+PTXGD2RZvrvQeOzz3UGAkezu4H7LzKooCg0QScvtzSZ49fszolH4u9znobboKQECGqhDSeLA2jhrRcsRQhN+v98Uoyh3iqL6ZRYPMGX1NkSiZo2yXp4eOR6Phqg+dFZP9ohTa7+tNuk1jZhJctpCkosedSSNAu5bIVna/+G2aIDewH73YmTqsYHI5JMPeHt5dDNtp6jFpxotxTD5tW/cTO359D2e4wICKg2Uok0+fY9nv81msfxg1lL01cDbfIn9DXbeFrW15nxPzMjaShwbm3uWEN2rqqUufepSCg472VaKT3fwasSQJuV5gdS3H0oHgc2PXT2qqYl12sYIob/2+/2/uZM2srmKR4CRbPFYsZY5EFAU5V8BAD9TCYKgY6SOhdNRw6auMP2MELKvr68vqwReJTdoYGDgBsaYHomTTN1aw8MiBDTtO5FTMH5h4sYpNRHl6N3oF0Y3C0+Yx94jUX6+3arWbwxyWkpC/O3pwlHEudb7YFvcL0Ka5gPI+784a3xB00ClBEHkySx3uzRg6nANbu6WNJeF09Pi/3SdGBNw35Nz6bW6RCj+5b11x0aWtJU/+fGysQ9ffKDhlLIszBUqYpBp7wNtiWNItCUTkm8T6fFaxGlJLrQBQiwJsW5aExxT5e6tIzJ0CmDMYaqNbN0bx8TOyJCfYAxtjpqYy9d2Idval6ZG9mFdFZOJmG27rkrKxZz1W48AI1n2RlQEAUVRFgEAtVv1wjJI1rArU7FJUZTDsixfqojBBQZJEfs6gqVdHNFhPy0Y0NB1bMA8bs02lHk3vdGbfaQtFqCntOdX+cn+ZdEgj/tbYieSBOIfzFquvr85VraQxzuaEj31PObp+Jn3qmaQUhwj8qXxzQFUPCT8Q22Jk9DIvzUfmjqLoU4IuP+JmyRLPz3eKHr+6M3urqcuRycfDYanfrnP1fym/daGL40X/8OgzkKkexviRxOSd1oTbtaWtUan9nF6zK2KzpWExbulKwd7dPQY1FWpEt7wTrxz5hz0hxzHccTbcSRvGlN4ec4XXpxpQwi1+P3+Xa7Pu5MI7a25GMnurf2qWmtfeOEFjyAIC7QU2mMFarAWWkSPS/WdqtFaqFRiObKIhcYv9LnpOUftbecxEjelkdAvQVGyhjzN+9YJNGwc11R5yqiIk26S68fIg23RUyIEHO3zzSnp4qoGi0ozqbUA+zsbokZFoPkwjn3k2/MXTHI1J70U4kMvLonrbG6W9Lqf8yU6U23I1TA/f9Cpe13e1tGV2Yk2SrRnp5PJ//bD5XXRuG87aG192O/w/dULoev/PhJf+dv3eI8sYUH76YJY9HHsbR61+bBTb4zY2l8VtVW3oK42EsiRhOQd1ZEl531tof3LJKu9RrDGD7mU9y1KNs3T3J1X0GV2+EIPxnhRluWGYnFh7XYWAUayO4v3LT1bf39/AkIoPj5mG9BJuqpLSWt+T1P8iEvA9M7JeDd3mmTNAgGaxT4fFxupdvO6B2JNskdGjhXSLNbVhH1u7KpBeiaBGQXMASDBFWHs1RUhZ4WVm3KRuVWdMo36YFvcz68dD6clEM08VkrW/zonjg/HuZlsG2H2fWpGvDST4CN31CVbDzuJr6HzyEAsvFyzPDu+nw4cVzH4ByU09bP7bN4/enbJ+OL/Rb/jwF37rbaPfmvxXJubkz75FveRZ+ekoak4oqcaRT3vakoccFsAVcZCqsUznxTdmzAvaqAsjYy72Cy6xOWOt5P9zKAnUbJrnuaunES7ujDVEl1ZaNQ07UO33377P+2kjWyu4hBgJFscTqxVkQhQL3AxgaLfmZGMlJBSnswSdvQ+0O12SwcOHEiUMsZW2w4MDKgYYz5XXizCqt0WGT0sCEKsru1Q1vsyakPGcTH4yaLl2vUwV5JnZmKR7/jdymHpvpZ4OujMVGUyo4mXNaR/a3J9DdpMfNwicbyrMXaI/tv3Zy0XZ+Nc9J6GxP7OOgdf42tLH8vHQnN1K3MzprcLlmOY/GoqGOr331hztKtOgL/+jfnzf/im2u52r8X+nSmp6BxU83464ug6SyCqqDrYXiZZuidm8JfN4112uRtyirrMjFw6QXSNk2WZ6i2zp8oQYCRbZRuy180xCwqUcjfbadNq7qpP7k+tfUKW5R2JHs6FNf2hgDlLOGprNSJoNz5mIe/G7uM578xMkv3BjHR5KoGyygjm2+t6484ydiyiI/LViexCFB9sS/h5qK+rkmMeEUd1RL6So58578NtsQCt2JdZeu/hzuTJOl/TrMVWM51p38Lk0IG65q6r6VrBa5oWxt3vTFjXwkkS+YOnF689dp/v5KWIuPrKCj9czLtskOw2eJtp4QnBEY9JDXkjnzdGjKfszvhuNA4gIEFcMmLvLPoHRDHrz9bGGp3u5vRIbUqAggpWg8auYzkD7cwfdVScJRAImLnb5U7P+lUYAUayFQb0tT7cyy+//HpN035KcSiGaE+51MZTbtVIrkcIXfL7/YYs4G49wWDQKGKftDYMJXlH1mNPs8ZoviPjaGipdXVuwrgnKwaHjev9+cb4oToRO2aTnPr9aUvWVBcziCpTVzijGAAwa89mjn3KrXafdGq1lFzpgwkgXxizGT8WGi2a/e6G5OFCR+GzwxdOYYxpipUha6lhAhIaIWen1IUbi2r0gV5n29cmra+a+b/59nI7SFZQw7WW+Ex3PmUp0yaTYDmOJ7qu0dxhQxWLE0RCsA4xlXFO/6Aw69oDem88ogouQ/2q0k86fSlj4EJ7ElqcaYwsz7WslYFekwuDEMYCgYCt0vax8UpDgJFsaXix1kUgcPbsWbuqquFigqDM40JVVW133HFHZdR9irAxV5PMdCGdty/FrI2b0oU4Leaxxia7bC7PtKu+eSLbWFtVvjKPi0M6F/v6hGXTsbRTANb3NkWPZqbpUDsya8dSL3MyycfrBWzRCQBWWnY34y8+iaH+xLjVKO9Gn3c2xo/USdDq68wf1Zq5XiqQgAlBf/VCaOI373C2fOlsZPTOLmutLojcj+fEglcGRqUeTtIitpaKVGyiQv+AEEMnuVBtWik208lr4TrR5kx6GjsKeqir89MHYqEFI5d5TZ6S0yO2tvMEceoWXrlNXe2RkeMQaxZelLCWjCNfx+GziOMLHqVribi0MHXjMMn4AZT6IRSFEH6CEPKr9HpdlmVD9OTFF188cPvttxcdqFbJNb6WxmIk+1ra7R1c65kzZ97HcdyX6VdRrmhjCwe4B1qipxBCf+n3+393B83LOdXAwMA3McZ9AIBmQr9EcxTrNj2gbB7G6sL0wejKvDOBucST45as1VxyFAEwCx6ssy+qg8TlVXHmbIhPB0s93B73I4Dhh785f3Yxitd9Aae82axjYQK1L4xZsxJaX63W1FOH6upb9xddgWZ5dqwzFlqpozKM7zpm73jfcbvnMz9dvvq7P+M++G+LlsmhKLfu2Hkj8I+0x3pp3b6ItfkK4aW0bGU574I9Mn4Y4oTdOH62dpwDCOUlP2d4qJcKTfoKpMpksyWyPNsVWpxddzSLOSkUtbXkjTgvZl3W6MR+To/X1Lftv8wLUslXDeYcKYUo+h2/8XtepwdHG/59WZZlekTNngojwEi2woCy4W4iEAwG/zsh5GP02/6xUdumO6WH22OnECA0YKNq3sNgMDhFCGlMrYJWgSdhR/cmrVtHbLQXaKpRGo3mzG7cd+rJzmjc8lOTlqwBK5uLsBvaEYDQ7z6ISFJ0LyCsWQR1OVvllXT1of/89NLFqwtqjNaFpTrBtAA7tWU8ipZabdidxEh/Ylwqykv016qN/jrkrW89UNCrM9c7O3LpJNY14VsXostfHAxf/8jtzgNyq0UanEiuBNptnq/lCbwyxzCx2EqJu8x71UIeLJ3XFhk7hHDSARECDZ1H89535vubXpoaPqnrKoc1lapsgpjkuyrFZ/cBgrm1snkQR6TmyxxRBSk2Y6iXqYJ7OiHVpU5AMHKER09gyKlRe9uFdA1Znie+9sMVK/cXCc/XqdG4Q0tE7bqmStQTR4jT6duCdZ0e/cNq+ju8lb5Hq+bL7VYCla3lJgJUwBxC+Hs6gPrjozePJmkL80i0mv64BwcH79F1/bsIIR1jbFT1wUiKRO0tm0QwzLtZq8s9W1Pfmi4DR/uYObK57mONY9INdVM5LeHSecvqxvdHis0cUwXntDUx0wHwWqoOFdk3vtUzHpJyWOBa9lRJxQloh7f5EvtabKCmlOPiZCxmW5y6nr5HT+gEqJgQDkCSxEAdT4qJ/iWh4JHkAy2xExaOiDqS9Ji9JX2EXczfUjrIiXckYtaGvF44xBpvj4xQfWbDkXPV+RZsNd6igrTy2ZJZO5ieyQsWm0Z/NKmJmBHxS0ktU+ifIDEGcZJW1Nn0HYw4nvg6shPs/Pi1QwTrHOR47HB7JyW7K/2+LExcP1jXkj93O9saFiauHVETcVs1/R0Ws+97pQ0j2b2yU3vYTvOeM5NwvBKxvcMXO4IQOuf3+09W6/IURfkLAMDHMbJEovbN0cYpdR7V23FkXXDS9ND5AA29zUeyxQTm5MUF67ykrnRzetwasTWnvVVHZNgPsJ63QEG2cXvcmrevHjXVt+4vWXs6urroWZ2fpGk+6e8UHRPAIQgGV4SlsytCQSlMMz8YcyKOFlkpxxG60Us1rQHiSThPoXdrZPwQIpoIiS7StRcKJCr1fVTVhD2yON1lsbmWrM7adff0yzMjxwFAxN3Qdl5T4875sWsHeUHUNVXlJIcz7va1n1+aHjmeiIUtrrrmKZurNqt60+LUjQPJWNQGIRwihOynnrK348jZ2OqShxMticjidGtd6/6C9+DZ1jYzdN5PA6X8fr+91LWz9vkRYCTL3pBtR8AUeMgknPtb4yckhEUIYTwQCKwTPN92g0qcIGU/DaTZdHy3dkwJ9cbuY+u8r/nxq71aMoHykiyAIOzsLvuoMtcyLLH5Q4K24ig1qvlEjea9zVseyW60xUz1of+uEQD+aWzzdUE2+83qSxFH+wUChbyBcLbI6BGEVVshUjY9XdOTrKlvnbS63GXrIZf4+lSk+dzYlSO6qlohBMs0TeeFF16wiqI4SAihec7G9YHF5lgGEOFkLOKi3q7dXT/p9DTmvRPPNG6GRo3rOse0kCuyZelBGMlWFk82WhYETJJ9fNw2oOO1s8yNRQCqGTjT/pit5ZLOSetKujlCNwJr33FgXUUe87g4hlHCirD4zKx0ZTKOwve3xk9KaO0YOm5tGNN4x2yl126LjvUiPZmT4HPNd5ySbD1s9rYdKOoON9c4Zkm2NTlJ6s8T+IVRW3D94fb63nKttn+/XXVZkHHoDSOO7rMEwrwRtWJisVFMLrVgzqpFMzz5zJHtoeETEOiiw+NdcrgbCnrTld6LSoxHU3KopwkAoMIsL8mybBTjoM/AwMCHNE27yPP8f8QYPwghpCloNICsVrI7l9wNHUWv2UwDSpH2ZVmWdzWdrhLYVcMYjGSrYRducRvOnDnzLo7jvplaJklgpFnWiCZdaaeaIRgYGOjAGBv3djpvXYlZm28K12Odd8TGTtLj2UJriOswaVnz3sFWgnwKzWOSrHkvW2fRpXt9iaOPjdkG3tEYP/j8vGU4pEGjhm3mc9ypem/3web6toNbIlka9EUJ9rExa/CBlvhJC4eF709brs8mueVstt9Rmzx00Kk5qLbF2nFzcR6+mFxsEBNLrTpvU2PWpk1H3GJy2SsmFtppDqw3xx1nISyr4fOF8atHNDUpBQIBGqCU81EU5bQsyy/RBsFgENP993UefTlfIYtsg82PXTmmqUkLhDBR7adM1bA/hWwo+MVQaAD2OUOgGAT6+/t7AQDPQQiNPMPU8zlZln+7mP7V0CYYDD4BALiPAEjC9s6zNPKY2pWObEWIAEyFAFI+G0KGMEBC8k1KsZnm9Bo4joRtnRWLHE2Pi3XeHh3pyQyIMgNuMvGbTgrLT08Lm6Kejzm1+jt8sKV+C55sMh62LU4OH5lOIO3pGemsV8TWdzTGj2oEkfnkmmf603nxiksktsnYmsYxrX9Lc6qp5nXArTaccKmtNHc2LDWdgwhRssj6mMfA66KJMUaGwH7G3XCl7193+l1MnQwAURQ7Tp48OV7M/IqivAAAuB1AiBu7jm2Kjs82xtLMaJcaj9g53qISiKEWj9sRQq/z+/10LPaUiQAj2TKBY93KQyAYDFJt4IG+vr7byhthd3s999xzksPhfAUAsl/nHUsIx2oh1qEquicTlrqc93zW+MwxTg1vS9k1qqdsSSx0c1rECOoxa+Cmj7IRR38UDNgio36EVXg+JEz2LwmbbK0EyZp3sU9O2M4mdGCQ6gfbYqc4SLiNXzaZx8eZKV7vaIof9ArYSXmSHh5HnF1Z762N2r7G52v32ukgKAAAxwuE4wW9tqnzPKywJvJOv4ELY1ePqqlC7aVEAPf3938eQvhR853wNHVdFq32ddcdmWtJkbmOEJrGGLdRgoYAqIFAgEZBs6dMBBjJlgkc61YeAmadVlmWDVWevfooikL1cKnikvEUk5u5XWu1RUb8CGvG33IhOygxzSS41admLJvSao66tLrXeWFrqZ5sNDxXBzEkK/PTRnTxkgr1b0+tT9cy137MpdUfdmgNUQ0m6yzElsRA/8qElDXt5gMtsRM2joiUbDXemkhY6q8RJKRLD24sAED/f770l+3CfyfGNaUsSyFZapeiKH8JAPgYzUSjvz18nYdfRoinYhSbntmRiz1Y15OyLNuDweCrhJBj9I43EAgYMQTsKQ8BRrLl4cZ6lYmAoigRCKESCATeWOYQVdNNUZTnAQB3mp4jp8ccluRSE9LiDvO4EnNiTOWdc6pYM79dhjsiQ36aPxuzNl7WeXtehaA17y97zd/DTq3u9V7Q5m0/WFSeamYEsbk2nUDw+Ji1YhHT9JfYg+3xHh7gdIUZ8w725jE9RxJC7bAlMd9lc3tXXZ6Ggnm527UX2zVuCm0yw2kAACAASURBVGtdluWyCC8YDC4QQjz5js4pkRNC9EAgYKHrCAaDn5Yk6c+PHTtWdOnC7Vr/Xh6Xkexe3j1m+64joCjKOwEA38o0JBXhmYQQWuiXFgBAJBAlqZIdJJqQLRWolIU4IiN+qg2VsDZdlyLjZvUiUmhcMyCKAIAfG7Vtuqc74tQ9r/OS9mJI1tRmpgFOz8yJw3fVax1LSag9PSuWnGNb7Np73XpjjytB77ah6bGb97KaWBPhkyv2vR7klAuLuZHLx3VdNciPEPJEX1/fQ8XilvJovwEAeLezvnEEIUGV7M4QhOvvuymRQwh/civ8AC4Fm+1uy0h2uxFm49/yCCiK8i8AgDdyHPeF3t7eX9m44FdeeaU2mUx+HkD4C4AQJ0D8CsC6iyA+nhTdM6VUc9lQls2YigrUR+ydeclNis8e5dWQkY+cK3/2sFPzvN4L8pKsrieFuZErJyjRRXUOf2XCUlRQTSVfgrQMIyfgiK3trHEXawSdYVjb0D5msbsqnhZVSfvLHYtGGavJhFFVR1XVujvuuKMkDzMYDMYJIQZR00cQpWiNt3UotDTTUtvYcZ3+cIIQfj4QCPxWuTayfpsRYCTL3gqGwA4joCjKXQCApwEAqxBCQ2SeFlIgkFMxskSzVf6hbagHC7AGNcE+H5caRxyR0WNhe3veWqmZS3NEh/1AX0s1uhDip15aEtcpC91Zl2g74ATebLKKKc81XXSAAEQeG81e53a74fSJuu1tjcmDHCBrKS0pgqX/udcjifNhl4xHbcnIiju8stAEALgmy7KhhVzKQ4OhEEIfIYRQ3W3qFac5AEIUCQT89KqDPRVEgJFsBcFkQzEEykGgv7//jRDCzwAAaJrT2t8k4mIQEBFDhBOib0jjrSFbbOoE0qIiDf6JlECumTZxeqzWGp3spv/2xKR9MKmRdIrMEScNfFp/J2seC5tjUJZ9bk4aHYmhdEWgctZcqT4bCy3cSiRLSVWNRxyJWBio8ZgHQrCIMf4RAOBNuq6//rbbbisqnScX1gMDA/8LY/yz9N0jhFyUZdmoA82eyiLASLayeLLRGAJbRuCVV145lEgkPooQ+iVCCNWqzfA4EL1STd9JljuZeeysA4AfT93PbkzhWZi+sV+NRmvW9Kwg+OKEbVDDN0m53Lkr3c+UYqRpO972Q5XPP660wXnG07WkuDg10oa1pA0gNEoIeQ5g/GOE0HN+vz+rpvEOmsemKgMBRrJlgMa6MAR2GgFFUX5ICOmDEBql74xzW4h0ApAWcXQUXf81024zjzZJoPbEmPXsB1tjJ3hEU2bWJCKnb7xKPeuS5Rl3Ghs6H/VoEceRcmrD7oa9ueakJDs/drWVps/Isryn9JWrCcdqsoWRbDXtBrOFIVAEAoqi0MAeb2ZTgvhExF462W4MpFrTG075rgjpBGO+1EIDRSyh4k0eaYvQoJ09fye7RrLX6wKB3paKg8QG3BUEGMnuCuxsUobA1hFQFOU5ANBBADANhAGa4JiPSw0jpY4saGGfJTbTRvtFdA5bEUYIGvVPMQ2QeWlZnLmwym/p/q9Um0ptb9Ym3ut3soxkS9356m/PSLb694hZyBAoiIASDC4AQjyYs4SittYrBTtsaGCNzxzl1LCR4hPXIZY4klbk2gueLCVZCCFs6DpWMSGMUjGsRHtGspVAsbrGYCRbXfvBrGEIlIXAyy+/7NY0bYnqzYYd3WXlrnJapM4aM6QRgQYQ4QCGT82I12cTfNbqOWUZWoFO9zbEaA1V8N0Z62VzuEfaowH6Zeb0+Bbtbt9QBabZlSEMkh2/1hjw+327YgCbtOIIMJKtOKRsQIbA7iCQ0oUuqF+czzqkx9226OQ+Glp1dpWbGFy2pIt+t1mxcyyGaK3SqnxuheAnSrIL49eb/f7e+qoEmRlVMgKMZEuGjHVgCFQfAoqifJHK/FLLwo7uATN6qVxLDY1jAsirYWHyhFNdF4RTrcfHD7bGT4oIC3XN+64IkrVqfwzk2xNGsuW+sdXbj5Fs9e4Ns4whUDQC/f39VCuZiscb2T2q4JzTBNeCzkk5S5vlG3xj1DHm7EmVk8KW5ILnWoSf++mCOFq0cTvY0PBmEUeyqVZlMwNjXQwvTO0TJeey5KzZ9ZQZRrI7+LLs0FSMZHcIaDYNQ2AnEHjqqacsXq83XQ4OQE6jGlIaJy1TKcZSbCAEc/bIeA/l7aijwxB5WPNwCXhszF6VAUYPt0f9yEghRsDq8Ky66hvzVuTJVLRCCBFf59FdFbNgJFvKG7o32jKS3Rv7xKxkCBSNQDAYDBFC7KZEI4SQmAXSdc62nEsbuZgJzLJ6X5uwvRLWgVpMn51u83Bb1I/gmjwlzZ3NFXFsEqzN6ZqJhlZpoBHcbaJlJLvTb8v2z8dIdvsxZjMwBHYFgTNnztzJcdzzCKHf9/v9fx4MBs8BAI5gAhMAcShib70IwPpyZ4UMdcTGeoGWNNN7yKOjtl31/HLZm6lpTInW7W0fszic6eo8S5PDPYl4mNaoxY3dx41o7LmRSyd1XRNoe06UcH3LvrKitAthmO9zRrJbQa86+zKSrc59YVYxBLYNgWAw+P/RICkCgCGhqPKu2YRUP1HshJwW9knx2bY1/xhiKmz8kwXxxvVIdaT6mARrd3kiBOBIdHU5lQ5Dv+5Mn35ttRvFK2jhcowx/RFB024Bb7Hqdc3dRRWxLxY/RrKVQGrvjMFIdu/sFbOUIVBRBILB4OMAwncSjGl5M+O7IGH1Dam8s4g6pQQZdVxTT7Xc097fEj8pcVhwe9smzUCm0PJUQ2RxodU0lf6v09syZHfWLuUCNEW2a6X0drCEHvNkK/qKV8VgjGSrYhuYEQyB3UVAUZRrAAAqz0ir/mANSasxW/P1QlaZUchjMX7xh3PirotAmF5sJeUVzbtbWuWHYN2oiER/VGwH+SZjUfvyzHCz3++vKYQ9+3xvIMBIdm/sE7OSIbAjCAwMDHRgjGlB+cN0wqTFM5YUa9N3mRuNWCNZpD86Ku3YkWouIMySd3ZP46LTXV8xwqfHx7PDF9Jee8aZM6x05Z+U4lNLwO+v25ENZ5NsOwKMZLcdYjYBQ2BvIqAoylkI4XHqtEXt7ecx4pOZK7FFJ3qQHue/OmE9F9Hhus92Y8Xb4cXmW8fsyMUerOu8aLHqnpZ9FfmRkToubvH7exnJ7sZLtA1zMpLdBlDZkAyBWwWBwcHBPl3Xf0RTZI30H1tT+ghZTC7uFxNLNbMqt/z9KUvBo+XtxoSSrFRbt+qubcqbG1tJO9JHyRxPvB2HtxxprRmyitdaA36/p5J2srF2DwFGsruHPZuZIbBnEAgGg1OEkEbMWSJRW+slariQCDVbkrNNER0lvjohlVU4vlIA7LQXm2n39I1X/UaOLccRp6dpxup0Fx2pvXH9uqYK82NX2wMBf22lsGHj7C4CjGR3F382O0NgzyAQDAZ/GwDwpwQiPmzvfMUeGz8FtYQRgbubesb3tcROWDkicrxIvO0Ht+xNlrMh65Wjipd1zEqy41fbA35GsuXsQzX2YSRbjbvCbGIIVDECwYGBaQKghxAsmFpSER3GvzphPb/TZt8UnYCgsXv3a8nODJ3vpYXuaY6taHUknPVN13hevClzWQAg6skujF/r8Pt73TuNJZtvexBgJLs9uLJRGQK3NALBYHCGEEJFHgxFitRisypAnajRvB4B2/51XixJO7kQgLfXJlsOO7VGyeZMuBs7dvW4OtNWk2jNf6v1tY9bHK6ZQuuhnxskO3Gtw9/LSLYYvPZCG0aye2GXmI0MgSpEIBgMDhFCjCLvFptTTURDRhWgTKnFtzUku5ssmnm/WFEZxl9sjxp3oZXMia0kzCvTI92xaKhWtEi6p2V/UdHHa57s1U6WJ1vJndjdsRjJ7i7+bHaGwJ5GoL+//28hhB/mOE7jeAEmE3FTJYksqChyOSzMva420UWPT6mAg7LCj2IMiUck1p8uiGNbWXy1k+zU9XMBuu5SfgRgXePnRq90BwJ+11awYX2rBwFGstWzF8wShsCeREBRFFMQmCBBxEDXEMZ4/XcLhACkawGtLTOOYfJL41ZatKDkx5RPLKV2bMmTbLHD7PCFHowxb/fUrzrd+UvumVNRkp0fu9Lt9zOS3SL8VdOdkWzVbAUzhCGwNxFQFOUEAIAehxrVeajHijhOt9XUhWIrCzVUhtAsN6dpSQkkVcfS/Hi7rqnG9085kclmwBMtTWd31y8JFtuqaHUsVBuCN8vp1UZc3hYj9Snfg3WVnxu9ui8Q8DsLtWWf7w0EGMnujX1iVjIE9gQC/f39P4IQvsk0Nt9RKSGYnxm60LPxHrfYhZrHxWZ7gVbMqZDyUrE2FNPOJNpijo3XSPbK/kAgQIs2sOcWQICR7C2wiWwJDIFqQ0BRlHkAgCENmI9c5sau+HU1Cb81Yz23nChdmpG6zg+nAqDoXA1dR89CiLRqwcOUXrTaa+I1DW0FU5xSnuz+QMDPSLZaNnGLdjCS3SKArDtDgCGQHYGvfOUrXHd3NyU80th9PKtIxNLU8MlELCwMx/j55+bKT/Hpcau+XpfaZnW44jW+9oJktlN7tjhx7VAyEXfwgkDq2w4VFMqgJDs7dvWA7Pfbd8pGNs/2IsBIdnvxZaMzBF7TCCiKEqK6xw1dRwchRHgjGPOjl/2apsJy7mUzxzrqVOtP16odiOeJr33rGsKV3DRTdpGOCRGiScWEClUgDmGnp/kKREg359O0hDg/evW4LMvG/TZ79j4CjGT3/h6yFTAEqhoBGn0MIaQRyMTd0HbVYnOFTYNX5iYOx0JLhte2FaJ9Q53avt+uemnKjBlkVU2gZAhUZIp3GDoemUpVGGvc/OiVg37myVbT9m3JFkayW4KPdWYIMATyIdDf3/9GCOFzAAANQsjRSOONd7QrM6PHYpFVaStEa0YbW2zORG0VqT/lw4YGRG38UcBI9tb7e2Ike+vtKVsRQ6BqETBzauvb9r/KC1LCNDQRDvmWZkfa6P9PYKQuJEH0mVnpWrELoSRbrV5srjVkizpmJFvsju+ddoxk985eMUsZAnsegf7+/g9BCL9Az0wbu44NpI6RjXXRIKhkPCoQcvPq9isT1rNRHRaMFn6TN97VYcUeyeGKu6so8KmQJ0s/t9f6lp21PqMeLyPZPf+Kb1oAI9lbb0/ZihgCVYuAoigYIXSKEDJIq9X4Og+/jBCfDvwxDccYo9nhC71rni3Unhy3ns21KLeIpXc1xo9BiIDb21q0GP9ug5SIRxxLk0OHMu9lGcnu9q5Ufn5GspXHlI3IEGAIZEEgGAx+jRDyXgjhnwQCgU+YR8f58mhnhy/6MdYhARA/Nmod3Djsfa2Jk1akC/So2NPUdV2QbMt7CfzZ4QunMMYcjTq21dQv22s8wyzwaS/tYGFbGckWxoi1YAgwBLYBgcHBwad0Xb8bcZzm6ziS01OdG73sT0kwGhrJT0zYzh52qHUiAtxxp9q81+5iN0KZWfCdeuMQgqiu6ycQQt8GABwhhHAIob/w+/2/tw3bwIbcZgQYyW4zwGx4hgBDIDcC9PiY5rHYXZ5pZ33zRK6Wi1M3etR4jKe6yNmeYiQLq3UfKMkSWkAB8nGIVSPKOstDWO5ste5gfrsYye7NfWNWMwRuGQQURYkBAAxyadgQDJW5SNPjs9hroqJkjUeW5mppzXhf59GCSkrVDNbauiAIO7uDjsjISUB0DiMxHrW1XqR228OjxyFRLRDCzwQCgY9X81qYbZsRYCTL3gqGAENgVxE4c+bMr3Ac9/dUrIIa4vD4Jhxu38xGo0yS5TguQQDg8h0x7+qCSpw8k2RzdXWErhsF6unnhBB/X1/fpvvpEqdlzXcIAUayOwQ0m4YhwBDIj4CiKDQvdh9tJdnsy+7GLiOtxXzmxi77dXWtPJ75FLrP3QuYF0OydB3W6NQ+To+6U2ualmW5aS+s77VuIyPZ1/obwNbPEKgSBILBIK23epCqQhUiT13X+IXxqyexrhvfYbW+1msWh3ulSpZStBnpVCWOJ2FbR1HH3pleLUJo3u/3e4uekDXccQQYye445GxChgBDIBcCwWBQo9G0kt255G7ouFEIqfmxK72amqRi+jkr/RQaYzc/1/WkMDdy5aQqOKMJyWfcwRbzCOqKxxJf6ASA0O/wr8iyfF8x/VibnUeAkezOY85mZAgwBHIgoCjKRcTx+3wdh18pFqTZkUt+rGvGd9leijJemRtti4VWfdTuqLPrHAYoWeyazXamVwsh/BkAwBt4nv9cT09PpNRxWPvtQ4CR7PZhy0ZmCDAESkRAUZR+hLgeX+eRokmWTrE0PXQyEY1QUQpsdzeMO2rr58ypF6du7JdsjhVbjS/9byWaVfHmmbmxMXvrVR1ZVsudxBG6HtjQl6ZF3S/L8lfLHZP1qxwCjGQrhyUbiSHAENgiAoqiTAIAmsrxSGeGLgQydY9TpqRLy3Ecr9a37j8Puc0yjls0u6Tu6fqyiCdhe3H3sMVO4AgPnQIEc6n2s7IsNxTbl7XbHgQYyW4PrmxUhgBDoAwEFEWZBQDUN3YfLyoIKNsUupqwrS5M70vGwqIpXiHZXdF4ZNVmEu9Wxi9jWeu6mOITEUd3cKtj5erviAz1AIx5AMBvy7L8ue2ah41bGAFGsoUxYi0YAgyBHUKARhgTQg5WigSp9jGVXfR2HDZIe3Fy6FQyHuF8bYfOIkEoWN1nq8vOKNZOhyI0cpraU+4dbLH2iMmlBjGx2Iox/r9Pnz7934vtx9pVHgFGspXHlI3IEGAIlImAWUTA6vTM1nibx8ocJme3lYXpg7GVeefGeraVnoeOl3nvum58xJGwvbNsT70YW3k9UiNFp/fTthDCfw0EAncV04+1qTwCjGQrjykbkSHAENgCAsVU5yl3+OjKfMfqwnR9qr8phAwF0Raua+2+XO642fqtC26y+sZ13rlJxaqS82Ubyx667qeqyBzHvb+3t/dr2z0fG38zAoxk2VvBEGAIVBUClGQRx6m+jtIijItdBMGYnx252GPe19LjW/O/HR7vmMPdQO+FK/LMDF/oofPRAgDbeQebz9hUms+3ZVl+d0UWxQYpCQFGsiXBxRozBBgC242A6cmKVtuqp6n76nbPR8fXkwnbwtTQYTPflv5bORHO+TzasHPftgU65cJoTbRivhMA8Kosyyd3Aks2x3oEGMmyN4IhwBCoKgTM8nfUKNFqX/E0dVFN4x15VucnD1kk59LS7EibOaGnqfOiaHVESzVgeXqkOxZZraWeMtiBe9hM+4RkyGNJzHUAQBCEkPA872QiFaXuYGXaM5KtDI5sFIYAQ6CCCCiKMgoAaJMcNfNuX9tIBYcueqilqeGTiVhYsDlrZlzetvGiO6YamneyBPEkUuF82EK2UIEKCKGGEPqj3t7eTxdqzz7fPgQYyW4ftmxkhgBDoAwEBgcHe3Rdf5l25UVLtL71QNGavmVMl7fLzND5AL2v9TTvO09r2JYyvkmyO31M7AgP9wCi8xzHvau3t/fbpdjM2lYeAUaylceUjcgQYAhsAYH+/v7fgRB+1uFpGHO4vRULQirXpOmh8wFACLDX1k84axunC42zMj/enoyEanVdp2IQQLV4lhNi7bqyfYXGKOVzKT7XwekxJ83DhVi1pOrOfkOW5feWMg5ruz0IMJLdHlzZqAwBhkCZCCiK8nYAwPdS3XFj9/FdLVCuqwn7wsT1wxhjmnOKG7qO5bVnY37sdnqyjshwD8AGmZvpSBS2A7Isbxupl7mtr9lujGRfs1vPFs4QqF4EFEWh97A0+AjS49qmfSd2PDJ3Izpzo5f9uqZChJDu6zxqHGdnewyS3aZAJ2tich/UdBERzUII5lJf4N+UZfk91bubr23LGMm+tvefrZ4hUNUIDAwMRDDGNovNvlzb2LXr3tn82NVeTU0gm9M95/K20uCsTc923cVmlLUz5RkxxvgX+/r6Hq/qTXyNG8dI9jX+ArDlMwSqFYHMVB63t/W65HQvV4Otpkfradl3XrRsDoZamhnqSkQiHgAg0HlJjVmbSyrbl22NjvBQDyCYRwg94/f731YNODAbikOAkWxxOLFWDAGGwA4h0N/f/0sQwr8BAFiKuQPdIbPWTZPyVkmuQgbpcnYAgK3eydpi40eQlrBpmva+22+//eu7sV42Z/kIMJItHzvWkyHAEKgwAoqiJAEAAh0WIoQbOo/uatBTruXNjVzy67pGvz9zEm10aaJpdWmpWecd8Zi14Xy5UCFNlWyx0WMGJhDOBgIBViO2XDB3oR8j2V0AnU3JEGAIbEZgYGDgmxjjd2VGyiKO13wdh7d83LodeM8OX/BjjHMSrenNRu3tFzESSlaMyrQZEk2wh0eoLCKRZRltx3rYmNuDACPZ7cGVjcoQYAiUgMALL7xgFYQ0EdF0lIzvJkgau49ta2m4EkxNN92YqlPXvO+CIFljZoP0kfEWI40d4aFTgGCOEixC6K1+v/+H5djL+uwOAoxkdwd3NitDgCGQgcDg4OBbdF1/lurs0sLm5kf0Tra2seuyaLVtyRMsF2xNS4g8b6FH2JseSrKCxaZLdsdKaHHWk2pAiRBba+qnnLW+GZNokxb3iqBFnFBXN3mh+Sr08GqoRorP0rqw87Ise8tdB+u3ewgwkt097NnMDAGGQAYCAwMD78UYZ9Y8zXnfud3ALc+MdCWi4RpCCPUggWi1rnqa9qUrAsXjq47lydFDdU3d1wWrzYh6XpkdPxoLL1sBLQhAMrUhbloLEdIJxgbR0h8UGGMq4A903p6MWRvPZa7LTNlJtb0jEAi8uN3rZuNXHgFGspXHlI3IEGAIlIGAmbJD+QmhwspKZUxRsMvq/FRzdHWhKVtDxPOqr33tfjgWWXatzIwfEC1W3dOyb5MwxfLMyHGCCeIEy6qrvmlY15OCGo3aN6YhRRbnvKHlmXY6ZmYUspmyQ6vwAQCisiy7ChrPGlQlAoxkq3JbmFEMgdceAoqirAAInY1d23f/mu/4lyJu3rNyHE9Epztc42m8EgsttazMTTSmdoT4Og69gjWNn5+4fszqcsVr6tvLjhyeGTrvp8fjOm9PxKyNr5q7botOHER6nOoRB2VZll97b8Ots2JGsrfOXrKVMAT2NAKKolwGABysVLH0TDCiywv10dX5Bk1TJRpA5PI2jei6KjjdNwX/l6dHO+PR1Tp6fNvQdWyTjOPcyEW/ruvGdyaVeqTttmrrGqlDEHZ2r5vPPCrGGP/G6dOnac4we/YoAoxk9+jGMbMZArcaAsFgUCeEIN4iRepb9l8qZ32rixMtztqmKV1TBV6wJDK90xzjEavdPR+LLNenPof5iDMeDdevzo23Y12jGsbE13l0S1HPU9fP0bqvmwQrkK5abNHR49QmjuNO9/b29peDB+uz+wgwkt39PWAWMAT2JAKDg4Ov6+3t/fdKGU/vZJ019VP2usapUseMrMx5Qwtrd5vmY3qb9P8jhC5hjOvNCF1FUQYhhA5CCI3cTT+5vNhS7Sm2fUZh90TE3pE+Lqb9aeH1VC7TqCzLHcWOydpVFwKMZKtrP5g1DIGqRmBgYOCjGOPPm0bKslyx7xBFUYjNVTftqm+aKBUEk6wghK8SQjQAQDcAwAgWQgg94ff7H8o2Jp2T/ruv8+ggTb0pdd6ttDfTezCBAEICIs59G4+MAzSbiX4GIfxOIBB451bmY313B4GK/YHsjvlsVoYAQ2AnEejv7yfU26sEySqK8r8hhHcAADqo1wkAcJZ7x5khDJFWRHrppZcOnj59+ko+fMyI5nLn3Qr2M0Pne+nx+JNj0rn7W+MnIEzXhE0DHNE5bOeMe2BDWQpj/PbTp08/vZV5Wd+dRYCR7M7izWZjCOx5BBRFocIQEoTwh4FA4K2lLigYDH6fEHL3elUnY5Sy82LNKF1jEELm+/r6ihJuCAaDGs2F3WmSpVHO86NXTwCAyKOj0oDfrXUfcapuARKICSKLKsG1AuEeH7MZ3u2H2uKnOIg5Ks4RCASM3F327A0EGMnujX1iVjIEbhkEzCNaW039pKuucWp1YaoZIU531PpmtrLIuZFLJ3VdWysuAOGVQCBwqNB4wWAwSgixUm52ehpH7e76+UJ9KvG56XkrS8L8qyGBFqg3HgsH+IQO6HH3pufhtlgvggTxPF976tSpqij7VwksbvUxGMne6jvM1scQqCIEBgcH/5Ou639qr62fcNbeTJ+phImzI5dOOGq9y6vzU77UeEVJESqKogIAeIPkbDULtY1tw5WwJ98YlGTpXewXxqybUoVy9bNAwD3QFj0FAEjIskxTkdizBxBgJLsHNomZyBC4lRCgnqzVUTtX42sZrdS6TM/Q137wAuLFmBlUVIrXl1kk/qZd21OcgNpLg5oeK4FkqU33tURPWjmjFKAiy3JfpfBj42wfAoxktw9bNjJDgCGQgUB/f/+nIISfoKe5Do9v3OHe2vFwJriUtDLTbzQtKc6PXjkBIfzHQCDwy8VsRDAY/E1CyKcBAF+l1W4wxrRuq1Db3HF5dXay01nnG5fstcYxrUnihjoVDf8t8TH7Pzq6dudaynNPQ/xAgwW7EEIf9/v9nymlL2u78wgwkt15zNmMDIHXJAKm2ASAUG/sOrZJ79cEZWl6aL9gkaKO2qZJ+m+zwxd73I1tV0XJkbMSj+nJur1tk5KzZmp+4tphLRG3bzXFyLw/Nm1DHKdZHbWzkZX5ZvPf6loPnBPE7JV6cm308uxoZyy8WvdYGSRLx3ykPdYLAVHZsXH1/ykxkq3+PWIWMgT2PAIvvvjiG3ie/wldSF5Fpciye3lmfJ+5YKvDPRcLLxuRwo5a33iu4Ki0Z9l93PAMMda42eFL9P5yS0XOFUV5AQBwOwBgEQBglrPbtB81dU1D1po62qaoZ2lmeF8iEnaX48nSCd5Ql2zdb9d8rIB7UXDvaiNGsrsKhi+MdwAADuxJREFUP5ucIfDaQYB6hYIoheta91ON4qzP4szQvmQk4hZFSU8m4xtTVbKm+JheLOI44us4kpY5pIFQWNdECGEiEAhULFAoGAw+hTG+OzNfuNCPh42LNUvllUOyVo7w97XEerb6A+K18+bt7koZye4u/mx2hsBrBgHj6BVC3Nh1bDDbojFW+dnhy5Q8DG83Hl5pXJ4db1krz7p27UnrsTZ0HjWOmrV41Do/eeMI/Wee50l9++FNOsIzQxdOEWLkl8YDgQBN1anIs/EYOWPQonJ9KckuTY4eKve4+P6W+HGJw2I4HBbvuuuurCk/FVkoG2TLCDCS3TKEbACGAEOgGARS0bugxts6ZHW6lzb2mRm+2EOwzvOihOtb968jYl1N2OfHrx02yTazL0Ic8XXe9GBzjQsh1CCEH/L7/V8qxt58bRRF+SIA4EGzDYSQFjcwPO9ihC2oGMXMyNUTpthEqfY80h7zU4EodlxcKnI7356R7M5jzmZkCLwmERgYGHgeY3ynufiGjsMvQ46nRcnXHozR9PCFXvqfHM8Tb9uhl6nnmwnWyszosUQsbMEYG99dda37LwmiFCkE6OzIxR6s60YuLD0+xhhHEELPBgKB+wv1zfV5cGAgSjBe5x17WrsviKItVmjMhcnrB9V4zFnOcTEd++caEt3NFr0WIfQ6v99P743ZU6UIMJKt0o1hZjEEbkUEBgcH+zRNux9C+LFsMopYVfnZsbUjY/qINmfS09hxrlJYmAFSmeNR77ivr6+s78JgMBgjhFhsdte8q6G9YN4v9WBDc5PtoUjU9W+L4thIlJsrd22/2B6laUvTgUCgqdwxWL/tR6CsF2v7zWIzMAQYArc6AlQDGUIoNdBc0yyPSYiepq4h0WovOnK3FNxmhy+cwhjTY96yopD7+/v/ACH036jQf6Fj4kyC/+dp65WFJAyVYmtm23t8yf0NklYDAPieLMv3ljsO67f9CDCS3X6M2QwMAYZAFgQoMQWDwVUIodUIZsoQdTAJqdB9ayWAnRk6fyp1nzomy3L7Sy+99Mjp06cfK3ZsUynKYrUv1zZ1Xc/Wb27kYo+u6zytqnM9jFYHVoSs7YqZk4cEfbAtRtOTYrIs24vpw9rsHgKMZHcPezYzQ4AhAACgIv20qo+v88jLofnJ5mhomSotAY7jiDcjJWc7wdp4jFyKiEWaZCX7am1z19WNdppH4FRG8XuzlqvzCbS6lbUcsGu1r69LdrGgp62guHN9GcnuHNZsJoYAQyAHAsFgMEEIEemx7VqmDiK+zqNZj5G3C0Qzr5aOXwrJBoPBJwkh9+c7Ls6odwso2T47ZxmajKOyjsBFDnAPthiFAv4fWZb/eLvwYONWBgFGspXBkY3CEGAIbAGB/v7+34QQ/q/MITheIN72QztKtNND5/2AEE2WZUr4RT/Um0UIYV8qhzdXx0yyLTeymI59X0vshJUj35Vl+b1FG8ka7goCjGR3BXY2KUOAIbARAUVRTgMAzmT+e6FgokqjuFYdp/ii7+b8AwMDj2GMP1Qk0fqpt34+JKz2LwmbjpeLWdOH2qK9HASrsizXFtOetdk9BBjJ7h72bGaGAEMgCwLpknMIkcYdPjKmJIsQUv1+f0meLF2GoijTAAB6n1xQ9cn0aMv1Zh9uj51CgLwgy3I675i9TNWJACPZ6twXZhVD4DWNQDAYXCCEeBBCeqEj2EoCZQZAQQi/EwgE3lnq2GalIZenccTmrp/Pc2xseLNfnrSdi2kgWeo8j7RHT0EA7pJl+ael9mXtdxYBRrI7izebjSHAECgSAZpHCwCwChZrqK5l35Uiu2252dT1c0Zt2lKCnzInVRQlDiESGrqOZtVopm3nRi4f1XXVuqrz2jcmxLOlGP2G+mRDl1V/5ba+wDtK6cfa7g4CjGR3B3c2K0OAIVAEAqYQ/07ezZrebLkk+8lPfhLde++9eqGKQ+aR8XMLlonhCEePmgs+++ya+3WepLXG6Th8+PDhssUsCk7EGlQMAUayFYOSDcQQYAhUGoFgMPgMIeStdFyL3bVY29A+RP87tDDZEguv1EMICcEY8RZbSLK5lm01noWt2LC6ONUcXV5oosUEAoGAUO5YiqLoCHHY13kkp5da6r2shQPce5pj3RICHwgEAj8o1zbWb2cRYCS7s3iz2RgCDIESEThz5oyL47hleoeZpSstIIDM/Fr6OS2HR8nX7Wu9JlqdBYsHZI4ZXpptCC/NtkIIZwOBgCGKUeozMDBwEWN8GEKIG3KU9TOPpOnY2YKf3AK2LKsoQT8/UaN6my24xmvBNBjrb2/vC1DdZ/bsEQQYye6RjWJmMgReywgoivJ6hNAzGGMaJJSQZbkxGx6KonwZQngbhLAZY2x4opzFGvG27LtULH5bPS4udMRt1rglAJHHRqVNecD3t8aPWBAtm0dE+gVNgBEYdR1B+JNAIPDrxa6DtasOBBjJVsc+MCsYAgyBCiPw8ssvn9I07UVazIcGMvGiJVbXsv9ioWnMY9xy7mSfe+45yeFwxDieV73th1/ZONfM0PleqtlMa9A/NmYLZn7e49a87ZIu1Aq60CcHfAMDA1+MRqOfuPPOO28Uspl9Xr0IMJKt3r1hljEEGAIVQmBgYGASY0y9XyrZqDtrG0etNZ6ssoapXNkxv9/fXsr0VIOZEGLUl80WqDU/duWopiatACDy6AYP1iVg8T1N8eMAgGdkWb67lHlZ2+pGgJFsde8Ps44hwBCoIAIDAwPXCCFeQojLOErmhYS37eD5DRWAAqkjaanYqWmgk3k3TO9h6Z3wxr6UvOkF8hdG13uwtN0jtDYsACAcDlvvuuuueLHzsnbVjwAj2erfI2YhQ4AhUGEEzpw508Nx3E9pPVtCCA8AJLW+luuivWZ1huoXr937FkWyZ86c+RWO4/4+n3BGaHG6MbI8//+3dz+/UZRxHMfnmZ1FKq0VS7GhKYhYJVbtZueZcPRi8GJijJpw0D+Ak3Lyf/DEibvxrNGDGi7GI5TnGZKmJUQDKOVHbEOhpbKldOcxT9nFmhRZZJmdZ553r93O8/2+vpt+srMz84zOLEfL6ta2fz1K8ZO9jVoUmEqz2fzi0KFDX3a5VQ7XYwFCtscDYHkEEOitgNb6e2OM3fjcXqW88ROG4Uf1ev2bTirTWq8aY57pdBee9tXEOyqm+vFo4y27hjHmepIkezpZj9e4JUDIujUvqkUAgackkKapzrJsPIqid2q12lSny2itbxtj+h8WsmuNOzsWr188eD9MRfDVXJ+297weGd14NGIghDgXx/FEp+vxOrcECFm35kW1CCBQMIHz588PrKysLNvvYV/cP7Hl1nz3d/cRweK6WBmqmh1BYDb+9/6fK5gL1j7lPEKAkOUtggACCDyhwNmzZ482m80T9jBbfaK9dnGmHtovfk1wT4hgTQhxNY7j155wWf7cAQFC1oEhUSICCBRfIE3TI8aYr+2FVJUouju89+BMu+rWvbdGSvnge9/id0SF3RAgZLuhyDEQQACBloBSyn5SjYwxYnD3yKW+/l2LrYdQCCHEz1mWfZ4kyYMABq7cAoRsuedLdwgg0AOBqampkTAMr7Wet2wGd49dWJqfe6VdSrVa7Z+cnHys5yr3oA2W7IIAIdsFRA6BAAIIbCWgtf7FGPO2/Z3dMKBv4PmFO8s37cYDRgjxRxzH+5ErtwAhW+750h0CCBRAQClld9Sxu+iYkZffSP95hrE5IoSw3+P+kCTJBwUolRK6LEDIdhmUwyGAAAJbCaRpeiLLsqP2dwMvDM/dXlwY27xFX+tvvpVSfohgeQQI2fLMkk4QQKDgAkqpA0KIX+3ZY2O34tk4iyyyZ5/bOf/X0mJ7+z6uQi74HB+nPEL2cbR4LQIIINAFgTNnzpwUQhy2h4qq2xq7xl4911y/V71x5bfXsyyLeEhFF5ALcghCtiCDoAwEEPBPQCllN+YRQ3sOzFa3960uLVzd27h9czgIgstSyn3+iZSvY0K2fDOlIwQQcEhAKbVx3rj9pCi7C5Axxp4yrjjUBqU+RICQ5a2BAAII9FBgenr6zbW1ten2lcetp0N1vNVeD0tn6Q4ECNkOkHgJAggg8DQFlFJXgyDYU4mqq831e3Yf23kppb2flh/HBQhZxwdI+QggUA6B9vezm27ruSKltLf58OOwACHr8PAoHQEEyiWgtV4XYWhMloXGGLuZwAUp5YPHMZarWz+6IWT9mDNdIoCAAwJpmp7Msuzw4NDI70uLf+4LjJnjKmMHBvcfJRKybs+P6hFAoGQC7dPG9iEV9tMs98y6PWBC1u35UT0CCJRMQCn1UxAE79q27HZ5SZLwf9rhGTM8h4dH6QggUE4BrXWWGSNEEPCIRcdHTMg6PkDKRwCB8gkorZcDYwZsZ1EU7azVarfK16UfHRGyfsyZLhFAwCGBmZmZZHV1dapVclNKGTlUPqVuEiBkeTsggAACBRRQSl0OgmDjPlkhxLE4jo8XsExKeoQAIctbBAEEECioQPu5xrY8rjIu6JAIWTcHQ9UIIIDApqdA3ZBS7kLEPQE+ybo3MypGAAEPBE6fPv1+pVL5rtVqxq48bg6dkHVzblSNAAIlF9h8qlgIcS6O44mSt1zK9gjZUo6VphBAwGWB2dnZbY1G424YhutZlkWDg4Pbx8fH77rck6+1E7K+Tp6+EUCgsAJa68+MMfZqYruhuwjD8Hi9Xj9W2IIp7KEChCxvDgQQQKCAApu3vpNS2h15+HFQgJB1cGiUjAACfggopeaFEJ/GcXzSj47L1yUhW76Z0hECCJRI4NSpUy9FUXTJ7soTx3GlRK150Qoh68WYaRIBBFwWsKeOwzD8sV6vv+dyHz7WTsj6OHV6RgABBBDIRYCQzYWZRRBAAAEEfBQgZH2cOj0jgAACCOQiQMjmwswiCCCAAAI+ChCyPk6dnhFAAAEEchEgZHNhZhEEEEAAAR8FCFkfp07PCCCAAAK5CBCyuTCzCAIIIICAjwKErI9Tp2cEEEAAgVwECNlcmFkEAQQQQMBHAULWx6nTMwIIIIBALgKEbC7MLIIAAggg4KMAIevj1OkZAQQQQCAXAUI2F2YWQQABBBDwUeBvKGHCyxcSez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R">
              <a:solidFill>
                <a:srgbClr val="696969"/>
              </a:solidFill>
            </a:endParaRPr>
          </a:p>
        </p:txBody>
      </p:sp>
      <p:sp>
        <p:nvSpPr>
          <p:cNvPr id="47" name="46 Conector"/>
          <p:cNvSpPr/>
          <p:nvPr/>
        </p:nvSpPr>
        <p:spPr>
          <a:xfrm flipH="1">
            <a:off x="1959617" y="5606043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51" name="50 Pentágono"/>
          <p:cNvSpPr>
            <a:spLocks noChangeAspect="1"/>
          </p:cNvSpPr>
          <p:nvPr/>
        </p:nvSpPr>
        <p:spPr>
          <a:xfrm rot="-5400000">
            <a:off x="3330576" y="5502441"/>
            <a:ext cx="144000" cy="144000"/>
          </a:xfrm>
          <a:prstGeom prst="homePlate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R">
              <a:solidFill>
                <a:srgbClr val="FFFFFF"/>
              </a:solidFill>
            </a:endParaRPr>
          </a:p>
        </p:txBody>
      </p:sp>
      <p:sp>
        <p:nvSpPr>
          <p:cNvPr id="67" name="66 Conector"/>
          <p:cNvSpPr/>
          <p:nvPr/>
        </p:nvSpPr>
        <p:spPr>
          <a:xfrm flipH="1">
            <a:off x="2328193" y="5631115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68" name="67 Conector"/>
          <p:cNvSpPr/>
          <p:nvPr/>
        </p:nvSpPr>
        <p:spPr>
          <a:xfrm flipH="1">
            <a:off x="2140404" y="563103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61" name="60 Anillo"/>
          <p:cNvSpPr/>
          <p:nvPr/>
        </p:nvSpPr>
        <p:spPr>
          <a:xfrm>
            <a:off x="1352710" y="4509120"/>
            <a:ext cx="2715234" cy="2705777"/>
          </a:xfrm>
          <a:prstGeom prst="donut">
            <a:avLst>
              <a:gd name="adj" fmla="val 1557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srgbClr val="696969"/>
              </a:solidFill>
            </a:endParaRPr>
          </a:p>
        </p:txBody>
      </p:sp>
      <p:sp>
        <p:nvSpPr>
          <p:cNvPr id="62" name="61 Rectángulo"/>
          <p:cNvSpPr/>
          <p:nvPr/>
        </p:nvSpPr>
        <p:spPr>
          <a:xfrm>
            <a:off x="152216" y="4810354"/>
            <a:ext cx="1584176" cy="23047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srgbClr val="FFFFF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67544" y="1685126"/>
            <a:ext cx="3126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Oficina Central y Planta </a:t>
            </a:r>
            <a:r>
              <a:rPr lang="es-CR" sz="1600" dirty="0" err="1">
                <a:solidFill>
                  <a:srgbClr val="FFFFFF">
                    <a:lumMod val="75000"/>
                  </a:srgbClr>
                </a:solidFill>
              </a:rPr>
              <a:t>Tipitapa</a:t>
            </a:r>
            <a:endParaRPr lang="es-CR" sz="1600" dirty="0">
              <a:solidFill>
                <a:srgbClr val="FFFFFF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y Planta Cofradía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Managua </a:t>
            </a:r>
            <a:r>
              <a:rPr lang="es-CR" sz="1600" dirty="0" err="1">
                <a:solidFill>
                  <a:srgbClr val="FFFFFF">
                    <a:lumMod val="75000"/>
                  </a:srgbClr>
                </a:solidFill>
              </a:rPr>
              <a:t>Xiloa</a:t>
            </a:r>
            <a:endParaRPr lang="es-CR" sz="1600" dirty="0">
              <a:solidFill>
                <a:srgbClr val="FFFFFF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Managua Norte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Managua </a:t>
            </a:r>
            <a:r>
              <a:rPr lang="es-CR" sz="1600" dirty="0" err="1">
                <a:solidFill>
                  <a:srgbClr val="FFFFFF">
                    <a:lumMod val="75000"/>
                  </a:srgbClr>
                </a:solidFill>
              </a:rPr>
              <a:t>Rubenia</a:t>
            </a:r>
            <a:endParaRPr lang="es-CR" sz="1600" dirty="0">
              <a:solidFill>
                <a:srgbClr val="FFFFFF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Managua El Edén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Chinandega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Sucursal </a:t>
            </a:r>
            <a:r>
              <a:rPr lang="es-CR" sz="1600" dirty="0" err="1">
                <a:solidFill>
                  <a:srgbClr val="FFFFFF">
                    <a:lumMod val="75000"/>
                  </a:srgbClr>
                </a:solidFill>
              </a:rPr>
              <a:t>Sébaco</a:t>
            </a:r>
            <a:endParaRPr lang="es-CR" sz="1600" dirty="0">
              <a:solidFill>
                <a:srgbClr val="FFFFFF">
                  <a:lumMod val="75000"/>
                </a:srgb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>
                <a:solidFill>
                  <a:srgbClr val="FFFFFF">
                    <a:lumMod val="75000"/>
                  </a:srgbClr>
                </a:solidFill>
              </a:rPr>
              <a:t>New </a:t>
            </a:r>
            <a:r>
              <a:rPr lang="es-CR" sz="1600" dirty="0" err="1">
                <a:solidFill>
                  <a:srgbClr val="FFFFFF">
                    <a:lumMod val="75000"/>
                  </a:srgbClr>
                </a:solidFill>
              </a:rPr>
              <a:t>Salespoint</a:t>
            </a:r>
            <a:endParaRPr lang="es-CR" sz="1600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2" name="71 Conector"/>
          <p:cNvSpPr/>
          <p:nvPr/>
        </p:nvSpPr>
        <p:spPr>
          <a:xfrm flipH="1">
            <a:off x="323528" y="227687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73" name="72 Conector"/>
          <p:cNvSpPr/>
          <p:nvPr/>
        </p:nvSpPr>
        <p:spPr>
          <a:xfrm flipH="1">
            <a:off x="325800" y="2498494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74" name="73 Pentágono"/>
          <p:cNvSpPr>
            <a:spLocks noChangeAspect="1"/>
          </p:cNvSpPr>
          <p:nvPr/>
        </p:nvSpPr>
        <p:spPr>
          <a:xfrm rot="-5400000">
            <a:off x="324704" y="2031604"/>
            <a:ext cx="144000" cy="144000"/>
          </a:xfrm>
          <a:prstGeom prst="homePlate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R">
              <a:solidFill>
                <a:srgbClr val="FFFFFF"/>
              </a:solidFill>
            </a:endParaRPr>
          </a:p>
        </p:txBody>
      </p:sp>
      <p:sp>
        <p:nvSpPr>
          <p:cNvPr id="75" name="74 Conector"/>
          <p:cNvSpPr/>
          <p:nvPr/>
        </p:nvSpPr>
        <p:spPr>
          <a:xfrm flipH="1">
            <a:off x="329730" y="275019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76" name="75 Conector"/>
          <p:cNvSpPr/>
          <p:nvPr/>
        </p:nvSpPr>
        <p:spPr>
          <a:xfrm flipH="1">
            <a:off x="332002" y="2971814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77" name="76 Conector"/>
          <p:cNvSpPr/>
          <p:nvPr/>
        </p:nvSpPr>
        <p:spPr>
          <a:xfrm flipH="1">
            <a:off x="326897" y="324309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78" name="77 Pentágono"/>
          <p:cNvSpPr>
            <a:spLocks noChangeAspect="1"/>
          </p:cNvSpPr>
          <p:nvPr/>
        </p:nvSpPr>
        <p:spPr>
          <a:xfrm rot="-5400000">
            <a:off x="332003" y="1780131"/>
            <a:ext cx="144000" cy="144000"/>
          </a:xfrm>
          <a:prstGeom prst="homePlate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R">
              <a:solidFill>
                <a:srgbClr val="FFFFFF"/>
              </a:solidFill>
            </a:endParaRPr>
          </a:p>
        </p:txBody>
      </p:sp>
      <p:sp>
        <p:nvSpPr>
          <p:cNvPr id="28" name="27 Conector"/>
          <p:cNvSpPr/>
          <p:nvPr/>
        </p:nvSpPr>
        <p:spPr>
          <a:xfrm flipH="1">
            <a:off x="2555776" y="566080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9" name="28 Conector"/>
          <p:cNvSpPr/>
          <p:nvPr/>
        </p:nvSpPr>
        <p:spPr>
          <a:xfrm flipH="1">
            <a:off x="324669" y="3716586"/>
            <a:ext cx="142875" cy="1444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1" name="30 Conector"/>
          <p:cNvSpPr/>
          <p:nvPr/>
        </p:nvSpPr>
        <p:spPr>
          <a:xfrm flipH="1">
            <a:off x="323528" y="350056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95536" y="260573"/>
            <a:ext cx="828092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kern="0" dirty="0" smtClean="0">
                <a:solidFill>
                  <a:srgbClr val="FF3700"/>
                </a:solidFill>
              </a:rPr>
              <a:t>Our Distribution Network – Nicaragua</a:t>
            </a:r>
          </a:p>
        </p:txBody>
      </p:sp>
      <p:pic>
        <p:nvPicPr>
          <p:cNvPr id="58" name="Picture 36" descr="Resultado de imagen para lu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66" t="12181" r="33301"/>
          <a:stretch>
            <a:fillRect/>
          </a:stretch>
        </p:blipFill>
        <p:spPr bwMode="auto">
          <a:xfrm rot="-1524890">
            <a:off x="2012157" y="4356634"/>
            <a:ext cx="2636838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4" t="1310" r="3809" b="1167"/>
          <a:stretch/>
        </p:blipFill>
        <p:spPr>
          <a:xfrm>
            <a:off x="3208867" y="1481666"/>
            <a:ext cx="5223933" cy="4893733"/>
          </a:xfrm>
          <a:prstGeom prst="rect">
            <a:avLst/>
          </a:prstGeom>
        </p:spPr>
      </p:pic>
      <p:cxnSp>
        <p:nvCxnSpPr>
          <p:cNvPr id="59" name="58 Conector recto"/>
          <p:cNvCxnSpPr>
            <a:endCxn id="55" idx="3"/>
          </p:cNvCxnSpPr>
          <p:nvPr/>
        </p:nvCxnSpPr>
        <p:spPr>
          <a:xfrm flipV="1">
            <a:off x="3436485" y="4920012"/>
            <a:ext cx="1258607" cy="1514866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endCxn id="55" idx="7"/>
          </p:cNvCxnSpPr>
          <p:nvPr/>
        </p:nvCxnSpPr>
        <p:spPr>
          <a:xfrm flipV="1">
            <a:off x="2714726" y="4817862"/>
            <a:ext cx="1879339" cy="102150"/>
          </a:xfrm>
          <a:prstGeom prst="line">
            <a:avLst/>
          </a:prstGeom>
          <a:ln w="34925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54 Conector"/>
          <p:cNvSpPr/>
          <p:nvPr/>
        </p:nvSpPr>
        <p:spPr>
          <a:xfrm flipH="1">
            <a:off x="4573141" y="4796706"/>
            <a:ext cx="142875" cy="144462"/>
          </a:xfrm>
          <a:prstGeom prst="flowChartConnector">
            <a:avLst/>
          </a:prstGeom>
          <a:solidFill>
            <a:schemeClr val="tx1">
              <a:lumMod val="75000"/>
            </a:schemeClr>
          </a:solidFill>
          <a:ln w="19050">
            <a:solidFill>
              <a:srgbClr val="0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42" name="41 Conector"/>
          <p:cNvSpPr/>
          <p:nvPr/>
        </p:nvSpPr>
        <p:spPr>
          <a:xfrm flipH="1">
            <a:off x="3781053" y="3933056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43" name="42 Conector"/>
          <p:cNvSpPr/>
          <p:nvPr/>
        </p:nvSpPr>
        <p:spPr>
          <a:xfrm flipH="1">
            <a:off x="5004048" y="3955862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44" name="43 Conector"/>
          <p:cNvSpPr/>
          <p:nvPr/>
        </p:nvSpPr>
        <p:spPr>
          <a:xfrm flipH="1">
            <a:off x="5820833" y="5141574"/>
            <a:ext cx="142875" cy="1444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45" name="44 Pentágono"/>
          <p:cNvSpPr>
            <a:spLocks noChangeAspect="1"/>
          </p:cNvSpPr>
          <p:nvPr/>
        </p:nvSpPr>
        <p:spPr>
          <a:xfrm rot="-5400000">
            <a:off x="4788024" y="4639504"/>
            <a:ext cx="144000" cy="144000"/>
          </a:xfrm>
          <a:prstGeom prst="homePlate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C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341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AutoShape 2" descr="data:image/png;base64,iVBORw0KGgoAAAANSUhEUgAAAdkAAAFHCAYAAADtKzYxAAAgAElEQVR4Xuy9B3Qk13kmem+lrq7uRgfkDEzOM+hukJIVHhUtWcGSbJEiFSjLluWVj3e9z7vPsla29Lz2e3LctWzvWpZli6JIiqQtWVa2JSfZkoboBjicnIBBzo3QofK9e24B1VNodKMzgKFuncPDQfcN//1udX31//cPENCLIkARoAhQBCgCFIG6IADrMiodlCJAEaAIUAQoAhQBQEmW3gQUAYoARYAiQBGoEwKUZOsELB2WIkARoAhQBCgClGTpPUARoAhQBCgCFIE6IUBJtk7A0mEpAhQBigBFgCJASZbeAxQBigBFgCJAEagTApRk6wQsHZYiQBGgCFAEKAKUZOk9QBGgCFAEKAIUgTohQEm2TsDSYSkCFAGKAEWAIkBJlt4DFAGKAEWAIkARqBMClGTrBCwdliJAEaAIUAQoApRk6T1AEaAIUAQoAhSBOiFASbZOwNJhKQIUAYoARYAiQEn2Hr4HYrHYb2KMBZZlR8h/Z8+evXEPL4eKThGgCFAEXnQIUJK9R7d0eHi4AyE0JflCi4auGLqm+AEAKsBYi0Qi7ffosqjYFAGKAEXgRYUAJdl7dDuHh4efdvuC9/ka25ftJRi66lpbnO40De2H4XPnfuIeXRoVmyJAEaAIvGgQoCR7D27l0NDQazmOf6a599hoPvETs2Mtmpz+djQa/eA9uDwqMkWAIkAReNEgQEn2HtzK4ZGRF3yhNo/bF1zJKz7GcGlmtAvp6l+Gw+FfuweXSEWmCFAEKAIvCgQoyd5j2xiPx/+FE6Wjje39UzuJbhiasDRx8wQAeN40zZ+4//77L9xjS6XiUgQoAhSBex4BSrL30BbGYrF2hmHGGho7pkRfYLWY6Fom6U2uLLQaugYAwCsYoU9Eo9HPF+tHv6cIUAQoAhSB2iBASbY2OO7KKPF4/C8lX+g1vqb2xXInlNcTITm54tJ11Qswfgwh9OeDg4OXyh2HtqcIUAQoAhSB0hGgJFs6VnvaMh6PvxoyzJdbeo7dAhDiSoXRFdmtpFa9cmo1CAB+AWP8LMuyX9E0LenxeJInT54kai+9KAIUAYoARaAGCFCSrQGIuzHE8PDIsDfYEpT8jdmQnWrnJdptZn3ZZxqGgAHmAcYCIXAIACFaBUP479g0fzsajZ6vdi7anyJAEaAI/CgiQEn2Htj1oaGhXxRc7o81dh2arre4GCEGY8Qgw+CUzLo/s77cgDH+JwjAb4XD4Vi956fjUwQoAhSBFxMClGT3+W6OjIw0Y4xvBVp7ZwS3J73r4mIMU6uLLZm1ZT8A+DsIod+KRqPDuy4HnZAiQBGgCNyDCFCS3eebFovHP+32+N/kb+ma21NRN8k2vbYUYCD8NgDgvw8MDNCwoD3dFDo5RYAisN8RoCS7j3doZGTkjaZpfiPY0XvdJfpS+0JUjCEJC5LXE0Sz/RZC6Dej0ejFfSFblUJMTk66FxYWfhcwzGpkYODXqxyOdqcIUAQoAoCS7D6+CZ5//vmAYRhWVieO55Wm7qOX9424hGxXF1oza8sBgLGCMf5+NBp9676Rr0xBhoeHP4Ax+KRL8pmmrrKGriYMw3jt/fffv2PSjzKnoc0pAhSBHzEEKMnu0w0nBHvu3LnV8+fPv4ll2a8CAGDbgVPx/Sbu3OilSFYmCGMMhH8QDoe/uN/kLCRPPB6PQAj/iGH5g77GtjWX5EsRx6/k8nxjJrXSDhD6jWg0+sl7ZT1UTooARWB/IUBJdh/tx/Dw8CJCqMkhkhKNRt2XLl3qVhRlYq9IVk2nmkxkiACbUGponLTlW5mfOK2m1wWSTopzudKSN7Qkp1Zdpq56EABPAIQe26/hP5cvXxYURfl9COHPeoItSx5/07YEH7qqiKmVuYCmZHSA8a9GIpFnyNrj8fiPQwg/YRjG2++77769PSvfR/cvFYUiQBHYjgAl2X10V8RiMWeSCcwwzEmWZSd0XU/uhSa7cOdqGCFzyz3CCQJq6joyQmCztdhc8ifkJKdWPEpqzQcwmDdN/TMcxz0xMDBQdqaqemxPLBZ7mGivLC9Iwba+2yzH6zvNo6TXG1KJ+YBp6qsAA4nhOBfDcqyuKd+JhsMP1kNGOiZFgCLw4kCAkuw+2UebYCHDmCRWlZCqUzSW5bTm3mO75mA0P3Y5gnGW87HbE1iS06vNRCaGYXBz7/Hn58cuDxAttu3AqYIhPYSg5NSKqGVS7RDCGcMwPnTfffd9ay9gf+65546wPP9HDMuFfcHWNdHTsF6OHMmVuTbB5UnZJuWFO1fPAQi/AzD+35FI5MvljEXbUgQoAj8aCFCS3Sf7bJMsx7nSTT2Hr6XXFptZXlDSq0vtjR0Hb+y2mJta6jYCnRu9FHa+ABAibj94uuhZMTnnXF2Y6kW6qpqGzpPcyTzPP3b27NldWVssFvsYhPDjkr9p3hdqrZmJN7O61JRJJkSETA2Z5p+wLPtX+0Vj3+17hs5HEaAIUHPxvr4HnOZijndlmroPX90LgW0zcFPP4Ysc59qWy1hJrTesLkwcJrLxbvd6Y/vBm+XIqSkZSUmueuX0agACcMU0zT9HCP31/fffX5ZmWcqcw8PDb8AY/rEgipKvqSPB8S61lH7ltlEzSW8mmZC0TKoDQvh90zR/ZXBwcKjccWh7igBF4MWFANVk99l+Pv/88y8zDON7RFtkWFZr6T2+ayZiAsXC+NUwMjfOYXfD0UpJrwbk9VVJlVNtEMKbGOM/jUajn6p2W4h3tmmaz0KGjfhCrSsFC9xXO1FOf6Klry1M9hma4kYI/Vo0Gv2DYlM888wz7IEDB/44Go1+uFhb+j1FgCJwbyFASXaf7pdDq93xzLPW4hdyZqr1PLnjqak1fya1HtSVpAcAMIsxvogx/oVoNDpb7tzxePzDGOP/6fGHZjzBtgTDMKjcMaptbxqasDR1qx9g/AuRSOSJncaLD4/8E0bmA+R8OxqNkvN4elEEKAIvEgQoye7jjYzFYoQcoL+5Y9TtC1lJKaq9TF0TyVlvvnHWVuYPyyuLpCBASees1cpSqL+aSfkya8teVU5azlIY46ei0eh/LTZfLBZ7OWTZP+V5V6M31LYuiFKmWJ96fq/JaU9iduwYQui1991333edc8VisecxZJcgRvcbvHfd4CRZlOcPAgDGotHogXrKRcemCFAEdg8BSrK7h3XJM8ViMXJuyNsORq19J0ZgldrYwp0rYYTQ5n5DEGzrHXdJ3qUtySQ2JQy29NxweRtI2NCeXqah8cnEfKehqybSNRYA8K8AgE+Ew+EXcgiLxBZPMSwrewMtq7UsB1gtAEuTNwYMXWMwxh+NRqO/CyE0Y/H45zHk3qIJgQRiBM1kxTRvZBpc8iw5534+Go0Sr216UQQoAi8CBCjJ1mkTc2NeiSkQbhRb1zmO6z179uxCoamdpuLGroNXecEtVyKmrsoNK7Njh+6SK8AAMibAiPM1ti6nEguNm2E6VqyOy+NbCbb2jlUyV737KMnVgK7KvJJe82OMRxEyP62q6pMul+vdAMLfBxh7PI3tSz5/43i9ZSl1fGcYFIL8IoP1JgBg2uTcGdndnk3qQcbzpCdOQqSLCKGB++677/lS56DtKAIUgf2NACXZOu1PPB7XMcZcoeGtGq0QvqrA94T0yH9Mpc5HmpwOJWbH+jfHxynfQSuWlTE0UZInT9rzNoTa70iB2hWCrxOcW4YlhCunVtyqnO7gBHHB5XLhdHKtNdTSMyV4G+Z3Q4Ziczjwz2JP+rCmKpmsa5sZ2y3P97NGKkTamKbpr4endTGZd/P7H/zgByFBEL4KIfwv4XD4B7s5N52LIrCbCFCSrRPa8Xj8QYwxyeELOUHMNHUdssJx8plniYbrSPyQ3ROW49XmnqOXKhFxdW7itJJZFzKeriuIcW3RhL3J21a+YdYlpps7D12rZPz90AeZOsewvGHH7lb6QlKPtRQi2WJzkb2BEE5FIpHuYm3v5e/j8ThxbmuzXwIBAOhrX/ua8IlPfGLXndTuZRyp7PsfAUqyNdyjH/7wh30cxxEHF6JB2thu8Q52kCzRVCEvSuuNHQeycabkHHJx4sYZhmHMlr4TFZsNbVNlyncwb6II62HOMGZrFXPUELqqhpq9fZEQ066EHJUq6OLE9bBp6NY9UGgP8o3lTd05C7DJYoyXIYTuaDTqLXXOe63d8PCwhhAivgf2Rb2r77VNpPIWRYCSbFGIijeIx+PvBgB8HmOcDb/gBEFu6jpyJV9vZ9akQFvfDVHy1szJaG1x+riSWpXss1bbTJwrhzc5GiEWad7lTjZ27n5GqeKolt5ir8KOiklY7EWnUH9vcnQAgLv3EoQwGolEimbVKibPfvs+FosRgiXJTnDKd2DEmxwj6zai0SgpOkEvisCLAgFKslVuY46DkzUay3Fqc8+xHc28JOsRw7FGvoxKlYpU6By28MN8w2wcaO+6KboDNc+2VOk6yu1HSJZosq39J/cVEVVKsnf1OsR4U4R4ACEep8ZXLkT7sv3Q0NABCOFtACAh2WGAs+tNv5g1+H25GVSouiFASbZKaDdjWckoqwCAP4MQ/j8YYxJuQi7sb+u67ZYCa1VOU1J3Q1fdS5M3T5DGpZgoeWWl36UnLGcbf0vXLbd3d+QsaTFlNNpPmixCpsAwrJWK0iZZRWy7ZfCeiu4BT3riBES624YDQkjOLF8WiUR+WAZE+7Lp+fPnT7Ase5kIJ0ud101WTHmSd85AYJIXildEo9F/25eCU6EoAmUgQEm2DLBKaRqLxT4LAPiAs+1uOuSszN05o2ZSfNrTfwEzjFFMZsaU/VJm5hBpt5tyFpOrnO83NFkGtPaf2BNNlhDr0sSNU86ygESztt6yMAaa0DShufwVl/mDyOQEbbWVM9MBEuazMSz+u8HBwbeVg9N+bLvpxzCGGV5Oe3qs4xVvanQAI7Q2ODhovQDSiyJwLyNASbbGu3f+/Pl+lmVvk9SA0Wi00zInQ4i9gZZpb7C5ruElyeXZo5n1hJc82BV3xw2Dc5d01gux4fKkxk/dq0RLSJZlWVJ+r2DJvRpvc3Y4TU4HE7NjzgxNlkObc75SrAqly4fh5tklmeNKNBrNhmOVPsb+aTk0NDQAIRzWhMCM5mq0Umi6M7MHWSQ3RCMR2yK0fwSmklAEykSAkmyZgJXbfGhoKA4hJOXhtl3VeveuLc8eUZIrPoxyoh4Yxkx5+sv2TN4M7dnVXMnl4pmv/U4hPAvjV88g0+QaQm0TUqBpqRbzOcewTcKIE1IZd/f1Wo9faDxv8nYYYwwHBwfv6d9wLBYjBTBO5jro+VKjZH0j0WjU8hugF0XgXkXgnv6B3iugX7hw4X5d16+RN3aMcQ/xjdqUHbb2HXseMpxZ7lrWl2aOyskVorVmK6unPX0vYIYtaiIuNJdLTRzktZUAL7qTe1HDtlwM7Pb5zmTT64lgcmkmNwdwzV8gFu5cDRMzsSq2jeq8pyb5pUvBQUpPHWOQKt3rBQVisdgtjPHBdMOhLaZ+b3LsHAAIRqNRqs2WckPQNvsWAUqye7A1sViMmHG9xKuy7cDJskycuir7lqdvH7HFrq0pEgA7tIckB2BZ1mje5VJ75W7H4vjVU6ZpujhOwE09R7JY2sQbaO2bMAxFSiXmm8Dm+4go+VYCbb2j5c5VqL1d4L5QuFSt5nGOw2mpgKjOH2QY5j+Ew+E/q8ccuzHm8PDwSxFC3zd475IitmZTYvJ6MuRSFvoxxvfRury7sRN0jnohQEm2XsjuMG48Hp/GGHcQBxZvkJzVtswnZu8c1OS0n2EZs6X3+IUiD3SQ8vWPMAhxiOG2FVWvdkkOorWGcnu8q/7WPnLOvK8uU9P4xakbZ4hQTqctUqN2dX7qYG5YjzOXMC+4Mo1dh60sXNVeu02ynvTkCYg0y+M4Go3e87/heDyOiEEmj8mYhC9NRCIROz1otVtF+1MEdh2Be/4HuuuI1WjCWCxGys25NoeznWW2OM3wopRkWQGrcrKhuefIxUxyrTW1PNNCtMyU7+BIjUQpPAwyBW96/PRGGuX9531sqLK4NH3b6fhjm86t+9obaF71hlq3vRzUMuQnS9yQNVLevoIvR7XaKwbpopSeIGvGDMN8KhwO/3Ktxt6rceLx+AWM8Zlcq4xbnjnEGrKPmoz3amfovLVAgJJsLVCsYgyHVrsejUb9ZKjNUnc7Zb3ZknS+iulL6uqWZ86whmwlQ2hs6bnB74MyeIsT106ZhmG9pATb+u6szN3psxdTLDFFci3Rk16eafY3tt9x+6srjlB1womSdmBrI0dGqAzG+E8GBwd/tYJh9k2XeDxukGxp+cztxMGLYZiRcDhMHaD2zY5RQcpBgJJsOWjtctuhoaF/hBCSWqmnieaiuhrHXepyb8bTfQUx+Quv11PE/eR9bGujbn9T0t/YdoOs2zR1gWX5ksznpH+1+aHJnLYctT4bL7aPUmbacnwCGJPf8A8YhjF0Xf/jUCj0d2tra/8DY2wODg7+UrFx4vG4VREoEolIxdrW4vuhoaHvMQzzEoxxGgBAYocts77iaryj8/5E7hyEZEkCjkgkUrCiVS3komNQBOqFACXZeiFbw3FtzRYznJ729G4pWF7DaYoO5UnfCUNkQinQNNMQarNiGnf7Wpq+ecxQVUIIsJrYWFsDrTYBx15osjbmzvJ4xImOlCx27geEcCUSiYTOnz/f4CydF4vFHsEYfxhC6AEAnNvscysajZKi8TW/RkZGXmua5rMksdhmDDGGkEGYyAsZlPIUNrP70nfOYmRyL4az55oDSwe8JxCgJHtPbJNlQibBsHC3NaY8moVltrPJKTE1elTTMuRhTT4ry1O6XOgTM2MHNSUdsPqRqjtV5Cq2q+RUS7KL41fDpmmSWoUgNwyl3PVV0l5UF7pNKGZ0oWGZ9CfWBrKmxfGrZ03T5DDGtyGEBzfPcE+Gw+Grdr5t4mxNElORYhaGppGKPzV5HgwNDb0XQvjHAICGzTVZ4yLIyxnvRlanUi+XutjJa+ut93qoUqnrpe1efAjU5Ef14oNl/60oHo+vYYwb9pJkienOWcLP+QB1IsawrN7Se7ymGvfK/ES/LqeCpCwgK4glZbIqtovOsoOhjr5rgujdVky92Bjke+c4uxnGs002hBhvemyAkKyylgitLs9YXrksy+kImZa5dTOsGvpbO0eV9bWQN9g6w4tu2bEGkgAib/KUUrAgbeLxuE7ydzMspxP/LIwQQ85cDaEhrbiay65f7EuNDiCEHh0cHPxCqTLQdhSB/YIAJdn9shNF5LALEezVQ9wmWIZhiKkPmKZh3Tsut1cPtvdZhJpaXTyQXlkIOvJjbFmVL9g24Qk2VZTDd2H86lmSuUnyNyUbNs9gq9269eW5I/L6ss+Wt6nn8MVKqyLZJKWKTWP5zharlbW0/oghKRcLaeeLE9dPAYxYl6dhuaGpcyp3TDtzFoRQwRgfiEajJR0JvPDCC6/UNO0zEMJOjLFEzlgDbX3XXW4POXe1rvmxywObzk1l55f2JkfPAYAno9EoDeUp7UagrfYRApRk99Fm7CTKpolvV72KnfJ41m+VXBg9vZ7oTq8sNBMy3tCeEECbpNzUffAyx7tJ+FLZFyEBCCGsR0m7zXJ5qLX/ZEWhUXt5NnsXyJ1JthTAl6ZHjxpqxgshnIlEIp3F+pw/f/4VLMv+y0a6ZpKmG4JAY8eYqyG4LfsVwVgXguuqK3Sz2LjO772psXMQYByJRF505f7KwYG2vTcRoCR7j+zbhiYLgVV3cw8uctZXLDRmJ7FMQxcWJ66frsSjV06uBOXUaiNJ1gEZFrT2HS9bGyoGWbWxsy8WkrW0zjtXzmGEWIZhVkzT/ExuiNDQ0NDRwcFBK09zPB5XAGTY1r7CCVRIO9sSobhbpg3ON1dsP5zfS+mpowxSvbU6My5nbtqWIlAtApRkq0Vwl/rvleMTp6d8ojJvpXGs1knIeXbpPNtlWdZszpPlCiGdW566fcI0DEuDIabqhqaOGdEbKOshXcoW2Y5Qla5zdW78lJJJunQhMKNuVpMpZd5atoHI4DzpibNtB6ovXr84ce2MjTuEcPKrX/1q35vf/OZLEMLDGGNyvruZOKW01KC2I5YqtszpvG+6nHWTQgjkXJZhmIfD4fDT5fSlbSkCe40AJdm93oES54/H4yMY43O77fi0GRsLWvtOXIAl1KfdaTmJ6dvnNFW2Er4TwsQYQgwQsSdb3RqaW+9IvmbLS9Y+w7M+b2xddjc0TWwWLC8RsfKbpVYX+lOJhZAgutdDHQfLMmkqqfXW1YWJLtndfs3kpOxZZPlSVN6jliRrS5GYvn1MU2XLe5wQqyBKyVDHgZvLU7eOkw9CHX03Si1wsXDnyjmEEItZAaWl7rLM8t702FmA0Hw0Gu2qHCHakyKw+whQkt19zCuaMR6P/xvG+GW7SbKe5O0BaPEhg1v6TtTFTO3QbrfgwjAs5t2SFmztvVQRYBV2quRsVlMygeTybJ+uyqzJeRKyu22swumr6gYR4jzpOzXRZJ2CrC/NdvCSO+2WAmvlCLg0deMECQ1y9MmmDZVdTQum4J8sdTxPevwMCxAIh8M7ZUIrdTjajiKwawhQkt01qKufiDg/mZw3Ibtbd+UhXu05bLEVz49dPkdCPXShIa0JwXEMWNUjj5+DpgkDTe2jYkPjrpWOs2Vdmrp1ztAUch5ptPSd2DEXsbPggN1/N1+CtuGLTN6bGT9TTfxwsT0r53vrBYpYLCCPoakytnPUpm9BWefqrKF63PLUMYTQj913330/KEcO2pYisJcIUJLdS/TLmHtkZORx0zTfowuBWdXVOFNG14qaujOzB1gzE3RLPtXfVh9tslBKwr1O37hw50oYIQQ5nleauo9ezgfg4sS1sGlshDFZDtQMZ2iu4LTObSSF2IuLQYYgZSZO7weStcOBUr4DIwBAkkil6stLzmUhfC4cDr+06sHoABSBXUKAkuwuAV3NNHaGHjLGbmlKdj1PUfLqgbaNONhaXvNjV85ijDjMCSjt3no+J2bmTnNmWiBnsJWG1FQrq9OM3dh58Abvcm9JgLE/vIm3rpI1VY87M3WsWge1arEj/Ql+GEKQ9h4oS2PdaW5SqJ7FmjsSidBC7rXYJDrGriBASXZXYK5skng8/iDG+It2vlfEiSmD9axoQqCihA7lSkE0ynqcx86NXiJ1Qi3zYcqX/yHsTY0PAGwwLX0nRhiGqYkmZK9fJ2eoK3O9ofYD28zBiZnRs6GOjc+dRNvUdei6IicbWYYz1han2zbH2rO45Xx7uZearJxcblxbnO11eI0DzLqNtNRRs/J/DFLdUnrqBADgI9Fo9HfKvZ9pe4rAXiBASXYvUC9hzhdeeKFL07RCjiFZB5J6arZWAgqGqSpHcO5SF8evnjFN0wrJ2Ul226u5HlqZ8yyVOFhhjGCgpXfC5fEu2sRKYoI3M0FlsSafAYZTsKmLmOWVtNST15RcwvbWpclekaxtGs4uimGxIjRPGLxnqdYL3fQTMGlVnlojS8erFwKUZOuFbA3GjcViCwCAZltrghD+Kcb45XblFAwgTtcxOUWtNVkS97pw5/rZQmZE1lA8bnn6qFMbqjXJLkxcDyNDh4gX1xld8TnnIlo7OYu1Y0DtqkeOnM37SnPNvcX2kGQtB6eUp78uHujOdUrp8TMMMkhVno10YvSiCOxzBCjJ7uMN2ixmbZ0/YYy/MTg4+KZYLKYDADgAGEzqmpAQUwShyUIIUt7+52u1HEFbaRHURLe7IZj2N3WWndQ9nxy2lii7WidMwbvF5C0q8z2cnrJeKBiWJfVhsqkYvcHmaW+wtSYJKGwZMp7ei4jhNAZpokte6GGRSgjX0l7zVdMRlfk+RWy9Uyt86zHOXpJsrc9fd8Jn08pxOxqNHqoHjnRMikAtEaAkW0s0azjWxYsXW1VVtYgFQmiZx4aHhycQQt0kfcPnJ6ThhzqV8IoO9XaXaTkJbXhyVn950hOnINJd1aRRzJViZW7soJpJB1ShMaG7AttCkNzyzCHWkP25mqtNiizLGvmyQpWzWttr2OTda7LYccvZlzeSISEz378X5erKWcNObfeCZA1VEZemb50EDIdTnt66a7Jk/d7UnbMAmzgajdKY2VrdPHScuiFASbZu0FY/cCwWexkA4H0AgA9ujmbVLX1s0pP12HQxgHu4K3NWcbfeNjjvarWzepO3LaekWhIskWlu7PIACXTZ6RzWlxqNNHYevM4JYspex9LUzQHLvLthxrWuUk3INkFLgeY1eW3Jb5+x7lUlo2r3plj/vSBZXZHdyzO3T+wmyTJIF6T0xGkI4WcjkcjPFcOFfk8R2EsEKMnuJfolzB2LxQjh2GntwIrOpL8yK2bNtyd8Rvd9Qa3F5L0JWaw+SUW9ElDMjV4eILVFdybZsXBj54EbTpK1IUquLBzMrC4FSEUfS5tpbJn0+lvImXXBK0+yiH19plrC7bBjk70gWesFiiSd2MXwMmv/k7dJRSZi4aGVeaq9cWj/uiJASbau8FY++MjIyKdM0/wle4TPTUh54w37JKPtgSat0+CkZcXdXtWZISkpZtUbddSIrXwFW3vO3r5oVfGplGTt0TLria71pZnWzb+xy9OwEmztyZsBK5dkVTE0rvPBmnu81gqjasbxZCYHoKnV3AJRikwb3sUQFgrHKmWMctt4UndOQ2wKtDJPucjR9ruNACXZ3Ua8hPmGhoZeyzDMZzDGfcQXZ17h1r+5IGw5Q7SHIeeybhbBakN5XOpSJ6+ttdXaTGzLeTcD0MGCyQl8qcKarBM2U9fEpambJx3F4e0wGyx5AooiJ0WEzI17m2HMlKd2DmElbN+uN/Gm74TB5nrrtX87LYposogTUCYnqUi9gSCVeTDGz0ejUUuTphdFYD8iQEl2j3dlaGhocHBwcMgWIx6PJzDGwazmZkL1mWn3jkny39+TiWDImACmEOoAACAASURBVOkqvIvtMJXm3qMXWZbXag1LKSbFUknWKdvq/PgpJZ105ZM37em9QNId1not+2k8O56YvIz9x68uX/rUW5pO16LUXalrXFue6ZDXEu2VlLArdY5C7aTMzGHGlF3RaFSsdizanyJQLwQoydYL2RLGtWvEkgek2+1ukGU5m7pPRYwOIYZPTrqLZsx5e7sy4OfRjuedxcSp11ksmXd58sYJXdfcmOFx2tNT0AO1EpJ1rktX5Ybl6duHrc+It7W3Nt7WxbDbq+89malz0FTZ6aSZ/uW/W77W3sAKu02yydW5tnRiqVN2t98xOWnX8zYTbRYh9P3BwcFX7NU+0HkpAjshQEl2j+6PWCz2OADgPXeLX28I8s158dq8ypRVj/QNrerZNpfJqa7mcV1oqOjMsV4kuzR165ihKZbjVjGTtjc5Ggl19I0JoidRzbZsas1Yljqumaw7U81Y+7mvrcW+84kFywS/FySrKOve1ZmJoxhAkC6QIrOeGBI/AggwpPmM64kyHbsaBCjJVoNeBX1jsdhTAIB32V2JQ9NBjxE4E9A6vzwtVZSm72WN6rHDHtNDDibTvsJnnoXEtU3Fbn9j0t/YfqOCZRXsUoqZ2O5MSCPY1jfukrwVvSjY4yyOXwub5t0KOS/WkJ39QLIE81LO22t5T20ZCyPGctgD4LFoNPozdZuHDkwRqBABSrIVAldpt1gsNgUA6AQA4vOrwvjVdbYmJrZ3dCgDDVxlJuN65gneqCnK4pSnr2iiAl9qNOxv7poRvf6qszsll+cOpdeW/Jv79KIL3bGdnRZlrHz4S4vWy9leaLJ7TrIAAFKdh0EqOZul4TyVPphov7ohQEm2btAWHtguXfe1efHyksootRDhkW4lLMDKvIxtTbbUJA+lymvnKgacy0y5u4qmfLSzPrk9Adnf2nWl1Hl2amdnebLJFgPOSPt6a166rxayljqGJzUaIfk0Seavh55YyL687BXJri/NdmXWl1tNTtJld/ueYEteFDHG/zA4OPj6UnGk7SgCu4EAJdndQDlnjuHh4XGEUA/5WDEBmFc5ucdtuAEE4J+WXBMTGbbsUnYDfv3gWb8ewKwgp6XusgiqXprs/NhlEmLBlFO4u0GZPOFtCKUlf9N4rbYmMTN2VlPSnD1esbPhWs1br3E2CQU8+OTilnCok6289xOvCx3di6LtVhgPZEDG21+z+rHl4OeWZw9wprIQiYSPldOPtqUI1BsBSrL1RjjP+LFY7E8AAL9IvkKY5DDc2uipKemCikDZoSfv685EyFjlkIhNsLzgQo1dh2uS+9heTSVndd7M5PGGQChTS5Il8iQT84c43pVOJuaa16V7W5Pd3DP8TocWS9bY5GH5//22pjO7GcJD5l1fnu3IrC23mwyP5R28x+v9U9tMprIcjUbtZCX1npKOTxEoigAl2aIQ1a+BHcJjkyJrypI7M3PcxAx+fFIseoaZK9lb25VzIR6x5ZJsvRIYIFPnFsavn9XE1lmN986UgqQnPX7KH2xK1ppkLatBaq11fXm29V4mWU5b7xTVxbahCW35d7+3uiXDV0iC3Kff3nJ2t0l2YfzqWWSanOxuHzc5qSqntVLukUJtpMzUEQZpXlVR/C972cuy4XDVjEn7UgSqRYCSbLUIVtA/FovNG4bxQZZl/xRC2OWsCmOfjxJP4a/MSddWNVByOA/ZzEetxBS8kvZuLyjuluf7WSMVskSGEGHIGBCZAoCwpoXZbUjsM1lFbJk2eF9Jzkz1JNm1hakTcmrVXepLiKglDnH6WgMgxQlKdN6q4HYoq4uUmT7HmAprh+04OzeIkPvsTzWfrfXZejEBEzNjhzUl3WAIvoziarlarH09v/elx84CjC9FIhFS6IJeFIE9R4CS7B5sge34RKzFJPFfRuq+glhBtkUR1YVuTku2kFqxj03mz1lcSOyf7pDDXg5DABkzt74sIXCMSeW8jVq09hj1fChveBeXXtDbmxodEKUGLdDaXVE4007baZq6sDh+/XQhkmUNOQQhAAbrtuJ0HdmUHMNCYt/HBhANDmUsb9ZSSbsWt1pu2I5zTK/AMn/1zsaBeu6nc7615dkOeW25nXyGWR6lpZ6aHjdUgpegJVoFdaULAPBINBol4XL0ogjsKQKUZPcA/ng8/uMY429ZU0PWSHn7tmV18iZHrao1TvEKFQnIXcIjXUpYYBDMzXpEHtDkDPjzk1L8wS51QGJMe3zMcrzW3HN0x/SNlUBVTpwsGd+TmTzR4A/InkBL3qT/lcjg7LMwcd2KoSXeubnkKKUnzzHYYFJSzyWPOnsCGir7NzPui0kDao90KWcFBmWdp7bKQQofHKi7w4/tVZxPiyXySBxgHnuoZVdIVk4vB9fmZw+QeRHD4Yyn53kA4EaJpD2+vOnxUwAZyWg02rzHotDpKQLEn5Vee4HApja7Y/ymOzN7gEWyH2BM9gmuGoz5tzNi0VAYsp73dmciLASAmJ3ti/yJAYCPbVb08XHI844O7Sh0aLUW7zOs0dp3vGg6x1JwIySLIQRpb2kk5E2NDbjckhls66tLKIizMo8mNi9pfIPlxcyaSkDMTB9M6ty6x8WILNKsguD5XmxCAhIZCMFPtMgnGAigybhM2VM8RKkUvHZqs+FVDNCDTy7k1Rh5DjBP7hLJbrw8QSCLzdNmiUcB1a6/5P4bCSoGIIRXI5HIiZL70YYUgTogQEm2DqAWGpIQ62blmL+FEL4Nsa5URuq6XooInvVbVqm4UrXZfo/ZdsxrtqwaUO1ymR43i6EJAL6yzq2NrPG3c+d8S5tyLiQQR+cNM3JL34kRhmGq0kzsEJ5yTImiPN/nEaAn2NZbc3MxWZedcpG8Szg1WVGeO57IKMY35lw3H+2RwyRV30SGTfzjkqugRv3+nkw4d5xS9rKSNoK20i+oiZBiAuO9X1zI+wL0/ojv0JuOuf27YS4mOBqsR1WktppbPyrBJ7ePJz1xksGGkEgkQq973evWajEmHYMiUAkClGQrQa2CPkNDQ5iQ5F21cvuZ6Y5azGat10LaVQUibevSLZlNr25Se4mUnkDTjC/UNlvpuHb4TjnnsWQuQVtpkVC6van7cE00aaf8yaXpY+n1FZJH2ToLBxyPUu6eERapfjE9deipael5zQSmj8NCiDfd4zK348P5dS1af6dohDK+vosIsDWvXJSLPdFkry8Y6x/7h8TNfPvy7LtbrJJv9SbZhTtXziFUnhd7pfdRNf28ydEwxkgeHBy0cmfTiyKwFwhQkt0F1GOxGMlC823iH7Lh4MSYGamz7BzBtufxtSSX/OGKUHb/nZb63m4lzMKsMxRuO3Cq7BAie/x0cqEpubjQS/4u1ymI09ZCorrUX4wo5ORKZ3p9uaWp81DJzja2qZhYA0h5QFtek5XkhKwYX58Ty8L0/T2ydW6e8h4YBhA6LfN1uasIyWZ0YDz6zHZN9qmHm8McsWHvAskujl89bZqmYLKSJkvtF+uy2BoMyuvrQZe61AcB+HokEnlrDYakQ1AEykaAkmzZkJXfwfYmLpdwnDO5tOUOXl21PDmvJl2r51fYbSbf8iW728NBOjjY1nfTJXkrjjPMplOsgGSJRN7UaKSl99hFhsmvHSbmx09r6aR1ZipKXj1Qwvmt7VlMXnQ+NyFZLxAPdsmnJAZbtWif3NRiS8XQNhWXq6mXOn6+dqRKETllz+f4ZGuxu0GyZA7boS3t7b9AQsGqWVc9+0rpqaMM1sR4LCZ96EMf0us5Fx2bIpAPAUqydbwvYrEYefiwZArE8ErGsz12tdTpLacXAIBssuiZaVde7a3NZTb2SGbjcztouY92yxGidJGxcjffE2ya9gXbSopnLSR3OjHXnlxd6iDfK66WWUPwlZSEwjmeLz024PYGMgBgKLg9axAwiHhKQwjR+tJcj2loUPT6F+TkipXZp9RC805N1p7vfeRcdcPjuqDm/vZ29bifN92bfQh0G17Zm6FJDECClBw7DVgWp6TihRBK3fPcdt70eBggAxYiWYQBJo5YxawAlc7v7KesJUKryzP9mGFxuoTiD5XMKSnThxldaZDdHddNzp2qZIzNl7YwBMCMRCK0gEClINJ+FSNASbZi6HbuGIvFJgAA3URzkt2d101OLDmpRH4t5rZl3vz7BXFsRmG21Vt9aVA/etSne+2+GDB4SoHqdxdclgPRQx1K2M3djY3drGNrN4e1yvpkn8UaQiCpuBrLMr/awngyEycgqVhv6m4S1Wt9vmmMxRiBps6DlzmXW5FTa/61hclD5GuW5XBz77GiJm7b8cnWZott/+talIOdIgo42xFvaQSFrEexV54YAIZuEW811opisghq4pCgrfhXZKz+/JcWsw5HkU6++SMPBHuuLJgrJ1rY4G6QLJF1eerGCV3T3ElP/wis0kmONRWvOzN9xNrqDW/67NaTj6opV8iYukvKTJwEAExHo1Hym6QXRWDXEKAkWyeo4/H4RYzxKeuhwQhy2lNe0v5csaChiR558uSkwsvfXeC3FAB4X7ccYbJHgpYTsaU957tIeE7Sczcu1y6ZRtqSh3N6bbFPSa0H/K3d1zhOKLtCULlxsTvB70nfOQORuUX78Dd3zrl9wWlnv6yTleNDlygZvqaOUU4Qs2ZvR53ZrMm42Pa/tyczwALA5CNP3ki1uuR5kvjAfg2AitR+x2ClmpQvzCdbvuIA/+9rg2dPtPJcUsG6T4T8bpEskW8jRIsFaW9fxXHCnuTtSP4HEYMVBIBIYr6rfIGR5OkjjKH4GIb52XA4/JfF9p1+TxGoFQKUZGuFZJ5xhoeHP4AQ+gvyUq6IbbcM3lNVKMHGAxaCb80LY29oVfudzsqIF1IZsTsbDsTpmQaDl9bt0B+neEQTs7I+IbPg/nuDzSveYOtoOfAsTl4/aeq6WM0DUVASrYKx2mHHBtvkT/6fWV/ukhoaST3ebZemymJi+vYJogU5vbjdDf4lf1O3FQtrEQLG4LFJT8mEUChMx5seC1vpFgEAfz0tvaAiaL67Oz1Q73Jvm8cG+EFHcYCnH26OMAy0zmrJ2ewuk2yY6JzVJOMQ1sdOT8pQ/96S61q+vX13jzbAAyPvi04596eUmTpK4p8jkYh1Dk8visBuIEBJdhdQjsViGknttFHyrfLL9i52jGAZUXXeP6eKTXnPPrPnhRud8h3FWiZOKTN1nMG6CyBkacEsx2GOdxmGoXOEkF2SL+kNtoySc9FCK7DjYhWhcdlwBbYkry+2aogMzpMeP+tsV6oJOHfsudFLJG/tlmxZDMNghBDUMTCfmJRKSuhBxrUdwpyarO2A5HSiGvCbrWf9ahdi3UZG6qh5+JG9xty0iuRF65lHrNAd/NBTC8NPP7zrJBvBAIJ0FRmvPMnR8I0Uk/lBIj/JvrdHCbOgslrJufcGCeshP4NoNLrl/ih2f9LvKQKVIkBJtlLkyuh34cKFD+i6/tlandcRsi3njMpOx2fPL6iJNkFb6dCFwBzJcawKwXl7OS51uYNTV9od2mCWmFmWxc29xwuee9pmW1lsHzN5adu5cSHIRG2hm1OTLeR7TnAhty+06vE3VpxW0TZZk1Cdkw1mT9SvNdsRNqUm87BlfbQnQ5xmIOa8GkIAMDgtkJSMGED02IQ7+9K0W4kpcs3Fv/3joTNHmjieaLG7mVbRxqfcjF757gFh/c7J2Aq7eiPFbTkGsNse9ZqdLw2pbSbnScjutorvCzIeY+iCJE+chhASR6gCaTLL+HHTphSBIghQkt2FWyQej69jjH21ItlyRba1n3LmJ0UKMIJYdTdb5lkpPX2MQYpH9PiVQsn7N4oBsDhVprepraHXysxpPfgBgx+buFsu0NZIyyVZpzbrwH3bme5ukKxtov74d1avXZnXLEe6xx9qCYscsDyON6rw7G6pu3ILQFRCsqQPqS5FnOEyUs8lxHCaOzN9iDUVP9HgNVfjlCYEFnb6XZDCExiQUCMGA4gxRIZIibbcJwltXwkClGQrQa2MPvF4fA5j3FqoEEAZQ1Xc1KWvd/PKYovOeZdUd6t1PlnJJaWnjjFI9UCGAa19J7ada86PXQ5jyICdSHaTUO3pyf2X1ZRrSrIYgscm3VkZf7pTCXtZBCshWSJsgDfFVZ1V3AJkZA1vM5nvCskmLQ/zLcXav/Cu5rCLhfD2spF6fCQ59YnXBo9xgoiaukpP0lHJveDUZMm/y3mBy51PWL9zKrbCrhTSZLMkW1xQrLjabiPOJbNGMsgggzdZKelS5g7t8KD7XjQafWXxoWkLikBlCFCSrQy3knsNDQ3NQwhbqnkIlTxZgYa55uJqxyOacbCtb9wlebcU6J4bvWwlS1BdLXO64Mua/gRtpU1QE5258xKT9GYuZ0DOTFv6ThQNwdlJ9sTU7SOaJvtImxsZLvX9JSHrCNbhRqHXNyv95LsnZzwjmrGdKDmImMNeHLiaZEs2ddvy1JtkXerqAV5bDo4u6+lf/daK5SB0qs0V/Phr/KQSjkW87Q2s8Km3NJ4m3xUz7Vd7DzhItqr8zbYVY1zm5X9a3Oo175TRxQLukMfsOOrTG90QQA5i+MNVYXZOZdbe1qZuK3KRuz7yJpcxGSxADHlS6dFxQQi/EIlE3lsrTOg4FIEt9xeFo74IDA8P/zZC6KNpT98LmGH3JOPMprm4qlhDGyVPcnQAAszkap3L07eO6qriRayAZHfnRWcWIG9qNLzpLQwEl2iGOg9tcTxSkmttos9fVRIMIt+G9zAkBJv8wTK/LUb3x1uU0+0iIpmisubeZgG5owG9a0xhl18S0CwSxgDgxzazQpV6d7yvJzPAAMBoYtOSxvu3WQsYU3VL8vSxtNRzETNc2RmS8pW5+7FesfU/v7yBhBBlSfYPfiJ0mmeteC7IsCxu2eEMvdS17dRuwzRfmeOTM4tZpRYGItsrm4xjByTNQ17Yvp9wzfp57GmXkMQixMxoXPq4x/A5rRqNAvaZAKBVDabf3S2f5SEwU6lk0wMPPFBxwotaYEnHeHEiQDXZOu/rXp/Hkijdjdq01Zn0bJjseEMAIXC5PTopSbc4cf2UaeiufJ61nszUMRfPsqGOA3WpqmPLlfVsxgz+4uTds9jc7c09m3XmMHa2JYUCSKrFcm4PMhZmOJz29A6zhuwV1YU+AwETYlMkLyak9GDOhVVXy7gu+Ky4WkFdaRG0hBV3axGxqfPkHNKZnMuZ7Yl4FRPvYvszoskSkn3ki4sklMfSMMlYTZ0Hb3Iu93o5aym1rUWyFRRsd3rKPzUtXVBNUPaLh1PGzX0sOf7Z2fd9PfI5BgI9GonYWb1KXT5tRxEoigAl2aIQVdcgFosRk+WRvdJkbWcZRWq+bbANq9Wt5m5vT3r8NMQmb2uomhBc0VyhLXG1Xnn6MM8Cd2PnobrUhnWuxfZsLqYRvTyknjjkzaZItIZQTAYzDADCRnRS9jdBqvKoJjBLxYw86BFkMMQIIgCxbgJwNcWtzKns6rzCrJBx3tejhInfTaF6AlbB300JiFaOAAYGBkBgNgT76jV5+ukL6YX3DEhH3nBE8hD53vPFBetlwEmy5O+nHm4Z4BjA1CqbVy4OSxPXTxqGLmakvkuIZdVScHIpiXZeX7HSbpL1PTPrvigboKoKRm9pV8418ohVTUZ/alos+17jIGbe0y2fI8aQaDRqyUYvikCtEKAkWyskdxinlALt9RJDkmfPMEaGr9eZsBVSAlmc9m7N2SvJswcEaDSEOg9eKZTov5ZrLpVkyZwuBvA/3amc5iAAawZAfzsjZjVWSxtlOQxNA5JcwDvlNM6V3+oLGHxhjV17Pk/N3nzrJbmkSQUfu45voZcEjoHMu7vSA5anGMbZlINOzTaXZMl8tkZbK6cyew2zty9ZWrTBeWXF3bolA1mhfSU1XiHaSFby9IxUFbm6OSAc9ehdZ/xmgNmsgVzsBWun++1cwGg+59e7IAAvRCIRy/JDL4pALRCgJFsLFIuMMTQ0dBNCeKheRJdvetaUQ+7MjHXGSC4r9IHlS9I2yoMEMd7k2EBG6ryNWNHSlN3yXD+P1UCove8mJ4h1P+eyq/4Qzch59lbeOjZab5CsgKCpWe4xj01I5WSHypbP+35CmL2R4koujmCbrcmcT027X9BMmPf83i7w8J6nF0ZUw6qLm73ykewXH24ZYBnA+Bpblj3+lrIShBTCz36h0YWGlOpqzjqXFcPbNhFXQ4avbNSO90umlGMJwLMqs/btebGqylRvaFUPtblMP4TwQiQSIZotvSgCVSNASbZqCIsPEIvFyPlYXHM1TWiCf7F4j+pb2GZikxPXZHfnrepHLDwCcWzSXY3LKu8fF5WFHt5MN4Xa+sZ4UbJMpPW+7OQT1ZztZUvXkUpHUuctEod5O80tfm9ZIIUeSr7s5BWkQ26sbrFBiBPWm9qUEySW83OOGN/cfhsaM9iSWpG0yUey5HOSarHS7Fm5c9tn3zrvy6hiy9Via3J+b6cFrfRF6FXN2slet2FpwkSbxxBiYm34wqRUVSY1p4zv6JBPNnCYxNBORiKRnnLWR9tSBPIhQEl2l+4LYjKGDGMkPf11S7m39YG2UXt0N7Rn8vA0OEnDjLDMa6vtwdaeSZenYcfkALWEPV/yiVLHDwmm+NY2lVRoIQ9toLrbxzDEwJ2e7U+brPrstCtb7abUMUm7R7vTJHkCKFdrs8l+1WBMpxnbOffrW9QzHaLJ52qzO5Esx3GoqefYCCmSQAiqoaljWvT6s5m+SllbtsIS61UUqbUsRzZbi/3uojA+KXNbQr9KmbvLbTa9tlntJW3LxbSU8e02JNeiVf5w4wj8iWg0+p5y+tO2FIFcBCjJ7tI9UYvC7eWIWsuwnZ3mFbREm6CudBKtDQIMG5rb5yRfKG96vGLyO3MOl3OGaGtX6waDvjQjlqXV2GZa1dW0qAt+S2t1Z2bPsGaGf3JSHNEwUzBXc7H1WBpnGSbsIz6j80aSmy6WneptHcq5AIfY3LqyO5KsICJDU7bk63V5fGqwtTfvS4ShyA0rC+OHTMPY8owwGR7Lnp6y45ntesjlmN9tfN/fo4TB5rnrDxKu29dTbM0c+Ow5HmhS+3vdRohoxySGi3iLkTBuTdM8L33pS+Vie02/pwgUQoCS7C7dGyMjI/+XaZr/DCFjJr39ZYWGlCuimJk5w5ly3ZydtmrMG1mIiLssxpiRAqHZhlBHyWeRzrFssy/5LNDccVv0hUp6mC5P3zyqq6oXYQg+78jytBNuEoe5BztkqyCBU9vnjFS7KC90ECtAtRqTTZaxNWHp0hqXN9NWkDd9b2rTD7MbEAIdM5iHCOqIwU9MbYQivblVPhcSAPsvCWEixCPfmQY9CHMyP5F2p9t47397VeDou55a3HKO/PHXBA6dahNICkJwc8lY/+i3EzdthygSS0sKJwDi1pz/yoYQmYJfll1NJTk5OYeySxaOplj5XxOusvtXE55T7Lfz6katv1vSQ87KTaQPif0lZYMBxlo0GqWhPcWApN8XRICS7C7eHPF43MAYs/U24VaSq7hSGDbnWo9Go/5YLEa0PvuewgzLmsH2vhu84LY0gZy6r1j0NqwEWnqyCd9nb1+0TKz2U51U/GntP1lQM7Xb27IPr4mLL6wxRc9QGwUsvqVNtkzEJudTZHdL1vRpYwcARJ9zFACoBJ+QgMW3bs5jYAY/OyO+EA5oB4dWXDcf6SSxmRul8pwX0XwJ2d7MCOl/X+KuvbFVOdvqQlsS2Vt0uOlhXMy72B775+9v6Pybi5n55YyRjUclZ7WOuZ0sCw0MEAfvVjKq5p6txuHJflGZk/nVby3yVTk25WL9vh75LANwFltNbJ3ReO8sNFQf5lxWHeJN2dei0WiwknuA9qEIUJLd5XuAmI0xYPW0r6/seL6ioiLEe9NjZ0i7ah6KRedxNCCkBCE0IpGIVVz9ueee+xjDML/pjDfdbG5zp/0wz5JxbltCSCRxAwlryWc2VlNr/pWFyYOk37LB6ucT/PiCwpRUq7fPa/gfCGmHCmFEithjjIheXrUma8NUKOEF+d5AGD381KL1IuFMIEG06Ee6lbCwScSETB+NNLS9ol9o9rsYwQ7jIf9/8MkNzbWQubic/SRtv/hIS2QzcYa1Z+SsOu09ULKXde58lZqK39mpDnhYkzExNB+fdNfU+tMjId+rm5QjxX4rbnnmEGvIxAqwSom23DuJticIUJLd5fsgFouR5AZVF6DOJ7athZmse02WOurqUWzPb5/95qvPGY/HX40Q+v8AAPcTDdUm4wsXLnh0XS8Y2rNmsOaiyqiHPLpE5vE0BOd8TZ3Zc967ZuWdvXCdGDW6TPHNLcpJ2yy400uIjWO15mLn/G9vk0/4BSxOrulGwM3h2JS28r9+sLalAP1TjzQPkOK9MwqjLWmMfKbBsKrMkLzE9li/+kBDf7RTDBkI4Kl1E/UFWFL/12pDzMW/8ZrgUfL3k8+np798OV2WYxOZY6DDFfroq/z9V5e09ZFpffWRs56ejNR1A7Ebml0lF8GzHFM+maPbjRpfElJ7PSyuuKjDTrLmqxNcqL0jO9VHotHo71SCAe3zo4sAJdld3vuhoaG3Qgi/gjGnpxt6a6PNIpPzZMbPEu1LEVtuGbyvJK2uFku3CSkajZZ1Lw0NDU1DCK3sOhmTnDBiXWQh+/nJuzVa7wtqR4/7DC8ZWJS8K4G2Piuj1EaOYgAemywthtUZnmPN5+m+hhjBKhWX77LzBNeSZMk8b2xVD7mw7vvg3yzlNYET863tKGWTQK5zk63t2p8/80izZWInfxNN9o/e3Hjazhh1fkJd+v3vrZVVdekzP9UUDoiMVTrPnktxt00anKdib3Fyj8xpjPGtObFkz3p7/bIJ1aen3RV5eBfaX/t+0PmGlCqWFufrTY0NAIyYcu/zWvzG6Bj3NgJlPRjv7aXuH+k3tVlYTuH1QtJLRQHtPQAAIABJREFU6alzDNJYq/qN2Dyu8w1lh0dUg4wnPX6S1OZkGOb/D4fDH80da2Rk5OzAwEDeh2ssFiMEsC0WEWGIbLKNBo1Dp3ya5bTDsKzR0nv8wkbITmmJIlpcyP0TrST2tBQTOmbcyuIxVk+6NQyNJyfdJZNCKRh6WZJpKnNmTUb45760tMVD98mHWwZ4BjD/tiRO/1ij1kHOa3/m2eWRlGZu8W4mRKwjgB95akO7feaRljAxEtgka+cufurhljDHbFiqMjo2L83rq7/3L6tFk1E89lBLWNqsT/vUu1rCHAusFJGY4TXdFVoyOE9ZhRxYXfa6lZmj15Jc6ocrd6siFcPrvT1KmAUIXk3xs+cTfEWOdDuQbKQSE7g3NXoaApCKRCKNxeSn31MEbAQoye7BvRCLxUipsqO1yMJka5I6H5hVxcaaPoxKgYYzM34xM2udcdpv+TkOUPYwhBf/SzQa/UPnuPF4/FMQwvebpvkbDMOkMcafJscYxPHGmWTgvd1KmN04n8x6u5aiadoaUTHtlcjkTY+HAbobslLK+KVgRNq8NKR3HPXq7eTfznNUu7/thETmLKbFPjacWvza1Yzl4GX3yyXZh856Drz5qDu4rmJMNFOBg4CYmH/97xNXby0bBUNSnnykJcwBAB98csE6gyXjyzrCwzPa8kt63CHA8oYhBJZ13lfSvVbpeayd2aqWe0DWc8hrBl4eUg8ChsU71T3Ot68MUt1SZvo4wDgVjUYbSt172u5HGwFKsnuw//F4/A8xxv9ZdrdfMzmpoNmymGicnmwTlYVOk3Ovye7dOYPNlckOz4AQficSibxueHg4jhAKk4xEX5yWLrQKSHpVk3wkJ0QC5zvDtceOxWLkLLFFwYz+xcm7Cd/f0aEMNHAoG+v53Ko4f2Wd2XKumSufRVglPlDd6alzLFLJGad1mQCYj0+UV4lnB+3JSnDwwS8tX1yVzS0J8R846A784kt8B0mmpzUTmn7W5G4tG+u/9q3ETQcJW/2dBP3UI81hDkL4pSuZ6adGUnNOx6dX9ont7wl7m37+S0sXyRj/7VX+4+c6XNYZd64J2imz0/xMPid/E9cNm3Q//NKG7lf0uxsZlsO6K7isc76C+IvKfC+np5pmZFb/+0VXWUcjxWKFi/02iu2DIrbOGLx3ttxxRGW2n9MzIQDAcDQadXpnlzsUbf8jggAl2T3a6Folp6imILuz3BhRsDKe3kuI4cqqiOJWZg+yeiZA+hPivHbtmi+VSpGyatvKjlklxQC2SawY0drhQPi5FWHiSvJulqBwQD9w0mcGHt+hpJ29rU7PXlnquG2y7h1jb2087f610qQ2ElPc9QR23nb/6eWBnpf3Cs3/tCRMHvJozd1uIN5O6KmPfHPFygv8uYeaTnu4DY9i25P4qYebwxxjnb5mHaOcJPuyPrHtA1Fv88/+9QbJfuzVgYMnW7gAxzIFSbbVx4p/8tZGK7TJJuLcM2Bb7p+/39f1wAGpkeVYqPP+FV0IbDv79WQmTgJDF0s9O7fHdkEsPNwtn1402OTXZ1zb6gJX8pN9a7tyNMQjr9WXYXDK0192Qg17Xrc8e4A1MkGM8WODg4Pvr0Qe2udHBwFKsnu017FYjHjLdhi8d0kRW8tyTnGKXAnJCtpas6AuWWehtoZJHuDk0lyhKU0IluWVKmWmjjOmamlJAACS2J7EHm7zCs11QAIAzEej0bZCWxCPx3WM78YxPjvjuZA2cFl1R1/brB7ocpvkJQDK7q6bJufasa6q7S39uQlpuJZJEAqZgMnabSL7xrx4640t6iESJ/uVK5mZL4ykLE3r2Xe3kKowjE183X7W+4dvbrS8iJ2ex8S7+KOvChx9+KnF+EceCJw618677MQUTzzUEha4jTPafJrs04+0hBm48f30qiH/8tcTVtKIX3ipr+s1B9ytH/+H1dtXFrRtLyg/E/V1vOaw1MizDGcIgRVNCGTPfb2p0XMAY/YLU54REqpU6k/tpzrUAR9nMldS/MxzCb5sbTPfPNmXrRKtGsVk3bTgkBdGMRqN5i3mUGwM+v2PBgKUZPdwn+PxOMIYw5S3fwTAytL3VZJ4wu7T3Hv0EuuozGOHxuSGtxDnFUmbO5gv77JNSoarYZHTks12fVkHrFhGUCPlUAUGk+pytrl3R03WuS3xePwGxvhwOR7Fzv5HfCj4Y0HlAOI8WsbdZml2ha6NJPYYPDbpiT/anbHKuV1YZ6ZHVsWyHH6c45/06s2DId3p4IXe+cRC1sPYNtHa57G5Gm+uNuk8h3XO89pDUvBD93sPEBL95BtCZw82clyuRmq3T+rY+MAzixeefFdzhL9bTR5/5FuJq7cdZ7atPkb4k7c2nSbYP/1CKvE3lzLZ5CHOud894G37yROeTkLTuhBMaEJwrNIkFLU0FTsTj9Q6dtwiWozS0UiEJqrYw+fofp+akuwe7tBzzz13jmEY8rDFlXgak8QJAJnWOV264VDJyQJsks1N9GCTrOzuuG5ybiuOVdDWWgR1qdtJmuTfmOFViHSXM9bafojZxLup1Qp3+5Kq6DiDEPql++6773OlQB+Pxz+OMf6E3VY2ofb0tHtHoiykyZTiUWpXLyKE5+Gw650d8ikyXjVmY7tYwGe/8vzKB956NmiH3Nhy2iRqZ3u6MKev/tZ3V7LZjZwk69A4t2ixZKzHH2o5uyKbzH/8u2U7uUXEQNB8+Kn55wkxGybCv/I//2H89/7T63oFjoFT60Ym4GLcXhcDJlbNzK98ffna5lxE282aU51a7uV5Tf/Ed1bznq/a5I8hpwKABFK8vhzs/BzyvL1DObaJy7bjhlLul9w2NmFrYvOixjcUzQZWzhysoXjc8jSRlyaqKAe4H7G2lGT3eMOHh4cTCCHyJlwy0Xoyd8LQJMGl1lVyP9JYSk+eYJDmJjlrW3qPbzmXWpy4HjYNHWKGV9Keni2pBq10hwXy27o8DZqaXrfJNOv9CyGUI5GIbUauGOlcb+UFFae/Me8hHtolX7apGjGimfF0FswexBupVpc832WfKTfxZsOb29XD8yq79s15V9kJPu4Pap3HfUYbQhi/8ucfG37iv79toLc9wCRVpH1g87z0c+9sPesRsmbxbeTp1Fw3/72tDQHimXe3hMdXDPxfv5EYsbVjsmf/OKrMv+agu3VyYR09/NEvWQT8vc88asXXFro+9OWlC4kM2mKat8l+MW3iD//t8rYzzacfaQ6TxPrkZYvX1htd6mIfwgBcTPIrI6u8FeNsX29vJ05smLFySFp38UbuZnIldaj9zWz5L1L51mLve621WDIXYyp+KTNtedZjjH9rcHDw10u+IWnDHxkEKMnug62OxWIkpEIEDKekPL1FS4g5NEVSjP1yOcXYN9Mggqbuw5dZTlByl78yN35azSQFhmFNBKAOEMmbu5E7l2i+pqGJpqI2rK/Nd3oaGhfdvqDlXWrImeDS7OgB6+HDMBtJ5x1XLYL44/H4BYzxaaI9f2HSPWJgohmXdtl1XhEroIzUvS0ZBINNUVKmjgPDyHov29qrfTZL5p1QmMQ/Loh5TaYFHvKWB+rLf+5zWUvDv/3F+62iCra2aJ+5YgzQg0/eNSPb420kqdggIEKMf/bc+th3byqJ3Pkef6jl3O//69pEq4eVPni/t9WewybpHBnCJP3xXAqhdh9jrZlMQXj3S5cyU09dSOU9l//0O5pOhdyMKyEj/KGcWN9P/1TTQEhkGJ1vmFfFZuu+ELTVZkZdaWMBEhY01nh+lZ98TbPWx+XJ22xiYD4+WRtvbjJ3SEDiW9uUk6VYMEq7i7a3cjjKmdFodEuO6UrHpP1eXAhQkt0n+1mqt7E7M3eKNdPETFuWBmuRn5HxSPLsMbfXL/tbugtWQ1HS682akgqZhsGr6XUyl/Vwb+0/WbJJmvRZmrx+CpkmhxBiGYb5v8Ph8P+oBdw2VuUm8be1GpNxmbKnK6vNQmS4PelxK2GFTTYKZvDTm1VwckOHdAyNJ0pMVGF7Fb/ig49Z2P3znz06wHFwS8k5Ow9xPockW3v8ve+tjf/XV/hJPdW8WiwZ+5lHWiLvf3bpwufe2XjWNkn/xutCB063cMHvPjeW+fif/0u2yPq//cX7SZgVfPCJhbit9U7MraGeNn/WwarQXtkyfejLy5cSGVN1trMJPeXrHwHgrp8Br683cspSDwtwdu06BuCJErN2lXPfHJKM4MubNOuFj1wZT8dtxOzsVV7O+NbvARtuT+ruPUM+AQCTQhnEyY5eFIEsApRk98nNMDw8/L8QQv+BiFPItAUx4jypsW3l2Updgi81Sgp25026X2iMhTtXwkQr9Qabpr3BtrKcf0xDE5anbp0gJFsLTdaWcWho6BSEkJwLWvevgaH5hRITyDs9nDV366wO+TVPZip7Dug8Y/7CpPuCgeEWk6mdJAEBiBiAme8uum9MyjBvXl97rl/8nW/evnBz3vLM3dRiLdP7ZnlAq3ApuXJJ9pNvbDxyMMT6bBImbf78ueTYP9yUt2mxn3xj6OiBEOfdIM0WK6aWxLbaWrKtxT70+pONv/TgICFrGJvW1N/559VLTz/SHCHRQAghzDAbKRWL3VOETEcThvmr30xsMb3bmaYy3u7LCG63lGwkdJg5iiCjM8gQ7XnuZDjln5eEolacYnI591fnAinV3WiFQdXqkjKTAxDpDElhapEthGbSe+B5xjQEjzxxEmM8F41GO+35dsp4ViuZ6Dj7GwFKsvtof0ZGRn7aNM1n8xHt3RJslsBla7Gk04apmAGt/Sd2fIgujF8Nk7xK/saO2fWVuXZyTiv5AosNzV1lOY44Stsp9ajJGYvFPgYAsCr+ZBDQn5mSSkp48N6uTJjdTDno3P4vzbovrutQsx/UhZydXt+inm53mQLhxjmVXf3WvOv2+3syJMyG/J6s3xQZ6x3tltMUTKyrKOAVNmskWF9v0UYLeQvnlKLbMYnEqw+KoQ/d19DH5KzLJuhPPvbvczcnVpY/++tvtuJgyeezSRO1+1hyjJqFwcQAv+vJu05PhX4eRLaMgfGjTy9mz2Z/87XBs8dbeWIyLen+ZJAmEh+BzTksIdYNBn1pRixY3nCnn+u5BrXtXMDsJOZhzdU0r/MNOyYqKfenX+w36NIS7by60o4xnhwcHOyNx+M3McbkzBZBCDWMMQlZ6yt3Xtr+3kaAkuw+27+hoaHzEDKDJHug7XHskafOQSObiaikB1i+ZdkhFfnKx9nt5+9ciWC0/ahzpz6FINxI5L9RH5XUho1EItlsSrl9hoaGiOeL/TEWBKHnzJkzJT0k4/G4gjG2zNr5kmDkk+/ljVrXIY9Bzi2znsP2uS35TDYZ/PT0RtH0QtdOJeyIHCNrrokBv0q0Rue1zdz7229sOXkkBMR/vKUsvOqgq4UknHAQbEHzsHNQZ5k8p+ZrAbJZe9b2SPvaNXnlDUfcATu38YZShoFsAPPRZxZLKimXL0lFVmaGMVKe/rLyPjsTo2DA4McmdsY+357U08mJzGf7QuhCcFZ1hfLG70qZyeOMqRFnPxI7a5V/zL0wxj85ODj4d/vs0UPFqRMClGTrBGy1w9rnjphhMUQbnsRpT/8FzDBlJWNwylEodMfZxjYP258F2vpuQAZil+gpWJqu0FptTVbHAPGOAuC26Tgej69jjH2b/bNeyfmfS/h7PM//5Llz5/JmbDp//nw/y7LE+zcbh7umQeUHa+IdiDCDIcBzCpM3hSUHEfOeboVoooB4w47JfOZ7S3z2/LIwySphoqSQ750m/pyEFnY6RPzgk3e1vtwxc7VWGxNnKE0+OT7yKn9/pMNF0vxte5aTvnfDg6wXnWwbE2HAEqOn5dV79+Wm2Hz2AH/xU02n/SIj2KZlkYfs4w82n7O/R6wrlZG6yjbV2mQ7q3D6txeEkiwT9pxk499HMmsxHE57eivO6FRov20nJwxZLe3tKxhG5lIT7by+2kY8pg3et6SILZYFSFJmDjK6HLBfemp5hFLt84b2rx8ClGTrh21VI8diMRIb+nF7EAx5Je29G1ZTyeC2Z3EpDkzzY5ctj9ZKNFgim8NUDP5+URx7ZaPWKTLICvMhWi3Hce26rm/zYGVZ9gjG+BhC6Cv56h0XezANDw8fRwiRs71t9zYp/r2gMcl/XXKNyybIvqxYzknkJcZg8F/P7KxBHfEanS8N6m12uEkuwZIIYm9y1CJsDBkE8Uau5acvplb++oXMljAW5x4ebeb9v/X6IDEtWnrle55eeF41QFHvaUKiRFG9OZkwj/SEyFzEAwc9uJnswqnhWrLKKnrDLz018u1PPTLgkYSsE1Iig9QPfXmp5JJyP31KannorLd7et1Ev/zV5RESPgQBgH9/XU695rDoZZkNs3gl8d+8sR50yYsHMibEsyq3pZhBs2CKixq7xSve+dkBSZfIzIgREOJc27znGaQLiOG3pA6FCHGMIQtpX3/Rs2hvcjRibRFkzJS3vySt395nSZ4+zBgKKSxA3mzmI5GIVTCCXi9uBCjJ7uP9jcVizwEABnXeP6+KTSWZTndajjc5eg4AzEoNoXRDU0fBOFM5udK1tjhthYC0HThVUCNYHL96yjRN20ybd+oFFZrfmHdnH0Z5Uis6+23LAjU0NDQJISSOJORePR+NRl+y0xqHhobGIYTO7EobHiob/W3SIuSCNQRNgbFyKZdUGPx9PUqY2dRcbTIkHs4p34EtD1tL44EQy67WcZOTlsnLza1VpP3a1zfyCOe7bJJa15D2s88Wbpfbt4AGDP4qnloIuRnxJ09I2WoxGBN2wNZv3o57/j/svXd8LMd1JlpVHaYnYjDADHK8OeJipnFJSqJFyZJFSrSVxSSRDmvLsvVsr/Rsr9eyV6u3fpbDSrvSOu3az6RokcrJkkiRlkRTsslL9AC8vLw5IOeMydPdVe9Xjem5A2AyBsDgsvofUXcqnPqqMd+cqnO+s1FWk8JEHVv6A2spbsRCGaB5bZQ1ac4UJCmBqPR3x1OXo6F7DtmctKSeedxskvtW8lPt4ZETGInRzDUjkrRjuL4W8MZ/4/Rojc7ZstZURjhpWzcmIpBTY0YpxWJsNU+DMCeForaWknSVLYmFJiG53JSvOEYVfx0x08pEgJFsmcDtVLdiU3uKtYd+SXC8SLztB3OTZ0qUwupyz9TUt2Yld1MdyrjPoy7Mmp5A2gwCIflCjnu1GoGI726K0XzXzId+l5ue1WVZls2I37xLUxTlt2RZ/lxmo4GBgT/XNE09ffr0H2br3N/f//MQwrSnnMAAPDmevwD8O5tivbXCWvpJzNZyWeekoo7PzePPuSjBv/HNuZwBPRur3xTaT4cI+X98v7eHkiBa8xpLejbe25bSmR6pm1N+71Ik9PbDdie1IDMq+T3H7Z0P9Nhp3dWyvNlS7Cm3rSM8dAoQzNG3N+zsLujF2mNTJ6EWFeLWhqsa78irgZ3LJqrnTDB+vq+v783l2s367S0ESv/r3Fvr2/PW9vf3JyGEQjG/sotZLCVZhDjg6zyS90slRaLE5qqdddW3rCPaxYlrh5OJuP3Lk7ZzMQ2UVLUnn42NErbf7YsfpGQLIfxsIBD4WK72GZGbtEnJQgDBYDBGCJFuRITo8wvZ71+9ou5+W4PanSmcUMw+SPGZdlriLWX7uvJ0udaTT8lpY58/e7vnVJeb41JeKKFHy49/wNubeedKXdaRyZVYR5PLZv47JoQCu3G4TE+/4Cv0v8+EZp69Fhs3BTIyg7Q+928r138ynEjfmf/j+71+GlRNf4hFXPsKkljBySvcwPBKS6jIY4uM+hFWDUWrck0R1BWPJT7fRQh5qa+v77Zyx2H99g4CjGT3wF6lZAXT0cblmuwI3+gBhPCCZNXrmvflvU/KDIDaeC+7MjfeGgstN0wnuOTTM5aSdYQL2Z8vahdCqGma9h85jvt85jiF7mo3zqkoysMAgMcoQT+apWbs+5sTvXZeTwdRGXe2zn0D1sjYEQ4nrQTxyYi9I3WHSe9d14QXzBqqmfNlyzttcnG2//HzdYd/55/nL02t4mghknVJUFyNk+Q/fsDX6xBuBndlBiqZ3nDG3OTjn332ypnzE2EqPmHeU6ejjVNRx2Z76hWrGgYCD6lql/nPa7HHhMCPf2/x8tiKHjaPti/OqtofP7t09i0HrC0fPu2k1ZSypiYZalUIgYijsLdY6N2o1OeO8I1eQGhAHCzaLpNkNd45G7f6xsq1xTzd0DSt6/bbb09XLSp3PNavuhFgJFvd+2NYZ3ptW/kFTcdxhm8UFcykxqM1C5M3DE3WbPey5lHxo6M0n7G86kGFYH+kLerPdLqohCIP07VoN3UvlWTpAKk7b1knkDw+Zk0f5d7m0fcfcSSMezqMhBgiWCBYo/XRs5m9KSqasu0XRm3BD7bF/dQLXojp2jNXYqsYQ3K8UXCebBLFbCNlkvG7jtk7H+yx1eXTF95I3n/3Xm+vR4JobHY13up1SmZfU4giRbR0DYZ3vXHs1UiCfOyzz1xfCiUSn/2dnzvS3uRC2WrgZnqxdLDP/0Jdb6OTQ0NLePX3vj+fLjRPFahSkK3DKCY1jOuCo6RyioXel1I/N+9WI46OV9cKGhT3mAUktvq3aM5fzntbnKWsVbUgwEi2WnYijx0DAwP7McZX49bG6zSgRs0R1FFoKdlSeObHrvYiBImuY0QP9rCuwwzd4ayBTybJ0vnOh4SViAaTF0J8SUIVhWzN9bmACHqoNbYWvXuTKD5CCLm9nALa/f393RDC63NJfuV706JRAMD0pFWxdlJILjVn2rKYhPg709bBh9vifpTS313LM137U1IBh78/I1xZTsLI+1vifju3XsM5Yywyp/KrXkEzA5Nu5tGsD41OHecaFYwM9zIBYMICiJTUCHkoQwzCvKddWompP//xL7+S4b2SN/yHR407+IfvPeX9tXedMgLDKH6LK3Hy1X+5MPrr7wt0vHxlRv3onz9lpM2YBQRySD3SaGzygYxKPUaVHwzIA0/eFLL45M/W9hxrFHgIkaZx1hCnRWsos8cs3olqIdlSyNIWHT+F9ARHIJ+MODq2dIJjD103orHpAYksy2vF5NlzSyLASHYPbOvGKjTlBpNI0YkDvB53WV2eSE1986VMstwIQ77UndmRSyewrtFE+5vEQCDQAST/NFa6iECpW9AoEdvdvtgRShJ9fX3wxRdf7OR5fogQcn9fX9+XSxlPURSd3gH/cM5ytadG7a4XaSDM+mckhhI/npOyprf8rDdx/IdzlvRnP+dNnGy26kKG60bcze1XEBS0ZDzkTIRDtWoiZuQGY4DI0zOWG7MJuJwl6jpvqTfzh8C5qWTyUz9aNr7w/+493l6PFSLTc/3Uh+/qeJPcWZ/hgJtmGf+bVHX85o88PkilHjUdg7s+/IX0XeN73nS47WMP3e771A+XLp+bVtNBXl+6v6GH4wj/q99YOLcc09P38RuPu4/4BPen3lq7j9qVSWT2yMjJuFg3UwUkaxyfl0KyphcbsbW/Qjhhy4XaRW3FJ8bm2xBC1/1+v3lyVMrry9ruAQQYye6BTVIU5UsAgA+kSI16JPQLwnBGqJxSXPINabwjq0iDuTxHZPgkwDqVvIOSyxNOhlftGGtGUHC+NJ1C8CxNXD2USCTsJuE+O2cZmYhx84X6beXzjDvbdMDTU089ZbnnnnuKPvaj85vVjxIYxZ8cl84/0h4NUEBUALWRKB/fb9Ptzy/w0zci/GQx9jZLev1bvckOmkPLWyzR+pYDmwQttGTcMT9+7dD68RB5dFQa8Flwzdsb4vtplPZjY9aCwTUmDj+6ngj/zYsrlz/1Nu/xI/XQ8vzg6MJ//qsfDX//fz5wMp7U+Bq7FVjE/CHIyaRO3vwbj6cjzk2N5Y98c/HsfFRL5xTnioI2U4n+5Vp09u/OhMe+eL/PL3JrP8KqmWRVyTuXKKHOLD0NorWUI/b2onOK87079sjoMYhVquH8B7Isf7qY94y12VsIMJLdW/tlWBsMBqlQv5eQmxVNjA8Q0jEU4lFb6yVbZPwQJKo1Zmu9IMVmOhFOGN4TLUMHEQeoHjH9/+WKTWSDzfSMKx11nDlXpvQhhPC5QCDwpnK3sL+//xUIIU0lMrxGk2TPrgjjgytCSXeG72tO9DpSgVJUbKOh61jWdJ3lmdHjsciq+ON56epoFIVMDzab3JVOIHi8ANk+0h7rhYCgmbBOPvrthYEvPegNcIbYP8AIAfQ/v/TSHD0Ozqwf+6E//tbllXAi+Z3P3GekUdETgeVQnDz1wo3VB37uaE0uBSgz91XHgNyfcSz8Z/d4TnV7eOME4O/7Q0M/uBJbzMzf3aiGFbf4pjTRWdQPl3L3tnA/jByhIePaoZA364gM+0FKdY22j9laL+mcJat6WOF5N7egqUQE6xw9lSmnP+tT3QiwTa3u/Slo3eDg4Os0TftXCOGmWpYbg1scnqZZjJPW6PKCQbhUMlGyObJWkCk4cZYGsZWFupWFqc6kjsgTBXR/yxmf9tlwrLpJvKLUcRVFoV+WVGuWrKpQdQnELD5v8A8l33xjHnRqLa+rTdLIWqN9oVMBM2rbLD5wwqXVB9xJU9+Y/PO0dPH19Vqbh9cdVPyhGK/WxOTD31g498m3uI81ubh0aHBC1YlFSMlHpGw072d/9DcPnxIFlEtPGr8/pRplrn9jwNP/+7a6ngP1XPq9o3fTz16Lhd+8z2pP6SIbvx0yI3gNT7CEiN5S97OU9mvKXARF7e2XMBKykqY9NnEKanEOQIhp7nfC0nRd46WK/c2Y9qbU2PRAIMBq0payiXugLSPZPbBJpZj48ssvH9N1/b/quv48AOB5hFCmR0U4XkjqmpoW07c63XM13tay0xE22mZ6sy8ti3MXVrcnGGoD0Q7LstxVCkbZ2mbee2uCK8ppIZtZzsxgz1SQ1XySC3932pLW5L27Id6mN/hdAAAgAElEQVTTaDGK2hckWDrORpKl/9YsYcdkHG0StzCPg/99UZy+EuYn8q3RbGsWXi+ARzoQymxnBknlKnMnt1icv39XzUEa8GToHadUo2j/BADak6O2sydqNG+3Va2rEYiNRtE9OmodNO0yvUUzfSUpuEOqpfaGoIZak7xjEiCuYvnWxb4Lpi35PFl76EYArhXrKHh8X+y82drxeqhGis7uhxDGA4GAdStjsb7VhQAj2eraj4pboygKPVp+CgDwSEagEvUwaOBGptdmzJ3vqLMY45ZnRzvi4VVDiIFO8thofiWlYsbM1ibjXhYjhN6AMf73FBl+tq+vL6eIRa75TGUtnbcvxqyNQ7SdLTrZg0CSA/pagQbzMb1QJ4/t722OG8pUNlfdtKu+KS8R0nY305+Kw8Vc57KK9G9NSetym6nXTUvz0XE3Bk6Z1Y8yc1d/SXYeuOeg5KLHwTom+I2/9pjxA8y8f52KYP23vjVvzHFbq1Dz8Z/xdEO4diXxn55eOv/pu2uNMnkZT0FPfyPJ0r4bSsYZwxFexFHBd43wlop7ibn23L56jcpf5iVQs9hDORrMpb7b5v0sQuhRv9//S6X2Z+2rEwFGstW5L9tilaIo/wdC+EuZR1KKomiEEKoetL4iC4TEVd8wYnPWL5RqjFkcoNySZYXm20AomXKMtGtUlmUaiFXyoygKTeHZBxCnhe2dm0q1mWIEWQYuyoulUcULE9epolVBcjLnEHmIHmgKp9WczBSiuxvUfY0W1X1TQxnAiM7hr05YBjvt2PvGung71Sq+b0NtWPOu1IxAfuJP3nOkvcFlHJen5sz1nUBuLGnh7lreuGowa+8WAtkovpDleFiKz3QiGuHMO+al2MwBU1N5uz3GTHsdoev0ThYlxdqlpMWTtXiDNTZ1ktOiFVNcK4SXI3zDT/VJY7GY784775wr1J59Xv0IMJKt/j3acQtpWgutf0aPBRFCuq/zaEnVRkr11kpZoN+tNpx0qa2pPtnihf4rAID+cOjs6+v7D6WMTduax8a5vuztkRG/UXoQQQIwrcWdO8hp49wmLs/MSpezHQ/ns/WDbVE/DwEcj3OJf5m1vLpRFSukc/jrE5b01QD9fHgJh373+/NXDnnFmlBCVz99d+0Rq7B2XZshUBHI9qNhfBXjv3x+9cr/uNd9hH5uilLU2Tjhb99dd5L+20SMSz47l1/xq9gar8Uc3Za6l4XaFzOnWd5uh8mfZg/QeIOc9ZcLrY19Xj0IMJKtnr2oOksURRkBAFDhAmJz1c266puKqgS0nSRLQXqwJX5C5NbK5hmSfQBh81hzI4jlKOqsFYEHYtjZnTXoybyno3OVEp1NcdEJwI+P2XIWCsj1Ephk9Y0p68VVFUYpiWoEZc1Lfqgt4RegDn/t63Nnl+JEy1BeMocn7/29r577+p+/3yBL89l4H/vk/V4/z0G48d/ffdzufbDHbghamEfn2ewWIEQPtUV6CaSSivnLyJlHyDtMZms/MLLoF9sjw2s/poy6dJwWcWw+2diuP9hUtR4qghKWZdmst7xd07FxtxkBRrLbDPBeH76/v5/Wvkwvo5DnpmkJcX706oliomK3is2H2qJ+DmYKYqxJBRJCVAghRwjBfX19VDSj5Id6tKl8SFqbdt1j1hQthEVmJ7M+bz5SymdkNj3nXBi/xRs/0WrFYlIn+KEvzQ3+6m3Og2/dJzmNu1idYI6DmcLEtHYSnI9i8pFvzq/7UfHlB70BWlAgWzDUX727/pjPhqRVncPfyPCgM9dQrBdL+6S9SnpMj7h0Xm7JG1dkByqKAbEmUIKlJxKYl/SotcU4sbFGJno4HDeC2aL2jlcx4nc8KMsSn2sV1JAPITjt9/vXqY4VuUTWrEoQYCRbJRtR7WYoivJ7AIA/S9mZ8w5yaWakKxEJeeZVTvvulGXTvWal1vlQa6xHSNWCBQB8AiE07/f7/65S4/f39/8yhPAfdN6xGLM2GIFQ5kO9HECo85y/qD0VniAY87qqWpfnxppp7VkacVuOjcbdJqG1Xo2a7BCANQGLbGNxEKIPtUWMHFBKkBk5q+n761ACk1/+2vzAkw/6emk9AHoe8IEvzq6LoP3Em+uO9TRx0pWFZOgPn15eVzvVHDPfj4Zc97G51r9T3iyvRmqk+PR+gDgStncOZA3EAhBEiih/V85eFtvHLMWHEPqK3++/r9h+rF11IcBItrr2o+qtURSFKkvVcLyQ8LYf2qR6E1mZ9YYWZo2jxCcnbGcTOqi4V/KBltgJG5fOZ91yrmwu0BVFoWk19mxHmJBg3h4e6smXujN943zgZjxR/qPVfBv/dl/igE/SXSsqxN+cKkzSptd7YUZd+S//snTtM+/wnGpzr4lFmMRr/reZ+0or7PzW62v2f+KZ5VcSGjaL2wOTTDd6s2v9citT3VmXbNtn13yq1Teb4J1jnBZ3EYQwDa/CnJi1Fq+UmGnnk2EvQTyJ2Dvy5idv5Q8lG5nTqjwEU/1umppsaBNXRNFpK3bSvqyQwFYR3P3+jGR3fw/2nAX9/f2fgxD+X9TwjXeSGGM0O3zB8KJeWRWXB5b565VeYEZ0cVqLV5bl9BFopeYbGBj4a4zxR2JS82VdsG4ihkwPSBQtUU/rTRnF5ZmxY/HIihTS+dhkDKz2L1kmNULS5JXPxkfaIkZqycan0FGziye29zTH1gUq0TH+4X31fpdlTVbxL55fHX1pLJ6OWqVkiTEgCK0du2+suvOnd9f17K/j+B9fj83+9YuhdD51IU/WVOaiP1DssdFeqKk3j6g5AUds7Vk9evPYOOLoOE8gH6/UXprjmHsWtbdfxEiIVnr8So8nJJfrLImFTgBhWA4E2P1spQHegfEYye4AyLfaFMFg8KeEkNdn8+Kmrp8zCGIszsd/OCtuus/cKhY/35g4VCdSNSRA74qXCCEeOiZCSPP7/WXdv+azySwgkDPaOHwjQI+NfZ2HziIkpL32bKITxaw9LbNIb0pTDwa0FF/hwgvvb0n02jmd1h7E96XUmh485dz37mNWmupjPEagGMy4yF5vlHGcvBjF5MMZ97N3dkmNv3G7s+Xxwejw9y9FjJQuU2IxF/Fnyl+aUycw0CwICOYxbTY8LImFZiG53FRKMfVicKVtTALXkT0ZszduqYpOsXNupR2vhd1SbMYospBKsUrKskx1jtmzhxBgJLuHNqtaTFUUheYUGipLgmRbrWvuTtcQrWRk8evqki3jERQejfMrdK7M4B8I4eOBQOBhSoJUw3m7dF+DweCvEUL+Lm5tvqLx1rRQgpBY6rIkFw2C3/hjgxDMzwxdMI6SC8kyZu7pQ63xUwLCXDGaxdnehbc0Jo+1ipqkYYAfeHLW8BT/z3vr/W4JQU3DRsBTpi6xKU4yPLES/eB/+aZRzIAKU1Ae/sAT6+9nP3DS3n3vYZvrj55ZujSyrBke5qMf8B2/HhNjuU4rPtgWO0UD0zAg8PFR20CLhB1v9cUPFZJVTHuz9o4LBPGxirz3msY7YiM9hBNxxNZW1r14RewoYRDT604F8xk9IYSTgUCgxRymv7//z/r6+n6/hGFZ0x1GgJHsDgN+q0z3k5/8pNZms81TgqNRtqJkCyViEaPQ+blVYSW4LBi1Wct9Mj2hoSg3H9ZQ/IRLbeU47jd0Xb9PluW7yh27lH6KoixRmeeovf0cRkLSUIEiCRq5bAQ+cYIY97YdXOexz41e9tMCDPmOd3+hKXaqlifcV6Zs52IaMFWbjJSSQsfC+ex/Z2P8lFvE3KVZbfWPn100fvyYlXPMHwTGrwJqvxFEBcDSakx1OSThHb/95MtPf/5B+uMAJTEgP74eC//9S6F0wNPvvKHm0BGfyH/4G3PGen92n7X2w7c7u78xIV0K6agowfy7GxL7Gy16TdTWcg1zkvHjKdtTaY3jnQqqKuXdKtTW/LFhXsnMDJ3vNf/eMMbvhxB+PTXGD2RZvrvQeOzz3UGAkezu4H7LzKooCg0QScvtzSZ49fszolH4u9znobboKQECGqhDSeLA2jhrRcsRQhN+v98Uoyh3iqL6ZRYPMGX1NkSiZo2yXp4eOR6Phqg+dFZP9ohTa7+tNuk1jZhJctpCkosedSSNAu5bIVna/+G2aIDewH73YmTqsYHI5JMPeHt5dDNtp6jFpxotxTD5tW/cTO359D2e4wICKg2Uok0+fY9nv81msfxg1lL01cDbfIn9DXbeFrW15nxPzMjaShwbm3uWEN2rqqUufepSCg472VaKT3fwasSQJuV5gdS3H0oHgc2PXT2qqYl12sYIob/2+/2/uZM2srmKR4CRbPFYsZY5EFAU5V8BAD9TCYKgY6SOhdNRw6auMP2MELKvr68vqwReJTdoYGDgBsaYHomTTN1aw8MiBDTtO5FTMH5h4sYpNRHl6N3oF0Y3C0+Yx94jUX6+3arWbwxyWkpC/O3pwlHEudb7YFvcL0Ka5gPI+784a3xB00ClBEHkySx3uzRg6nANbu6WNJeF09Pi/3SdGBNw35Nz6bW6RCj+5b11x0aWtJU/+fGysQ9ffKDhlLIszBUqYpBp7wNtiWNItCUTkm8T6fFaxGlJLrQBQiwJsW5aExxT5e6tIzJ0CmDMYaqNbN0bx8TOyJCfYAxtjpqYy9d2Idval6ZG9mFdFZOJmG27rkrKxZz1W48AI1n2RlQEAUVRFgEAtVv1wjJI1rArU7FJUZTDsixfqojBBQZJEfs6gqVdHNFhPy0Y0NB1bMA8bs02lHk3vdGbfaQtFqCntOdX+cn+ZdEgj/tbYieSBOIfzFquvr85VraQxzuaEj31PObp+Jn3qmaQUhwj8qXxzQFUPCT8Q22Jk9DIvzUfmjqLoU4IuP+JmyRLPz3eKHr+6M3urqcuRycfDYanfrnP1fym/daGL40X/8OgzkKkexviRxOSd1oTbtaWtUan9nF6zK2KzpWExbulKwd7dPQY1FWpEt7wTrxz5hz0hxzHccTbcSRvGlN4ec4XXpxpQwi1+P3+Xa7Pu5MI7a25GMnurf2qWmtfeOEFjyAIC7QU2mMFarAWWkSPS/WdqtFaqFRiObKIhcYv9LnpOUftbecxEjelkdAvQVGyhjzN+9YJNGwc11R5yqiIk26S68fIg23RUyIEHO3zzSnp4qoGi0ozqbUA+zsbokZFoPkwjn3k2/MXTHI1J70U4kMvLonrbG6W9Lqf8yU6U23I1TA/f9Cpe13e1tGV2Yk2SrRnp5PJ//bD5XXRuG87aG192O/w/dULoev/PhJf+dv3eI8sYUH76YJY9HHsbR61+bBTb4zY2l8VtVW3oK42EsiRhOQd1ZEl531tof3LJKu9RrDGD7mU9y1KNs3T3J1X0GV2+EIPxnhRluWGYnFh7XYWAUayO4v3LT1bf39/AkIoPj5mG9BJuqpLSWt+T1P8iEvA9M7JeDd3mmTNAgGaxT4fFxupdvO6B2JNskdGjhXSLNbVhH1u7KpBeiaBGQXMASDBFWHs1RUhZ4WVm3KRuVWdMo36YFvcz68dD6clEM08VkrW/zonjg/HuZlsG2H2fWpGvDST4CN31CVbDzuJr6HzyEAsvFyzPDu+nw4cVzH4ByU09bP7bN4/enbJ+OL/Rb/jwF37rbaPfmvxXJubkz75FveRZ+ekoak4oqcaRT3vakoccFsAVcZCqsUznxTdmzAvaqAsjYy72Cy6xOWOt5P9zKAnUbJrnuaunES7ujDVEl1ZaNQ07UO33377P+2kjWyu4hBgJFscTqxVkQhQL3AxgaLfmZGMlJBSnswSdvQ+0O12SwcOHEiUMsZW2w4MDKgYYz5XXizCqt0WGT0sCEKsru1Q1vsyakPGcTH4yaLl2vUwV5JnZmKR7/jdymHpvpZ4OujMVGUyo4mXNaR/a3J9DdpMfNwicbyrMXaI/tv3Zy0XZ+Nc9J6GxP7OOgdf42tLH8vHQnN1K3MzprcLlmOY/GoqGOr331hztKtOgL/+jfnzf/im2u52r8X+nSmp6BxU83464ug6SyCqqDrYXiZZuidm8JfN4112uRtyirrMjFw6QXSNk2WZ6i2zp8oQYCRbZRuy180xCwqUcjfbadNq7qpP7k+tfUKW5R2JHs6FNf2hgDlLOGprNSJoNz5mIe/G7uM578xMkv3BjHR5KoGyygjm2+t6484ydiyiI/LViexCFB9sS/h5qK+rkmMeEUd1RL6So58578NtsQCt2JdZeu/hzuTJOl/TrMVWM51p38Lk0IG65q6r6VrBa5oWxt3vTFjXwkkS+YOnF689dp/v5KWIuPrKCj9czLtskOw2eJtp4QnBEY9JDXkjnzdGjKfszvhuNA4gIEFcMmLvLPoHRDHrz9bGGp3u5vRIbUqAggpWg8auYzkD7cwfdVScJRAImLnb5U7P+lUYAUayFQb0tT7cyy+//HpN035KcSiGaE+51MZTbtVIrkcIXfL7/YYs4G49wWDQKGKftDYMJXlH1mNPs8ZoviPjaGipdXVuwrgnKwaHjev9+cb4oToRO2aTnPr9aUvWVBcziCpTVzijGAAwa89mjn3KrXafdGq1lFzpgwkgXxizGT8WGi2a/e6G5OFCR+GzwxdOYYxpipUha6lhAhIaIWen1IUbi2r0gV5n29cmra+a+b/59nI7SFZQw7WW+Ex3PmUp0yaTYDmOJ7qu0dxhQxWLE0RCsA4xlXFO/6Aw69oDem88ogouQ/2q0k86fSlj4EJ7ElqcaYwsz7WslYFekwuDEMYCgYCt0vax8UpDgJFsaXix1kUgcPbsWbuqquFigqDM40JVVW133HFHZdR9irAxV5PMdCGdty/FrI2b0oU4Leaxxia7bC7PtKu+eSLbWFtVvjKPi0M6F/v6hGXTsbRTANb3NkWPZqbpUDsya8dSL3MyycfrBWzRCQBWWnY34y8+iaH+xLjVKO9Gn3c2xo/USdDq68wf1Zq5XiqQgAlBf/VCaOI373C2fOlsZPTOLmutLojcj+fEglcGRqUeTtIitpaKVGyiQv+AEEMnuVBtWik208lr4TrR5kx6GjsKeqir89MHYqEFI5d5TZ6S0yO2tvMEceoWXrlNXe2RkeMQaxZelLCWjCNfx+GziOMLHqVribi0MHXjMMn4AZT6IRSFEH6CEPKr9HpdlmVD9OTFF188cPvttxcdqFbJNb6WxmIk+1ra7R1c65kzZ97HcdyX6VdRrmhjCwe4B1qipxBCf+n3+393B83LOdXAwMA3McZ9AIBmQr9EcxTrNj2gbB7G6sL0wejKvDOBucST45as1VxyFAEwCx6ssy+qg8TlVXHmbIhPB0s93B73I4Dhh785f3Yxitd9Aae82axjYQK1L4xZsxJaX63W1FOH6upb9xddgWZ5dqwzFlqpozKM7zpm73jfcbvnMz9dvvq7P+M++G+LlsmhKLfu2Hkj8I+0x3pp3b6ItfkK4aW0bGU574I9Mn4Y4oTdOH62dpwDCOUlP2d4qJcKTfoKpMpksyWyPNsVWpxddzSLOSkUtbXkjTgvZl3W6MR+To/X1Lftv8wLUslXDeYcKYUo+h2/8XtepwdHG/59WZZlekTNngojwEi2woCy4W4iEAwG/zsh5GP02/6xUdumO6WH22OnECA0YKNq3sNgMDhFCGlMrYJWgSdhR/cmrVtHbLQXaKpRGo3mzG7cd+rJzmjc8lOTlqwBK5uLsBvaEYDQ7z6ISFJ0LyCsWQR1OVvllXT1of/89NLFqwtqjNaFpTrBtAA7tWU8ipZabdidxEh/Ylwqykv016qN/jrkrW89UNCrM9c7O3LpJNY14VsXostfHAxf/8jtzgNyq0UanEiuBNptnq/lCbwyxzCx2EqJu8x71UIeLJ3XFhk7hHDSARECDZ1H89535vubXpoaPqnrKoc1lapsgpjkuyrFZ/cBgrm1snkQR6TmyxxRBSk2Y6iXqYJ7OiHVpU5AMHKER09gyKlRe9uFdA1Znie+9sMVK/cXCc/XqdG4Q0tE7bqmStQTR4jT6duCdZ0e/cNq+ju8lb5Hq+bL7VYCla3lJgJUwBxC+Hs6gPrjozePJmkL80i0mv64BwcH79F1/bsIIR1jbFT1wUiKRO0tm0QwzLtZq8s9W1Pfmi4DR/uYObK57mONY9INdVM5LeHSecvqxvdHis0cUwXntDUx0wHwWqoOFdk3vtUzHpJyWOBa9lRJxQloh7f5EvtabKCmlOPiZCxmW5y6nr5HT+gEqJgQDkCSxEAdT4qJ/iWh4JHkAy2xExaOiDqS9Ji9JX2EXczfUjrIiXckYtaGvF44xBpvj4xQfWbDkXPV+RZsNd6igrTy2ZJZO5ieyQsWm0Z/NKmJmBHxS0ktU+ifIDEGcZJW1Nn0HYw4nvg6shPs/Pi1QwTrHOR47HB7JyW7K/2+LExcP1jXkj93O9saFiauHVETcVs1/R0Ws+97pQ0j2b2yU3vYTvOeM5NwvBKxvcMXO4IQOuf3+09W6/IURfkLAMDHMbJEovbN0cYpdR7V23FkXXDS9ND5AA29zUeyxQTm5MUF67ykrnRzetwasTWnvVVHZNgPsJ63QEG2cXvcmrevHjXVt+4vWXs6urroWZ2fpGk+6e8UHRPAIQgGV4SlsytCQSlMMz8YcyKOFlkpxxG60Us1rQHiSThPoXdrZPwQIpoIiS7StRcKJCr1fVTVhD2yON1lsbmWrM7adff0yzMjxwFAxN3Qdl5T4875sWsHeUHUNVXlJIcz7va1n1+aHjmeiIUtrrrmKZurNqt60+LUjQPJWNQGIRwihOynnrK348jZ2OqShxMticjidGtd6/6C9+DZ1jYzdN5PA6X8fr+91LWz9vkRYCTL3pBtR8AUeMgknPtb4yckhEUIYTwQCKwTPN92g0qcIGU/DaTZdHy3dkwJ9cbuY+u8r/nxq71aMoHykiyAIOzsLvuoMtcyLLH5Q4K24ig1qvlEjea9zVseyW60xUz1of+uEQD+aWzzdUE2+83qSxFH+wUChbyBcLbI6BGEVVshUjY9XdOTrKlvnbS63GXrIZf4+lSk+dzYlSO6qlohBMs0TeeFF16wiqI4SAihec7G9YHF5lgGEOFkLOKi3q7dXT/p9DTmvRPPNG6GRo3rOse0kCuyZelBGMlWFk82WhYETJJ9fNw2oOO1s8yNRQCqGTjT/pit5ZLOSetKujlCNwJr33FgXUUe87g4hlHCirD4zKx0ZTKOwve3xk9KaO0YOm5tGNN4x2yl126LjvUiPZmT4HPNd5ySbD1s9rYdKOoON9c4Zkm2NTlJ6s8T+IVRW3D94fb63nKttn+/XXVZkHHoDSOO7rMEwrwRtWJisVFMLrVgzqpFMzz5zJHtoeETEOiiw+NdcrgbCnrTld6LSoxHU3KopwkAoMIsL8mybBTjoM/AwMCHNE27yPP8f8QYPwghpCloNICsVrI7l9wNHUWv2UwDSpH2ZVmWdzWdrhLYVcMYjGSrYRducRvOnDnzLo7jvplaJklgpFnWiCZdaaeaIRgYGOjAGBv3djpvXYlZm28K12Odd8TGTtLj2UJriOswaVnz3sFWgnwKzWOSrHkvW2fRpXt9iaOPjdkG3tEYP/j8vGU4pEGjhm3mc9ypem/3web6toNbIlka9EUJ9rExa/CBlvhJC4eF709brs8mueVstt9Rmzx00Kk5qLbF2nFzcR6+mFxsEBNLrTpvU2PWpk1H3GJy2SsmFtppDqw3xx1nISyr4fOF8atHNDUpBQIBGqCU81EU5bQsyy/RBsFgENP993UefTlfIYtsg82PXTmmqUkLhDBR7adM1bA/hWwo+MVQaAD2OUOgGAT6+/t7AQDPQQiNPMPU8zlZln+7mP7V0CYYDD4BALiPAEjC9s6zNPKY2pWObEWIAEyFAFI+G0KGMEBC8k1KsZnm9Bo4joRtnRWLHE2Pi3XeHh3pyQyIMgNuMvGbTgrLT08Lm6Kejzm1+jt8sKV+C55sMh62LU4OH5lOIO3pGemsV8TWdzTGj2oEkfnkmmf603nxiksktsnYmsYxrX9Lc6qp5nXArTaccKmtNHc2LDWdgwhRssj6mMfA66KJMUaGwH7G3XCl7193+l1MnQwAURQ7Tp48OV7M/IqivAAAuB1AiBu7jm2Kjs82xtLMaJcaj9g53qISiKEWj9sRQq/z+/10LPaUiQAj2TKBY93KQyAYDFJt4IG+vr7byhthd3s999xzksPhfAUAsl/nHUsIx2oh1qEquicTlrqc93zW+MwxTg1vS9k1qqdsSSx0c1rECOoxa+Cmj7IRR38UDNgio36EVXg+JEz2LwmbbK0EyZp3sU9O2M4mdGCQ6gfbYqc4SLiNXzaZx8eZKV7vaIof9ArYSXmSHh5HnF1Z762N2r7G52v32ukgKAAAxwuE4wW9tqnzPKywJvJOv4ELY1ePqqlC7aVEAPf3938eQvhR853wNHVdFq32ddcdmWtJkbmOEJrGGLdRgoYAqIFAgEZBs6dMBBjJlgkc61YeAmadVlmWDVWevfooikL1cKnikvEUk5u5XWu1RUb8CGvG33IhOygxzSS41admLJvSao66tLrXeWFrqZ5sNDxXBzEkK/PTRnTxkgr1b0+tT9cy137MpdUfdmgNUQ0m6yzElsRA/8qElDXt5gMtsRM2joiUbDXemkhY6q8RJKRLD24sAED/f770l+3CfyfGNaUsSyFZapeiKH8JAPgYzUSjvz18nYdfRoinYhSbntmRiz1Y15OyLNuDweCrhJBj9I43EAgYMQTsKQ8BRrLl4cZ6lYmAoigRCKESCATeWOYQVdNNUZTnAQB3mp4jp8ccluRSE9LiDvO4EnNiTOWdc6pYM79dhjsiQ36aPxuzNl7WeXtehaA17y97zd/DTq3u9V7Q5m0/WFSeamYEsbk2nUDw+Ji1YhHT9JfYg+3xHh7gdIUZ8w725jE9RxJC7bAlMd9lc3tXXZ6Ggnm527UX2zVuCm0yw2kAACAASURBVGtdluWyCC8YDC4QQjz5js4pkRNC9EAgYKHrCAaDn5Yk6c+PHTtWdOnC7Vr/Xh6Xkexe3j1m+64joCjKOwEA38o0JBXhmYQQWuiXFgBAJBAlqZIdJJqQLRWolIU4IiN+qg2VsDZdlyLjZvUiUmhcMyCKAIAfG7Vtuqc74tQ9r/OS9mJI1tRmpgFOz8yJw3fVax1LSag9PSuWnGNb7Np73XpjjytB77ah6bGb97KaWBPhkyv2vR7klAuLuZHLx3VdNciPEPJEX1/fQ8XilvJovwEAeLezvnEEIUGV7M4QhOvvuymRQwh/civ8AC4Fm+1uy0h2uxFm49/yCCiK8i8AgDdyHPeF3t7eX9m44FdeeaU2mUx+HkD4C4AQJ0D8CsC6iyA+nhTdM6VUc9lQls2YigrUR+ydeclNis8e5dWQkY+cK3/2sFPzvN4L8pKsrieFuZErJyjRRXUOf2XCUlRQTSVfgrQMIyfgiK3trHEXawSdYVjb0D5msbsqnhZVSfvLHYtGGavJhFFVR1XVujvuuKMkDzMYDMYJIQZR00cQpWiNt3UotDTTUtvYcZ3+cIIQfj4QCPxWuTayfpsRYCTL3gqGwA4joCjKXQCApwEAqxBCQ2SeFlIgkFMxskSzVf6hbagHC7AGNcE+H5caRxyR0WNhe3veWqmZS3NEh/1AX0s1uhDip15aEtcpC91Zl2g74ATebLKKKc81XXSAAEQeG81e53a74fSJuu1tjcmDHCBrKS0pgqX/udcjifNhl4xHbcnIiju8stAEALgmy7KhhVzKQ4OhEEIfIYRQ3W3qFac5AEIUCQT89KqDPRVEgJFsBcFkQzEEykGgv7//jRDCzwAAaJrT2t8k4mIQEBFDhBOib0jjrSFbbOoE0qIiDf6JlECumTZxeqzWGp3spv/2xKR9MKmRdIrMEScNfFp/J2seC5tjUJZ9bk4aHYmhdEWgctZcqT4bCy3cSiRLSVWNRxyJWBio8ZgHQrCIMf4RAOBNuq6//rbbbisqnScX1gMDA/8LY/yz9N0jhFyUZdmoA82eyiLASLayeLLRGAJbRuCVV145lEgkPooQ+iVCCNWqzfA4EL1STd9JljuZeeysA4AfT93PbkzhWZi+sV+NRmvW9Kwg+OKEbVDDN0m53Lkr3c+UYqRpO972Q5XPP660wXnG07WkuDg10oa1pA0gNEoIeQ5g/GOE0HN+vz+rpvEOmsemKgMBRrJlgMa6MAR2GgFFUX5ICOmDEBql74xzW4h0ApAWcXQUXf81024zjzZJoPbEmPXsB1tjJ3hEU2bWJCKnb7xKPeuS5Rl3Ghs6H/VoEceRcmrD7oa9ueakJDs/drWVps/Isryn9JWrCcdqsoWRbDXtBrOFIVAEAoqi0MAeb2ZTgvhExF462W4MpFrTG075rgjpBGO+1EIDRSyh4k0eaYvQoJ09fye7RrLX6wKB3paKg8QG3BUEGMnuCuxsUobA1hFQFOU5ANBBADANhAGa4JiPSw0jpY4saGGfJTbTRvtFdA5bEUYIGvVPMQ2QeWlZnLmwym/p/q9Um0ptb9Ym3ut3soxkS9356m/PSLb694hZyBAoiIASDC4AQjyYs4SittYrBTtsaGCNzxzl1LCR4hPXIZY4klbk2gueLCVZCCFs6DpWMSGMUjGsRHtGspVAsbrGYCRbXfvBrGEIlIXAyy+/7NY0bYnqzYYd3WXlrnJapM4aM6QRgQYQ4QCGT82I12cTfNbqOWUZWoFO9zbEaA1V8N0Z62VzuEfaowH6Zeb0+Bbtbt9QBabZlSEMkh2/1hjw+327YgCbtOIIMJKtOKRsQIbA7iCQ0oUuqF+czzqkx9226OQ+Glp1dpWbGFy2pIt+t1mxcyyGaK3SqnxuheAnSrIL49eb/f7e+qoEmRlVMgKMZEuGjHVgCFQfAoqifJHK/FLLwo7uATN6qVxLDY1jAsirYWHyhFNdF4RTrcfHD7bGT4oIC3XN+64IkrVqfwzk2xNGsuW+sdXbj5Fs9e4Ns4whUDQC/f39VCuZiscb2T2q4JzTBNeCzkk5S5vlG3xj1DHm7EmVk8KW5ILnWoSf++mCOFq0cTvY0PBmEUeyqVZlMwNjXQwvTO0TJeey5KzZ9ZQZRrI7+LLs0FSMZHcIaDYNQ2AnEHjqqacsXq83XQ4OQE6jGlIaJy1TKcZSbCAEc/bIeA/l7aijwxB5WPNwCXhszF6VAUYPt0f9yEghRsDq8Ky66hvzVuTJVLRCCBFf59FdFbNgJFvKG7o32jKS3Rv7xKxkCBSNQDAYDBFC7KZEI4SQmAXSdc62nEsbuZgJzLJ6X5uwvRLWgVpMn51u83Bb1I/gmjwlzZ3NFXFsEqzN6ZqJhlZpoBHcbaJlJLvTb8v2z8dIdvsxZjMwBHYFgTNnztzJcdzzCKHf9/v9fx4MBs8BAI5gAhMAcShib70IwPpyZ4UMdcTGeoGWNNN7yKOjtl31/HLZm6lpTInW7W0fszic6eo8S5PDPYl4mNaoxY3dx41o7LmRSyd1XRNoe06UcH3LvrKitAthmO9zRrJbQa86+zKSrc59YVYxBLYNgWAw+P/RICkCgCGhqPKu2YRUP1HshJwW9knx2bY1/xhiKmz8kwXxxvVIdaT6mARrd3kiBOBIdHU5lQ5Dv+5Mn35ttRvFK2jhcowx/RFB024Bb7Hqdc3dRRWxLxY/RrKVQGrvjMFIdu/sFbOUIVBRBILB4OMAwncSjGl5M+O7IGH1Dam8s4g6pQQZdVxTT7Xc097fEj8pcVhwe9smzUCm0PJUQ2RxodU0lf6v09syZHfWLuUCNEW2a6X0drCEHvNkK/qKV8VgjGSrYhuYEQyB3UVAUZRrAAAqz0ir/mANSasxW/P1QlaZUchjMX7xh3PirotAmF5sJeUVzbtbWuWHYN2oiER/VGwH+SZjUfvyzHCz3++vKYQ9+3xvIMBIdm/sE7OSIbAjCAwMDHRgjGlB+cN0wqTFM5YUa9N3mRuNWCNZpD86Ku3YkWouIMySd3ZP46LTXV8xwqfHx7PDF9Jee8aZM6x05Z+U4lNLwO+v25ENZ5NsOwKMZLcdYjYBQ2BvIqAoylkI4XHqtEXt7ecx4pOZK7FFJ3qQHue/OmE9F9Hhus92Y8Xb4cXmW8fsyMUerOu8aLHqnpZ9FfmRkToubvH7exnJ7sZLtA1zMpLdBlDZkAyBWwWBwcHBPl3Xf0RTZI30H1tT+ghZTC7uFxNLNbMqt/z9KUvBo+XtxoSSrFRbt+qubcqbG1tJO9JHyRxPvB2HtxxprRmyitdaA36/p5J2srF2DwFGsruHPZuZIbBnEAgGg1OEkEbMWSJRW+slariQCDVbkrNNER0lvjohlVU4vlIA7LQXm2n39I1X/UaOLccRp6dpxup0Fx2pvXH9uqYK82NX2wMBf22lsGHj7C4CjGR3F382O0NgzyAQDAZ/GwDwpwQiPmzvfMUeGz8FtYQRgbubesb3tcROWDkicrxIvO0Ht+xNlrMh65Wjipd1zEqy41fbA35GsuXsQzX2YSRbjbvCbGIIVDECwYGBaQKghxAsmFpSER3GvzphPb/TZt8UnYCgsXv3a8nODJ3vpYXuaY6taHUknPVN13hevClzWQAg6skujF/r8Pt73TuNJZtvexBgJLs9uLJRGQK3NALBYHCGEEJFHgxFitRisypAnajRvB4B2/51XixJO7kQgLfXJlsOO7VGyeZMuBs7dvW4OtNWk2jNf6v1tY9bHK6ZQuuhnxskO3Gtw9/LSLYYvPZCG0aye2GXmI0MgSpEIBgMDhFCjCLvFptTTURDRhWgTKnFtzUku5ssmnm/WFEZxl9sjxp3oZXMia0kzCvTI92xaKhWtEi6p2V/UdHHa57s1U6WJ1vJndjdsRjJ7i7+bHaGwJ5GoL+//28hhB/mOE7jeAEmE3FTJYksqChyOSzMva420UWPT6mAg7LCj2IMiUck1p8uiGNbWXy1k+zU9XMBuu5SfgRgXePnRq90BwJ+11awYX2rBwFGstWzF8wShsCeREBRFFMQmCBBxEDXEMZ4/XcLhACkawGtLTOOYfJL41ZatKDkx5RPLKV2bMmTbLHD7PCFHowxb/fUrzrd+UvumVNRkp0fu9Lt9zOS3SL8VdOdkWzVbAUzhCGwNxFQFOUEAIAehxrVeajHijhOt9XUhWIrCzVUhtAsN6dpSQkkVcfS/Hi7rqnG9085kclmwBMtTWd31y8JFtuqaHUsVBuCN8vp1UZc3hYj9Snfg3WVnxu9ui8Q8DsLtWWf7w0EGMnujX1iVjIE9gQC/f39P4IQvsk0Nt9RKSGYnxm60LPxHrfYhZrHxWZ7gVbMqZDyUrE2FNPOJNpijo3XSPbK/kAgQIs2sOcWQICR7C2wiWwJDIFqQ0BRlHkAgCENmI9c5sau+HU1Cb81Yz23nChdmpG6zg+nAqDoXA1dR89CiLRqwcOUXrTaa+I1DW0FU5xSnuz+QMDPSLZaNnGLdjCS3SKArDtDgCGQHYGvfOUrXHd3NyU80th9PKtIxNLU8MlELCwMx/j55+bKT/Hpcau+XpfaZnW44jW+9oJktlN7tjhx7VAyEXfwgkDq2w4VFMqgJDs7dvWA7Pfbd8pGNs/2IsBIdnvxZaMzBF7TCCiKEqK6xw1dRwchRHgjGPOjl/2apsJy7mUzxzrqVOtP16odiOeJr33rGsKV3DRTdpGOCRGiScWEClUgDmGnp/kKREg359O0hDg/evW4LMvG/TZ79j4CjGT3/h6yFTAEqhoBGn0MIaQRyMTd0HbVYnOFTYNX5iYOx0JLhte2FaJ9Q53avt+uemnKjBlkVU2gZAhUZIp3GDoemUpVGGvc/OiVg37myVbT9m3JFkayW4KPdWYIMATyIdDf3/9GCOFzAAANQsjRSOONd7QrM6PHYpFVaStEa0YbW2zORG0VqT/lw4YGRG38UcBI9tb7e2Ike+vtKVsRQ6BqETBzauvb9r/KC1LCNDQRDvmWZkfa6P9PYKQuJEH0mVnpWrELoSRbrV5srjVkizpmJFvsju+ddoxk985eMUsZAnsegf7+/g9BCL9Az0wbu44NpI6RjXXRIKhkPCoQcvPq9isT1rNRHRaMFn6TN97VYcUeyeGKu6so8KmQJ0s/t9f6lp21PqMeLyPZPf+Kb1oAI9lbb0/ZihgCVYuAoigYIXSKEDJIq9X4Og+/jBCfDvwxDccYo9nhC71rni3Unhy3ns21KLeIpXc1xo9BiIDb21q0GP9ug5SIRxxLk0OHMu9lGcnu9q5Ufn5GspXHlI3IEGAIZEEgGAx+jRDyXgjhnwQCgU+YR8f58mhnhy/6MdYhARA/Nmod3Djsfa2Jk1akC/So2NPUdV2QbMt7CfzZ4QunMMYcjTq21dQv22s8wyzwaS/tYGFbGckWxoi1YAgwBLYBgcHBwad0Xb8bcZzm6ziS01OdG73sT0kwGhrJT0zYzh52qHUiAtxxp9q81+5iN0KZWfCdeuMQgqiu6ycQQt8GABwhhHAIob/w+/2/tw3bwIbcZgQYyW4zwGx4hgBDIDcC9PiY5rHYXZ5pZ33zRK6Wi1M3etR4jKe6yNmeYiQLq3UfKMkSWkAB8nGIVSPKOstDWO5ste5gfrsYye7NfWNWMwRuGQQURYkBAAxyadgQDJW5SNPjs9hroqJkjUeW5mppzXhf59GCSkrVDNbauiAIO7uDjsjISUB0DiMxHrW1XqR228OjxyFRLRDCzwQCgY9X81qYbZsRYCTL3gqGAENgVxE4c+bMr3Ac9/dUrIIa4vD4Jhxu38xGo0yS5TguQQDg8h0x7+qCSpw8k2RzdXWErhsF6unnhBB/X1/fpvvpEqdlzXcIAUayOwQ0m4YhwBDIj4CiKDQvdh9tJdnsy+7GLiOtxXzmxi77dXWtPJ75FLrP3QuYF0OydB3W6NQ+To+6U2ualmW5aS+s77VuIyPZ1/obwNbPEKgSBILBIK23epCqQhUiT13X+IXxqyexrhvfYbW+1msWh3ulSpZStBnpVCWOJ2FbR1HH3pleLUJo3u/3e4uekDXccQQYye445GxChgBDIBcCwWBQo9G0kt255G7ouFEIqfmxK72amqRi+jkr/RQaYzc/1/WkMDdy5aQqOKMJyWfcwRbzCOqKxxJf6ASA0O/wr8iyfF8x/VibnUeAkezOY85mZAgwBHIgoCjKRcTx+3wdh18pFqTZkUt+rGvGd9leijJemRtti4VWfdTuqLPrHAYoWeyazXamVwsh/BkAwBt4nv9cT09PpNRxWPvtQ4CR7PZhy0ZmCDAESkRAUZR+hLgeX+eRokmWTrE0PXQyEY1QUQpsdzeMO2rr58ypF6du7JdsjhVbjS/9byWaVfHmmbmxMXvrVR1ZVsudxBG6HtjQl6ZF3S/L8lfLHZP1qxwCjGQrhyUbiSHAENgiAoqiTAIAmsrxSGeGLgQydY9TpqRLy3Ecr9a37j8Puc0yjls0u6Tu6fqyiCdhe3H3sMVO4AgPnQIEc6n2s7IsNxTbl7XbHgQYyW4PrmxUhgBDoAwEFEWZBQDUN3YfLyoIKNsUupqwrS5M70vGwqIpXiHZXdF4ZNVmEu9Wxi9jWeu6mOITEUd3cKtj5erviAz1AIx5AMBvy7L8ue2ah41bGAFGsoUxYi0YAgyBHUKARhgTQg5WigSp9jGVXfR2HDZIe3Fy6FQyHuF8bYfOIkEoWN1nq8vOKNZOhyI0cpraU+4dbLH2iMmlBjGx2Iox/r9Pnz7934vtx9pVHgFGspXHlI3IEGAIlImAWUTA6vTM1nibx8ocJme3lYXpg7GVeefGeraVnoeOl3nvum58xJGwvbNsT70YW3k9UiNFp/fTthDCfw0EAncV04+1qTwCjGQrjykbkSHAENgCAsVU5yl3+OjKfMfqwnR9qr8phAwF0Raua+2+XO642fqtC26y+sZ13rlJxaqS82Ubyx667qeqyBzHvb+3t/dr2z0fG38zAoxk2VvBEGAIVBUClGQRx6m+jtIijItdBMGYnx252GPe19LjW/O/HR7vmMPdQO+FK/LMDF/oofPRAgDbeQebz9hUms+3ZVl+d0UWxQYpCQFGsiXBxRozBBgC242A6cmKVtuqp6n76nbPR8fXkwnbwtTQYTPflv5bORHO+TzasHPftgU65cJoTbRivhMA8Kosyyd3Aks2x3oEGMmyN4IhwBCoKgTM8nfUKNFqX/E0dVFN4x15VucnD1kk59LS7EibOaGnqfOiaHVESzVgeXqkOxZZraWeMtiBe9hM+4RkyGNJzHUAQBCEkPA872QiFaXuYGXaM5KtDI5sFIYAQ6CCCCiKMgoAaJMcNfNuX9tIBYcueqilqeGTiVhYsDlrZlzetvGiO6YamneyBPEkUuF82EK2UIEKCKGGEPqj3t7eTxdqzz7fPgQYyW4ftmxkhgBDoAwEBgcHe3Rdf5l25UVLtL71QNGavmVMl7fLzND5AL2v9TTvO09r2JYyvkmyO31M7AgP9wCi8xzHvau3t/fbpdjM2lYeAUaylceUjcgQYAhsAYH+/v7fgRB+1uFpGHO4vRULQirXpOmh8wFACLDX1k84axunC42zMj/enoyEanVdp2IQQLV4lhNi7bqyfYXGKOVzKT7XwekxJ83DhVi1pOrOfkOW5feWMg5ruz0IMJLdHlzZqAwBhkCZCCiK8nYAwPdS3XFj9/FdLVCuqwn7wsT1wxhjmnOKG7qO5bVnY37sdnqyjshwD8AGmZvpSBS2A7Isbxupl7mtr9lujGRfs1vPFs4QqF4EFEWh97A0+AjS49qmfSd2PDJ3Izpzo5f9uqZChJDu6zxqHGdnewyS3aZAJ2tich/UdBERzUII5lJf4N+UZfk91bubr23LGMm+tvefrZ4hUNUIDAwMRDDGNovNvlzb2LXr3tn82NVeTU0gm9M95/K20uCsTc923cVmlLUz5RkxxvgX+/r6Hq/qTXyNG8dI9jX+ArDlMwSqFYHMVB63t/W65HQvV4Otpkfradl3XrRsDoZamhnqSkQiHgAg0HlJjVmbSyrbl22NjvBQDyCYRwg94/f731YNODAbikOAkWxxOLFWDAGGwA4h0N/f/0sQwr8BAFiKuQPdIbPWTZPyVkmuQgbpcnYAgK3eydpi40eQlrBpmva+22+//eu7sV42Z/kIMJItHzvWkyHAEKgwAoqiJAEAAh0WIoQbOo/uatBTruXNjVzy67pGvz9zEm10aaJpdWmpWecd8Zi14Xy5UCFNlWyx0WMGJhDOBgIBViO2XDB3oR8j2V0AnU3JEGAIbEZgYGDgmxjjd2VGyiKO13wdh7d83LodeM8OX/BjjHMSrenNRu3tFzESSlaMyrQZEk2wh0eoLCKRZRltx3rYmNuDACPZ7cGVjcoQYAiUgMALL7xgFYQ0EdF0lIzvJkgau49ta2m4EkxNN92YqlPXvO+CIFljZoP0kfEWI40d4aFTgGCOEixC6K1+v/+H5djL+uwOAoxkdwd3NitDgCGQgcDg4OBbdF1/lurs0sLm5kf0Tra2seuyaLVtyRMsF2xNS4g8b6FH2JseSrKCxaZLdsdKaHHWk2pAiRBba+qnnLW+GZNokxb3iqBFnFBXN3mh+Sr08GqoRorP0rqw87Ise8tdB+u3ewgwkt097NnMDAGGQAYCAwMD78UYZ9Y8zXnfud3ALc+MdCWi4RpCCPUggWi1rnqa9qUrAsXjq47lydFDdU3d1wWrzYh6XpkdPxoLL1sBLQhAMrUhbloLEdIJxgbR0h8UGGMq4A903p6MWRvPZa7LTNlJtb0jEAi8uN3rZuNXHgFGspXHlI3IEGAIlIGAmbJD+QmhwspKZUxRsMvq/FRzdHWhKVtDxPOqr33tfjgWWXatzIwfEC1W3dOyb5MwxfLMyHGCCeIEy6qrvmlY15OCGo3aN6YhRRbnvKHlmXY6ZmYUspmyQ6vwAQCisiy7ChrPGlQlAoxkq3JbmFEMgdceAoqirAAInY1d23f/mu/4lyJu3rNyHE9Epztc42m8EgsttazMTTSmdoT4Og69gjWNn5+4fszqcsVr6tvLjhyeGTrvp8fjOm9PxKyNr5q7botOHER6nOoRB2VZll97b8Ots2JGsrfOXrKVMAT2NAKKolwGABysVLH0TDCiywv10dX5Bk1TJRpA5PI2jei6KjjdNwX/l6dHO+PR1Tp6fNvQdWyTjOPcyEW/ruvGdyaVeqTttmrrGqlDEHZ2r5vPPCrGGP/G6dOnac4we/YoAoxk9+jGMbMZArcaAsFgUCeEIN4iRepb9l8qZ32rixMtztqmKV1TBV6wJDK90xzjEavdPR+LLNenPof5iDMeDdevzo23Y12jGsbE13l0S1HPU9fP0bqvmwQrkK5abNHR49QmjuNO9/b29peDB+uz+wgwkt39PWAWMAT2JAKDg4Ov6+3t/fdKGU/vZJ019VP2usapUseMrMx5Qwtrd5vmY3qb9P8jhC5hjOvNCF1FUQYhhA5CCI3cTT+5vNhS7Sm2fUZh90TE3pE+Lqb9aeH1VC7TqCzLHcWOydpVFwKMZKtrP5g1DIGqRmBgYOCjGOPPm0bKslyx7xBFUYjNVTftqm+aKBUEk6wghK8SQjQAQDcAwAgWQgg94ff7H8o2Jp2T/ruv8+ggTb0pdd6ttDfTezCBAEICIs59G4+MAzSbiX4GIfxOIBB451bmY313B4GK/YHsjvlsVoYAQ2AnEejv7yfU26sEySqK8r8hhHcAADqo1wkAcJZ7x5khDJFWRHrppZcOnj59+ko+fMyI5nLn3Qr2M0Pne+nx+JNj0rn7W+MnIEzXhE0DHNE5bOeMe2BDWQpj/PbTp08/vZV5Wd+dRYCR7M7izWZjCOx5BBRFocIQEoTwh4FA4K2lLigYDH6fEHL3elUnY5Sy82LNKF1jEELm+/r6ihJuCAaDGs2F3WmSpVHO86NXTwCAyKOj0oDfrXUfcapuARKICSKLKsG1AuEeH7MZ3u2H2uKnOIg5Ks4RCASM3F327A0EGMnujX1iVjIEbhkEzCNaW039pKuucWp1YaoZIU531PpmtrLIuZFLJ3VdWysuAOGVQCBwqNB4wWAwSgixUm52ehpH7e76+UJ9KvG56XkrS8L8qyGBFqg3HgsH+IQO6HH3pufhtlgvggTxPF976tSpqij7VwksbvUxGMne6jvM1scQqCIEBgcH/5Ou639qr62fcNbeTJ+phImzI5dOOGq9y6vzU77UeEVJESqKogIAeIPkbDULtY1tw5WwJ98YlGTpXewXxqybUoVy9bNAwD3QFj0FAEjIskxTkdizBxBgJLsHNomZyBC4lRCgnqzVUTtX42sZrdS6TM/Q137wAuLFmBlUVIrXl1kk/qZd21OcgNpLg5oeK4FkqU33tURPWjmjFKAiy3JfpfBj42wfAoxktw9bNjJDgCGQgUB/f/+nIISfoKe5Do9v3OHe2vFwJriUtDLTbzQtKc6PXjkBIfzHQCDwy8VsRDAY/E1CyKcBAF+l1W4wxrRuq1Db3HF5dXay01nnG5fstcYxrUnihjoVDf8t8TH7Pzq6dudaynNPQ/xAgwW7EEIf9/v9nymlL2u78wgwkt15zNmMDIHXJAKm2ASAUG/sOrZJ79cEZWl6aL9gkaKO2qZJ+m+zwxd73I1tV0XJkbMSj+nJur1tk5KzZmp+4tphLRG3bzXFyLw/Nm1DHKdZHbWzkZX5ZvPf6loPnBPE7JV6cm308uxoZyy8WvdYGSRLx3ykPdYLAVHZsXH1/ykxkq3+PWIWMgT2PAIvvvjiG3ie/wldSF5Fpciye3lmfJ+5YKvDPRcLLxuRwo5a33iu4Ki0Z9l93PAMMda42eFL9P5yS0XOFUV5AQBwOwBgEQBglrPbtB81dU1D1po62qaoZ2lmeF8iEnaX48nSCd5Ql2zdb9d8rIB7UXDvaiNGsrsKhi+MdwAADuxJREFUP5ucIfDaQYB6hYIoheta91ON4qzP4szQvmQk4hZFSU8m4xtTVbKm+JheLOI44us4kpY5pIFQWNdECGEiEAhULFAoGAw+hTG+OzNfuNCPh42LNUvllUOyVo7w97XEerb6A+K18+bt7koZye4u/mx2hsBrBgHj6BVC3Nh1bDDbojFW+dnhy5Q8DG83Hl5pXJ4db1krz7p27UnrsTZ0HjWOmrV41Do/eeMI/Wee50l9++FNOsIzQxdOEWLkl8YDgQBN1anIs/EYOWPQonJ9KckuTY4eKve4+P6W+HGJw2I4HBbvuuuurCk/FVkoG2TLCDCS3TKEbACGAEOgGARS0bugxts6ZHW6lzb2mRm+2EOwzvOihOtb968jYl1N2OfHrx02yTazL0Ic8XXe9GBzjQsh1CCEH/L7/V8qxt58bRRF+SIA4EGzDYSQFjcwPO9ihC2oGMXMyNUTpthEqfY80h7zU4EodlxcKnI7356R7M5jzmZkCLwmERgYGHgeY3ynufiGjsMvQ46nRcnXHozR9PCFXvqfHM8Tb9uhl6nnmwnWyszosUQsbMEYG99dda37LwmiFCkE6OzIxR6s60YuLD0+xhhHEELPBgKB+wv1zfV5cGAgSjBe5x17WrsviKItVmjMhcnrB9V4zFnOcTEd++caEt3NFr0WIfQ6v99P743ZU6UIMJKt0o1hZjEEbkUEBgcH+zRNux9C+LFsMopYVfnZsbUjY/qINmfS09hxrlJYmAFSmeNR77ivr6+s78JgMBgjhFhsdte8q6G9YN4v9WBDc5PtoUjU9W+L4thIlJsrd22/2B6laUvTgUCgqdwxWL/tR6CsF2v7zWIzMAQYArc6AlQDGUIoNdBc0yyPSYiepq4h0WovOnK3FNxmhy+cwhjTY96yopD7+/v/ACH036jQf6Fj4kyC/+dp65WFJAyVYmtm23t8yf0NklYDAPieLMv3ljsO67f9CDCS3X6M2QwMAYZAFgQoMQWDwVUIodUIZsoQdTAJqdB9ayWAnRk6fyp1nzomy3L7Sy+99Mjp06cfK3ZsUynKYrUv1zZ1Xc/Wb27kYo+u6zytqnM9jFYHVoSs7YqZk4cEfbAtRtOTYrIs24vpw9rsHgKMZHcPezYzQ4AhAACgIv20qo+v88jLofnJ5mhomSotAY7jiDcjJWc7wdp4jFyKiEWaZCX7am1z19WNdppH4FRG8XuzlqvzCbS6lbUcsGu1r69LdrGgp62guHN9GcnuHNZsJoYAQyAHAsFgMEEIEemx7VqmDiK+zqNZj5G3C0Qzr5aOXwrJBoPBJwkh9+c7Ls6odwso2T47ZxmajKOyjsBFDnAPthiFAv4fWZb/eLvwYONWBgFGspXBkY3CEGAIbAGB/v7+34QQ/q/MITheIN72QztKtNND5/2AEE2WZUr4RT/Um0UIYV8qhzdXx0yyLTeymI59X0vshJUj35Vl+b1FG8ka7goCjGR3BXY2KUOAIbARAUVRTgMAzmT+e6FgokqjuFYdp/ii7+b8AwMDj2GMP1Qk0fqpt34+JKz2LwmbjpeLWdOH2qK9HASrsizXFtOetdk9BBjJ7h72bGaGAEMgCwLpknMIkcYdPjKmJIsQUv1+f0meLF2GoijTAAB6n1xQ9cn0aMv1Zh9uj51CgLwgy3I675i9TNWJACPZ6twXZhVD4DWNQDAYXCCEeBBCeqEj2EoCZQZAQQi/EwgE3lnq2GalIZenccTmrp/Pc2xseLNfnrSdi2kgWeo8j7RHT0EA7pJl+ael9mXtdxYBRrI7izebjSHAECgSAZpHCwCwChZrqK5l35Uiu2252dT1c0Zt2lKCnzInVRQlDiESGrqOZtVopm3nRi4f1XXVuqrz2jcmxLOlGP2G+mRDl1V/5ba+wDtK6cfa7g4CjGR3B3c2K0OAIVAEAqYQ/07ezZrebLkk+8lPfhLde++9eqGKQ+aR8XMLlonhCEePmgs+++ya+3WepLXG6Th8+PDhssUsCk7EGlQMAUayFYOSDcQQYAhUGoFgMPgMIeStdFyL3bVY29A+RP87tDDZEguv1EMICcEY8RZbSLK5lm01noWt2LC6ONUcXV5oosUEAoGAUO5YiqLoCHHY13kkp5da6r2shQPce5pj3RICHwgEAj8o1zbWb2cRYCS7s3iz2RgCDIESEThz5oyL47hleoeZpSstIIDM/Fr6OS2HR8nX7Wu9JlqdBYsHZI4ZXpptCC/NtkIIZwOBgCGKUeozMDBwEWN8GEKIG3KU9TOPpOnY2YKf3AK2LKsoQT8/UaN6my24xmvBNBjrb2/vC1DdZ/bsEQQYye6RjWJmMgReywgoivJ6hNAzGGMaJJSQZbkxGx6KonwZQngbhLAZY2x4opzFGvG27LtULH5bPS4udMRt1rglAJHHRqVNecD3t8aPWBAtm0dE+gVNgBEYdR1B+JNAIPDrxa6DtasOBBjJVsc+MCsYAgyBCiPw8ssvn9I07UVazIcGMvGiJVbXsv9ioWnMY9xy7mSfe+45yeFwxDieV73th1/ZONfM0PleqtlMa9A/NmYLZn7e49a87ZIu1Aq60CcHfAMDA1+MRqOfuPPOO28Uspl9Xr0IMJKt3r1hljEEGAIVQmBgYGASY0y9XyrZqDtrG0etNZ6ssoapXNkxv9/fXsr0VIOZEGLUl80WqDU/duWopiatACDy6AYP1iVg8T1N8eMAgGdkWb67lHlZ2+pGgJFsde8Ps44hwBCoIAIDAwPXCCFeQojLOErmhYS37eD5DRWAAqkjaanYqWmgk3k3TO9h6Z3wxr6UvOkF8hdG13uwtN0jtDYsACAcDlvvuuuueLHzsnbVjwAj2erfI2YhQ4AhUGEEzpw508Nx3E9pPVtCCA8AJLW+luuivWZ1huoXr937FkWyZ86c+RWO4/4+n3BGaHG6MbI8//+3dz+/UZRxHMfnmZ1FKq0VS7GhKYhYJVbtZueZcPRi8GJijJpw0D+Ak3Lyf/DEibvxrNGDGi7GI5TnGZKmJUQDKOVHbEOhpbKldOcxT9nFmhRZZJmdZ553r93O8/2+vpt+srMz84zOLEfL6ta2fz1K8ZO9jVoUmEqz2fzi0KFDX3a5VQ7XYwFCtscDYHkEEOitgNb6e2OM3fjcXqW88ROG4Uf1ev2bTirTWq8aY57pdBee9tXEOyqm+vFo4y27hjHmepIkezpZj9e4JUDIujUvqkUAgackkKapzrJsPIqid2q12lSny2itbxtj+h8WsmuNOzsWr188eD9MRfDVXJ+297weGd14NGIghDgXx/FEp+vxOrcECFm35kW1CCBQMIHz588PrKysLNvvYV/cP7Hl1nz3d/cRweK6WBmqmh1BYDb+9/6fK5gL1j7lPEKAkOUtggACCDyhwNmzZ482m80T9jBbfaK9dnGmHtovfk1wT4hgTQhxNY7j155wWf7cAQFC1oEhUSICCBRfIE3TI8aYr+2FVJUouju89+BMu+rWvbdGSvnge9/id0SF3RAgZLuhyDEQQACBloBSyn5SjYwxYnD3yKW+/l2LrYdQCCHEz1mWfZ4kyYMABq7cAoRsuedLdwgg0AOBqampkTAMr7Wet2wGd49dWJqfe6VdSrVa7Z+cnHys5yr3oA2W7IIAIdsFRA6BAAIIbCWgtf7FGPO2/Z3dMKBv4PmFO8s37cYDRgjxRxzH+5ErtwAhW+750h0CCBRAQClld9Sxu+iYkZffSP95hrE5IoSw3+P+kCTJBwUolRK6LEDIdhmUwyGAAAJbCaRpeiLLsqP2dwMvDM/dXlwY27xFX+tvvpVSfohgeQQI2fLMkk4QQKDgAkqpA0KIX+3ZY2O34tk4iyyyZ5/bOf/X0mJ7+z6uQi74HB+nPEL2cbR4LQIIINAFgTNnzpwUQhy2h4qq2xq7xl4911y/V71x5bfXsyyLeEhFF5ALcghCtiCDoAwEEPBPQCllN+YRQ3sOzFa3960uLVzd27h9czgIgstSyn3+iZSvY0K2fDOlIwQQcEhAKbVx3rj9pCi7C5Axxp4yrjjUBqU+RICQ5a2BAAII9FBgenr6zbW1ten2lcetp0N1vNVeD0tn6Q4ECNkOkHgJAggg8DQFlFJXgyDYU4mqq831e3Yf23kppb2flh/HBQhZxwdI+QggUA6B9vezm27ruSKltLf58OOwACHr8PAoHQEEyiWgtV4XYWhMloXGGLuZwAUp5YPHMZarWz+6IWT9mDNdIoCAAwJpmp7Msuzw4NDI70uLf+4LjJnjKmMHBvcfJRKybs+P6hFAoGQC7dPG9iEV9tMs98y6PWBC1u35UT0CCJRMQCn1UxAE79q27HZ5SZLwf9rhGTM8h4dH6QggUE4BrXWWGSNEEPCIRcdHTMg6PkDKRwCB8gkorZcDYwZsZ1EU7azVarfK16UfHRGyfsyZLhFAwCGBmZmZZHV1dapVclNKGTlUPqVuEiBkeTsggAACBRRQSl0OgmDjPlkhxLE4jo8XsExKeoQAIctbBAEEECioQPu5xrY8rjIu6JAIWTcHQ9UIIIDApqdA3ZBS7kLEPQE+ybo3MypGAAEPBE6fPv1+pVL5rtVqxq48bg6dkHVzblSNAAIlF9h8qlgIcS6O44mSt1zK9gjZUo6VphBAwGWB2dnZbY1G424YhutZlkWDg4Pbx8fH77rck6+1E7K+Tp6+EUCgsAJa68+MMfZqYruhuwjD8Hi9Xj9W2IIp7KEChCxvDgQQQKCAApu3vpNS2h15+HFQgJB1cGiUjAACfggopeaFEJ/GcXzSj47L1yUhW76Z0hECCJRI4NSpUy9FUXTJ7soTx3GlRK150Qoh68WYaRIBBFwWsKeOwzD8sV6vv+dyHz7WTsj6OHV6RgABBBDIRYCQzYWZRRBAAAEEfBQgZH2cOj0jgAACCOQiQMjmwswiCCCAAAI+ChCyPk6dnhFAAAEEchEgZHNhZhEEEEAAAR8FCFkfp07PCCCAAAK5CBCyuTCzCAIIIICAjwKErI9Tp2cEEEAAgVwECNlcmFkEAQQQQMBHAULWx6nTMwIIIIBALgKEbC7MLIIAAggg4KMAIevj1OkZAQQQQCAXAUI2F2YWQQABBBDwUeBvKGHCyxcSez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CR">
              <a:solidFill>
                <a:srgbClr val="696969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503927" y="2996952"/>
            <a:ext cx="3126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1600" dirty="0" smtClean="0">
                <a:solidFill>
                  <a:schemeClr val="bg1">
                    <a:lumMod val="50000"/>
                  </a:schemeClr>
                </a:solidFill>
              </a:rPr>
              <a:t>Sucursal Santo Domingo</a:t>
            </a:r>
            <a:endParaRPr lang="es-CR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71 Conector"/>
          <p:cNvSpPr/>
          <p:nvPr/>
        </p:nvSpPr>
        <p:spPr>
          <a:xfrm flipH="1">
            <a:off x="335403" y="3104897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251520" y="548605"/>
            <a:ext cx="828092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kern="0" dirty="0" smtClean="0">
                <a:solidFill>
                  <a:srgbClr val="FF3700"/>
                </a:solidFill>
              </a:rPr>
              <a:t>Our Distribution Network – Dominican Republic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1" t="1072" r="651" b="1972"/>
          <a:stretch/>
        </p:blipFill>
        <p:spPr bwMode="auto">
          <a:xfrm>
            <a:off x="2865899" y="1772816"/>
            <a:ext cx="6170597" cy="417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Conector"/>
          <p:cNvSpPr/>
          <p:nvPr/>
        </p:nvSpPr>
        <p:spPr>
          <a:xfrm flipH="1">
            <a:off x="6157317" y="4148634"/>
            <a:ext cx="142875" cy="144462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644594" y="5517232"/>
            <a:ext cx="144016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="" xmlns:p14="http://schemas.microsoft.com/office/powerpoint/2010/main" val="1171707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17457431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51216" name="think-cell Slide" r:id="rId6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0"/>
            <a:ext cx="3779912" cy="685800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548680"/>
            <a:ext cx="4464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FFFF"/>
                </a:solidFill>
              </a:rPr>
              <a:t>Our </a:t>
            </a:r>
          </a:p>
          <a:p>
            <a:r>
              <a:rPr lang="en-US" sz="5000" dirty="0" smtClean="0">
                <a:solidFill>
                  <a:srgbClr val="FFFFFF"/>
                </a:solidFill>
              </a:rPr>
              <a:t>essence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79512" y="2564904"/>
            <a:ext cx="3600400" cy="4293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3800" dirty="0" smtClean="0">
                <a:solidFill>
                  <a:srgbClr val="FFFFFF"/>
                </a:solidFill>
              </a:rPr>
              <a:t>Our </a:t>
            </a:r>
            <a:r>
              <a:rPr lang="en-US" altLang="es-ES" sz="3800" dirty="0" smtClean="0">
                <a:solidFill>
                  <a:srgbClr val="FF0000"/>
                </a:solidFill>
              </a:rPr>
              <a:t>product</a:t>
            </a:r>
            <a:r>
              <a:rPr lang="en-US" altLang="es-ES" sz="3800" dirty="0" smtClean="0">
                <a:solidFill>
                  <a:srgbClr val="FFFFFF"/>
                </a:solidFill>
              </a:rPr>
              <a:t> is </a:t>
            </a:r>
            <a:r>
              <a:rPr lang="en-US" altLang="es-ES" sz="3800" dirty="0" smtClean="0">
                <a:solidFill>
                  <a:srgbClr val="FF0000"/>
                </a:solidFill>
              </a:rPr>
              <a:t>steel</a:t>
            </a:r>
            <a:r>
              <a:rPr lang="en-US" altLang="es-ES" sz="3800" dirty="0" smtClean="0">
                <a:solidFill>
                  <a:srgbClr val="FFFFFF"/>
                </a:solidFill>
              </a:rPr>
              <a:t>, but the </a:t>
            </a:r>
            <a:r>
              <a:rPr lang="en-US" altLang="es-ES" sz="3800" dirty="0" smtClean="0">
                <a:solidFill>
                  <a:srgbClr val="FF0000"/>
                </a:solidFill>
              </a:rPr>
              <a:t>value</a:t>
            </a:r>
            <a:r>
              <a:rPr lang="en-US" altLang="es-ES" sz="3800" dirty="0" smtClean="0">
                <a:solidFill>
                  <a:srgbClr val="FFFFFF"/>
                </a:solidFill>
              </a:rPr>
              <a:t> comes from our </a:t>
            </a:r>
            <a:r>
              <a:rPr lang="en-US" altLang="es-ES" sz="3800" dirty="0" smtClean="0">
                <a:solidFill>
                  <a:srgbClr val="FF0000"/>
                </a:solidFill>
              </a:rPr>
              <a:t>people</a:t>
            </a:r>
            <a:r>
              <a:rPr lang="en-US" altLang="es-ES" sz="3800" dirty="0" smtClean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3800" dirty="0" smtClean="0">
                <a:solidFill>
                  <a:srgbClr val="FFFF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3800" dirty="0" smtClean="0">
                <a:solidFill>
                  <a:srgbClr val="FFFFFF"/>
                </a:solidFill>
              </a:rPr>
              <a:t>We are </a:t>
            </a:r>
            <a:r>
              <a:rPr lang="en-US" altLang="es-ES" sz="3800" dirty="0" smtClean="0">
                <a:solidFill>
                  <a:srgbClr val="FF0000"/>
                </a:solidFill>
              </a:rPr>
              <a:t>entrepreneurs</a:t>
            </a:r>
            <a:r>
              <a:rPr lang="en-US" altLang="es-ES" sz="3800" dirty="0" smtClean="0">
                <a:solidFill>
                  <a:srgbClr val="FFFFFF"/>
                </a:solidFill>
              </a:rPr>
              <a:t> and we have an </a:t>
            </a:r>
            <a:r>
              <a:rPr lang="en-US" altLang="es-ES" sz="3800" dirty="0" smtClean="0">
                <a:solidFill>
                  <a:srgbClr val="FF0000"/>
                </a:solidFill>
              </a:rPr>
              <a:t>innovative</a:t>
            </a:r>
            <a:r>
              <a:rPr lang="en-US" altLang="es-ES" sz="3800" dirty="0" smtClean="0">
                <a:solidFill>
                  <a:srgbClr val="FFFFFF"/>
                </a:solidFill>
              </a:rPr>
              <a:t> </a:t>
            </a:r>
            <a:r>
              <a:rPr lang="en-US" altLang="es-ES" sz="3800" dirty="0" smtClean="0">
                <a:solidFill>
                  <a:srgbClr val="FF0000"/>
                </a:solidFill>
              </a:rPr>
              <a:t>spirit</a:t>
            </a:r>
            <a:r>
              <a:rPr lang="en-US" altLang="es-ES" sz="3800" dirty="0" smtClean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s-ES" sz="380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3800" dirty="0" smtClean="0">
                <a:solidFill>
                  <a:srgbClr val="FFFFFF"/>
                </a:solidFill>
              </a:rPr>
              <a:t>It allows us to </a:t>
            </a:r>
            <a:r>
              <a:rPr lang="en-US" altLang="es-ES" sz="3800" dirty="0" smtClean="0">
                <a:solidFill>
                  <a:srgbClr val="FF0000"/>
                </a:solidFill>
              </a:rPr>
              <a:t>successfully</a:t>
            </a:r>
            <a:r>
              <a:rPr lang="en-US" altLang="es-ES" sz="3800" dirty="0" smtClean="0">
                <a:solidFill>
                  <a:srgbClr val="FFFFFF"/>
                </a:solidFill>
              </a:rPr>
              <a:t> reach all our </a:t>
            </a:r>
            <a:r>
              <a:rPr lang="en-US" altLang="es-ES" sz="3800" dirty="0" smtClean="0">
                <a:solidFill>
                  <a:srgbClr val="FF0000"/>
                </a:solidFill>
              </a:rPr>
              <a:t>objectives</a:t>
            </a:r>
            <a:r>
              <a:rPr lang="en-US" altLang="es-ES" sz="3800" dirty="0" smtClean="0">
                <a:solidFill>
                  <a:srgbClr val="FFFFFF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altLang="es-ES" sz="2900" b="1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altLang="es-ES" dirty="0">
              <a:solidFill>
                <a:prstClr val="white">
                  <a:lumMod val="75000"/>
                </a:prstClr>
              </a:solidFill>
              <a:latin typeface="VAGRounded-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6593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51721328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9232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622"/>
            <a:ext cx="9144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28241" y="4581128"/>
            <a:ext cx="866423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altLang="es-ES" sz="2800" b="1" dirty="0" smtClean="0">
                <a:solidFill>
                  <a:srgbClr val="FF3700"/>
                </a:solidFill>
              </a:rPr>
              <a:t>ArcelorMittal </a:t>
            </a:r>
            <a:r>
              <a:rPr lang="en-US" altLang="es-ES" sz="2800" b="1" dirty="0">
                <a:solidFill>
                  <a:srgbClr val="FF3700"/>
                </a:solidFill>
              </a:rPr>
              <a:t>Costa </a:t>
            </a:r>
            <a:r>
              <a:rPr lang="en-US" altLang="es-ES" sz="2800" b="1" dirty="0" smtClean="0">
                <a:solidFill>
                  <a:srgbClr val="FF3700"/>
                </a:solidFill>
              </a:rPr>
              <a:t>Rica</a:t>
            </a:r>
            <a:endParaRPr lang="en-US" altLang="es-ES" sz="1900" dirty="0" smtClean="0">
              <a:solidFill>
                <a:srgbClr val="696969"/>
              </a:solidFill>
            </a:endParaRP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altLang="es-ES" sz="1900" dirty="0" smtClean="0">
                <a:solidFill>
                  <a:srgbClr val="696969"/>
                </a:solidFill>
              </a:rPr>
              <a:t>is a producer of steel products for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altLang="es-ES" sz="1900" dirty="0" smtClean="0">
                <a:solidFill>
                  <a:srgbClr val="696969"/>
                </a:solidFill>
              </a:rPr>
              <a:t>the construction sector, 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altLang="es-ES" sz="1900" dirty="0" smtClean="0">
                <a:solidFill>
                  <a:srgbClr val="696969"/>
                </a:solidFill>
              </a:rPr>
              <a:t>the agriculture and </a:t>
            </a:r>
          </a:p>
          <a:p>
            <a:pPr algn="ctr">
              <a:lnSpc>
                <a:spcPct val="95000"/>
              </a:lnSpc>
              <a:spcBef>
                <a:spcPct val="20000"/>
              </a:spcBef>
              <a:defRPr/>
            </a:pPr>
            <a:r>
              <a:rPr lang="en-US" altLang="es-ES" sz="1900" dirty="0" smtClean="0">
                <a:solidFill>
                  <a:srgbClr val="696969"/>
                </a:solidFill>
              </a:rPr>
              <a:t>the industry.</a:t>
            </a:r>
            <a:endParaRPr lang="en-US" altLang="es-ES" sz="1900" dirty="0">
              <a:solidFill>
                <a:srgbClr val="69696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858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72400038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2308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1" r="3518"/>
          <a:stretch/>
        </p:blipFill>
        <p:spPr bwMode="auto">
          <a:xfrm>
            <a:off x="108642" y="1111250"/>
            <a:ext cx="8836182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692696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Strategy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7311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08909875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17427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2" y="908720"/>
            <a:ext cx="8132367" cy="533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692696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Principles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325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1150641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60427" name="think-cell Slide" r:id="rId6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0" y="1412776"/>
            <a:ext cx="9144000" cy="3816424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1844824"/>
            <a:ext cx="799288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We rely on important local suppliers :</a:t>
            </a:r>
          </a:p>
          <a:p>
            <a:pPr marL="800100" lvl="1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Energy  </a:t>
            </a:r>
          </a:p>
          <a:p>
            <a:pPr marL="1257300" lvl="2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Electricity : ICE (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Instituto</a:t>
            </a:r>
            <a:r>
              <a:rPr lang="en-US" altLang="es-ES" sz="2000" dirty="0" smtClean="0">
                <a:solidFill>
                  <a:schemeClr val="bg1"/>
                </a:solidFill>
              </a:rPr>
              <a:t> 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Costarricense</a:t>
            </a:r>
            <a:r>
              <a:rPr lang="en-US" altLang="es-ES" sz="2000" dirty="0" smtClean="0">
                <a:solidFill>
                  <a:schemeClr val="bg1"/>
                </a:solidFill>
              </a:rPr>
              <a:t> de 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Electricidad</a:t>
            </a:r>
            <a:r>
              <a:rPr lang="en-US" altLang="es-ES" sz="2000" dirty="0" smtClean="0">
                <a:solidFill>
                  <a:schemeClr val="bg1"/>
                </a:solidFill>
              </a:rPr>
              <a:t>) </a:t>
            </a:r>
          </a:p>
          <a:p>
            <a:pPr marL="1257300" lvl="2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Oil : RECOPE (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Refinadora</a:t>
            </a:r>
            <a:r>
              <a:rPr lang="en-US" altLang="es-ES" sz="2000" dirty="0" smtClean="0">
                <a:solidFill>
                  <a:schemeClr val="bg1"/>
                </a:solidFill>
              </a:rPr>
              <a:t> 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Costarricense</a:t>
            </a:r>
            <a:r>
              <a:rPr lang="en-US" altLang="es-ES" sz="2000" dirty="0" smtClean="0">
                <a:solidFill>
                  <a:schemeClr val="bg1"/>
                </a:solidFill>
              </a:rPr>
              <a:t> de 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Petróleo</a:t>
            </a:r>
            <a:r>
              <a:rPr lang="en-US" altLang="es-ES" sz="2000" dirty="0" smtClean="0">
                <a:solidFill>
                  <a:schemeClr val="bg1"/>
                </a:solidFill>
              </a:rPr>
              <a:t>)</a:t>
            </a:r>
          </a:p>
          <a:p>
            <a:pPr marL="800100" lvl="1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Logistics</a:t>
            </a:r>
          </a:p>
          <a:p>
            <a:pPr marL="1257300" lvl="2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Railways  : INCOFER (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Instituto</a:t>
            </a:r>
            <a:r>
              <a:rPr lang="en-US" altLang="es-ES" sz="2000" dirty="0" smtClean="0">
                <a:solidFill>
                  <a:schemeClr val="bg1"/>
                </a:solidFill>
              </a:rPr>
              <a:t> 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Costarricense</a:t>
            </a:r>
            <a:r>
              <a:rPr lang="en-US" altLang="es-ES" sz="2000" dirty="0" smtClean="0">
                <a:solidFill>
                  <a:schemeClr val="bg1"/>
                </a:solidFill>
              </a:rPr>
              <a:t> de </a:t>
            </a:r>
            <a:r>
              <a:rPr lang="en-US" altLang="es-ES" sz="2000" dirty="0" err="1" smtClean="0">
                <a:solidFill>
                  <a:schemeClr val="bg1"/>
                </a:solidFill>
              </a:rPr>
              <a:t>Ferrocarriles</a:t>
            </a:r>
            <a:r>
              <a:rPr lang="en-US" altLang="es-ES" sz="2000" dirty="0" smtClean="0">
                <a:solidFill>
                  <a:schemeClr val="bg1"/>
                </a:solidFill>
              </a:rPr>
              <a:t>).</a:t>
            </a:r>
          </a:p>
          <a:p>
            <a:pPr marL="1257300" lvl="2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s-ES" sz="2000" dirty="0" smtClean="0">
                <a:solidFill>
                  <a:schemeClr val="bg1"/>
                </a:solidFill>
              </a:rPr>
              <a:t>Trucking companies </a:t>
            </a:r>
          </a:p>
          <a:p>
            <a:pPr marL="1257300" lvl="2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es-ES" sz="2000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alt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670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80987222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4048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38150" y="980653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Number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1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Priority</a:t>
            </a:r>
            <a:r>
              <a:rPr lang="es-CR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 </a:t>
            </a:r>
            <a:r>
              <a:rPr lang="es-CR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: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</a:rPr>
              <a:t>Health &amp; Safety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95536" y="2148467"/>
            <a:ext cx="3744416" cy="3584789"/>
          </a:xfrm>
          <a:prstGeom prst="rect">
            <a:avLst/>
          </a:prstGeom>
          <a:noFill/>
        </p:spPr>
        <p:txBody>
          <a:bodyPr wrap="square" lIns="91402" tIns="45701" rIns="91402" bIns="45701" rtlCol="0">
            <a:spAutoFit/>
          </a:bodyPr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696969"/>
                </a:solidFill>
              </a:rPr>
              <a:t>We are focused on further reducing the rate of severe injuries and fatality prevention.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700" dirty="0">
              <a:solidFill>
                <a:srgbClr val="696969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696969"/>
                </a:solidFill>
              </a:rPr>
              <a:t>Our number 1 priority is present in everything we do.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700" dirty="0">
              <a:solidFill>
                <a:srgbClr val="696969"/>
              </a:solidFill>
            </a:endParaRP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rgbClr val="696969"/>
                </a:solidFill>
              </a:rPr>
              <a:t>It is a part of our DNA, to guarantee that the Health </a:t>
            </a:r>
            <a:r>
              <a:rPr lang="en-US" sz="1700" dirty="0" smtClean="0">
                <a:solidFill>
                  <a:srgbClr val="696969"/>
                </a:solidFill>
              </a:rPr>
              <a:t>&amp; Safety </a:t>
            </a:r>
            <a:r>
              <a:rPr lang="en-US" sz="1700" dirty="0">
                <a:solidFill>
                  <a:srgbClr val="696969"/>
                </a:solidFill>
              </a:rPr>
              <a:t>is an integral component of our leadership, quality and sustainability.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1700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899925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174716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5780028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3568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History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147"/>
          <a:stretch/>
        </p:blipFill>
        <p:spPr bwMode="auto">
          <a:xfrm>
            <a:off x="149038" y="1611007"/>
            <a:ext cx="8964488" cy="419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94662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1023762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29717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74" t="9153" r="28039" b="10351"/>
          <a:stretch/>
        </p:blipFill>
        <p:spPr bwMode="auto">
          <a:xfrm>
            <a:off x="0" y="1628800"/>
            <a:ext cx="9180512" cy="494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0085" y="476597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Plants</a:t>
            </a:r>
            <a:endParaRPr lang="en-US" altLang="es-CR" sz="3200" dirty="0" smtClean="0">
              <a:solidFill>
                <a:srgbClr val="FF3700"/>
              </a:solidFill>
              <a:ea typeface="MS PGothic"/>
              <a:cs typeface="+mn-cs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289941"/>
            <a:ext cx="462210" cy="46221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718" y="3398838"/>
            <a:ext cx="462210" cy="46221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20" y="2950647"/>
            <a:ext cx="462210" cy="46221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37" y="2990605"/>
            <a:ext cx="462210" cy="46221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80" y="2708920"/>
            <a:ext cx="462210" cy="46221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084168" y="3140968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3700"/>
                </a:solidFill>
              </a:rPr>
              <a:t>Distribution  Center  and </a:t>
            </a:r>
            <a:br>
              <a:rPr lang="en-US" sz="1600" b="1" dirty="0" smtClean="0">
                <a:solidFill>
                  <a:srgbClr val="FF3700"/>
                </a:solidFill>
              </a:rPr>
            </a:br>
            <a:r>
              <a:rPr lang="en-US" sz="1600" b="1" dirty="0" smtClean="0">
                <a:solidFill>
                  <a:srgbClr val="FF3700"/>
                </a:solidFill>
              </a:rPr>
              <a:t>Cut &amp; Bending Facility</a:t>
            </a:r>
            <a:endParaRPr lang="en-US" sz="1600" b="1" dirty="0">
              <a:solidFill>
                <a:srgbClr val="FF37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796136" y="220486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3700"/>
                </a:solidFill>
              </a:rPr>
              <a:t>Rolling Mill </a:t>
            </a:r>
            <a:endParaRPr lang="en-US" sz="1600" b="1" dirty="0">
              <a:solidFill>
                <a:srgbClr val="FF370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0" y="2060848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3700"/>
                </a:solidFill>
              </a:rPr>
              <a:t>Distribution </a:t>
            </a:r>
          </a:p>
          <a:p>
            <a:pPr algn="ctr"/>
            <a:r>
              <a:rPr lang="en-US" sz="1600" b="1" dirty="0" smtClean="0">
                <a:solidFill>
                  <a:srgbClr val="FF3700"/>
                </a:solidFill>
              </a:rPr>
              <a:t>Center North Zone</a:t>
            </a:r>
            <a:endParaRPr lang="en-US" sz="1600" b="1" dirty="0">
              <a:solidFill>
                <a:srgbClr val="FF37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0" y="299695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3700"/>
                </a:solidFill>
              </a:rPr>
              <a:t>Distribution </a:t>
            </a:r>
          </a:p>
          <a:p>
            <a:pPr algn="ctr"/>
            <a:r>
              <a:rPr lang="en-US" sz="1600" b="1" dirty="0" smtClean="0">
                <a:solidFill>
                  <a:srgbClr val="FF3700"/>
                </a:solidFill>
              </a:rPr>
              <a:t>Center</a:t>
            </a:r>
          </a:p>
          <a:p>
            <a:pPr algn="ctr"/>
            <a:r>
              <a:rPr lang="en-US" sz="1600" b="1" dirty="0" smtClean="0">
                <a:solidFill>
                  <a:srgbClr val="FF3700"/>
                </a:solidFill>
              </a:rPr>
              <a:t>Pacific Zone</a:t>
            </a:r>
            <a:endParaRPr lang="en-US" sz="1600" b="1" dirty="0">
              <a:solidFill>
                <a:srgbClr val="FF37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475656" y="465313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3700"/>
                </a:solidFill>
              </a:rPr>
              <a:t>Main Office</a:t>
            </a:r>
            <a:endParaRPr lang="en-US" sz="2000" b="1" dirty="0">
              <a:solidFill>
                <a:srgbClr val="FF37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2123728" y="2492896"/>
            <a:ext cx="1224136" cy="288032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1331640" y="3356992"/>
            <a:ext cx="864096" cy="144016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2555776" y="3645024"/>
            <a:ext cx="1368152" cy="936104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5220072" y="2492896"/>
            <a:ext cx="936104" cy="432048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1"/>
          </p:cNvCxnSpPr>
          <p:nvPr/>
        </p:nvCxnSpPr>
        <p:spPr bwMode="auto">
          <a:xfrm flipH="1">
            <a:off x="4644008" y="3433356"/>
            <a:ext cx="1440160" cy="211668"/>
          </a:xfrm>
          <a:prstGeom prst="straightConnector1">
            <a:avLst/>
          </a:prstGeom>
          <a:noFill/>
          <a:ln w="381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62160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4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56347198"/>
              </p:ext>
            </p:extLst>
          </p:nvPr>
        </p:nvGraphicFramePr>
        <p:xfrm>
          <a:off x="1629" y="1614"/>
          <a:ext cx="1587" cy="1587"/>
        </p:xfrm>
        <a:graphic>
          <a:graphicData uri="http://schemas.openxmlformats.org/presentationml/2006/ole">
            <p:oleObj spid="_x0000_s40977" name="think-cell Slide" r:id="rId5" imgW="270" imgH="270" progId="">
              <p:embed/>
            </p:oleObj>
          </a:graphicData>
        </a:graphic>
      </p:graphicFrame>
      <p:sp>
        <p:nvSpPr>
          <p:cNvPr id="5124" name="Rectangle 16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altLang="en-US" sz="1000" dirty="0">
              <a:solidFill>
                <a:srgbClr val="FAFFFF"/>
              </a:solidFill>
              <a:cs typeface="Arial"/>
              <a:sym typeface="Arial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077" y="476672"/>
            <a:ext cx="82343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Our Rolling </a:t>
            </a:r>
            <a:r>
              <a:rPr lang="en-US" altLang="es-CR" sz="3200" dirty="0" smtClean="0">
                <a:solidFill>
                  <a:srgbClr val="FF3700"/>
                </a:solidFill>
                <a:ea typeface="MS PGothic"/>
                <a:cs typeface="+mn-cs"/>
              </a:rPr>
              <a:t>Mill</a:t>
            </a:r>
            <a:endParaRPr lang="en-US" altLang="es-CR" sz="3200" dirty="0">
              <a:solidFill>
                <a:srgbClr val="FF3700"/>
              </a:solidFill>
              <a:ea typeface="MS PGothic"/>
              <a:cs typeface="+mn-cs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1988840"/>
            <a:ext cx="9144000" cy="4227534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-36512" y="1988840"/>
            <a:ext cx="3851920" cy="4248472"/>
            <a:chOff x="0" y="1844824"/>
            <a:chExt cx="3851920" cy="4248472"/>
          </a:xfrm>
        </p:grpSpPr>
        <p:sp>
          <p:nvSpPr>
            <p:cNvPr id="13" name="12 Rectángulo"/>
            <p:cNvSpPr/>
            <p:nvPr/>
          </p:nvSpPr>
          <p:spPr>
            <a:xfrm>
              <a:off x="0" y="1844824"/>
              <a:ext cx="3779912" cy="4248472"/>
            </a:xfrm>
            <a:prstGeom prst="rect">
              <a:avLst/>
            </a:prstGeom>
            <a:solidFill>
              <a:schemeClr val="bg1">
                <a:lumMod val="50000"/>
                <a:alpha val="56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>
                <a:solidFill>
                  <a:prstClr val="white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5496" y="2132856"/>
              <a:ext cx="3816424" cy="3693280"/>
            </a:xfrm>
            <a:prstGeom prst="rect">
              <a:avLst/>
            </a:prstGeom>
            <a:noFill/>
          </p:spPr>
          <p:txBody>
            <a:bodyPr wrap="square" lIns="91402" tIns="45701" rIns="91402" bIns="45701" rtlCol="0">
              <a:spAutoFit/>
            </a:bodyPr>
            <a:lstStyle/>
            <a:p>
              <a:r>
                <a:rPr lang="en-US" sz="2000" b="1" dirty="0">
                  <a:solidFill>
                    <a:prstClr val="white"/>
                  </a:solidFill>
                </a:rPr>
                <a:t>Location: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Jimenez de Pococi, Limon.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Headcount: </a:t>
              </a:r>
            </a:p>
            <a:p>
              <a:r>
                <a:rPr lang="en-US" sz="2000" dirty="0" smtClean="0">
                  <a:solidFill>
                    <a:prstClr val="white"/>
                  </a:solidFill>
                </a:rPr>
                <a:t>90 employees</a:t>
              </a:r>
              <a:r>
                <a:rPr lang="en-US" sz="2000" dirty="0">
                  <a:solidFill>
                    <a:prstClr val="white"/>
                  </a:solidFill>
                </a:rPr>
                <a:t>.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Extension: 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25.000 m2</a:t>
              </a:r>
            </a:p>
            <a:p>
              <a:endParaRPr lang="en-US" sz="2000" b="1" dirty="0">
                <a:solidFill>
                  <a:prstClr val="white"/>
                </a:solidFill>
              </a:endParaRPr>
            </a:p>
            <a:p>
              <a:r>
                <a:rPr lang="en-US" sz="2000" b="1" dirty="0">
                  <a:solidFill>
                    <a:prstClr val="white"/>
                  </a:solidFill>
                </a:rPr>
                <a:t>Capacity: </a:t>
              </a:r>
            </a:p>
            <a:p>
              <a:r>
                <a:rPr lang="en-US" sz="2000" dirty="0">
                  <a:solidFill>
                    <a:prstClr val="white"/>
                  </a:solidFill>
                </a:rPr>
                <a:t>350.000 metric tons per year.</a:t>
              </a:r>
              <a:endParaRPr lang="en-US" sz="1600" dirty="0">
                <a:solidFill>
                  <a:prstClr val="white">
                    <a:lumMod val="95000"/>
                  </a:prstClr>
                </a:solidFill>
                <a:latin typeface="VAGRounded-Light" pitchFamily="34" charset="0"/>
              </a:endParaRPr>
            </a:p>
            <a:p>
              <a:pPr algn="just"/>
              <a:endParaRPr lang="en-US" sz="1400" dirty="0">
                <a:solidFill>
                  <a:prstClr val="white"/>
                </a:solidFill>
                <a:latin typeface="VAGRounded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13328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r1F1ldLEaGFjRyPSo.2g"/>
</p:tagLst>
</file>

<file path=ppt/theme/theme1.xml><?xml version="1.0" encoding="utf-8"?>
<a:theme xmlns:a="http://schemas.openxmlformats.org/drawingml/2006/main" name="1_ArcelorMittal_ppt_special_(with_images)">
  <a:themeElements>
    <a:clrScheme name="ArcelorMittal_ppt_special_(with_images)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ArcelorMittal_ppt_special_(with_images)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ArcelorMittal_ppt_special_(with_images)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9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0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1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AM_Template9">
  <a:themeElements>
    <a:clrScheme name="2_AM_Template9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2_AM_Template9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M_Template9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3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4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PresentationV8">
  <a:themeElements>
    <a:clrScheme name="PresentationV8 1">
      <a:dk1>
        <a:srgbClr val="696969"/>
      </a:dk1>
      <a:lt1>
        <a:srgbClr val="FFFFFF"/>
      </a:lt1>
      <a:dk2>
        <a:srgbClr val="FF3700"/>
      </a:dk2>
      <a:lt2>
        <a:srgbClr val="BAC48C"/>
      </a:lt2>
      <a:accent1>
        <a:srgbClr val="DCD4C2"/>
      </a:accent1>
      <a:accent2>
        <a:srgbClr val="C5BCA4"/>
      </a:accent2>
      <a:accent3>
        <a:srgbClr val="FFFFFF"/>
      </a:accent3>
      <a:accent4>
        <a:srgbClr val="595959"/>
      </a:accent4>
      <a:accent5>
        <a:srgbClr val="EBE6DD"/>
      </a:accent5>
      <a:accent6>
        <a:srgbClr val="B2AA94"/>
      </a:accent6>
      <a:hlink>
        <a:srgbClr val="8B819E"/>
      </a:hlink>
      <a:folHlink>
        <a:srgbClr val="9DB1C9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On-screen Show (4:3)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1_ArcelorMittal_ppt_special_(with_images)</vt:lpstr>
      <vt:lpstr>7_PresentationV8</vt:lpstr>
      <vt:lpstr>12_PresentationV8</vt:lpstr>
      <vt:lpstr>13_PresentationV8</vt:lpstr>
      <vt:lpstr>10_PresentationV8</vt:lpstr>
      <vt:lpstr>14_PresentationV8</vt:lpstr>
      <vt:lpstr>15_PresentationV8</vt:lpstr>
      <vt:lpstr>16_PresentationV8</vt:lpstr>
      <vt:lpstr>17_PresentationV8</vt:lpstr>
      <vt:lpstr>18_PresentationV8</vt:lpstr>
      <vt:lpstr>11_PresentationV8</vt:lpstr>
      <vt:lpstr>19_PresentationV8</vt:lpstr>
      <vt:lpstr>20_PresentationV8</vt:lpstr>
      <vt:lpstr>21_PresentationV8</vt:lpstr>
      <vt:lpstr>2_AM_Template9</vt:lpstr>
      <vt:lpstr>23_PresentationV8</vt:lpstr>
      <vt:lpstr>24_PresentationV8</vt:lpstr>
      <vt:lpstr>think-cell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Milagros Morales Retana</dc:creator>
  <cp:lastModifiedBy>Gerardy Jean-Claude</cp:lastModifiedBy>
  <cp:revision>25</cp:revision>
  <dcterms:created xsi:type="dcterms:W3CDTF">2017-01-30T15:36:20Z</dcterms:created>
  <dcterms:modified xsi:type="dcterms:W3CDTF">2017-01-31T09:19:14Z</dcterms:modified>
</cp:coreProperties>
</file>