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85" r:id="rId4"/>
    <p:sldId id="257" r:id="rId5"/>
    <p:sldId id="260" r:id="rId6"/>
    <p:sldId id="259" r:id="rId7"/>
    <p:sldId id="266" r:id="rId8"/>
    <p:sldId id="258" r:id="rId9"/>
    <p:sldId id="261" r:id="rId10"/>
    <p:sldId id="262" r:id="rId11"/>
    <p:sldId id="264" r:id="rId12"/>
    <p:sldId id="263" r:id="rId13"/>
    <p:sldId id="265" r:id="rId14"/>
    <p:sldId id="275" r:id="rId15"/>
    <p:sldId id="291" r:id="rId16"/>
    <p:sldId id="276" r:id="rId17"/>
    <p:sldId id="277" r:id="rId18"/>
    <p:sldId id="292" r:id="rId19"/>
    <p:sldId id="283" r:id="rId20"/>
    <p:sldId id="284" r:id="rId21"/>
    <p:sldId id="287" r:id="rId22"/>
    <p:sldId id="281" r:id="rId23"/>
    <p:sldId id="278" r:id="rId24"/>
    <p:sldId id="28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982AF386-3383-4DCF-8D0D-83D8088E9B55}" type="datetimeFigureOut">
              <a:rPr lang="fr-BE" smtClean="0"/>
              <a:t>02-02-17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FF464CF-4672-40E1-890F-D17F629AF323}" type="slidenum">
              <a:rPr lang="fr-BE" smtClean="0"/>
              <a:t>‹#›</a:t>
            </a:fld>
            <a:endParaRPr lang="fr-BE"/>
          </a:p>
        </p:txBody>
      </p:sp>
    </p:spTree>
    <p:extLst>
      <p:ext uri="{BB962C8B-B14F-4D97-AF65-F5344CB8AC3E}">
        <p14:creationId xmlns:p14="http://schemas.microsoft.com/office/powerpoint/2010/main" val="5421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982AF386-3383-4DCF-8D0D-83D8088E9B55}" type="datetimeFigureOut">
              <a:rPr lang="fr-BE" smtClean="0"/>
              <a:t>02-02-17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FF464CF-4672-40E1-890F-D17F629AF323}" type="slidenum">
              <a:rPr lang="fr-BE" smtClean="0"/>
              <a:t>‹#›</a:t>
            </a:fld>
            <a:endParaRPr lang="fr-BE"/>
          </a:p>
        </p:txBody>
      </p:sp>
    </p:spTree>
    <p:extLst>
      <p:ext uri="{BB962C8B-B14F-4D97-AF65-F5344CB8AC3E}">
        <p14:creationId xmlns:p14="http://schemas.microsoft.com/office/powerpoint/2010/main" val="227493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982AF386-3383-4DCF-8D0D-83D8088E9B55}" type="datetimeFigureOut">
              <a:rPr lang="fr-BE" smtClean="0"/>
              <a:t>02-02-17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FF464CF-4672-40E1-890F-D17F629AF323}" type="slidenum">
              <a:rPr lang="fr-BE" smtClean="0"/>
              <a:t>‹#›</a:t>
            </a:fld>
            <a:endParaRPr lang="fr-BE"/>
          </a:p>
        </p:txBody>
      </p:sp>
    </p:spTree>
    <p:extLst>
      <p:ext uri="{BB962C8B-B14F-4D97-AF65-F5344CB8AC3E}">
        <p14:creationId xmlns:p14="http://schemas.microsoft.com/office/powerpoint/2010/main" val="81128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982AF386-3383-4DCF-8D0D-83D8088E9B55}" type="datetimeFigureOut">
              <a:rPr lang="fr-BE" smtClean="0"/>
              <a:t>02-02-17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FF464CF-4672-40E1-890F-D17F629AF323}" type="slidenum">
              <a:rPr lang="fr-BE" smtClean="0"/>
              <a:t>‹#›</a:t>
            </a:fld>
            <a:endParaRPr lang="fr-BE"/>
          </a:p>
        </p:txBody>
      </p:sp>
    </p:spTree>
    <p:extLst>
      <p:ext uri="{BB962C8B-B14F-4D97-AF65-F5344CB8AC3E}">
        <p14:creationId xmlns:p14="http://schemas.microsoft.com/office/powerpoint/2010/main" val="1314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AF386-3383-4DCF-8D0D-83D8088E9B55}" type="datetimeFigureOut">
              <a:rPr lang="fr-BE" smtClean="0"/>
              <a:t>02-02-17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FF464CF-4672-40E1-890F-D17F629AF323}" type="slidenum">
              <a:rPr lang="fr-BE" smtClean="0"/>
              <a:t>‹#›</a:t>
            </a:fld>
            <a:endParaRPr lang="fr-BE"/>
          </a:p>
        </p:txBody>
      </p:sp>
    </p:spTree>
    <p:extLst>
      <p:ext uri="{BB962C8B-B14F-4D97-AF65-F5344CB8AC3E}">
        <p14:creationId xmlns:p14="http://schemas.microsoft.com/office/powerpoint/2010/main" val="155213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982AF386-3383-4DCF-8D0D-83D8088E9B55}" type="datetimeFigureOut">
              <a:rPr lang="fr-BE" smtClean="0"/>
              <a:t>02-02-17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FF464CF-4672-40E1-890F-D17F629AF323}" type="slidenum">
              <a:rPr lang="fr-BE" smtClean="0"/>
              <a:t>‹#›</a:t>
            </a:fld>
            <a:endParaRPr lang="fr-BE"/>
          </a:p>
        </p:txBody>
      </p:sp>
    </p:spTree>
    <p:extLst>
      <p:ext uri="{BB962C8B-B14F-4D97-AF65-F5344CB8AC3E}">
        <p14:creationId xmlns:p14="http://schemas.microsoft.com/office/powerpoint/2010/main" val="142045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982AF386-3383-4DCF-8D0D-83D8088E9B55}" type="datetimeFigureOut">
              <a:rPr lang="fr-BE" smtClean="0"/>
              <a:t>02-02-17</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9FF464CF-4672-40E1-890F-D17F629AF323}" type="slidenum">
              <a:rPr lang="fr-BE" smtClean="0"/>
              <a:t>‹#›</a:t>
            </a:fld>
            <a:endParaRPr lang="fr-BE"/>
          </a:p>
        </p:txBody>
      </p:sp>
    </p:spTree>
    <p:extLst>
      <p:ext uri="{BB962C8B-B14F-4D97-AF65-F5344CB8AC3E}">
        <p14:creationId xmlns:p14="http://schemas.microsoft.com/office/powerpoint/2010/main" val="200869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982AF386-3383-4DCF-8D0D-83D8088E9B55}" type="datetimeFigureOut">
              <a:rPr lang="fr-BE" smtClean="0"/>
              <a:t>02-02-17</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9FF464CF-4672-40E1-890F-D17F629AF323}" type="slidenum">
              <a:rPr lang="fr-BE" smtClean="0"/>
              <a:t>‹#›</a:t>
            </a:fld>
            <a:endParaRPr lang="fr-BE"/>
          </a:p>
        </p:txBody>
      </p:sp>
    </p:spTree>
    <p:extLst>
      <p:ext uri="{BB962C8B-B14F-4D97-AF65-F5344CB8AC3E}">
        <p14:creationId xmlns:p14="http://schemas.microsoft.com/office/powerpoint/2010/main" val="426929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AF386-3383-4DCF-8D0D-83D8088E9B55}" type="datetimeFigureOut">
              <a:rPr lang="fr-BE" smtClean="0"/>
              <a:t>02-02-17</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9FF464CF-4672-40E1-890F-D17F629AF323}" type="slidenum">
              <a:rPr lang="fr-BE" smtClean="0"/>
              <a:t>‹#›</a:t>
            </a:fld>
            <a:endParaRPr lang="fr-BE"/>
          </a:p>
        </p:txBody>
      </p:sp>
    </p:spTree>
    <p:extLst>
      <p:ext uri="{BB962C8B-B14F-4D97-AF65-F5344CB8AC3E}">
        <p14:creationId xmlns:p14="http://schemas.microsoft.com/office/powerpoint/2010/main" val="364058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2AF386-3383-4DCF-8D0D-83D8088E9B55}" type="datetimeFigureOut">
              <a:rPr lang="fr-BE" smtClean="0"/>
              <a:t>02-02-17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FF464CF-4672-40E1-890F-D17F629AF323}" type="slidenum">
              <a:rPr lang="fr-BE" smtClean="0"/>
              <a:t>‹#›</a:t>
            </a:fld>
            <a:endParaRPr lang="fr-BE"/>
          </a:p>
        </p:txBody>
      </p:sp>
    </p:spTree>
    <p:extLst>
      <p:ext uri="{BB962C8B-B14F-4D97-AF65-F5344CB8AC3E}">
        <p14:creationId xmlns:p14="http://schemas.microsoft.com/office/powerpoint/2010/main" val="425471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2AF386-3383-4DCF-8D0D-83D8088E9B55}" type="datetimeFigureOut">
              <a:rPr lang="fr-BE" smtClean="0"/>
              <a:t>02-02-17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FF464CF-4672-40E1-890F-D17F629AF323}" type="slidenum">
              <a:rPr lang="fr-BE" smtClean="0"/>
              <a:t>‹#›</a:t>
            </a:fld>
            <a:endParaRPr lang="fr-BE"/>
          </a:p>
        </p:txBody>
      </p:sp>
    </p:spTree>
    <p:extLst>
      <p:ext uri="{BB962C8B-B14F-4D97-AF65-F5344CB8AC3E}">
        <p14:creationId xmlns:p14="http://schemas.microsoft.com/office/powerpoint/2010/main" val="124081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AF386-3383-4DCF-8D0D-83D8088E9B55}" type="datetimeFigureOut">
              <a:rPr lang="fr-BE" smtClean="0"/>
              <a:t>02-02-17</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464CF-4672-40E1-890F-D17F629AF323}" type="slidenum">
              <a:rPr lang="fr-BE" smtClean="0"/>
              <a:t>‹#›</a:t>
            </a:fld>
            <a:endParaRPr lang="fr-BE"/>
          </a:p>
        </p:txBody>
      </p:sp>
    </p:spTree>
    <p:extLst>
      <p:ext uri="{BB962C8B-B14F-4D97-AF65-F5344CB8AC3E}">
        <p14:creationId xmlns:p14="http://schemas.microsoft.com/office/powerpoint/2010/main" val="2198518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44514"/>
            <a:ext cx="9144000" cy="2387600"/>
          </a:xfrm>
        </p:spPr>
        <p:txBody>
          <a:bodyPr>
            <a:normAutofit/>
          </a:bodyPr>
          <a:lstStyle/>
          <a:p>
            <a:br>
              <a:rPr lang="fr-BE" sz="3600" b="1" dirty="0">
                <a:solidFill>
                  <a:srgbClr val="3366FF"/>
                </a:solidFill>
                <a:latin typeface="Palatino Linotype" panose="02040502050505030304" pitchFamily="18" charset="0"/>
              </a:rPr>
            </a:br>
            <a:r>
              <a:rPr lang="fr-BE" sz="3600" b="1" dirty="0">
                <a:solidFill>
                  <a:srgbClr val="0000FF"/>
                </a:solidFill>
                <a:latin typeface="Palatino Linotype" panose="02040502050505030304" pitchFamily="18" charset="0"/>
              </a:rPr>
              <a:t>PRESENTATION TO THE</a:t>
            </a:r>
            <a:br>
              <a:rPr lang="fr-BE" sz="3600" b="1" dirty="0">
                <a:solidFill>
                  <a:srgbClr val="0000FF"/>
                </a:solidFill>
                <a:latin typeface="Palatino Linotype" panose="02040502050505030304" pitchFamily="18" charset="0"/>
              </a:rPr>
            </a:br>
            <a:r>
              <a:rPr lang="fr-BE" sz="3600" b="1" dirty="0">
                <a:solidFill>
                  <a:srgbClr val="0000FF"/>
                </a:solidFill>
                <a:latin typeface="Palatino Linotype" panose="02040502050505030304" pitchFamily="18" charset="0"/>
              </a:rPr>
              <a:t>LUXEMBURG CHAMBER OF COMMERCE</a:t>
            </a:r>
          </a:p>
        </p:txBody>
      </p:sp>
      <p:sp>
        <p:nvSpPr>
          <p:cNvPr id="3" name="Subtitle 2"/>
          <p:cNvSpPr>
            <a:spLocks noGrp="1"/>
          </p:cNvSpPr>
          <p:nvPr>
            <p:ph type="subTitle" idx="1"/>
          </p:nvPr>
        </p:nvSpPr>
        <p:spPr>
          <a:xfrm>
            <a:off x="1524000" y="4407948"/>
            <a:ext cx="9144000" cy="1655762"/>
          </a:xfrm>
        </p:spPr>
        <p:txBody>
          <a:bodyPr>
            <a:normAutofit lnSpcReduction="10000"/>
          </a:bodyPr>
          <a:lstStyle/>
          <a:p>
            <a:endParaRPr lang="fr-BE" sz="1000" dirty="0">
              <a:solidFill>
                <a:srgbClr val="0000FF"/>
              </a:solidFill>
              <a:latin typeface="Palatino Linotype" panose="02040502050505030304" pitchFamily="18" charset="0"/>
            </a:endParaRPr>
          </a:p>
          <a:p>
            <a:endParaRPr lang="fr-BE" sz="1000" dirty="0">
              <a:solidFill>
                <a:srgbClr val="0000FF"/>
              </a:solidFill>
              <a:latin typeface="Palatino Linotype" panose="02040502050505030304" pitchFamily="18" charset="0"/>
            </a:endParaRPr>
          </a:p>
          <a:p>
            <a:r>
              <a:rPr lang="fr-BE" b="1" dirty="0">
                <a:solidFill>
                  <a:srgbClr val="0000FF"/>
                </a:solidFill>
                <a:latin typeface="Palatino Linotype" panose="02040502050505030304" pitchFamily="18" charset="0"/>
              </a:rPr>
              <a:t>Erwin De Weerdt, </a:t>
            </a:r>
            <a:r>
              <a:rPr lang="fr-BE" b="1" dirty="0" err="1">
                <a:solidFill>
                  <a:srgbClr val="0000FF"/>
                </a:solidFill>
                <a:latin typeface="Palatino Linotype" panose="02040502050505030304" pitchFamily="18" charset="0"/>
              </a:rPr>
              <a:t>President</a:t>
            </a:r>
            <a:endParaRPr lang="fr-BE" b="1" dirty="0">
              <a:solidFill>
                <a:srgbClr val="0000FF"/>
              </a:solidFill>
              <a:latin typeface="Palatino Linotype" panose="02040502050505030304" pitchFamily="18" charset="0"/>
            </a:endParaRPr>
          </a:p>
          <a:p>
            <a:endParaRPr lang="fr-BE" sz="2000" dirty="0">
              <a:solidFill>
                <a:srgbClr val="0000FF"/>
              </a:solidFill>
              <a:latin typeface="Palatino Linotype" panose="02040502050505030304" pitchFamily="18" charset="0"/>
            </a:endParaRPr>
          </a:p>
          <a:p>
            <a:r>
              <a:rPr lang="fr-BE" sz="2000" b="1" i="1" dirty="0" err="1">
                <a:solidFill>
                  <a:srgbClr val="0000FF"/>
                </a:solidFill>
                <a:latin typeface="Palatino Linotype" panose="02040502050505030304" pitchFamily="18" charset="0"/>
              </a:rPr>
              <a:t>February</a:t>
            </a:r>
            <a:r>
              <a:rPr lang="fr-BE" sz="2000" b="1" i="1" dirty="0">
                <a:solidFill>
                  <a:srgbClr val="0000FF"/>
                </a:solidFill>
                <a:latin typeface="Palatino Linotype" panose="02040502050505030304" pitchFamily="18" charset="0"/>
              </a:rPr>
              <a:t> 6, 2017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142" y="9781"/>
            <a:ext cx="2490769" cy="1811270"/>
          </a:xfrm>
          <a:prstGeom prst="rect">
            <a:avLst/>
          </a:prstGeom>
        </p:spPr>
      </p:pic>
    </p:spTree>
    <p:extLst>
      <p:ext uri="{BB962C8B-B14F-4D97-AF65-F5344CB8AC3E}">
        <p14:creationId xmlns:p14="http://schemas.microsoft.com/office/powerpoint/2010/main" val="254210839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0" y="1221"/>
            <a:ext cx="8953500" cy="2476500"/>
          </a:xfrm>
          <a:prstGeom prst="rect">
            <a:avLst/>
          </a:prstGeom>
        </p:spPr>
      </p:pic>
      <p:sp>
        <p:nvSpPr>
          <p:cNvPr id="3" name="Rectangle 2"/>
          <p:cNvSpPr/>
          <p:nvPr/>
        </p:nvSpPr>
        <p:spPr>
          <a:xfrm>
            <a:off x="1619250" y="2723083"/>
            <a:ext cx="8953500" cy="3139321"/>
          </a:xfrm>
          <a:prstGeom prst="rect">
            <a:avLst/>
          </a:prstGeom>
          <a:solidFill>
            <a:srgbClr val="FFFF00"/>
          </a:solidFill>
        </p:spPr>
        <p:txBody>
          <a:bodyPr wrap="square">
            <a:spAutoFit/>
          </a:bodyPr>
          <a:lstStyle/>
          <a:p>
            <a:pPr algn="just"/>
            <a:r>
              <a:rPr lang="en-US" b="1" dirty="0"/>
              <a:t>Guatemala Economic Outlook</a:t>
            </a:r>
          </a:p>
          <a:p>
            <a:pPr algn="just"/>
            <a:r>
              <a:rPr lang="en-US" b="1" dirty="0"/>
              <a:t>January 17, 2017</a:t>
            </a:r>
          </a:p>
          <a:p>
            <a:pPr algn="just"/>
            <a:r>
              <a:rPr lang="en-US" b="1" dirty="0"/>
              <a:t>The Guatemalan economy lost momentum in the third quarter of last year, as investment growth sagged amid a still uncertain political environment. Data for Q4 indicate that the economy likely ended the year on a higher note. The Central Bank’s economic activity index edged up to 3.1% year-on-year in November from 3.0% in October, which mainly reflected increases in manufacturing, transport, financial services and agriculture, among other sectors. Meanwhile, remittances, which account for almost 10% of GDP, continued to grow in December at a much faster pace, reaching USD 679 million—the highest remittance inflow in 15 years. On 30 December, President Jimmy Morales announced a minimum wage increase of around 6.0%.</a:t>
            </a:r>
            <a:endParaRPr lang="fr-BE" b="1" dirty="0"/>
          </a:p>
        </p:txBody>
      </p:sp>
    </p:spTree>
    <p:extLst>
      <p:ext uri="{BB962C8B-B14F-4D97-AF65-F5344CB8AC3E}">
        <p14:creationId xmlns:p14="http://schemas.microsoft.com/office/powerpoint/2010/main" val="246565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9610"/>
            <a:ext cx="8953500" cy="2476500"/>
          </a:xfrm>
          <a:prstGeom prst="rect">
            <a:avLst/>
          </a:prstGeom>
        </p:spPr>
      </p:pic>
      <p:sp>
        <p:nvSpPr>
          <p:cNvPr id="3" name="Rectangle 2"/>
          <p:cNvSpPr/>
          <p:nvPr/>
        </p:nvSpPr>
        <p:spPr>
          <a:xfrm>
            <a:off x="1619250" y="2727520"/>
            <a:ext cx="8953500" cy="2585323"/>
          </a:xfrm>
          <a:prstGeom prst="rect">
            <a:avLst/>
          </a:prstGeom>
          <a:solidFill>
            <a:srgbClr val="FFFF00"/>
          </a:solidFill>
        </p:spPr>
        <p:txBody>
          <a:bodyPr wrap="square">
            <a:spAutoFit/>
          </a:bodyPr>
          <a:lstStyle/>
          <a:p>
            <a:pPr algn="just"/>
            <a:r>
              <a:rPr lang="en-US" b="1" dirty="0"/>
              <a:t>Nicaragua Economic Outlook</a:t>
            </a:r>
          </a:p>
          <a:p>
            <a:pPr algn="just"/>
            <a:r>
              <a:rPr lang="en-US" i="1" dirty="0"/>
              <a:t>January 17, 2017</a:t>
            </a:r>
          </a:p>
          <a:p>
            <a:pPr algn="just"/>
            <a:r>
              <a:rPr lang="en-US" b="1" dirty="0"/>
              <a:t>Growth remained robust in 2016, though the economy likely shifted into a lower gear. Recent economic activity indicators, coupled with a slowdown in GDP growth in Q3, hint at a further slowdown in the second half of last year, following the deceleration in H1. Adverse weather conditions and globally low commodities prices have heavily weighed on Nicaraguan exports. The poor performance of the external sector has nevertheless been mitigated to an extent by strong domestic demand, which has been sustained by robust household consumption and an expansive fiscal policy.</a:t>
            </a:r>
            <a:endParaRPr lang="fr-BE" b="1" dirty="0"/>
          </a:p>
        </p:txBody>
      </p:sp>
    </p:spTree>
    <p:extLst>
      <p:ext uri="{BB962C8B-B14F-4D97-AF65-F5344CB8AC3E}">
        <p14:creationId xmlns:p14="http://schemas.microsoft.com/office/powerpoint/2010/main" val="224598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9610"/>
            <a:ext cx="8953500" cy="2476500"/>
          </a:xfrm>
          <a:prstGeom prst="rect">
            <a:avLst/>
          </a:prstGeom>
        </p:spPr>
      </p:pic>
      <p:sp>
        <p:nvSpPr>
          <p:cNvPr id="3" name="Rectangle 2"/>
          <p:cNvSpPr/>
          <p:nvPr/>
        </p:nvSpPr>
        <p:spPr>
          <a:xfrm>
            <a:off x="1619250" y="2844966"/>
            <a:ext cx="8953500" cy="2585323"/>
          </a:xfrm>
          <a:prstGeom prst="rect">
            <a:avLst/>
          </a:prstGeom>
          <a:solidFill>
            <a:srgbClr val="FFFF00"/>
          </a:solidFill>
        </p:spPr>
        <p:txBody>
          <a:bodyPr wrap="square">
            <a:spAutoFit/>
          </a:bodyPr>
          <a:lstStyle/>
          <a:p>
            <a:pPr algn="just"/>
            <a:r>
              <a:rPr lang="en-US" b="1" dirty="0"/>
              <a:t>Honduras Economic Outlook</a:t>
            </a:r>
          </a:p>
          <a:p>
            <a:pPr algn="just"/>
            <a:r>
              <a:rPr lang="en-US" i="1" dirty="0"/>
              <a:t>January 17, 2017</a:t>
            </a:r>
          </a:p>
          <a:p>
            <a:pPr algn="just"/>
            <a:r>
              <a:rPr lang="en-US" b="1" dirty="0"/>
              <a:t>Honduras’ economy remained robust in 2016, but it slowed down slightly as it entered the second half of the year. In Q3 it expanded at a slower pace in annual terms due to the negative performance of the external sector, which more than offset stronger domestic demand. The latter was backed by solid government consumption and fixed investment. Overall, the economy of the country is expected to have stayed broadly stable in 2016. The government implemented important reforms to support growth and capped expenditure, in order to honor its agreement with the IMF.</a:t>
            </a:r>
            <a:endParaRPr lang="fr-BE" b="1" dirty="0"/>
          </a:p>
        </p:txBody>
      </p:sp>
    </p:spTree>
    <p:extLst>
      <p:ext uri="{BB962C8B-B14F-4D97-AF65-F5344CB8AC3E}">
        <p14:creationId xmlns:p14="http://schemas.microsoft.com/office/powerpoint/2010/main" val="80200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639" y="9610"/>
            <a:ext cx="8953500" cy="2476500"/>
          </a:xfrm>
          <a:prstGeom prst="rect">
            <a:avLst/>
          </a:prstGeom>
        </p:spPr>
      </p:pic>
      <p:sp>
        <p:nvSpPr>
          <p:cNvPr id="3" name="Rectangle 2"/>
          <p:cNvSpPr/>
          <p:nvPr/>
        </p:nvSpPr>
        <p:spPr>
          <a:xfrm>
            <a:off x="1627639" y="2664360"/>
            <a:ext cx="8953500" cy="3139321"/>
          </a:xfrm>
          <a:prstGeom prst="rect">
            <a:avLst/>
          </a:prstGeom>
          <a:solidFill>
            <a:srgbClr val="FFFF00"/>
          </a:solidFill>
        </p:spPr>
        <p:txBody>
          <a:bodyPr wrap="square">
            <a:spAutoFit/>
          </a:bodyPr>
          <a:lstStyle/>
          <a:p>
            <a:pPr algn="just"/>
            <a:r>
              <a:rPr lang="en-US" b="1" dirty="0"/>
              <a:t>Panama Economic Outlook</a:t>
            </a:r>
          </a:p>
          <a:p>
            <a:pPr algn="just"/>
            <a:r>
              <a:rPr lang="en-US" i="1" dirty="0"/>
              <a:t>January 17, 2017</a:t>
            </a:r>
          </a:p>
          <a:p>
            <a:pPr algn="just"/>
            <a:r>
              <a:rPr lang="en-US" b="1" dirty="0"/>
              <a:t>Panama’s fast-growing economy has been hampered by a slowdown in maritime trade and a challenging scenario in the region. Q3’s growth moderated as output was dragged down by a slowdown in the country’s all-important service sector. The print underscores the external headwinds the small open economy is facing as the revenues generated by the expanded Panama Canal since its June opening have </a:t>
            </a:r>
            <a:r>
              <a:rPr lang="en-US" b="1" dirty="0" err="1"/>
              <a:t>dissapointed</a:t>
            </a:r>
            <a:r>
              <a:rPr lang="en-US" b="1" dirty="0"/>
              <a:t>. The latest indicators suggest that the economy closed the year in a soft patch and likely expanded in 2016 at the slowest rate since 2009. Economic activity in October decelerated compared to the previous month. Cargo tonnage in Panamanian ports and Panama Canal earnings dropped in annual terms by over 10.0% and 3.0% respectively in the January to October period</a:t>
            </a:r>
            <a:endParaRPr lang="fr-BE" b="1" dirty="0"/>
          </a:p>
        </p:txBody>
      </p:sp>
    </p:spTree>
    <p:extLst>
      <p:ext uri="{BB962C8B-B14F-4D97-AF65-F5344CB8AC3E}">
        <p14:creationId xmlns:p14="http://schemas.microsoft.com/office/powerpoint/2010/main" val="1795043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BE" sz="3600" b="1" dirty="0" err="1">
                <a:solidFill>
                  <a:srgbClr val="0000FF"/>
                </a:solidFill>
                <a:latin typeface="Palatino Linotype" panose="02040502050505030304" pitchFamily="18" charset="0"/>
              </a:rPr>
              <a:t>What’s</a:t>
            </a:r>
            <a:r>
              <a:rPr lang="fr-BE" sz="3600" b="1" dirty="0">
                <a:solidFill>
                  <a:srgbClr val="0000FF"/>
                </a:solidFill>
                <a:latin typeface="Palatino Linotype" panose="02040502050505030304" pitchFamily="18" charset="0"/>
              </a:rPr>
              <a:t> </a:t>
            </a:r>
            <a:r>
              <a:rPr lang="fr-BE" sz="3600" b="1" dirty="0" err="1">
                <a:solidFill>
                  <a:srgbClr val="0000FF"/>
                </a:solidFill>
                <a:latin typeface="Palatino Linotype" panose="02040502050505030304" pitchFamily="18" charset="0"/>
              </a:rPr>
              <a:t>our</a:t>
            </a:r>
            <a:r>
              <a:rPr lang="fr-BE" sz="3600" b="1" dirty="0">
                <a:solidFill>
                  <a:srgbClr val="0000FF"/>
                </a:solidFill>
                <a:latin typeface="Palatino Linotype" panose="02040502050505030304" pitchFamily="18" charset="0"/>
              </a:rPr>
              <a:t> mission?</a:t>
            </a:r>
            <a:r>
              <a:rPr lang="fr-BE" sz="3600" dirty="0">
                <a:solidFill>
                  <a:srgbClr val="0000FF"/>
                </a:solidFill>
                <a:latin typeface="Palatino Linotype" panose="02040502050505030304" pitchFamily="18" charset="0"/>
              </a:rPr>
              <a:t>	</a:t>
            </a:r>
          </a:p>
        </p:txBody>
      </p:sp>
      <p:sp>
        <p:nvSpPr>
          <p:cNvPr id="3" name="Content Placeholder 2"/>
          <p:cNvSpPr>
            <a:spLocks noGrp="1"/>
          </p:cNvSpPr>
          <p:nvPr>
            <p:ph idx="1"/>
          </p:nvPr>
        </p:nvSpPr>
        <p:spPr>
          <a:xfrm>
            <a:off x="1981200" y="1711350"/>
            <a:ext cx="8229600" cy="4525963"/>
          </a:xfrm>
        </p:spPr>
        <p:txBody>
          <a:bodyPr>
            <a:noAutofit/>
          </a:bodyPr>
          <a:lstStyle/>
          <a:p>
            <a:endParaRPr lang="fr-BE" sz="2000" b="1" dirty="0">
              <a:solidFill>
                <a:srgbClr val="0000FF"/>
              </a:solidFill>
              <a:latin typeface="Palatino Linotype" panose="02040502050505030304" pitchFamily="18" charset="0"/>
            </a:endParaRPr>
          </a:p>
          <a:p>
            <a:pPr marL="0" indent="0">
              <a:buNone/>
            </a:pPr>
            <a:r>
              <a:rPr lang="fr-BE" sz="2000" b="1" dirty="0">
                <a:solidFill>
                  <a:srgbClr val="0000FF"/>
                </a:solidFill>
                <a:latin typeface="Palatino Linotype" panose="02040502050505030304" pitchFamily="18" charset="0"/>
              </a:rPr>
              <a:t>INTERNALLY</a:t>
            </a:r>
          </a:p>
          <a:p>
            <a:r>
              <a:rPr lang="fr-BE" sz="2000" b="1" dirty="0" err="1">
                <a:solidFill>
                  <a:srgbClr val="0000FF"/>
                </a:solidFill>
                <a:latin typeface="Palatino Linotype" panose="02040502050505030304" pitchFamily="18" charset="0"/>
              </a:rPr>
              <a:t>professionalize</a:t>
            </a:r>
            <a:r>
              <a:rPr lang="fr-BE" sz="2000" b="1" dirty="0">
                <a:solidFill>
                  <a:srgbClr val="0000FF"/>
                </a:solidFill>
                <a:latin typeface="Palatino Linotype" panose="02040502050505030304" pitchFamily="18" charset="0"/>
              </a:rPr>
              <a:t> the </a:t>
            </a:r>
            <a:r>
              <a:rPr lang="fr-BE" sz="2000" b="1" dirty="0" err="1">
                <a:solidFill>
                  <a:srgbClr val="0000FF"/>
                </a:solidFill>
                <a:latin typeface="Palatino Linotype" panose="02040502050505030304" pitchFamily="18" charset="0"/>
              </a:rPr>
              <a:t>organization</a:t>
            </a:r>
            <a:endParaRPr lang="fr-BE" sz="2000" b="1" dirty="0">
              <a:solidFill>
                <a:srgbClr val="0000FF"/>
              </a:solidFill>
              <a:latin typeface="Palatino Linotype" panose="02040502050505030304" pitchFamily="18" charset="0"/>
            </a:endParaRPr>
          </a:p>
          <a:p>
            <a:r>
              <a:rPr lang="fr-BE" sz="2000" b="1" dirty="0" err="1">
                <a:solidFill>
                  <a:srgbClr val="0000FF"/>
                </a:solidFill>
                <a:latin typeface="Palatino Linotype" panose="02040502050505030304" pitchFamily="18" charset="0"/>
              </a:rPr>
              <a:t>raise</a:t>
            </a:r>
            <a:r>
              <a:rPr lang="fr-BE" sz="2000" b="1" dirty="0">
                <a:solidFill>
                  <a:srgbClr val="0000FF"/>
                </a:solidFill>
                <a:latin typeface="Palatino Linotype" panose="02040502050505030304" pitchFamily="18" charset="0"/>
              </a:rPr>
              <a:t> image </a:t>
            </a:r>
          </a:p>
          <a:p>
            <a:r>
              <a:rPr lang="fr-BE" sz="2000" b="1" dirty="0" err="1">
                <a:solidFill>
                  <a:srgbClr val="0000FF"/>
                </a:solidFill>
                <a:latin typeface="Palatino Linotype" panose="02040502050505030304" pitchFamily="18" charset="0"/>
              </a:rPr>
              <a:t>strenghten</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relationships</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with</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eight</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Ambassadors</a:t>
            </a:r>
            <a:r>
              <a:rPr lang="fr-BE" sz="2000" b="1" dirty="0">
                <a:solidFill>
                  <a:srgbClr val="0000FF"/>
                </a:solidFill>
                <a:latin typeface="Palatino Linotype" panose="02040502050505030304" pitchFamily="18" charset="0"/>
              </a:rPr>
              <a:t> and staff</a:t>
            </a:r>
          </a:p>
          <a:p>
            <a:r>
              <a:rPr lang="fr-BE" sz="2000" b="1" dirty="0" err="1">
                <a:solidFill>
                  <a:srgbClr val="0000FF"/>
                </a:solidFill>
                <a:latin typeface="Palatino Linotype" panose="02040502050505030304" pitchFamily="18" charset="0"/>
              </a:rPr>
              <a:t>raise</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awareness</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among</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members</a:t>
            </a:r>
            <a:r>
              <a:rPr lang="fr-BE" sz="2000" b="1" dirty="0">
                <a:solidFill>
                  <a:srgbClr val="0000FF"/>
                </a:solidFill>
                <a:latin typeface="Palatino Linotype" panose="02040502050505030304" pitchFamily="18" charset="0"/>
              </a:rPr>
              <a:t> and non-</a:t>
            </a:r>
            <a:r>
              <a:rPr lang="fr-BE" sz="2000" b="1" dirty="0" err="1">
                <a:solidFill>
                  <a:srgbClr val="0000FF"/>
                </a:solidFill>
                <a:latin typeface="Palatino Linotype" panose="02040502050505030304" pitchFamily="18" charset="0"/>
              </a:rPr>
              <a:t>members</a:t>
            </a:r>
            <a:endParaRPr lang="fr-BE" sz="2000" b="1" dirty="0">
              <a:solidFill>
                <a:srgbClr val="0000FF"/>
              </a:solidFill>
              <a:latin typeface="Palatino Linotype" panose="02040502050505030304" pitchFamily="18" charset="0"/>
            </a:endParaRPr>
          </a:p>
          <a:p>
            <a:r>
              <a:rPr lang="fr-BE" sz="2000" b="1" dirty="0" err="1">
                <a:solidFill>
                  <a:srgbClr val="0000FF"/>
                </a:solidFill>
                <a:latin typeface="Palatino Linotype" panose="02040502050505030304" pitchFamily="18" charset="0"/>
              </a:rPr>
              <a:t>explain</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reason</a:t>
            </a:r>
            <a:r>
              <a:rPr lang="fr-BE" sz="2000" b="1" dirty="0">
                <a:solidFill>
                  <a:srgbClr val="0000FF"/>
                </a:solidFill>
                <a:latin typeface="Palatino Linotype" panose="02040502050505030304" pitchFamily="18" charset="0"/>
              </a:rPr>
              <a:t> of existence to </a:t>
            </a:r>
            <a:r>
              <a:rPr lang="fr-BE" sz="2000" b="1" dirty="0" err="1">
                <a:solidFill>
                  <a:srgbClr val="0000FF"/>
                </a:solidFill>
                <a:latin typeface="Palatino Linotype" panose="02040502050505030304" pitchFamily="18" charset="0"/>
              </a:rPr>
              <a:t>different</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target</a:t>
            </a:r>
            <a:r>
              <a:rPr lang="fr-BE" sz="2000" b="1" dirty="0">
                <a:solidFill>
                  <a:srgbClr val="0000FF"/>
                </a:solidFill>
                <a:latin typeface="Palatino Linotype" panose="02040502050505030304" pitchFamily="18" charset="0"/>
              </a:rPr>
              <a:t> audiences</a:t>
            </a:r>
          </a:p>
          <a:p>
            <a:r>
              <a:rPr lang="fr-BE" sz="2000" b="1" dirty="0">
                <a:solidFill>
                  <a:srgbClr val="0000FF"/>
                </a:solidFill>
                <a:latin typeface="Palatino Linotype" panose="02040502050505030304" pitchFamily="18" charset="0"/>
              </a:rPr>
              <a:t>look for relevant </a:t>
            </a:r>
            <a:r>
              <a:rPr lang="fr-BE" sz="2000" b="1" dirty="0" err="1">
                <a:solidFill>
                  <a:srgbClr val="0000FF"/>
                </a:solidFill>
                <a:latin typeface="Palatino Linotype" panose="02040502050505030304" pitchFamily="18" charset="0"/>
              </a:rPr>
              <a:t>funding</a:t>
            </a:r>
            <a:endParaRPr lang="fr-BE" sz="2000" b="1" dirty="0">
              <a:solidFill>
                <a:srgbClr val="0000FF"/>
              </a:solidFill>
              <a:latin typeface="Palatino Linotype" panose="02040502050505030304" pitchFamily="18" charset="0"/>
            </a:endParaRPr>
          </a:p>
          <a:p>
            <a:r>
              <a:rPr lang="fr-BE" sz="2000" b="1" dirty="0">
                <a:solidFill>
                  <a:srgbClr val="0000FF"/>
                </a:solidFill>
                <a:latin typeface="Palatino Linotype" panose="02040502050505030304" pitchFamily="18" charset="0"/>
              </a:rPr>
              <a:t>have more </a:t>
            </a:r>
            <a:r>
              <a:rPr lang="fr-BE" sz="2000" b="1" dirty="0" err="1">
                <a:solidFill>
                  <a:srgbClr val="0000FF"/>
                </a:solidFill>
                <a:latin typeface="Palatino Linotype" panose="02040502050505030304" pitchFamily="18" charset="0"/>
              </a:rPr>
              <a:t>private</a:t>
            </a:r>
            <a:r>
              <a:rPr lang="fr-BE" sz="2000" b="1" dirty="0">
                <a:solidFill>
                  <a:srgbClr val="0000FF"/>
                </a:solidFill>
                <a:latin typeface="Palatino Linotype" panose="02040502050505030304" pitchFamily="18" charset="0"/>
              </a:rPr>
              <a:t> people and business </a:t>
            </a:r>
            <a:r>
              <a:rPr lang="fr-BE" sz="2000" b="1" dirty="0" err="1">
                <a:solidFill>
                  <a:srgbClr val="0000FF"/>
                </a:solidFill>
                <a:latin typeface="Palatino Linotype" panose="02040502050505030304" pitchFamily="18" charset="0"/>
              </a:rPr>
              <a:t>professionals</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join</a:t>
            </a:r>
            <a:endParaRPr lang="fr-BE" sz="2000" b="1" dirty="0">
              <a:solidFill>
                <a:srgbClr val="0000FF"/>
              </a:solidFill>
              <a:latin typeface="Palatino Linotype" panose="02040502050505030304" pitchFamily="18" charset="0"/>
            </a:endParaRPr>
          </a:p>
          <a:p>
            <a:endParaRPr lang="fr-BE" sz="2000" b="1" dirty="0">
              <a:solidFill>
                <a:srgbClr val="0000FF"/>
              </a:solidFill>
              <a:latin typeface="Palatino Linotype" panose="0204050205050503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425" y="9458"/>
            <a:ext cx="1171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47878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BE" sz="3600" b="1" dirty="0" err="1">
                <a:solidFill>
                  <a:srgbClr val="0000FF"/>
                </a:solidFill>
                <a:latin typeface="Palatino Linotype" panose="02040502050505030304" pitchFamily="18" charset="0"/>
              </a:rPr>
              <a:t>What’s</a:t>
            </a:r>
            <a:r>
              <a:rPr lang="fr-BE" sz="3600" b="1" dirty="0">
                <a:solidFill>
                  <a:srgbClr val="0000FF"/>
                </a:solidFill>
                <a:latin typeface="Palatino Linotype" panose="02040502050505030304" pitchFamily="18" charset="0"/>
              </a:rPr>
              <a:t> </a:t>
            </a:r>
            <a:r>
              <a:rPr lang="fr-BE" sz="3600" b="1" dirty="0" err="1">
                <a:solidFill>
                  <a:srgbClr val="0000FF"/>
                </a:solidFill>
                <a:latin typeface="Palatino Linotype" panose="02040502050505030304" pitchFamily="18" charset="0"/>
              </a:rPr>
              <a:t>our</a:t>
            </a:r>
            <a:r>
              <a:rPr lang="fr-BE" sz="3600" b="1" dirty="0">
                <a:solidFill>
                  <a:srgbClr val="0000FF"/>
                </a:solidFill>
                <a:latin typeface="Palatino Linotype" panose="02040502050505030304" pitchFamily="18" charset="0"/>
              </a:rPr>
              <a:t> mission?</a:t>
            </a:r>
            <a:r>
              <a:rPr lang="fr-BE" sz="3600" dirty="0">
                <a:solidFill>
                  <a:srgbClr val="0000FF"/>
                </a:solidFill>
                <a:latin typeface="Palatino Linotype" panose="02040502050505030304" pitchFamily="18" charset="0"/>
              </a:rPr>
              <a:t>	</a:t>
            </a:r>
          </a:p>
        </p:txBody>
      </p:sp>
      <p:sp>
        <p:nvSpPr>
          <p:cNvPr id="3" name="Content Placeholder 2"/>
          <p:cNvSpPr>
            <a:spLocks noGrp="1"/>
          </p:cNvSpPr>
          <p:nvPr>
            <p:ph idx="1"/>
          </p:nvPr>
        </p:nvSpPr>
        <p:spPr>
          <a:xfrm>
            <a:off x="1981200" y="1711350"/>
            <a:ext cx="8229600" cy="4525963"/>
          </a:xfrm>
        </p:spPr>
        <p:txBody>
          <a:bodyPr>
            <a:noAutofit/>
          </a:bodyPr>
          <a:lstStyle/>
          <a:p>
            <a:endParaRPr lang="fr-BE" sz="2000" b="1" dirty="0">
              <a:solidFill>
                <a:srgbClr val="0000FF"/>
              </a:solidFill>
              <a:latin typeface="Palatino Linotype" panose="02040502050505030304" pitchFamily="18" charset="0"/>
            </a:endParaRPr>
          </a:p>
          <a:p>
            <a:pPr marL="0" indent="0">
              <a:buNone/>
            </a:pPr>
            <a:r>
              <a:rPr lang="fr-BE" sz="2000" b="1" dirty="0">
                <a:solidFill>
                  <a:srgbClr val="0000FF"/>
                </a:solidFill>
                <a:latin typeface="Palatino Linotype" panose="02040502050505030304" pitchFamily="18" charset="0"/>
              </a:rPr>
              <a:t>EXTERNALLY</a:t>
            </a:r>
          </a:p>
          <a:p>
            <a:r>
              <a:rPr lang="fr-BE" sz="2000" b="1" dirty="0" err="1">
                <a:solidFill>
                  <a:srgbClr val="0000FF"/>
                </a:solidFill>
                <a:latin typeface="Palatino Linotype" panose="02040502050505030304" pitchFamily="18" charset="0"/>
              </a:rPr>
              <a:t>establish</a:t>
            </a:r>
            <a:r>
              <a:rPr lang="fr-BE" sz="2000" b="1" dirty="0">
                <a:solidFill>
                  <a:srgbClr val="0000FF"/>
                </a:solidFill>
                <a:latin typeface="Palatino Linotype" panose="02040502050505030304" pitchFamily="18" charset="0"/>
              </a:rPr>
              <a:t> direct contacts </a:t>
            </a:r>
            <a:r>
              <a:rPr lang="fr-BE" sz="2000" b="1" dirty="0" err="1">
                <a:solidFill>
                  <a:srgbClr val="0000FF"/>
                </a:solidFill>
                <a:latin typeface="Palatino Linotype" panose="02040502050505030304" pitchFamily="18" charset="0"/>
              </a:rPr>
              <a:t>with</a:t>
            </a:r>
            <a:r>
              <a:rPr lang="fr-BE" sz="2000" b="1" dirty="0">
                <a:solidFill>
                  <a:srgbClr val="0000FF"/>
                </a:solidFill>
                <a:latin typeface="Palatino Linotype" panose="02040502050505030304" pitchFamily="18" charset="0"/>
              </a:rPr>
              <a:t> all relevant </a:t>
            </a:r>
            <a:r>
              <a:rPr lang="fr-BE" sz="2000" b="1" dirty="0" err="1">
                <a:solidFill>
                  <a:srgbClr val="0000FF"/>
                </a:solidFill>
                <a:latin typeface="Palatino Linotype" panose="02040502050505030304" pitchFamily="18" charset="0"/>
              </a:rPr>
              <a:t>stakeholders</a:t>
            </a:r>
            <a:endParaRPr lang="fr-BE" sz="2000" b="1" dirty="0">
              <a:solidFill>
                <a:srgbClr val="0000FF"/>
              </a:solidFill>
              <a:latin typeface="Palatino Linotype" panose="02040502050505030304" pitchFamily="18" charset="0"/>
            </a:endParaRPr>
          </a:p>
          <a:p>
            <a:r>
              <a:rPr lang="fr-BE" sz="2000" b="1" dirty="0" err="1">
                <a:solidFill>
                  <a:srgbClr val="0000FF"/>
                </a:solidFill>
                <a:latin typeface="Palatino Linotype" panose="02040502050505030304" pitchFamily="18" charset="0"/>
              </a:rPr>
              <a:t>build</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relationships</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with</a:t>
            </a:r>
            <a:r>
              <a:rPr lang="fr-BE" sz="2000" b="1" dirty="0">
                <a:solidFill>
                  <a:srgbClr val="0000FF"/>
                </a:solidFill>
                <a:latin typeface="Palatino Linotype" panose="02040502050505030304" pitchFamily="18" charset="0"/>
              </a:rPr>
              <a:t> Chambers of Commerce and </a:t>
            </a:r>
            <a:r>
              <a:rPr lang="fr-BE" sz="2000" b="1" dirty="0" err="1">
                <a:solidFill>
                  <a:srgbClr val="0000FF"/>
                </a:solidFill>
                <a:latin typeface="Palatino Linotype" panose="02040502050505030304" pitchFamily="18" charset="0"/>
              </a:rPr>
              <a:t>professional</a:t>
            </a:r>
            <a:r>
              <a:rPr lang="fr-BE" sz="2000" b="1" dirty="0">
                <a:solidFill>
                  <a:srgbClr val="0000FF"/>
                </a:solidFill>
                <a:latin typeface="Palatino Linotype" panose="02040502050505030304" pitchFamily="18" charset="0"/>
              </a:rPr>
              <a:t> associations in </a:t>
            </a:r>
            <a:r>
              <a:rPr lang="fr-BE" sz="2000" b="1" dirty="0" err="1">
                <a:solidFill>
                  <a:srgbClr val="0000FF"/>
                </a:solidFill>
                <a:latin typeface="Palatino Linotype" panose="02040502050505030304" pitchFamily="18" charset="0"/>
              </a:rPr>
              <a:t>Belgium</a:t>
            </a:r>
            <a:r>
              <a:rPr lang="fr-BE" sz="2000" b="1" dirty="0">
                <a:solidFill>
                  <a:srgbClr val="0000FF"/>
                </a:solidFill>
                <a:latin typeface="Palatino Linotype" panose="02040502050505030304" pitchFamily="18" charset="0"/>
              </a:rPr>
              <a:t>/Europe and </a:t>
            </a:r>
            <a:r>
              <a:rPr lang="fr-BE" sz="2000" b="1" dirty="0" err="1">
                <a:solidFill>
                  <a:srgbClr val="0000FF"/>
                </a:solidFill>
                <a:latin typeface="Palatino Linotype" panose="02040502050505030304" pitchFamily="18" charset="0"/>
              </a:rPr>
              <a:t>overseas</a:t>
            </a:r>
            <a:endParaRPr lang="fr-BE" sz="2000" b="1" dirty="0">
              <a:solidFill>
                <a:srgbClr val="0000FF"/>
              </a:solidFill>
              <a:latin typeface="Palatino Linotype" panose="02040502050505030304" pitchFamily="18" charset="0"/>
            </a:endParaRPr>
          </a:p>
          <a:p>
            <a:r>
              <a:rPr lang="fr-BE" sz="2000" b="1" dirty="0">
                <a:solidFill>
                  <a:srgbClr val="0000FF"/>
                </a:solidFill>
                <a:latin typeface="Palatino Linotype" panose="02040502050505030304" pitchFamily="18" charset="0"/>
              </a:rPr>
              <a:t>focus on </a:t>
            </a:r>
            <a:r>
              <a:rPr lang="fr-BE" sz="2000" b="1" dirty="0" err="1">
                <a:solidFill>
                  <a:srgbClr val="0000FF"/>
                </a:solidFill>
                <a:latin typeface="Palatino Linotype" panose="02040502050505030304" pitchFamily="18" charset="0"/>
              </a:rPr>
              <a:t>early</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bird</a:t>
            </a:r>
            <a:r>
              <a:rPr lang="fr-BE" sz="2000" b="1" dirty="0">
                <a:solidFill>
                  <a:srgbClr val="0000FF"/>
                </a:solidFill>
                <a:latin typeface="Palatino Linotype" panose="02040502050505030304" pitchFamily="18" charset="0"/>
              </a:rPr>
              <a:t> news </a:t>
            </a:r>
            <a:r>
              <a:rPr lang="fr-BE" sz="2000" b="1" dirty="0" err="1">
                <a:solidFill>
                  <a:srgbClr val="0000FF"/>
                </a:solidFill>
                <a:latin typeface="Palatino Linotype" panose="02040502050505030304" pitchFamily="18" charset="0"/>
              </a:rPr>
              <a:t>gathering</a:t>
            </a:r>
            <a:r>
              <a:rPr lang="fr-BE" sz="2000" b="1" dirty="0">
                <a:solidFill>
                  <a:srgbClr val="0000FF"/>
                </a:solidFill>
                <a:latin typeface="Palatino Linotype" panose="02040502050505030304" pitchFamily="18" charset="0"/>
              </a:rPr>
              <a:t> about new buzz </a:t>
            </a:r>
            <a:r>
              <a:rPr lang="fr-BE" sz="2000" b="1" dirty="0" err="1">
                <a:solidFill>
                  <a:srgbClr val="0000FF"/>
                </a:solidFill>
                <a:latin typeface="Palatino Linotype" panose="02040502050505030304" pitchFamily="18" charset="0"/>
              </a:rPr>
              <a:t>opps</a:t>
            </a:r>
            <a:endParaRPr lang="fr-BE" sz="2000" b="1" dirty="0">
              <a:solidFill>
                <a:srgbClr val="0000FF"/>
              </a:solidFill>
              <a:latin typeface="Palatino Linotype" panose="02040502050505030304" pitchFamily="18" charset="0"/>
            </a:endParaRPr>
          </a:p>
          <a:p>
            <a:r>
              <a:rPr lang="fr-BE" sz="2000" b="1" dirty="0" err="1">
                <a:solidFill>
                  <a:srgbClr val="0000FF"/>
                </a:solidFill>
                <a:latin typeface="Palatino Linotype" panose="02040502050505030304" pitchFamily="18" charset="0"/>
              </a:rPr>
              <a:t>organize</a:t>
            </a:r>
            <a:r>
              <a:rPr lang="fr-BE" sz="2000" b="1" dirty="0">
                <a:solidFill>
                  <a:srgbClr val="0000FF"/>
                </a:solidFill>
                <a:latin typeface="Palatino Linotype" panose="02040502050505030304" pitchFamily="18" charset="0"/>
              </a:rPr>
              <a:t> relevant </a:t>
            </a:r>
            <a:r>
              <a:rPr lang="fr-BE" sz="2000" b="1" dirty="0" err="1">
                <a:solidFill>
                  <a:srgbClr val="0000FF"/>
                </a:solidFill>
                <a:latin typeface="Palatino Linotype" panose="02040502050505030304" pitchFamily="18" charset="0"/>
              </a:rPr>
              <a:t>seminars</a:t>
            </a:r>
            <a:r>
              <a:rPr lang="fr-BE" sz="2000" b="1" dirty="0">
                <a:solidFill>
                  <a:srgbClr val="0000FF"/>
                </a:solidFill>
                <a:latin typeface="Palatino Linotype" panose="02040502050505030304" pitchFamily="18" charset="0"/>
              </a:rPr>
              <a:t>, workshops, </a:t>
            </a:r>
            <a:r>
              <a:rPr lang="fr-BE" sz="2000" b="1" dirty="0" err="1">
                <a:solidFill>
                  <a:srgbClr val="0000FF"/>
                </a:solidFill>
                <a:latin typeface="Palatino Linotype" panose="02040502050505030304" pitchFamily="18" charset="0"/>
              </a:rPr>
              <a:t>conferences</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events</a:t>
            </a:r>
            <a:r>
              <a:rPr lang="fr-BE" sz="2000" b="1" dirty="0">
                <a:solidFill>
                  <a:srgbClr val="0000FF"/>
                </a:solidFill>
                <a:latin typeface="Palatino Linotype" panose="02040502050505030304" pitchFamily="18" charset="0"/>
              </a:rPr>
              <a:t>, … </a:t>
            </a:r>
          </a:p>
          <a:p>
            <a:r>
              <a:rPr lang="fr-BE" sz="2000" b="1" dirty="0" err="1">
                <a:solidFill>
                  <a:srgbClr val="0000FF"/>
                </a:solidFill>
                <a:latin typeface="Palatino Linotype" panose="02040502050505030304" pitchFamily="18" charset="0"/>
              </a:rPr>
              <a:t>win</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interest</a:t>
            </a:r>
            <a:r>
              <a:rPr lang="fr-BE" sz="2000" b="1" dirty="0">
                <a:solidFill>
                  <a:srgbClr val="0000FF"/>
                </a:solidFill>
                <a:latin typeface="Palatino Linotype" panose="02040502050505030304" pitchFamily="18" charset="0"/>
              </a:rPr>
              <a:t> of media (</a:t>
            </a:r>
            <a:r>
              <a:rPr lang="fr-BE" sz="2000" b="1" dirty="0" err="1">
                <a:solidFill>
                  <a:srgbClr val="0000FF"/>
                </a:solidFill>
                <a:latin typeface="Palatino Linotype" panose="02040502050505030304" pitchFamily="18" charset="0"/>
              </a:rPr>
              <a:t>print</a:t>
            </a:r>
            <a:r>
              <a:rPr lang="fr-BE" sz="2000" b="1" dirty="0">
                <a:solidFill>
                  <a:srgbClr val="0000FF"/>
                </a:solidFill>
                <a:latin typeface="Palatino Linotype" panose="02040502050505030304" pitchFamily="18" charset="0"/>
              </a:rPr>
              <a:t>, radio, TV,  digital)</a:t>
            </a:r>
          </a:p>
          <a:p>
            <a:endParaRPr lang="fr-BE" sz="2000" b="1" dirty="0">
              <a:solidFill>
                <a:srgbClr val="0000FF"/>
              </a:solidFill>
              <a:latin typeface="Palatino Linotype" panose="0204050205050503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7547" y="1714"/>
            <a:ext cx="1171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17172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BE" sz="3600" b="1" dirty="0">
                <a:solidFill>
                  <a:srgbClr val="0000FF"/>
                </a:solidFill>
                <a:latin typeface="Palatino Linotype" panose="02040502050505030304" pitchFamily="18" charset="0"/>
              </a:rPr>
              <a:t>Situation </a:t>
            </a:r>
            <a:r>
              <a:rPr lang="fr-BE" sz="3600" b="1" dirty="0" err="1">
                <a:solidFill>
                  <a:srgbClr val="0000FF"/>
                </a:solidFill>
                <a:latin typeface="Palatino Linotype" panose="02040502050505030304" pitchFamily="18" charset="0"/>
              </a:rPr>
              <a:t>analysis</a:t>
            </a:r>
            <a:r>
              <a:rPr lang="fr-BE" sz="3600" b="1" dirty="0">
                <a:solidFill>
                  <a:srgbClr val="0000FF"/>
                </a:solidFill>
                <a:latin typeface="Palatino Linotype" panose="02040502050505030304" pitchFamily="18" charset="0"/>
              </a:rPr>
              <a:t>	</a:t>
            </a:r>
          </a:p>
        </p:txBody>
      </p:sp>
      <p:sp>
        <p:nvSpPr>
          <p:cNvPr id="3" name="Content Placeholder 2"/>
          <p:cNvSpPr>
            <a:spLocks noGrp="1"/>
          </p:cNvSpPr>
          <p:nvPr>
            <p:ph idx="1"/>
          </p:nvPr>
        </p:nvSpPr>
        <p:spPr/>
        <p:txBody>
          <a:bodyPr>
            <a:normAutofit/>
          </a:bodyPr>
          <a:lstStyle/>
          <a:p>
            <a:r>
              <a:rPr lang="fr-BE" sz="2400" b="1" dirty="0" err="1">
                <a:solidFill>
                  <a:srgbClr val="0000FF"/>
                </a:solidFill>
                <a:latin typeface="Palatino Linotype" panose="02040502050505030304" pitchFamily="18" charset="0"/>
              </a:rPr>
              <a:t>current</a:t>
            </a:r>
            <a:r>
              <a:rPr lang="fr-BE" sz="2400" b="1" dirty="0">
                <a:solidFill>
                  <a:srgbClr val="0000FF"/>
                </a:solidFill>
                <a:latin typeface="Palatino Linotype" panose="02040502050505030304" pitchFamily="18" charset="0"/>
              </a:rPr>
              <a:t> </a:t>
            </a:r>
            <a:r>
              <a:rPr lang="fr-BE" sz="2400" b="1" dirty="0" err="1">
                <a:solidFill>
                  <a:srgbClr val="0000FF"/>
                </a:solidFill>
                <a:latin typeface="Palatino Linotype" panose="02040502050505030304" pitchFamily="18" charset="0"/>
              </a:rPr>
              <a:t>context</a:t>
            </a:r>
            <a:r>
              <a:rPr lang="fr-BE" sz="2400" b="1" dirty="0">
                <a:solidFill>
                  <a:srgbClr val="0000FF"/>
                </a:solidFill>
                <a:latin typeface="Palatino Linotype" panose="02040502050505030304" pitchFamily="18" charset="0"/>
              </a:rPr>
              <a:t> for EURACEN?</a:t>
            </a:r>
          </a:p>
          <a:p>
            <a:r>
              <a:rPr lang="fr-BE" sz="2400" b="1" dirty="0">
                <a:solidFill>
                  <a:srgbClr val="0000FF"/>
                </a:solidFill>
                <a:latin typeface="Palatino Linotype" panose="02040502050505030304" pitchFamily="18" charset="0"/>
              </a:rPr>
              <a:t>how do </a:t>
            </a:r>
            <a:r>
              <a:rPr lang="fr-BE" sz="2400" b="1" dirty="0" err="1">
                <a:solidFill>
                  <a:srgbClr val="0000FF"/>
                </a:solidFill>
                <a:latin typeface="Palatino Linotype" panose="02040502050505030304" pitchFamily="18" charset="0"/>
              </a:rPr>
              <a:t>we</a:t>
            </a:r>
            <a:r>
              <a:rPr lang="fr-BE" sz="2400" b="1" dirty="0">
                <a:solidFill>
                  <a:srgbClr val="0000FF"/>
                </a:solidFill>
                <a:latin typeface="Palatino Linotype" panose="02040502050505030304" pitchFamily="18" charset="0"/>
              </a:rPr>
              <a:t> </a:t>
            </a:r>
            <a:r>
              <a:rPr lang="fr-BE" sz="2400" b="1" dirty="0" err="1">
                <a:solidFill>
                  <a:srgbClr val="0000FF"/>
                </a:solidFill>
                <a:latin typeface="Palatino Linotype" panose="02040502050505030304" pitchFamily="18" charset="0"/>
              </a:rPr>
              <a:t>function</a:t>
            </a:r>
            <a:r>
              <a:rPr lang="fr-BE" sz="2400" b="1" dirty="0">
                <a:solidFill>
                  <a:srgbClr val="0000FF"/>
                </a:solidFill>
                <a:latin typeface="Palatino Linotype" panose="02040502050505030304" pitchFamily="18" charset="0"/>
              </a:rPr>
              <a:t> </a:t>
            </a:r>
            <a:r>
              <a:rPr lang="fr-BE" sz="2400" b="1" dirty="0" err="1">
                <a:solidFill>
                  <a:srgbClr val="0000FF"/>
                </a:solidFill>
                <a:latin typeface="Palatino Linotype" panose="02040502050505030304" pitchFamily="18" charset="0"/>
              </a:rPr>
              <a:t>today</a:t>
            </a:r>
            <a:r>
              <a:rPr lang="fr-BE" sz="2400" b="1" dirty="0">
                <a:solidFill>
                  <a:srgbClr val="0000FF"/>
                </a:solidFill>
                <a:latin typeface="Palatino Linotype" panose="02040502050505030304" pitchFamily="18" charset="0"/>
              </a:rPr>
              <a:t>?</a:t>
            </a:r>
          </a:p>
          <a:p>
            <a:endParaRPr lang="fr-BE" sz="2400" dirty="0">
              <a:solidFill>
                <a:srgbClr val="0000FF"/>
              </a:solidFill>
            </a:endParaRPr>
          </a:p>
          <a:p>
            <a:endParaRPr lang="fr-BE" sz="2400" dirty="0">
              <a:solidFill>
                <a:srgbClr val="0000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425" y="178"/>
            <a:ext cx="1171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664" y="2789744"/>
            <a:ext cx="4953744" cy="323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22840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BE" sz="3600" b="1" dirty="0">
                <a:solidFill>
                  <a:srgbClr val="0000FF"/>
                </a:solidFill>
                <a:latin typeface="Palatino Linotype" panose="02040502050505030304" pitchFamily="18" charset="0"/>
              </a:rPr>
              <a:t>SWOT </a:t>
            </a:r>
            <a:r>
              <a:rPr lang="fr-BE" sz="3600" b="1" dirty="0" err="1">
                <a:solidFill>
                  <a:srgbClr val="0000FF"/>
                </a:solidFill>
                <a:latin typeface="Palatino Linotype" panose="02040502050505030304" pitchFamily="18" charset="0"/>
              </a:rPr>
              <a:t>analysis</a:t>
            </a:r>
            <a:r>
              <a:rPr lang="fr-BE" sz="3600" dirty="0">
                <a:solidFill>
                  <a:srgbClr val="0000FF"/>
                </a:solidFill>
                <a:latin typeface="Palatino Linotype" panose="02040502050505030304" pitchFamily="18" charset="0"/>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425" y="-6039"/>
            <a:ext cx="1171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95167" y="1600201"/>
            <a:ext cx="600166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3642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b="1" dirty="0" err="1">
                <a:solidFill>
                  <a:srgbClr val="0000FF"/>
                </a:solidFill>
                <a:latin typeface="Palatino Linotype" panose="02040502050505030304" pitchFamily="18" charset="0"/>
              </a:rPr>
              <a:t>Stakeholders</a:t>
            </a:r>
            <a:endParaRPr lang="fr-BE" sz="3600" b="1" dirty="0">
              <a:solidFill>
                <a:srgbClr val="0000FF"/>
              </a:solidFill>
              <a:latin typeface="Palatino Linotype" panose="0204050205050503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425" y="-517"/>
            <a:ext cx="1171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941889"/>
            <a:ext cx="12251410" cy="32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8200" y="1565329"/>
            <a:ext cx="10405820" cy="2585323"/>
          </a:xfrm>
          <a:prstGeom prst="rect">
            <a:avLst/>
          </a:prstGeom>
          <a:noFill/>
        </p:spPr>
        <p:txBody>
          <a:bodyPr wrap="square" rtlCol="0">
            <a:spAutoFit/>
          </a:bodyPr>
          <a:lstStyle/>
          <a:p>
            <a:pPr marL="285750" indent="-285750">
              <a:buFont typeface="Arial" panose="020B0604020202020204" pitchFamily="34" charset="0"/>
              <a:buChar char="•"/>
            </a:pPr>
            <a:r>
              <a:rPr lang="fr-BE" b="1" dirty="0">
                <a:solidFill>
                  <a:srgbClr val="0000FF"/>
                </a:solidFill>
                <a:latin typeface="Palatino Linotype" panose="02040502050505030304" pitchFamily="18" charset="0"/>
              </a:rPr>
              <a:t>all </a:t>
            </a:r>
            <a:r>
              <a:rPr lang="fr-BE" b="1" dirty="0" err="1">
                <a:solidFill>
                  <a:srgbClr val="0000FF"/>
                </a:solidFill>
                <a:latin typeface="Palatino Linotype" panose="02040502050505030304" pitchFamily="18" charset="0"/>
              </a:rPr>
              <a:t>eight</a:t>
            </a:r>
            <a:r>
              <a:rPr lang="fr-BE" b="1" dirty="0">
                <a:solidFill>
                  <a:srgbClr val="0000FF"/>
                </a:solidFill>
                <a:latin typeface="Palatino Linotype" panose="02040502050505030304" pitchFamily="18" charset="0"/>
              </a:rPr>
              <a:t> </a:t>
            </a:r>
            <a:r>
              <a:rPr lang="fr-BE" b="1" dirty="0" err="1">
                <a:solidFill>
                  <a:srgbClr val="0000FF"/>
                </a:solidFill>
                <a:latin typeface="Palatino Linotype" panose="02040502050505030304" pitchFamily="18" charset="0"/>
              </a:rPr>
              <a:t>Embassies</a:t>
            </a:r>
            <a:endParaRPr lang="fr-BE" b="1" dirty="0">
              <a:solidFill>
                <a:srgbClr val="0000FF"/>
              </a:solidFill>
              <a:latin typeface="Palatino Linotype" panose="02040502050505030304" pitchFamily="18" charset="0"/>
            </a:endParaRPr>
          </a:p>
          <a:p>
            <a:pPr marL="285750" indent="-285750">
              <a:buFont typeface="Arial" panose="020B0604020202020204" pitchFamily="34" charset="0"/>
              <a:buChar char="•"/>
            </a:pPr>
            <a:r>
              <a:rPr lang="fr-BE" b="1" dirty="0" err="1">
                <a:solidFill>
                  <a:srgbClr val="0000FF"/>
                </a:solidFill>
                <a:latin typeface="Palatino Linotype" panose="02040502050505030304" pitchFamily="18" charset="0"/>
              </a:rPr>
              <a:t>existing</a:t>
            </a:r>
            <a:r>
              <a:rPr lang="fr-BE" b="1" dirty="0">
                <a:solidFill>
                  <a:srgbClr val="0000FF"/>
                </a:solidFill>
                <a:latin typeface="Palatino Linotype" panose="02040502050505030304" pitchFamily="18" charset="0"/>
              </a:rPr>
              <a:t> </a:t>
            </a:r>
            <a:r>
              <a:rPr lang="fr-BE" b="1" dirty="0" err="1">
                <a:solidFill>
                  <a:srgbClr val="0000FF"/>
                </a:solidFill>
                <a:latin typeface="Palatino Linotype" panose="02040502050505030304" pitchFamily="18" charset="0"/>
              </a:rPr>
              <a:t>members</a:t>
            </a:r>
            <a:endParaRPr lang="fr-BE" b="1" dirty="0">
              <a:solidFill>
                <a:srgbClr val="0000FF"/>
              </a:solidFill>
              <a:latin typeface="Palatino Linotype" panose="02040502050505030304" pitchFamily="18" charset="0"/>
            </a:endParaRPr>
          </a:p>
          <a:p>
            <a:pPr marL="285750" indent="-285750">
              <a:buFont typeface="Arial" panose="020B0604020202020204" pitchFamily="34" charset="0"/>
              <a:buChar char="•"/>
            </a:pPr>
            <a:r>
              <a:rPr lang="fr-BE" b="1" dirty="0" err="1">
                <a:solidFill>
                  <a:srgbClr val="0000FF"/>
                </a:solidFill>
                <a:latin typeface="Palatino Linotype" panose="02040502050505030304" pitchFamily="18" charset="0"/>
              </a:rPr>
              <a:t>potential</a:t>
            </a:r>
            <a:r>
              <a:rPr lang="fr-BE" b="1" dirty="0">
                <a:solidFill>
                  <a:srgbClr val="0000FF"/>
                </a:solidFill>
                <a:latin typeface="Palatino Linotype" panose="02040502050505030304" pitchFamily="18" charset="0"/>
              </a:rPr>
              <a:t> new </a:t>
            </a:r>
            <a:r>
              <a:rPr lang="fr-BE" b="1" dirty="0" err="1">
                <a:solidFill>
                  <a:srgbClr val="0000FF"/>
                </a:solidFill>
                <a:latin typeface="Palatino Linotype" panose="02040502050505030304" pitchFamily="18" charset="0"/>
              </a:rPr>
              <a:t>members</a:t>
            </a:r>
            <a:r>
              <a:rPr lang="fr-BE" b="1" dirty="0">
                <a:solidFill>
                  <a:srgbClr val="0000FF"/>
                </a:solidFill>
                <a:latin typeface="Palatino Linotype" panose="02040502050505030304" pitchFamily="18" charset="0"/>
              </a:rPr>
              <a:t>, </a:t>
            </a:r>
            <a:r>
              <a:rPr lang="fr-BE" b="1" dirty="0" err="1">
                <a:solidFill>
                  <a:srgbClr val="0000FF"/>
                </a:solidFill>
                <a:latin typeface="Palatino Linotype" panose="02040502050505030304" pitchFamily="18" charset="0"/>
              </a:rPr>
              <a:t>with</a:t>
            </a:r>
            <a:r>
              <a:rPr lang="fr-BE" b="1" dirty="0">
                <a:solidFill>
                  <a:srgbClr val="0000FF"/>
                </a:solidFill>
                <a:latin typeface="Palatino Linotype" panose="02040502050505030304" pitchFamily="18" charset="0"/>
              </a:rPr>
              <a:t> </a:t>
            </a:r>
            <a:r>
              <a:rPr lang="fr-BE" b="1" dirty="0" err="1">
                <a:solidFill>
                  <a:srgbClr val="0000FF"/>
                </a:solidFill>
                <a:latin typeface="Palatino Linotype" panose="02040502050505030304" pitchFamily="18" charset="0"/>
              </a:rPr>
              <a:t>emphasis</a:t>
            </a:r>
            <a:r>
              <a:rPr lang="fr-BE" b="1" dirty="0">
                <a:solidFill>
                  <a:srgbClr val="0000FF"/>
                </a:solidFill>
                <a:latin typeface="Palatino Linotype" panose="02040502050505030304" pitchFamily="18" charset="0"/>
              </a:rPr>
              <a:t> on PME managers</a:t>
            </a:r>
          </a:p>
          <a:p>
            <a:pPr marL="285750" indent="-285750">
              <a:buFont typeface="Arial" panose="020B0604020202020204" pitchFamily="34" charset="0"/>
              <a:buChar char="•"/>
            </a:pPr>
            <a:r>
              <a:rPr lang="fr-BE" b="1" dirty="0" err="1">
                <a:solidFill>
                  <a:srgbClr val="0000FF"/>
                </a:solidFill>
                <a:latin typeface="Palatino Linotype" panose="02040502050505030304" pitchFamily="18" charset="0"/>
              </a:rPr>
              <a:t>other</a:t>
            </a:r>
            <a:r>
              <a:rPr lang="fr-BE" b="1" dirty="0">
                <a:solidFill>
                  <a:srgbClr val="0000FF"/>
                </a:solidFill>
                <a:latin typeface="Palatino Linotype" panose="02040502050505030304" pitchFamily="18" charset="0"/>
              </a:rPr>
              <a:t> Chambers of Commerce, relevant </a:t>
            </a:r>
            <a:r>
              <a:rPr lang="fr-BE" b="1" dirty="0" err="1">
                <a:solidFill>
                  <a:srgbClr val="0000FF"/>
                </a:solidFill>
                <a:latin typeface="Palatino Linotype" panose="02040502050505030304" pitchFamily="18" charset="0"/>
              </a:rPr>
              <a:t>professional</a:t>
            </a:r>
            <a:r>
              <a:rPr lang="fr-BE" b="1" dirty="0">
                <a:solidFill>
                  <a:srgbClr val="0000FF"/>
                </a:solidFill>
                <a:latin typeface="Palatino Linotype" panose="02040502050505030304" pitchFamily="18" charset="0"/>
              </a:rPr>
              <a:t> associations</a:t>
            </a:r>
          </a:p>
          <a:p>
            <a:pPr marL="285750" indent="-285750">
              <a:buFont typeface="Arial" panose="020B0604020202020204" pitchFamily="34" charset="0"/>
              <a:buChar char="•"/>
            </a:pPr>
            <a:r>
              <a:rPr lang="fr-BE" b="1" dirty="0" err="1">
                <a:solidFill>
                  <a:srgbClr val="0000FF"/>
                </a:solidFill>
                <a:latin typeface="Palatino Linotype" panose="02040502050505030304" pitchFamily="18" charset="0"/>
              </a:rPr>
              <a:t>European</a:t>
            </a:r>
            <a:r>
              <a:rPr lang="fr-BE" b="1" dirty="0">
                <a:solidFill>
                  <a:srgbClr val="0000FF"/>
                </a:solidFill>
                <a:latin typeface="Palatino Linotype" panose="02040502050505030304" pitchFamily="18" charset="0"/>
              </a:rPr>
              <a:t>, (inter)national </a:t>
            </a:r>
            <a:r>
              <a:rPr lang="fr-BE" b="1" dirty="0" err="1">
                <a:solidFill>
                  <a:srgbClr val="0000FF"/>
                </a:solidFill>
                <a:latin typeface="Palatino Linotype" panose="02040502050505030304" pitchFamily="18" charset="0"/>
              </a:rPr>
              <a:t>political</a:t>
            </a:r>
            <a:r>
              <a:rPr lang="fr-BE" b="1" dirty="0">
                <a:solidFill>
                  <a:srgbClr val="0000FF"/>
                </a:solidFill>
                <a:latin typeface="Palatino Linotype" panose="02040502050505030304" pitchFamily="18" charset="0"/>
              </a:rPr>
              <a:t>, </a:t>
            </a:r>
            <a:r>
              <a:rPr lang="fr-BE" b="1" dirty="0" err="1">
                <a:solidFill>
                  <a:srgbClr val="0000FF"/>
                </a:solidFill>
                <a:latin typeface="Palatino Linotype" panose="02040502050505030304" pitchFamily="18" charset="0"/>
              </a:rPr>
              <a:t>economical,financial</a:t>
            </a:r>
            <a:r>
              <a:rPr lang="fr-BE" b="1" dirty="0">
                <a:solidFill>
                  <a:srgbClr val="0000FF"/>
                </a:solidFill>
                <a:latin typeface="Palatino Linotype" panose="02040502050505030304" pitchFamily="18" charset="0"/>
              </a:rPr>
              <a:t> </a:t>
            </a:r>
            <a:r>
              <a:rPr lang="fr-BE" b="1" dirty="0" err="1">
                <a:solidFill>
                  <a:srgbClr val="0000FF"/>
                </a:solidFill>
                <a:latin typeface="Palatino Linotype" panose="02040502050505030304" pitchFamily="18" charset="0"/>
              </a:rPr>
              <a:t>representatives</a:t>
            </a:r>
            <a:r>
              <a:rPr lang="fr-BE" b="1" dirty="0">
                <a:solidFill>
                  <a:srgbClr val="0000FF"/>
                </a:solidFill>
                <a:latin typeface="Palatino Linotype" panose="02040502050505030304" pitchFamily="18" charset="0"/>
              </a:rPr>
              <a:t> home and </a:t>
            </a:r>
            <a:r>
              <a:rPr lang="fr-BE" b="1" dirty="0" err="1">
                <a:solidFill>
                  <a:srgbClr val="0000FF"/>
                </a:solidFill>
                <a:latin typeface="Palatino Linotype" panose="02040502050505030304" pitchFamily="18" charset="0"/>
              </a:rPr>
              <a:t>abroad</a:t>
            </a:r>
            <a:endParaRPr lang="fr-BE" b="1" dirty="0">
              <a:solidFill>
                <a:srgbClr val="0000FF"/>
              </a:solidFill>
              <a:latin typeface="Palatino Linotype" panose="02040502050505030304" pitchFamily="18" charset="0"/>
            </a:endParaRPr>
          </a:p>
          <a:p>
            <a:pPr marL="285750" indent="-285750">
              <a:buFont typeface="Arial" panose="020B0604020202020204" pitchFamily="34" charset="0"/>
              <a:buChar char="•"/>
            </a:pPr>
            <a:r>
              <a:rPr lang="fr-BE" b="1" dirty="0" err="1">
                <a:solidFill>
                  <a:srgbClr val="0000FF"/>
                </a:solidFill>
                <a:latin typeface="Palatino Linotype" panose="02040502050505030304" pitchFamily="18" charset="0"/>
              </a:rPr>
              <a:t>education</a:t>
            </a:r>
            <a:r>
              <a:rPr lang="fr-BE" b="1" dirty="0">
                <a:solidFill>
                  <a:srgbClr val="0000FF"/>
                </a:solidFill>
                <a:latin typeface="Palatino Linotype" panose="02040502050505030304" pitchFamily="18" charset="0"/>
              </a:rPr>
              <a:t> world</a:t>
            </a:r>
          </a:p>
          <a:p>
            <a:pPr marL="285750" indent="-285750">
              <a:buFont typeface="Arial" panose="020B0604020202020204" pitchFamily="34" charset="0"/>
              <a:buChar char="•"/>
            </a:pPr>
            <a:r>
              <a:rPr lang="fr-BE" b="1" dirty="0" err="1">
                <a:solidFill>
                  <a:srgbClr val="0000FF"/>
                </a:solidFill>
                <a:latin typeface="Palatino Linotype" panose="02040502050505030304" pitchFamily="18" charset="0"/>
              </a:rPr>
              <a:t>ngo’s</a:t>
            </a:r>
            <a:r>
              <a:rPr lang="fr-BE" b="1" dirty="0">
                <a:solidFill>
                  <a:srgbClr val="0000FF"/>
                </a:solidFill>
                <a:latin typeface="Palatino Linotype" panose="02040502050505030304" pitchFamily="18" charset="0"/>
              </a:rPr>
              <a:t>, social </a:t>
            </a:r>
            <a:r>
              <a:rPr lang="fr-BE" b="1" dirty="0" err="1">
                <a:solidFill>
                  <a:srgbClr val="0000FF"/>
                </a:solidFill>
                <a:latin typeface="Palatino Linotype" panose="02040502050505030304" pitchFamily="18" charset="0"/>
              </a:rPr>
              <a:t>media,charity</a:t>
            </a:r>
            <a:r>
              <a:rPr lang="fr-BE" b="1" dirty="0">
                <a:solidFill>
                  <a:srgbClr val="0000FF"/>
                </a:solidFill>
                <a:latin typeface="Palatino Linotype" panose="02040502050505030304" pitchFamily="18" charset="0"/>
              </a:rPr>
              <a:t> initiatives</a:t>
            </a:r>
          </a:p>
          <a:p>
            <a:pPr marL="285750" indent="-285750">
              <a:buFont typeface="Arial" panose="020B0604020202020204" pitchFamily="34" charset="0"/>
              <a:buChar char="•"/>
            </a:pPr>
            <a:r>
              <a:rPr lang="fr-BE" b="1" dirty="0">
                <a:solidFill>
                  <a:srgbClr val="0000FF"/>
                </a:solidFill>
                <a:latin typeface="Palatino Linotype" panose="02040502050505030304" pitchFamily="18" charset="0"/>
              </a:rPr>
              <a:t>the media and the public in </a:t>
            </a:r>
            <a:r>
              <a:rPr lang="fr-BE" b="1" dirty="0" err="1">
                <a:solidFill>
                  <a:srgbClr val="0000FF"/>
                </a:solidFill>
                <a:latin typeface="Palatino Linotype" panose="02040502050505030304" pitchFamily="18" charset="0"/>
              </a:rPr>
              <a:t>general</a:t>
            </a:r>
            <a:endParaRPr lang="fr-BE" b="1" dirty="0">
              <a:solidFill>
                <a:srgbClr val="0000FF"/>
              </a:solidFill>
              <a:latin typeface="Palatino Linotype" panose="02040502050505030304" pitchFamily="18" charset="0"/>
            </a:endParaRPr>
          </a:p>
          <a:p>
            <a:pPr marL="285750" indent="-285750">
              <a:buFont typeface="Arial" panose="020B0604020202020204" pitchFamily="34" charset="0"/>
              <a:buChar char="•"/>
            </a:pPr>
            <a:endParaRPr lang="fr-BE" dirty="0"/>
          </a:p>
        </p:txBody>
      </p:sp>
    </p:spTree>
    <p:extLst>
      <p:ext uri="{BB962C8B-B14F-4D97-AF65-F5344CB8AC3E}">
        <p14:creationId xmlns:p14="http://schemas.microsoft.com/office/powerpoint/2010/main" val="262601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BE" sz="3600" b="1" dirty="0" err="1">
                <a:solidFill>
                  <a:srgbClr val="0000FF"/>
                </a:solidFill>
                <a:latin typeface="Palatino Linotype" panose="02040502050505030304" pitchFamily="18" charset="0"/>
              </a:rPr>
              <a:t>Strategy</a:t>
            </a:r>
            <a:r>
              <a:rPr lang="fr-BE" sz="3600" b="1" dirty="0">
                <a:solidFill>
                  <a:srgbClr val="0000FF"/>
                </a:solidFill>
                <a:latin typeface="Palatino Linotype" panose="02040502050505030304" pitchFamily="18" charset="0"/>
              </a:rPr>
              <a:t>	</a:t>
            </a:r>
          </a:p>
        </p:txBody>
      </p:sp>
      <p:sp>
        <p:nvSpPr>
          <p:cNvPr id="3" name="Content Placeholder 2"/>
          <p:cNvSpPr>
            <a:spLocks noGrp="1"/>
          </p:cNvSpPr>
          <p:nvPr>
            <p:ph idx="1"/>
          </p:nvPr>
        </p:nvSpPr>
        <p:spPr>
          <a:xfrm>
            <a:off x="1981200" y="1484785"/>
            <a:ext cx="8229600" cy="4525963"/>
          </a:xfrm>
        </p:spPr>
        <p:txBody>
          <a:bodyPr>
            <a:normAutofit/>
          </a:bodyPr>
          <a:lstStyle/>
          <a:p>
            <a:pPr marL="0" indent="0">
              <a:buNone/>
            </a:pPr>
            <a:endParaRPr lang="fr-BE" sz="2000" b="1" dirty="0">
              <a:solidFill>
                <a:srgbClr val="0000FF"/>
              </a:solidFill>
              <a:latin typeface="Palatino Linotype" panose="02040502050505030304" pitchFamily="18" charset="0"/>
            </a:endParaRPr>
          </a:p>
          <a:p>
            <a:pPr marL="0" indent="0">
              <a:buNone/>
            </a:pPr>
            <a:endParaRPr lang="fr-BE" sz="2000" b="1" dirty="0">
              <a:solidFill>
                <a:srgbClr val="0000FF"/>
              </a:solidFill>
              <a:latin typeface="Palatino Linotype" panose="02040502050505030304" pitchFamily="18" charset="0"/>
            </a:endParaRPr>
          </a:p>
          <a:p>
            <a:r>
              <a:rPr lang="fr-BE" b="1" dirty="0">
                <a:solidFill>
                  <a:srgbClr val="0000FF"/>
                </a:solidFill>
                <a:latin typeface="Palatino Linotype" panose="02040502050505030304" pitchFamily="18" charset="0"/>
              </a:rPr>
              <a:t>Reverse </a:t>
            </a:r>
            <a:r>
              <a:rPr lang="fr-BE" b="1" dirty="0" err="1">
                <a:solidFill>
                  <a:srgbClr val="0000FF"/>
                </a:solidFill>
                <a:latin typeface="Palatino Linotype" panose="02040502050505030304" pitchFamily="18" charset="0"/>
              </a:rPr>
              <a:t>thinking</a:t>
            </a:r>
            <a:endParaRPr lang="fr-BE" b="1" dirty="0">
              <a:solidFill>
                <a:srgbClr val="0000FF"/>
              </a:solidFill>
              <a:latin typeface="Palatino Linotype" panose="02040502050505030304" pitchFamily="18" charset="0"/>
            </a:endParaRPr>
          </a:p>
          <a:p>
            <a:pPr lvl="1">
              <a:buFont typeface="Wingdings" panose="05000000000000000000" pitchFamily="2" charset="2"/>
              <a:buChar char="ü"/>
            </a:pPr>
            <a:r>
              <a:rPr lang="fr-BE" b="1" dirty="0" err="1">
                <a:solidFill>
                  <a:srgbClr val="0000FF"/>
                </a:solidFill>
                <a:latin typeface="Palatino Linotype" panose="02040502050505030304" pitchFamily="18" charset="0"/>
              </a:rPr>
              <a:t>what</a:t>
            </a:r>
            <a:r>
              <a:rPr lang="fr-BE" b="1" dirty="0">
                <a:solidFill>
                  <a:srgbClr val="0000FF"/>
                </a:solidFill>
                <a:latin typeface="Palatino Linotype" panose="02040502050505030304" pitchFamily="18" charset="0"/>
              </a:rPr>
              <a:t> have </a:t>
            </a:r>
            <a:r>
              <a:rPr lang="fr-BE" b="1" dirty="0" err="1">
                <a:solidFill>
                  <a:srgbClr val="0000FF"/>
                </a:solidFill>
                <a:latin typeface="Palatino Linotype" panose="02040502050505030304" pitchFamily="18" charset="0"/>
              </a:rPr>
              <a:t>eight</a:t>
            </a:r>
            <a:r>
              <a:rPr lang="fr-BE" b="1" dirty="0">
                <a:solidFill>
                  <a:srgbClr val="0000FF"/>
                </a:solidFill>
                <a:latin typeface="Palatino Linotype" panose="02040502050505030304" pitchFamily="18" charset="0"/>
              </a:rPr>
              <a:t> CA </a:t>
            </a:r>
            <a:r>
              <a:rPr lang="fr-BE" b="1" dirty="0" err="1">
                <a:solidFill>
                  <a:srgbClr val="0000FF"/>
                </a:solidFill>
                <a:latin typeface="Palatino Linotype" panose="02040502050505030304" pitchFamily="18" charset="0"/>
              </a:rPr>
              <a:t>economies</a:t>
            </a:r>
            <a:r>
              <a:rPr lang="fr-BE" b="1" dirty="0">
                <a:solidFill>
                  <a:srgbClr val="0000FF"/>
                </a:solidFill>
                <a:latin typeface="Palatino Linotype" panose="02040502050505030304" pitchFamily="18" charset="0"/>
              </a:rPr>
              <a:t> to </a:t>
            </a:r>
            <a:r>
              <a:rPr lang="fr-BE" b="1" dirty="0" err="1">
                <a:solidFill>
                  <a:srgbClr val="0000FF"/>
                </a:solidFill>
                <a:latin typeface="Palatino Linotype" panose="02040502050505030304" pitchFamily="18" charset="0"/>
              </a:rPr>
              <a:t>offer</a:t>
            </a:r>
            <a:endParaRPr lang="fr-BE" b="1" dirty="0">
              <a:solidFill>
                <a:srgbClr val="0000FF"/>
              </a:solidFill>
              <a:latin typeface="Palatino Linotype" panose="02040502050505030304" pitchFamily="18" charset="0"/>
            </a:endParaRPr>
          </a:p>
          <a:p>
            <a:pPr lvl="1">
              <a:buFont typeface="Wingdings" panose="05000000000000000000" pitchFamily="2" charset="2"/>
              <a:buChar char="ü"/>
            </a:pPr>
            <a:r>
              <a:rPr lang="fr-BE" b="1" dirty="0" err="1">
                <a:solidFill>
                  <a:srgbClr val="0000FF"/>
                </a:solidFill>
                <a:latin typeface="Palatino Linotype" panose="02040502050505030304" pitchFamily="18" charset="0"/>
              </a:rPr>
              <a:t>what</a:t>
            </a:r>
            <a:r>
              <a:rPr lang="fr-BE" b="1" dirty="0">
                <a:solidFill>
                  <a:srgbClr val="0000FF"/>
                </a:solidFill>
                <a:latin typeface="Palatino Linotype" panose="02040502050505030304" pitchFamily="18" charset="0"/>
              </a:rPr>
              <a:t> do </a:t>
            </a:r>
            <a:r>
              <a:rPr lang="fr-BE" b="1" dirty="0" err="1">
                <a:solidFill>
                  <a:srgbClr val="0000FF"/>
                </a:solidFill>
                <a:latin typeface="Palatino Linotype" panose="02040502050505030304" pitchFamily="18" charset="0"/>
              </a:rPr>
              <a:t>they</a:t>
            </a:r>
            <a:r>
              <a:rPr lang="fr-BE" b="1" dirty="0">
                <a:solidFill>
                  <a:srgbClr val="0000FF"/>
                </a:solidFill>
                <a:latin typeface="Palatino Linotype" panose="02040502050505030304" pitchFamily="18" charset="0"/>
              </a:rPr>
              <a:t> </a:t>
            </a:r>
            <a:r>
              <a:rPr lang="fr-BE" b="1" dirty="0" err="1">
                <a:solidFill>
                  <a:srgbClr val="0000FF"/>
                </a:solidFill>
                <a:latin typeface="Palatino Linotype" panose="02040502050505030304" pitchFamily="18" charset="0"/>
              </a:rPr>
              <a:t>need</a:t>
            </a:r>
            <a:r>
              <a:rPr lang="fr-BE" b="1" dirty="0">
                <a:solidFill>
                  <a:srgbClr val="0000FF"/>
                </a:solidFill>
                <a:latin typeface="Palatino Linotype" panose="02040502050505030304" pitchFamily="18" charset="0"/>
              </a:rPr>
              <a:t>?</a:t>
            </a:r>
          </a:p>
          <a:p>
            <a:r>
              <a:rPr lang="fr-BE" b="1" dirty="0" err="1">
                <a:solidFill>
                  <a:srgbClr val="0000FF"/>
                </a:solidFill>
                <a:latin typeface="Palatino Linotype" panose="02040502050505030304" pitchFamily="18" charset="0"/>
              </a:rPr>
              <a:t>Get</a:t>
            </a:r>
            <a:r>
              <a:rPr lang="fr-BE" b="1" dirty="0">
                <a:solidFill>
                  <a:srgbClr val="0000FF"/>
                </a:solidFill>
                <a:latin typeface="Palatino Linotype" panose="02040502050505030304" pitchFamily="18" charset="0"/>
              </a:rPr>
              <a:t> </a:t>
            </a:r>
            <a:r>
              <a:rPr lang="fr-BE" b="1" dirty="0" err="1">
                <a:solidFill>
                  <a:srgbClr val="0000FF"/>
                </a:solidFill>
                <a:latin typeface="Palatino Linotype" panose="02040502050505030304" pitchFamily="18" charset="0"/>
              </a:rPr>
              <a:t>into</a:t>
            </a:r>
            <a:r>
              <a:rPr lang="fr-BE" b="1" dirty="0">
                <a:solidFill>
                  <a:srgbClr val="0000FF"/>
                </a:solidFill>
                <a:latin typeface="Palatino Linotype" panose="02040502050505030304" pitchFamily="18" charset="0"/>
              </a:rPr>
              <a:t> the media</a:t>
            </a:r>
          </a:p>
          <a:p>
            <a:pPr lvl="1">
              <a:buFont typeface="Wingdings" panose="05000000000000000000" pitchFamily="2" charset="2"/>
              <a:buChar char="ü"/>
            </a:pPr>
            <a:r>
              <a:rPr lang="fr-BE" b="1" dirty="0">
                <a:solidFill>
                  <a:srgbClr val="0000FF"/>
                </a:solidFill>
                <a:latin typeface="Palatino Linotype" panose="02040502050505030304" pitchFamily="18" charset="0"/>
              </a:rPr>
              <a:t>(inter)national, radio, TV, digital</a:t>
            </a:r>
          </a:p>
          <a:p>
            <a:r>
              <a:rPr lang="fr-BE" b="1" dirty="0">
                <a:solidFill>
                  <a:srgbClr val="0000FF"/>
                </a:solidFill>
                <a:latin typeface="Palatino Linotype" panose="02040502050505030304" pitchFamily="18" charset="0"/>
              </a:rPr>
              <a:t>Set up </a:t>
            </a:r>
            <a:r>
              <a:rPr lang="fr-BE" b="1" dirty="0" err="1">
                <a:solidFill>
                  <a:srgbClr val="0000FF"/>
                </a:solidFill>
                <a:latin typeface="Palatino Linotype" panose="02040502050505030304" pitchFamily="18" charset="0"/>
              </a:rPr>
              <a:t>tailor</a:t>
            </a:r>
            <a:r>
              <a:rPr lang="fr-BE" b="1" dirty="0">
                <a:solidFill>
                  <a:srgbClr val="0000FF"/>
                </a:solidFill>
                <a:latin typeface="Palatino Linotype" panose="02040502050505030304" pitchFamily="18" charset="0"/>
              </a:rPr>
              <a:t> made </a:t>
            </a:r>
            <a:r>
              <a:rPr lang="fr-BE" b="1" dirty="0" err="1">
                <a:solidFill>
                  <a:srgbClr val="0000FF"/>
                </a:solidFill>
                <a:latin typeface="Palatino Linotype" panose="02040502050505030304" pitchFamily="18" charset="0"/>
              </a:rPr>
              <a:t>study</a:t>
            </a:r>
            <a:r>
              <a:rPr lang="fr-BE" b="1" dirty="0">
                <a:solidFill>
                  <a:srgbClr val="0000FF"/>
                </a:solidFill>
                <a:latin typeface="Palatino Linotype" panose="02040502050505030304" pitchFamily="18" charset="0"/>
              </a:rPr>
              <a:t> trips</a:t>
            </a:r>
          </a:p>
          <a:p>
            <a:endParaRPr lang="fr-BE" b="1" dirty="0">
              <a:solidFill>
                <a:srgbClr val="0000FF"/>
              </a:solidFill>
              <a:latin typeface="Palatino Linotype" panose="02040502050505030304" pitchFamily="18" charset="0"/>
            </a:endParaRPr>
          </a:p>
          <a:p>
            <a:endParaRPr lang="fr-BE" sz="2000" dirty="0">
              <a:solidFill>
                <a:srgbClr val="0000FF"/>
              </a:solidFill>
              <a:latin typeface="Palatino Linotype" panose="02040502050505030304" pitchFamily="18" charset="0"/>
            </a:endParaRPr>
          </a:p>
          <a:p>
            <a:endParaRPr lang="fr-BE" sz="2000" dirty="0">
              <a:solidFill>
                <a:srgbClr val="0000FF"/>
              </a:solidFill>
              <a:latin typeface="Palatino Linotype" panose="0204050205050503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425" y="-7749"/>
            <a:ext cx="1171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19192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r-BE" dirty="0"/>
          </a:p>
        </p:txBody>
      </p:sp>
      <p:sp>
        <p:nvSpPr>
          <p:cNvPr id="3" name="Subtitle 2"/>
          <p:cNvSpPr>
            <a:spLocks noGrp="1"/>
          </p:cNvSpPr>
          <p:nvPr>
            <p:ph type="subTitle" idx="1"/>
          </p:nvPr>
        </p:nvSpPr>
        <p:spPr>
          <a:xfrm>
            <a:off x="1524000" y="2974358"/>
            <a:ext cx="9144000" cy="3356699"/>
          </a:xfrm>
          <a:noFill/>
        </p:spPr>
        <p:txBody>
          <a:bodyPr>
            <a:noAutofit/>
          </a:bodyPr>
          <a:lstStyle/>
          <a:p>
            <a:r>
              <a:rPr lang="fr-BE" sz="3200" b="1" dirty="0" err="1">
                <a:solidFill>
                  <a:srgbClr val="0000FF"/>
                </a:solidFill>
                <a:latin typeface="Palatino Linotype" panose="02040502050505030304" pitchFamily="18" charset="0"/>
              </a:rPr>
              <a:t>Based</a:t>
            </a:r>
            <a:r>
              <a:rPr lang="fr-BE" sz="3200" b="1" dirty="0">
                <a:solidFill>
                  <a:srgbClr val="0000FF"/>
                </a:solidFill>
                <a:latin typeface="Palatino Linotype" panose="02040502050505030304" pitchFamily="18" charset="0"/>
              </a:rPr>
              <a:t> in Brussels, EURACEN </a:t>
            </a:r>
            <a:r>
              <a:rPr lang="fr-BE" sz="3200" b="1" dirty="0" err="1">
                <a:solidFill>
                  <a:srgbClr val="0000FF"/>
                </a:solidFill>
                <a:latin typeface="Palatino Linotype" panose="02040502050505030304" pitchFamily="18" charset="0"/>
              </a:rPr>
              <a:t>represents</a:t>
            </a:r>
            <a:r>
              <a:rPr lang="fr-BE" sz="3200" b="1" dirty="0">
                <a:solidFill>
                  <a:srgbClr val="0000FF"/>
                </a:solidFill>
                <a:latin typeface="Palatino Linotype" panose="02040502050505030304" pitchFamily="18" charset="0"/>
              </a:rPr>
              <a:t> and </a:t>
            </a:r>
            <a:r>
              <a:rPr lang="fr-BE" sz="3200" b="1" dirty="0" err="1">
                <a:solidFill>
                  <a:srgbClr val="0000FF"/>
                </a:solidFill>
                <a:latin typeface="Palatino Linotype" panose="02040502050505030304" pitchFamily="18" charset="0"/>
              </a:rPr>
              <a:t>defends</a:t>
            </a:r>
            <a:r>
              <a:rPr lang="fr-BE" sz="3200" b="1" dirty="0">
                <a:solidFill>
                  <a:srgbClr val="0000FF"/>
                </a:solidFill>
                <a:latin typeface="Palatino Linotype" panose="02040502050505030304" pitchFamily="18" charset="0"/>
              </a:rPr>
              <a:t> the business expansion of </a:t>
            </a:r>
            <a:r>
              <a:rPr lang="fr-BE" sz="3200" b="1" dirty="0" err="1">
                <a:solidFill>
                  <a:srgbClr val="0000FF"/>
                </a:solidFill>
                <a:latin typeface="Palatino Linotype" panose="02040502050505030304" pitchFamily="18" charset="0"/>
              </a:rPr>
              <a:t>SMEs</a:t>
            </a:r>
            <a:r>
              <a:rPr lang="fr-BE" sz="3200" b="1" dirty="0">
                <a:solidFill>
                  <a:srgbClr val="0000FF"/>
                </a:solidFill>
                <a:latin typeface="Palatino Linotype" panose="02040502050505030304" pitchFamily="18" charset="0"/>
              </a:rPr>
              <a:t> </a:t>
            </a:r>
            <a:r>
              <a:rPr lang="fr-BE" sz="3200" b="1" dirty="0" err="1">
                <a:solidFill>
                  <a:srgbClr val="0000FF"/>
                </a:solidFill>
                <a:latin typeface="Palatino Linotype" panose="02040502050505030304" pitchFamily="18" charset="0"/>
              </a:rPr>
              <a:t>both</a:t>
            </a:r>
            <a:r>
              <a:rPr lang="fr-BE" sz="3200" b="1" dirty="0">
                <a:solidFill>
                  <a:srgbClr val="0000FF"/>
                </a:solidFill>
                <a:latin typeface="Palatino Linotype" panose="02040502050505030304" pitchFamily="18" charset="0"/>
              </a:rPr>
              <a:t> in </a:t>
            </a:r>
            <a:r>
              <a:rPr lang="fr-BE" sz="3200" b="1" dirty="0" err="1">
                <a:solidFill>
                  <a:srgbClr val="0000FF"/>
                </a:solidFill>
                <a:latin typeface="Palatino Linotype" panose="02040502050505030304" pitchFamily="18" charset="0"/>
              </a:rPr>
              <a:t>Belgium</a:t>
            </a:r>
            <a:r>
              <a:rPr lang="fr-BE" sz="3200" b="1" dirty="0">
                <a:solidFill>
                  <a:srgbClr val="0000FF"/>
                </a:solidFill>
                <a:latin typeface="Palatino Linotype" panose="02040502050505030304" pitchFamily="18" charset="0"/>
              </a:rPr>
              <a:t>, and by extension in Europe, </a:t>
            </a:r>
          </a:p>
          <a:p>
            <a:r>
              <a:rPr lang="fr-BE" sz="3200" b="1" dirty="0">
                <a:solidFill>
                  <a:srgbClr val="0000FF"/>
                </a:solidFill>
                <a:latin typeface="Palatino Linotype" panose="02040502050505030304" pitchFamily="18" charset="0"/>
              </a:rPr>
              <a:t>and at the </a:t>
            </a:r>
            <a:r>
              <a:rPr lang="fr-BE" sz="3200" b="1" dirty="0" err="1">
                <a:solidFill>
                  <a:srgbClr val="0000FF"/>
                </a:solidFill>
                <a:latin typeface="Palatino Linotype" panose="02040502050505030304" pitchFamily="18" charset="0"/>
              </a:rPr>
              <a:t>other</a:t>
            </a:r>
            <a:r>
              <a:rPr lang="fr-BE" sz="3200" b="1" dirty="0">
                <a:solidFill>
                  <a:srgbClr val="0000FF"/>
                </a:solidFill>
                <a:latin typeface="Palatino Linotype" panose="02040502050505030304" pitchFamily="18" charset="0"/>
              </a:rPr>
              <a:t> </a:t>
            </a:r>
            <a:r>
              <a:rPr lang="fr-BE" sz="3200" b="1" dirty="0" err="1">
                <a:solidFill>
                  <a:srgbClr val="0000FF"/>
                </a:solidFill>
                <a:latin typeface="Palatino Linotype" panose="02040502050505030304" pitchFamily="18" charset="0"/>
              </a:rPr>
              <a:t>side</a:t>
            </a:r>
            <a:r>
              <a:rPr lang="fr-BE" sz="3200" b="1" dirty="0">
                <a:solidFill>
                  <a:srgbClr val="0000FF"/>
                </a:solidFill>
                <a:latin typeface="Palatino Linotype" panose="02040502050505030304" pitchFamily="18" charset="0"/>
              </a:rPr>
              <a:t> of the </a:t>
            </a:r>
            <a:r>
              <a:rPr lang="fr-BE" sz="3200" b="1" dirty="0" err="1">
                <a:solidFill>
                  <a:srgbClr val="0000FF"/>
                </a:solidFill>
                <a:latin typeface="Palatino Linotype" panose="02040502050505030304" pitchFamily="18" charset="0"/>
              </a:rPr>
              <a:t>Ocean</a:t>
            </a:r>
            <a:r>
              <a:rPr lang="fr-BE" sz="3200" b="1" dirty="0">
                <a:solidFill>
                  <a:srgbClr val="0000FF"/>
                </a:solidFill>
                <a:latin typeface="Palatino Linotype" panose="02040502050505030304" pitchFamily="18" charset="0"/>
              </a:rPr>
              <a:t> in</a:t>
            </a:r>
          </a:p>
          <a:p>
            <a:r>
              <a:rPr lang="fr-BE" sz="3200" b="1" dirty="0">
                <a:solidFill>
                  <a:srgbClr val="0000FF"/>
                </a:solidFill>
                <a:latin typeface="Palatino Linotype" panose="02040502050505030304" pitchFamily="18" charset="0"/>
              </a:rPr>
              <a:t> Belize, Costa Rica, the </a:t>
            </a:r>
            <a:r>
              <a:rPr lang="fr-BE" sz="3200" b="1" dirty="0" err="1">
                <a:solidFill>
                  <a:srgbClr val="0000FF"/>
                </a:solidFill>
                <a:latin typeface="Palatino Linotype" panose="02040502050505030304" pitchFamily="18" charset="0"/>
              </a:rPr>
              <a:t>Dominican</a:t>
            </a:r>
            <a:r>
              <a:rPr lang="fr-BE" sz="3200" b="1" dirty="0">
                <a:solidFill>
                  <a:srgbClr val="0000FF"/>
                </a:solidFill>
                <a:latin typeface="Palatino Linotype" panose="02040502050505030304" pitchFamily="18" charset="0"/>
              </a:rPr>
              <a:t> </a:t>
            </a:r>
            <a:r>
              <a:rPr lang="fr-BE" sz="3200" b="1" dirty="0" err="1">
                <a:solidFill>
                  <a:srgbClr val="0000FF"/>
                </a:solidFill>
                <a:latin typeface="Palatino Linotype" panose="02040502050505030304" pitchFamily="18" charset="0"/>
              </a:rPr>
              <a:t>Republic</a:t>
            </a:r>
            <a:r>
              <a:rPr lang="fr-BE" sz="3200" b="1" dirty="0">
                <a:solidFill>
                  <a:srgbClr val="0000FF"/>
                </a:solidFill>
                <a:latin typeface="Palatino Linotype" panose="02040502050505030304" pitchFamily="18" charset="0"/>
              </a:rPr>
              <a:t>, El Salvador, Guatemala, Honduras, Nicaragua and Panama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425" y="9459"/>
            <a:ext cx="1171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113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BE" sz="3600" b="1" dirty="0">
                <a:solidFill>
                  <a:srgbClr val="0000FF"/>
                </a:solidFill>
                <a:latin typeface="Palatino Linotype" panose="02040502050505030304" pitchFamily="18" charset="0"/>
              </a:rPr>
              <a:t>Actions</a:t>
            </a:r>
          </a:p>
        </p:txBody>
      </p:sp>
      <p:sp>
        <p:nvSpPr>
          <p:cNvPr id="3" name="Content Placeholder 2"/>
          <p:cNvSpPr>
            <a:spLocks noGrp="1"/>
          </p:cNvSpPr>
          <p:nvPr>
            <p:ph idx="1"/>
          </p:nvPr>
        </p:nvSpPr>
        <p:spPr>
          <a:xfrm>
            <a:off x="919571" y="1994484"/>
            <a:ext cx="8229600" cy="4525963"/>
          </a:xfrm>
        </p:spPr>
        <p:txBody>
          <a:bodyPr>
            <a:normAutofit/>
          </a:bodyPr>
          <a:lstStyle/>
          <a:p>
            <a:pPr>
              <a:lnSpc>
                <a:spcPct val="100000"/>
              </a:lnSpc>
            </a:pPr>
            <a:r>
              <a:rPr lang="fr-BE" sz="2000" b="1" dirty="0" err="1">
                <a:solidFill>
                  <a:srgbClr val="0000FF"/>
                </a:solidFill>
                <a:latin typeface="Palatino Linotype" panose="02040502050505030304" pitchFamily="18" charset="0"/>
              </a:rPr>
              <a:t>strong</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Board</a:t>
            </a:r>
            <a:endParaRPr lang="fr-BE" sz="2000" b="1" dirty="0">
              <a:solidFill>
                <a:srgbClr val="0000FF"/>
              </a:solidFill>
              <a:latin typeface="Palatino Linotype" panose="02040502050505030304" pitchFamily="18" charset="0"/>
            </a:endParaRPr>
          </a:p>
          <a:p>
            <a:pPr>
              <a:lnSpc>
                <a:spcPct val="100000"/>
              </a:lnSpc>
            </a:pPr>
            <a:r>
              <a:rPr lang="fr-BE" sz="2000" b="1" dirty="0" err="1">
                <a:solidFill>
                  <a:srgbClr val="0000FF"/>
                </a:solidFill>
                <a:latin typeface="Palatino Linotype" panose="02040502050505030304" pitchFamily="18" charset="0"/>
              </a:rPr>
              <a:t>dedicated</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workgroups</a:t>
            </a:r>
            <a:endParaRPr lang="fr-BE" sz="2000" b="1" dirty="0">
              <a:solidFill>
                <a:srgbClr val="0000FF"/>
              </a:solidFill>
              <a:latin typeface="Palatino Linotype" panose="02040502050505030304" pitchFamily="18" charset="0"/>
            </a:endParaRPr>
          </a:p>
          <a:p>
            <a:pPr>
              <a:lnSpc>
                <a:spcPct val="100000"/>
              </a:lnSpc>
            </a:pPr>
            <a:r>
              <a:rPr lang="fr-BE" sz="2000" b="1" dirty="0">
                <a:solidFill>
                  <a:srgbClr val="0000FF"/>
                </a:solidFill>
                <a:latin typeface="Palatino Linotype" panose="02040502050505030304" pitchFamily="18" charset="0"/>
              </a:rPr>
              <a:t>new alliances </a:t>
            </a:r>
            <a:r>
              <a:rPr lang="fr-BE" sz="2000" b="1" dirty="0" err="1">
                <a:solidFill>
                  <a:srgbClr val="0000FF"/>
                </a:solidFill>
                <a:latin typeface="Palatino Linotype" panose="02040502050505030304" pitchFamily="18" charset="0"/>
              </a:rPr>
              <a:t>with</a:t>
            </a:r>
            <a:endParaRPr lang="fr-BE" sz="2000" b="1" dirty="0">
              <a:solidFill>
                <a:srgbClr val="0000FF"/>
              </a:solidFill>
              <a:latin typeface="Palatino Linotype" panose="02040502050505030304" pitchFamily="18" charset="0"/>
            </a:endParaRPr>
          </a:p>
          <a:p>
            <a:pPr marL="400050" lvl="1" indent="0">
              <a:lnSpc>
                <a:spcPct val="100000"/>
              </a:lnSpc>
              <a:buNone/>
            </a:pPr>
            <a:r>
              <a:rPr lang="fr-BE" sz="1600" b="1" dirty="0">
                <a:solidFill>
                  <a:srgbClr val="0000FF"/>
                </a:solidFill>
                <a:latin typeface="Palatino Linotype" panose="02040502050505030304" pitchFamily="18" charset="0"/>
              </a:rPr>
              <a:t>AWEX</a:t>
            </a:r>
            <a:r>
              <a:rPr lang="fr-BE" sz="1600" dirty="0">
                <a:solidFill>
                  <a:srgbClr val="0000FF"/>
                </a:solidFill>
                <a:latin typeface="Palatino Linotype" panose="02040502050505030304" pitchFamily="18" charset="0"/>
              </a:rPr>
              <a:t> </a:t>
            </a:r>
            <a:r>
              <a:rPr lang="fr-BE" sz="1200" i="1" dirty="0">
                <a:solidFill>
                  <a:srgbClr val="0000FF"/>
                </a:solidFill>
                <a:latin typeface="Palatino Linotype" panose="02040502050505030304" pitchFamily="18" charset="0"/>
              </a:rPr>
              <a:t>(Agence wallonne à l'exportation et aux Investissements étrangers),</a:t>
            </a:r>
            <a:r>
              <a:rPr lang="fr-BE" sz="1600" dirty="0">
                <a:solidFill>
                  <a:srgbClr val="0000FF"/>
                </a:solidFill>
                <a:latin typeface="Palatino Linotype" panose="02040502050505030304" pitchFamily="18" charset="0"/>
              </a:rPr>
              <a:t> </a:t>
            </a:r>
            <a:r>
              <a:rPr lang="fr-BE" sz="1600" b="1" dirty="0">
                <a:solidFill>
                  <a:srgbClr val="0000FF"/>
                </a:solidFill>
                <a:latin typeface="Palatino Linotype" panose="02040502050505030304" pitchFamily="18" charset="0"/>
              </a:rPr>
              <a:t>FIT</a:t>
            </a:r>
            <a:r>
              <a:rPr lang="fr-BE" sz="1600" dirty="0">
                <a:solidFill>
                  <a:srgbClr val="0000FF"/>
                </a:solidFill>
                <a:latin typeface="Palatino Linotype" panose="02040502050505030304" pitchFamily="18" charset="0"/>
              </a:rPr>
              <a:t> </a:t>
            </a:r>
            <a:r>
              <a:rPr lang="fr-BE" sz="1200" i="1" dirty="0">
                <a:solidFill>
                  <a:srgbClr val="0000FF"/>
                </a:solidFill>
                <a:latin typeface="Palatino Linotype" panose="02040502050505030304" pitchFamily="18" charset="0"/>
              </a:rPr>
              <a:t>(</a:t>
            </a:r>
            <a:r>
              <a:rPr lang="fr-BE" sz="1200" i="1" dirty="0" err="1">
                <a:solidFill>
                  <a:srgbClr val="0000FF"/>
                </a:solidFill>
                <a:latin typeface="Palatino Linotype" panose="02040502050505030304" pitchFamily="18" charset="0"/>
              </a:rPr>
              <a:t>Flanders</a:t>
            </a:r>
            <a:r>
              <a:rPr lang="fr-BE" sz="1200" i="1" dirty="0">
                <a:solidFill>
                  <a:srgbClr val="0000FF"/>
                </a:solidFill>
                <a:latin typeface="Palatino Linotype" panose="02040502050505030304" pitchFamily="18" charset="0"/>
              </a:rPr>
              <a:t> Investment &amp; Trade)</a:t>
            </a:r>
            <a:r>
              <a:rPr lang="fr-BE" sz="1600" i="1" dirty="0">
                <a:solidFill>
                  <a:srgbClr val="0000FF"/>
                </a:solidFill>
                <a:latin typeface="Palatino Linotype" panose="02040502050505030304" pitchFamily="18" charset="0"/>
              </a:rPr>
              <a:t>, </a:t>
            </a:r>
            <a:r>
              <a:rPr lang="fr-BE" sz="1600" b="1" dirty="0">
                <a:solidFill>
                  <a:srgbClr val="0000FF"/>
                </a:solidFill>
                <a:latin typeface="Palatino Linotype" panose="02040502050505030304" pitchFamily="18" charset="0"/>
              </a:rPr>
              <a:t>BECI</a:t>
            </a:r>
            <a:r>
              <a:rPr lang="fr-BE" sz="1600" dirty="0">
                <a:solidFill>
                  <a:srgbClr val="0000FF"/>
                </a:solidFill>
                <a:latin typeface="Palatino Linotype" panose="02040502050505030304" pitchFamily="18" charset="0"/>
              </a:rPr>
              <a:t> </a:t>
            </a:r>
            <a:r>
              <a:rPr lang="fr-BE" sz="1200" i="1" dirty="0">
                <a:solidFill>
                  <a:srgbClr val="0000FF"/>
                </a:solidFill>
                <a:latin typeface="Palatino Linotype" panose="02040502050505030304" pitchFamily="18" charset="0"/>
              </a:rPr>
              <a:t>(Brussels </a:t>
            </a:r>
            <a:r>
              <a:rPr lang="fr-BE" sz="1200" i="1" dirty="0" err="1">
                <a:solidFill>
                  <a:srgbClr val="0000FF"/>
                </a:solidFill>
                <a:latin typeface="Palatino Linotype" panose="02040502050505030304" pitchFamily="18" charset="0"/>
              </a:rPr>
              <a:t>Enterprises</a:t>
            </a:r>
            <a:r>
              <a:rPr lang="fr-BE" sz="1200" i="1" dirty="0">
                <a:solidFill>
                  <a:srgbClr val="0000FF"/>
                </a:solidFill>
                <a:latin typeface="Palatino Linotype" panose="02040502050505030304" pitchFamily="18" charset="0"/>
              </a:rPr>
              <a:t> Commerce and </a:t>
            </a:r>
            <a:r>
              <a:rPr lang="fr-BE" sz="1200" i="1" dirty="0" err="1">
                <a:solidFill>
                  <a:srgbClr val="0000FF"/>
                </a:solidFill>
                <a:latin typeface="Palatino Linotype" panose="02040502050505030304" pitchFamily="18" charset="0"/>
              </a:rPr>
              <a:t>Industry</a:t>
            </a:r>
            <a:r>
              <a:rPr lang="fr-BE" sz="1200" i="1" dirty="0">
                <a:solidFill>
                  <a:srgbClr val="0000FF"/>
                </a:solidFill>
                <a:latin typeface="Palatino Linotype" panose="02040502050505030304" pitchFamily="18" charset="0"/>
              </a:rPr>
              <a:t>)</a:t>
            </a:r>
            <a:r>
              <a:rPr lang="fr-BE" sz="1600" dirty="0">
                <a:solidFill>
                  <a:srgbClr val="0000FF"/>
                </a:solidFill>
                <a:latin typeface="Palatino Linotype" panose="02040502050505030304" pitchFamily="18" charset="0"/>
              </a:rPr>
              <a:t>, </a:t>
            </a:r>
            <a:r>
              <a:rPr lang="fr-BE" sz="1600" b="1" dirty="0">
                <a:solidFill>
                  <a:srgbClr val="0000FF"/>
                </a:solidFill>
                <a:latin typeface="Palatino Linotype" panose="02040502050505030304" pitchFamily="18" charset="0"/>
              </a:rPr>
              <a:t>EIB</a:t>
            </a:r>
            <a:r>
              <a:rPr lang="fr-BE" sz="1600" dirty="0">
                <a:solidFill>
                  <a:srgbClr val="0000FF"/>
                </a:solidFill>
                <a:latin typeface="Palatino Linotype" panose="02040502050505030304" pitchFamily="18" charset="0"/>
              </a:rPr>
              <a:t> </a:t>
            </a:r>
            <a:r>
              <a:rPr lang="fr-BE" sz="1200" i="1" dirty="0">
                <a:solidFill>
                  <a:srgbClr val="0000FF"/>
                </a:solidFill>
                <a:latin typeface="Palatino Linotype" panose="02040502050505030304" pitchFamily="18" charset="0"/>
              </a:rPr>
              <a:t>(Export-Invest Brussels)</a:t>
            </a:r>
            <a:r>
              <a:rPr lang="fr-BE" sz="1600" dirty="0">
                <a:solidFill>
                  <a:srgbClr val="0000FF"/>
                </a:solidFill>
                <a:latin typeface="Palatino Linotype" panose="02040502050505030304" pitchFamily="18" charset="0"/>
              </a:rPr>
              <a:t>, </a:t>
            </a:r>
            <a:r>
              <a:rPr lang="fr-BE" sz="1600" b="1" dirty="0">
                <a:solidFill>
                  <a:srgbClr val="0000FF"/>
                </a:solidFill>
                <a:latin typeface="Palatino Linotype" panose="02040502050505030304" pitchFamily="18" charset="0"/>
              </a:rPr>
              <a:t>BFTA</a:t>
            </a:r>
            <a:r>
              <a:rPr lang="fr-BE" sz="1600" dirty="0">
                <a:solidFill>
                  <a:srgbClr val="0000FF"/>
                </a:solidFill>
                <a:latin typeface="Palatino Linotype" panose="02040502050505030304" pitchFamily="18" charset="0"/>
              </a:rPr>
              <a:t> </a:t>
            </a:r>
            <a:r>
              <a:rPr lang="fr-BE" sz="1200" i="1" dirty="0">
                <a:solidFill>
                  <a:srgbClr val="0000FF"/>
                </a:solidFill>
                <a:latin typeface="Palatino Linotype" panose="02040502050505030304" pitchFamily="18" charset="0"/>
              </a:rPr>
              <a:t>(</a:t>
            </a:r>
            <a:r>
              <a:rPr lang="fr-BE" sz="1200" i="1" dirty="0" err="1">
                <a:solidFill>
                  <a:srgbClr val="0000FF"/>
                </a:solidFill>
                <a:latin typeface="Palatino Linotype" panose="02040502050505030304" pitchFamily="18" charset="0"/>
              </a:rPr>
              <a:t>Belgian</a:t>
            </a:r>
            <a:r>
              <a:rPr lang="fr-BE" sz="1200" i="1" dirty="0">
                <a:solidFill>
                  <a:srgbClr val="0000FF"/>
                </a:solidFill>
                <a:latin typeface="Palatino Linotype" panose="02040502050505030304" pitchFamily="18" charset="0"/>
              </a:rPr>
              <a:t> </a:t>
            </a:r>
            <a:r>
              <a:rPr lang="fr-BE" sz="1200" i="1" dirty="0" err="1">
                <a:solidFill>
                  <a:srgbClr val="0000FF"/>
                </a:solidFill>
                <a:latin typeface="Palatino Linotype" panose="02040502050505030304" pitchFamily="18" charset="0"/>
              </a:rPr>
              <a:t>Foreign</a:t>
            </a:r>
            <a:r>
              <a:rPr lang="fr-BE" sz="1200" i="1" dirty="0">
                <a:solidFill>
                  <a:srgbClr val="0000FF"/>
                </a:solidFill>
                <a:latin typeface="Palatino Linotype" panose="02040502050505030304" pitchFamily="18" charset="0"/>
              </a:rPr>
              <a:t> Trade Agency and Trade4You), </a:t>
            </a:r>
            <a:r>
              <a:rPr lang="fr-BE" sz="1600" b="1" dirty="0" err="1">
                <a:solidFill>
                  <a:srgbClr val="0000FF"/>
                </a:solidFill>
                <a:latin typeface="Palatino Linotype" panose="02040502050505030304" pitchFamily="18" charset="0"/>
              </a:rPr>
              <a:t>Unizo</a:t>
            </a:r>
            <a:r>
              <a:rPr lang="fr-BE" sz="1200" b="1" dirty="0">
                <a:solidFill>
                  <a:srgbClr val="0000FF"/>
                </a:solidFill>
                <a:latin typeface="Palatino Linotype" panose="02040502050505030304" pitchFamily="18" charset="0"/>
              </a:rPr>
              <a:t> </a:t>
            </a:r>
            <a:r>
              <a:rPr lang="fr-BE" sz="1200" i="1" dirty="0">
                <a:solidFill>
                  <a:srgbClr val="0000FF"/>
                </a:solidFill>
                <a:latin typeface="Palatino Linotype" panose="02040502050505030304" pitchFamily="18" charset="0"/>
              </a:rPr>
              <a:t>(Unie van </a:t>
            </a:r>
            <a:r>
              <a:rPr lang="fr-BE" sz="1200" i="1" dirty="0" err="1">
                <a:solidFill>
                  <a:srgbClr val="0000FF"/>
                </a:solidFill>
                <a:latin typeface="Palatino Linotype" panose="02040502050505030304" pitchFamily="18" charset="0"/>
              </a:rPr>
              <a:t>Zelfstandige</a:t>
            </a:r>
            <a:r>
              <a:rPr lang="fr-BE" sz="1200" i="1" dirty="0">
                <a:solidFill>
                  <a:srgbClr val="0000FF"/>
                </a:solidFill>
                <a:latin typeface="Palatino Linotype" panose="02040502050505030304" pitchFamily="18" charset="0"/>
              </a:rPr>
              <a:t> </a:t>
            </a:r>
            <a:r>
              <a:rPr lang="fr-BE" sz="1200" i="1" dirty="0" err="1">
                <a:solidFill>
                  <a:srgbClr val="0000FF"/>
                </a:solidFill>
                <a:latin typeface="Palatino Linotype" panose="02040502050505030304" pitchFamily="18" charset="0"/>
              </a:rPr>
              <a:t>Ondernemers</a:t>
            </a:r>
            <a:r>
              <a:rPr lang="fr-BE" sz="1200" i="1" dirty="0">
                <a:solidFill>
                  <a:srgbClr val="0000FF"/>
                </a:solidFill>
                <a:latin typeface="Palatino Linotype" panose="02040502050505030304" pitchFamily="18" charset="0"/>
              </a:rPr>
              <a:t>), … </a:t>
            </a:r>
          </a:p>
          <a:p>
            <a:pPr>
              <a:lnSpc>
                <a:spcPct val="100000"/>
              </a:lnSpc>
            </a:pPr>
            <a:r>
              <a:rPr lang="fr-BE" sz="2000" b="1" dirty="0" err="1">
                <a:solidFill>
                  <a:srgbClr val="0000FF"/>
                </a:solidFill>
                <a:latin typeface="Palatino Linotype" panose="02040502050505030304" pitchFamily="18" charset="0"/>
              </a:rPr>
              <a:t>early</a:t>
            </a:r>
            <a:r>
              <a:rPr lang="fr-BE" sz="2000" b="1" dirty="0">
                <a:solidFill>
                  <a:srgbClr val="0000FF"/>
                </a:solidFill>
                <a:latin typeface="Palatino Linotype" panose="02040502050505030304" pitchFamily="18" charset="0"/>
              </a:rPr>
              <a:t> stage concertation </a:t>
            </a:r>
            <a:r>
              <a:rPr lang="fr-BE" sz="2000" b="1" dirty="0" err="1">
                <a:solidFill>
                  <a:srgbClr val="0000FF"/>
                </a:solidFill>
                <a:latin typeface="Palatino Linotype" panose="02040502050505030304" pitchFamily="18" charset="0"/>
              </a:rPr>
              <a:t>with</a:t>
            </a:r>
            <a:r>
              <a:rPr lang="fr-BE" sz="2000" b="1" dirty="0">
                <a:solidFill>
                  <a:srgbClr val="0000FF"/>
                </a:solidFill>
                <a:latin typeface="Palatino Linotype" panose="02040502050505030304" pitchFamily="18" charset="0"/>
              </a:rPr>
              <a:t> all </a:t>
            </a:r>
            <a:r>
              <a:rPr lang="fr-BE" sz="2000" b="1" dirty="0" err="1">
                <a:solidFill>
                  <a:srgbClr val="0000FF"/>
                </a:solidFill>
                <a:latin typeface="Palatino Linotype" panose="02040502050505030304" pitchFamily="18" charset="0"/>
              </a:rPr>
              <a:t>eight</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Ambassadors</a:t>
            </a:r>
            <a:endParaRPr lang="fr-BE" sz="2000" b="1" dirty="0">
              <a:solidFill>
                <a:srgbClr val="0000FF"/>
              </a:solidFill>
              <a:latin typeface="Palatino Linotype" panose="02040502050505030304" pitchFamily="18" charset="0"/>
            </a:endParaRPr>
          </a:p>
          <a:p>
            <a:pPr>
              <a:lnSpc>
                <a:spcPct val="100000"/>
              </a:lnSpc>
            </a:pPr>
            <a:r>
              <a:rPr lang="fr-BE" sz="2000" b="1" dirty="0">
                <a:solidFill>
                  <a:srgbClr val="0000FF"/>
                </a:solidFill>
                <a:latin typeface="Palatino Linotype" panose="02040502050505030304" pitchFamily="18" charset="0"/>
              </a:rPr>
              <a:t>coop </a:t>
            </a:r>
            <a:r>
              <a:rPr lang="fr-BE" sz="2000" b="1" dirty="0" err="1">
                <a:solidFill>
                  <a:srgbClr val="0000FF"/>
                </a:solidFill>
                <a:latin typeface="Palatino Linotype" panose="02040502050505030304" pitchFamily="18" charset="0"/>
              </a:rPr>
              <a:t>with</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Embassy</a:t>
            </a:r>
            <a:r>
              <a:rPr lang="fr-BE" sz="2000" b="1" dirty="0">
                <a:solidFill>
                  <a:srgbClr val="0000FF"/>
                </a:solidFill>
                <a:latin typeface="Palatino Linotype" panose="02040502050505030304" pitchFamily="18" charset="0"/>
              </a:rPr>
              <a:t> staff and </a:t>
            </a:r>
            <a:r>
              <a:rPr lang="fr-BE" sz="2000" b="1" dirty="0" err="1">
                <a:solidFill>
                  <a:srgbClr val="0000FF"/>
                </a:solidFill>
                <a:latin typeface="Palatino Linotype" panose="02040502050505030304" pitchFamily="18" charset="0"/>
              </a:rPr>
              <a:t>advisors</a:t>
            </a:r>
            <a:endParaRPr lang="fr-BE" sz="2000" b="1" dirty="0">
              <a:solidFill>
                <a:srgbClr val="0000FF"/>
              </a:solidFill>
              <a:latin typeface="Palatino Linotype" panose="02040502050505030304" pitchFamily="18" charset="0"/>
            </a:endParaRPr>
          </a:p>
          <a:p>
            <a:pPr>
              <a:lnSpc>
                <a:spcPct val="100000"/>
              </a:lnSpc>
            </a:pPr>
            <a:r>
              <a:rPr lang="fr-BE" sz="2000" b="1" dirty="0">
                <a:solidFill>
                  <a:srgbClr val="0000FF"/>
                </a:solidFill>
                <a:latin typeface="Palatino Linotype" panose="02040502050505030304" pitchFamily="18" charset="0"/>
              </a:rPr>
              <a:t>coop </a:t>
            </a:r>
            <a:r>
              <a:rPr lang="fr-BE" sz="2000" b="1" dirty="0" err="1">
                <a:solidFill>
                  <a:srgbClr val="0000FF"/>
                </a:solidFill>
                <a:latin typeface="Palatino Linotype" panose="02040502050505030304" pitchFamily="18" charset="0"/>
              </a:rPr>
              <a:t>with</a:t>
            </a: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Press</a:t>
            </a:r>
            <a:r>
              <a:rPr lang="fr-BE" sz="2000" b="1" dirty="0">
                <a:solidFill>
                  <a:srgbClr val="0000FF"/>
                </a:solidFill>
                <a:latin typeface="Palatino Linotype" panose="02040502050505030304" pitchFamily="18" charset="0"/>
              </a:rPr>
              <a:t> Club Brussels Europe and </a:t>
            </a:r>
            <a:r>
              <a:rPr lang="fr-BE" sz="2000" b="1" dirty="0" err="1">
                <a:solidFill>
                  <a:srgbClr val="0000FF"/>
                </a:solidFill>
                <a:latin typeface="Palatino Linotype" panose="02040502050505030304" pitchFamily="18" charset="0"/>
              </a:rPr>
              <a:t>with</a:t>
            </a:r>
            <a:r>
              <a:rPr lang="fr-BE" sz="2000" b="1" dirty="0">
                <a:solidFill>
                  <a:srgbClr val="0000FF"/>
                </a:solidFill>
                <a:latin typeface="Palatino Linotype" panose="02040502050505030304" pitchFamily="18" charset="0"/>
              </a:rPr>
              <a:t> media</a:t>
            </a:r>
          </a:p>
          <a:p>
            <a:pPr>
              <a:lnSpc>
                <a:spcPct val="100000"/>
              </a:lnSpc>
            </a:pPr>
            <a:endParaRPr lang="fr-BE" sz="2000" dirty="0">
              <a:solidFill>
                <a:srgbClr val="0000FF"/>
              </a:solidFill>
              <a:latin typeface="Palatino Linotype" panose="02040502050505030304" pitchFamily="18" charset="0"/>
            </a:endParaRPr>
          </a:p>
          <a:p>
            <a:pPr>
              <a:lnSpc>
                <a:spcPct val="100000"/>
              </a:lnSpc>
            </a:pPr>
            <a:endParaRPr lang="fr-BE" sz="2000" dirty="0">
              <a:solidFill>
                <a:srgbClr val="0000FF"/>
              </a:solidFill>
              <a:latin typeface="Palatino Linotype" panose="0204050205050503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425" y="-15498"/>
            <a:ext cx="1171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28920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BE" sz="3600" b="1" dirty="0">
                <a:solidFill>
                  <a:srgbClr val="0000FF"/>
                </a:solidFill>
                <a:latin typeface="Palatino Linotype" panose="02040502050505030304" pitchFamily="18" charset="0"/>
              </a:rPr>
              <a:t>Last but not least…</a:t>
            </a:r>
          </a:p>
        </p:txBody>
      </p:sp>
      <p:sp>
        <p:nvSpPr>
          <p:cNvPr id="3" name="Content Placeholder 2"/>
          <p:cNvSpPr>
            <a:spLocks noGrp="1"/>
          </p:cNvSpPr>
          <p:nvPr>
            <p:ph idx="1"/>
          </p:nvPr>
        </p:nvSpPr>
        <p:spPr>
          <a:xfrm>
            <a:off x="1981200" y="1855366"/>
            <a:ext cx="8229600" cy="4525963"/>
          </a:xfrm>
        </p:spPr>
        <p:txBody>
          <a:bodyPr>
            <a:normAutofit/>
          </a:bodyPr>
          <a:lstStyle/>
          <a:p>
            <a:endParaRPr lang="fr-BE" sz="2000" dirty="0">
              <a:solidFill>
                <a:srgbClr val="0000FF"/>
              </a:solidFill>
              <a:latin typeface="Palatino Linotype" panose="02040502050505030304" pitchFamily="18" charset="0"/>
            </a:endParaRPr>
          </a:p>
          <a:p>
            <a:endParaRPr lang="fr-BE" sz="2000" dirty="0">
              <a:solidFill>
                <a:srgbClr val="0000FF"/>
              </a:solidFill>
              <a:latin typeface="Palatino Linotype" panose="02040502050505030304" pitchFamily="18" charset="0"/>
            </a:endParaRPr>
          </a:p>
          <a:p>
            <a:endParaRPr lang="fr-BE" sz="2000" dirty="0">
              <a:solidFill>
                <a:srgbClr val="0000FF"/>
              </a:solidFill>
              <a:latin typeface="Palatino Linotype" panose="02040502050505030304" pitchFamily="18" charset="0"/>
            </a:endParaRPr>
          </a:p>
          <a:p>
            <a:pPr marL="0" indent="0" algn="ctr">
              <a:buNone/>
            </a:pPr>
            <a:r>
              <a:rPr lang="fr-BE" sz="2000" b="1" dirty="0">
                <a:solidFill>
                  <a:srgbClr val="0000FF"/>
                </a:solidFill>
                <a:latin typeface="Palatino Linotype" panose="02040502050505030304" pitchFamily="18" charset="0"/>
              </a:rPr>
              <a:t>… </a:t>
            </a:r>
            <a:r>
              <a:rPr lang="fr-BE" sz="2000" b="1" dirty="0" err="1">
                <a:solidFill>
                  <a:srgbClr val="0000FF"/>
                </a:solidFill>
                <a:latin typeface="Palatino Linotype" panose="02040502050505030304" pitchFamily="18" charset="0"/>
              </a:rPr>
              <a:t>our</a:t>
            </a:r>
            <a:r>
              <a:rPr lang="fr-BE" sz="2000" b="1" dirty="0">
                <a:solidFill>
                  <a:srgbClr val="0000FF"/>
                </a:solidFill>
                <a:latin typeface="Palatino Linotype" panose="02040502050505030304" pitchFamily="18" charset="0"/>
              </a:rPr>
              <a:t>  bi-lingual </a:t>
            </a:r>
            <a:r>
              <a:rPr lang="fr-BE" sz="2000" b="1" dirty="0" err="1">
                <a:solidFill>
                  <a:srgbClr val="0000FF"/>
                </a:solidFill>
                <a:latin typeface="Palatino Linotype" panose="02040502050505030304" pitchFamily="18" charset="0"/>
              </a:rPr>
              <a:t>website</a:t>
            </a:r>
            <a:r>
              <a:rPr lang="fr-BE" sz="2000" b="1" dirty="0">
                <a:solidFill>
                  <a:srgbClr val="0000FF"/>
                </a:solidFill>
                <a:latin typeface="Palatino Linotype" panose="02040502050505030304" pitchFamily="18" charset="0"/>
              </a:rPr>
              <a:t> English-</a:t>
            </a:r>
            <a:r>
              <a:rPr lang="fr-BE" sz="2000" b="1" dirty="0" err="1">
                <a:solidFill>
                  <a:srgbClr val="0000FF"/>
                </a:solidFill>
                <a:latin typeface="Palatino Linotype" panose="02040502050505030304" pitchFamily="18" charset="0"/>
              </a:rPr>
              <a:t>Spanish</a:t>
            </a:r>
            <a:r>
              <a:rPr lang="fr-BE" sz="2000" b="1" dirty="0">
                <a:solidFill>
                  <a:srgbClr val="0000FF"/>
                </a:solidFill>
                <a:latin typeface="Palatino Linotype" panose="02040502050505030304" pitchFamily="18" charset="0"/>
              </a:rPr>
              <a:t> …</a:t>
            </a:r>
          </a:p>
          <a:p>
            <a:endParaRPr lang="fr-BE" sz="2000" dirty="0">
              <a:solidFill>
                <a:srgbClr val="0000FF"/>
              </a:solidFill>
              <a:latin typeface="Palatino Linotype" panose="02040502050505030304" pitchFamily="18" charset="0"/>
            </a:endParaRPr>
          </a:p>
          <a:p>
            <a:pPr marL="0" indent="0" algn="ctr">
              <a:buNone/>
            </a:pPr>
            <a:r>
              <a:rPr lang="fr-BE" sz="6000" b="1" dirty="0">
                <a:solidFill>
                  <a:srgbClr val="0000FF"/>
                </a:solidFill>
                <a:latin typeface="Palatino Linotype" panose="02040502050505030304" pitchFamily="18" charset="0"/>
              </a:rPr>
              <a:t>www.euracen.eu</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425" y="-6039"/>
            <a:ext cx="1171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51217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260648"/>
            <a:ext cx="7632848" cy="640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0425" y="1709"/>
            <a:ext cx="1171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00358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691544"/>
            <a:ext cx="4685506" cy="556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0425" y="1710"/>
            <a:ext cx="1171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94022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mikehaywardphotography.com/img/s11/v3/p8017056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312" y="404665"/>
            <a:ext cx="8689169" cy="57977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27648" y="1988840"/>
            <a:ext cx="6999032" cy="1569660"/>
          </a:xfrm>
          <a:prstGeom prst="rect">
            <a:avLst/>
          </a:prstGeom>
          <a:noFill/>
        </p:spPr>
        <p:txBody>
          <a:bodyPr wrap="none" rtlCol="0">
            <a:spAutoFit/>
          </a:bodyPr>
          <a:lstStyle/>
          <a:p>
            <a:r>
              <a:rPr lang="fr-BE" sz="9600" b="1" dirty="0" err="1">
                <a:solidFill>
                  <a:srgbClr val="FFFF00"/>
                </a:solidFill>
                <a:latin typeface="Palatino Linotype" panose="02040502050505030304" pitchFamily="18" charset="0"/>
              </a:rPr>
              <a:t>Thank</a:t>
            </a:r>
            <a:r>
              <a:rPr lang="fr-BE" sz="9600" b="1" dirty="0">
                <a:solidFill>
                  <a:srgbClr val="FFFF00"/>
                </a:solidFill>
                <a:latin typeface="Palatino Linotype" panose="02040502050505030304" pitchFamily="18" charset="0"/>
              </a:rPr>
              <a:t> You !</a:t>
            </a:r>
          </a:p>
        </p:txBody>
      </p:sp>
    </p:spTree>
    <p:extLst>
      <p:ext uri="{BB962C8B-B14F-4D97-AF65-F5344CB8AC3E}">
        <p14:creationId xmlns:p14="http://schemas.microsoft.com/office/powerpoint/2010/main" val="4395438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rwin\Pictures\2015-05-2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580551"/>
            <a:ext cx="6306519" cy="86727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029647">
            <a:off x="6816080" y="755994"/>
            <a:ext cx="2643672" cy="584775"/>
          </a:xfrm>
          <a:prstGeom prst="rect">
            <a:avLst/>
          </a:prstGeom>
          <a:noFill/>
        </p:spPr>
        <p:txBody>
          <a:bodyPr wrap="none" rtlCol="0">
            <a:spAutoFit/>
          </a:bodyPr>
          <a:lstStyle/>
          <a:p>
            <a:r>
              <a:rPr lang="fr-BE" sz="3200" b="1" dirty="0">
                <a:solidFill>
                  <a:srgbClr val="3366FF"/>
                </a:solidFill>
                <a:latin typeface="Palatino Linotype" panose="02040502050505030304" pitchFamily="18" charset="0"/>
              </a:rPr>
              <a:t>and </a:t>
            </a:r>
            <a:r>
              <a:rPr lang="fr-BE" sz="3200" b="1" dirty="0" err="1">
                <a:solidFill>
                  <a:srgbClr val="3366FF"/>
                </a:solidFill>
                <a:latin typeface="Palatino Linotype" panose="02040502050505030304" pitchFamily="18" charset="0"/>
              </a:rPr>
              <a:t>it</a:t>
            </a:r>
            <a:r>
              <a:rPr lang="fr-BE" sz="3200" b="1" dirty="0">
                <a:solidFill>
                  <a:srgbClr val="3366FF"/>
                </a:solidFill>
                <a:latin typeface="Palatino Linotype" panose="02040502050505030304" pitchFamily="18" charset="0"/>
              </a:rPr>
              <a:t> </a:t>
            </a:r>
            <a:r>
              <a:rPr lang="fr-BE" sz="3200" b="1" dirty="0" err="1">
                <a:solidFill>
                  <a:srgbClr val="3366FF"/>
                </a:solidFill>
                <a:latin typeface="Palatino Linotype" panose="02040502050505030304" pitchFamily="18" charset="0"/>
              </a:rPr>
              <a:t>works</a:t>
            </a:r>
            <a:r>
              <a:rPr lang="fr-BE" sz="3200" b="1" dirty="0">
                <a:solidFill>
                  <a:srgbClr val="3366FF"/>
                </a:solidFill>
                <a:latin typeface="Palatino Linotype" panose="02040502050505030304" pitchFamily="18" charset="0"/>
              </a:rPr>
              <a:t>!</a:t>
            </a:r>
          </a:p>
        </p:txBody>
      </p:sp>
    </p:spTree>
    <p:extLst>
      <p:ext uri="{BB962C8B-B14F-4D97-AF65-F5344CB8AC3E}">
        <p14:creationId xmlns:p14="http://schemas.microsoft.com/office/powerpoint/2010/main" val="4073227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991" y="0"/>
            <a:ext cx="9844018" cy="6858000"/>
          </a:xfrm>
          <a:prstGeom prst="rect">
            <a:avLst/>
          </a:prstGeom>
        </p:spPr>
      </p:pic>
    </p:spTree>
    <p:extLst>
      <p:ext uri="{BB962C8B-B14F-4D97-AF65-F5344CB8AC3E}">
        <p14:creationId xmlns:p14="http://schemas.microsoft.com/office/powerpoint/2010/main" val="344938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453006"/>
            <a:ext cx="12267609" cy="6862194"/>
          </a:xfrm>
          <a:prstGeom prst="rect">
            <a:avLst/>
          </a:prstGeom>
        </p:spPr>
      </p:pic>
    </p:spTree>
    <p:extLst>
      <p:ext uri="{BB962C8B-B14F-4D97-AF65-F5344CB8AC3E}">
        <p14:creationId xmlns:p14="http://schemas.microsoft.com/office/powerpoint/2010/main" val="365900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103818"/>
            <a:ext cx="8814918" cy="266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6348" rIns="-6348"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56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rPr>
              <a:t>                                                                                                                               </a:t>
            </a:r>
          </a:p>
        </p:txBody>
      </p:sp>
      <p:pic>
        <p:nvPicPr>
          <p:cNvPr id="3074" name="Picture 2" descr="Belize Economic Fore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0"/>
            <a:ext cx="8953500" cy="2476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19250" y="2776022"/>
            <a:ext cx="8953500" cy="2308324"/>
          </a:xfrm>
          <a:prstGeom prst="rect">
            <a:avLst/>
          </a:prstGeom>
          <a:solidFill>
            <a:srgbClr val="FFFF00"/>
          </a:solidFill>
        </p:spPr>
        <p:txBody>
          <a:bodyPr wrap="square">
            <a:spAutoFit/>
          </a:bodyPr>
          <a:lstStyle/>
          <a:p>
            <a:pPr algn="just"/>
            <a:r>
              <a:rPr lang="en-US" b="1" dirty="0"/>
              <a:t>Belize Economic Outlook</a:t>
            </a:r>
          </a:p>
          <a:p>
            <a:pPr algn="just"/>
            <a:r>
              <a:rPr lang="en-US" i="1" dirty="0"/>
              <a:t>January 17, 2017</a:t>
            </a:r>
          </a:p>
          <a:p>
            <a:pPr algn="just"/>
            <a:r>
              <a:rPr lang="en-US" b="1" dirty="0"/>
              <a:t>In November, Belize’s exports shrank a massive 50.0% year-on-year, with sugar exports accounting for the lion’s share of the drop, decreasing by 98.9% after bulk sugar shipments ran out for 2016. Meanwhile, imports were down by a modest 9.0%, thus widening the trade deficit. On a more positive note, the number of overnight tourist arrivals reached a record high in December. Nevertheless, Belize is unlikely to have crawled out of the ongoing recession by year-end—the country contracted for a third consecutive quarter in Q3.</a:t>
            </a:r>
            <a:endParaRPr lang="fr-BE" b="1" dirty="0"/>
          </a:p>
        </p:txBody>
      </p:sp>
    </p:spTree>
    <p:extLst>
      <p:ext uri="{BB962C8B-B14F-4D97-AF65-F5344CB8AC3E}">
        <p14:creationId xmlns:p14="http://schemas.microsoft.com/office/powerpoint/2010/main" val="140873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1221"/>
            <a:ext cx="8953500" cy="2476500"/>
          </a:xfrm>
          <a:prstGeom prst="rect">
            <a:avLst/>
          </a:prstGeom>
        </p:spPr>
      </p:pic>
      <p:sp>
        <p:nvSpPr>
          <p:cNvPr id="3" name="Rectangle 2"/>
          <p:cNvSpPr/>
          <p:nvPr/>
        </p:nvSpPr>
        <p:spPr>
          <a:xfrm>
            <a:off x="1619250" y="2697916"/>
            <a:ext cx="8953500" cy="3139321"/>
          </a:xfrm>
          <a:prstGeom prst="rect">
            <a:avLst/>
          </a:prstGeom>
          <a:solidFill>
            <a:srgbClr val="FFFF00"/>
          </a:solidFill>
        </p:spPr>
        <p:txBody>
          <a:bodyPr wrap="square">
            <a:spAutoFit/>
          </a:bodyPr>
          <a:lstStyle/>
          <a:p>
            <a:pPr algn="just"/>
            <a:r>
              <a:rPr lang="en-US" b="1" dirty="0"/>
              <a:t>Costa Rica Economic Outlook</a:t>
            </a:r>
          </a:p>
          <a:p>
            <a:pPr algn="just"/>
            <a:r>
              <a:rPr lang="en-US" i="1" dirty="0"/>
              <a:t>January 17, 2017</a:t>
            </a:r>
          </a:p>
          <a:p>
            <a:pPr algn="just"/>
            <a:r>
              <a:rPr lang="en-US" b="1" dirty="0"/>
              <a:t>The Costa Rican economy performed relatively well in 2016 thanks to robust private consumption and resilient fixed investment. Sector-wise, the economy was propped up by a solid rebound of the agricultural and manufacturing sectors, while services continued to expand. However, recent data confirm that growth momentum took a hit at the start of H2 as GDP decelerated in Q3. The country’s fiscal imbalances will continue to be at the center of the policy debate. Important steps were made last year with the approval of some measures that will allow public spending to be reduced. Although those steps represented an improvement over previous fiscal rules, a great deal of measures—such as revenue collection measures and the introduction of a Value-added Tax—are still pending.</a:t>
            </a:r>
            <a:endParaRPr lang="fr-BE" b="1" dirty="0"/>
          </a:p>
        </p:txBody>
      </p:sp>
    </p:spTree>
    <p:extLst>
      <p:ext uri="{BB962C8B-B14F-4D97-AF65-F5344CB8AC3E}">
        <p14:creationId xmlns:p14="http://schemas.microsoft.com/office/powerpoint/2010/main" val="71719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9610"/>
            <a:ext cx="8953500" cy="2476500"/>
          </a:xfrm>
          <a:prstGeom prst="rect">
            <a:avLst/>
          </a:prstGeom>
        </p:spPr>
      </p:pic>
      <p:sp>
        <p:nvSpPr>
          <p:cNvPr id="5" name="Rectangle 4"/>
          <p:cNvSpPr/>
          <p:nvPr/>
        </p:nvSpPr>
        <p:spPr>
          <a:xfrm>
            <a:off x="1619250" y="2811087"/>
            <a:ext cx="8953500" cy="2554545"/>
          </a:xfrm>
          <a:prstGeom prst="rect">
            <a:avLst/>
          </a:prstGeom>
          <a:solidFill>
            <a:srgbClr val="FFFF00"/>
          </a:solidFill>
        </p:spPr>
        <p:txBody>
          <a:bodyPr wrap="square">
            <a:spAutoFit/>
          </a:bodyPr>
          <a:lstStyle/>
          <a:p>
            <a:pPr algn="just"/>
            <a:r>
              <a:rPr lang="en-US" sz="1600" b="1" dirty="0" err="1"/>
              <a:t>Domin</a:t>
            </a:r>
            <a:r>
              <a:rPr lang="en-US" sz="1600" b="1" dirty="0"/>
              <a:t>. Rep. Economic Outlook</a:t>
            </a:r>
          </a:p>
          <a:p>
            <a:pPr algn="just"/>
            <a:r>
              <a:rPr lang="en-US" sz="1600" i="1" dirty="0"/>
              <a:t>January 17, 2017</a:t>
            </a:r>
          </a:p>
          <a:p>
            <a:pPr algn="just"/>
            <a:r>
              <a:rPr lang="en-US" sz="1600" b="1" dirty="0"/>
              <a:t>The Dominican economy is expected to have grown at the fastest pace in the region last year, on the back of the strong expansion recorded in the mining, construction, tourism and agricultural sectors. The economy was also supported by a substantial increase in remittances, especially from the Dominican diaspora in the U.S., the most important source of foreign remittances for the country. In spite of this, in the third quarter the economy decelerated from the impressive growth reading recorded in Q2, mainly on the back of a weaker expansion in industry, though this suffered from a very high base effect. The latest monthly data suggest the economy is experiencing a further deceleration in growth, as the rate of expansion in tourist arrivals decelerated in both October and November.</a:t>
            </a:r>
            <a:endParaRPr lang="fr-BE" sz="1600" b="1" dirty="0"/>
          </a:p>
        </p:txBody>
      </p:sp>
    </p:spTree>
    <p:extLst>
      <p:ext uri="{BB962C8B-B14F-4D97-AF65-F5344CB8AC3E}">
        <p14:creationId xmlns:p14="http://schemas.microsoft.com/office/powerpoint/2010/main" val="200317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el salv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66737" y="3364761"/>
            <a:ext cx="9362113" cy="2554545"/>
          </a:xfrm>
          <a:prstGeom prst="rect">
            <a:avLst/>
          </a:prstGeom>
          <a:solidFill>
            <a:srgbClr val="FFFF00"/>
          </a:solidFill>
        </p:spPr>
        <p:txBody>
          <a:bodyPr wrap="square">
            <a:spAutoFit/>
          </a:bodyPr>
          <a:lstStyle/>
          <a:p>
            <a:pPr algn="just"/>
            <a:r>
              <a:rPr lang="en-US" sz="1600" b="1" dirty="0"/>
              <a:t>El Salvador Economic Outlook</a:t>
            </a:r>
          </a:p>
          <a:p>
            <a:pPr algn="just"/>
            <a:r>
              <a:rPr lang="en-US" sz="1600" i="1" dirty="0"/>
              <a:t>January 17, 2017</a:t>
            </a:r>
          </a:p>
          <a:p>
            <a:pPr algn="just"/>
            <a:r>
              <a:rPr lang="en-US" sz="1600" b="1" dirty="0"/>
              <a:t>El Salvador’s economy is likely to have expanded at a steady, albeit modest rate in Q4 2016. According to the most recent Central Bank data, nominal wage increases, higher bank lending and remittances led to robust domestic demand growth in October, while the external sector also improved thanks in large part to lower oil prices. Encouragingly, following a staff visit to the country in December 2016, the IMF judged there to be strong political support in El Salvador for an economic reform program, while acknowledging that differences exist between the IMF and the government regarding how to reduce the country’s sizeable budget deficit. If it comes to fruition, the program would help stabilize the government’s shaky fiscal position and could act as a catalyst for growth.</a:t>
            </a:r>
            <a:endParaRPr lang="fr-BE" sz="1600" b="1" dirty="0"/>
          </a:p>
        </p:txBody>
      </p:sp>
    </p:spTree>
    <p:extLst>
      <p:ext uri="{BB962C8B-B14F-4D97-AF65-F5344CB8AC3E}">
        <p14:creationId xmlns:p14="http://schemas.microsoft.com/office/powerpoint/2010/main" val="1195178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262</TotalTime>
  <Words>1411</Words>
  <Application>Microsoft Office PowerPoint</Application>
  <PresentationFormat>Widescreen</PresentationFormat>
  <Paragraphs>93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Palatino Linotype</vt:lpstr>
      <vt:lpstr>Wingdings</vt:lpstr>
      <vt:lpstr>Office Theme</vt:lpstr>
      <vt:lpstr> PRESENTATION TO THE LUXEMBURG CHAMBER OF COMMERCE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our mission? </vt:lpstr>
      <vt:lpstr>What’s our mission? </vt:lpstr>
      <vt:lpstr>Situation analysis </vt:lpstr>
      <vt:lpstr>SWOT analysis </vt:lpstr>
      <vt:lpstr>Stakeholders</vt:lpstr>
      <vt:lpstr>Strategy </vt:lpstr>
      <vt:lpstr>Actions</vt:lpstr>
      <vt:lpstr>Last but not least…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Erwin De Weerdt</dc:creator>
  <cp:lastModifiedBy>Erwin De Weerdt</cp:lastModifiedBy>
  <cp:revision>28</cp:revision>
  <dcterms:created xsi:type="dcterms:W3CDTF">2017-01-22T12:50:45Z</dcterms:created>
  <dcterms:modified xsi:type="dcterms:W3CDTF">2017-02-02T11:27:51Z</dcterms:modified>
</cp:coreProperties>
</file>