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10" r:id="rId3"/>
    <p:sldId id="259" r:id="rId4"/>
    <p:sldId id="305" r:id="rId5"/>
    <p:sldId id="306" r:id="rId6"/>
    <p:sldId id="308" r:id="rId7"/>
    <p:sldId id="314" r:id="rId8"/>
    <p:sldId id="316" r:id="rId9"/>
    <p:sldId id="312" r:id="rId10"/>
    <p:sldId id="267" r:id="rId11"/>
    <p:sldId id="268" r:id="rId12"/>
    <p:sldId id="313" r:id="rId13"/>
    <p:sldId id="309" r:id="rId14"/>
    <p:sldId id="273" r:id="rId15"/>
    <p:sldId id="274" r:id="rId16"/>
    <p:sldId id="275" r:id="rId17"/>
    <p:sldId id="277" r:id="rId18"/>
    <p:sldId id="278" r:id="rId19"/>
    <p:sldId id="281" r:id="rId20"/>
    <p:sldId id="289" r:id="rId21"/>
    <p:sldId id="290" r:id="rId22"/>
  </p:sldIdLst>
  <p:sldSz cx="9144000" cy="6858000" type="screen4x3"/>
  <p:notesSz cx="6819900" cy="9931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5B6475"/>
    <a:srgbClr val="747F93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0145" autoAdjust="0"/>
  </p:normalViewPr>
  <p:slideViewPr>
    <p:cSldViewPr>
      <p:cViewPr varScale="1">
        <p:scale>
          <a:sx n="119" d="100"/>
          <a:sy n="119" d="100"/>
        </p:scale>
        <p:origin x="133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98" y="-108"/>
      </p:cViewPr>
      <p:guideLst>
        <p:guide orient="horz" pos="3128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C5AAF8-94FF-4154-917C-E25095D58A50}" type="doc">
      <dgm:prSet loTypeId="urn:microsoft.com/office/officeart/2005/8/layout/hierarchy6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fr-LU"/>
        </a:p>
      </dgm:t>
    </dgm:pt>
    <dgm:pt modelId="{C21D1EBE-0D03-4AC1-B3A0-B1E7C05601B2}">
      <dgm:prSet phldrT="[Text]"/>
      <dgm:spPr>
        <a:solidFill>
          <a:srgbClr val="A20000">
            <a:alpha val="50000"/>
          </a:srgbClr>
        </a:solidFill>
      </dgm:spPr>
      <dgm:t>
        <a:bodyPr/>
        <a:lstStyle/>
        <a:p>
          <a:r>
            <a:rPr lang="fr-LU" b="0" dirty="0" smtClean="0"/>
            <a:t>Placé sous l’autorité du Ministère des Finances et  fonctionnant avec la garantie de l’Etat luxembourgeois</a:t>
          </a:r>
          <a:endParaRPr lang="fr-LU" b="0" dirty="0"/>
        </a:p>
      </dgm:t>
    </dgm:pt>
    <dgm:pt modelId="{3CAF2BF0-64C9-4E61-A7D2-518548D2ADEE}" type="parTrans" cxnId="{88F809D3-0750-4C91-98CF-1BEB3CC131E7}">
      <dgm:prSet/>
      <dgm:spPr>
        <a:ln>
          <a:solidFill>
            <a:srgbClr val="C00000">
              <a:alpha val="50000"/>
            </a:srgbClr>
          </a:solidFill>
        </a:ln>
      </dgm:spPr>
      <dgm:t>
        <a:bodyPr/>
        <a:lstStyle/>
        <a:p>
          <a:endParaRPr lang="fr-LU"/>
        </a:p>
      </dgm:t>
    </dgm:pt>
    <dgm:pt modelId="{0A6A0D7D-FB4F-4612-8EC9-37496079756F}" type="sibTrans" cxnId="{88F809D3-0750-4C91-98CF-1BEB3CC131E7}">
      <dgm:prSet/>
      <dgm:spPr/>
      <dgm:t>
        <a:bodyPr/>
        <a:lstStyle/>
        <a:p>
          <a:endParaRPr lang="fr-LU"/>
        </a:p>
      </dgm:t>
    </dgm:pt>
    <dgm:pt modelId="{05716006-8767-44F9-91FE-1CBD956AFD8C}">
      <dgm:prSet/>
      <dgm:spPr>
        <a:solidFill>
          <a:srgbClr val="A20000">
            <a:alpha val="50000"/>
          </a:srgbClr>
        </a:solidFill>
      </dgm:spPr>
      <dgm:t>
        <a:bodyPr/>
        <a:lstStyle/>
        <a:p>
          <a:r>
            <a:rPr lang="fr-LU" b="0" dirty="0" smtClean="0"/>
            <a:t>Guichet unique pour les entreprises   luxembourgeoises exportatrices</a:t>
          </a:r>
        </a:p>
      </dgm:t>
    </dgm:pt>
    <dgm:pt modelId="{AD38E19B-3BEE-4F5C-83AE-84FB6EB06868}" type="parTrans" cxnId="{3EDF60A3-FD3D-4855-A6E5-875CFF7AEDC8}">
      <dgm:prSet/>
      <dgm:spPr>
        <a:ln>
          <a:solidFill>
            <a:srgbClr val="C00000">
              <a:alpha val="50000"/>
            </a:srgbClr>
          </a:solidFill>
        </a:ln>
      </dgm:spPr>
      <dgm:t>
        <a:bodyPr/>
        <a:lstStyle/>
        <a:p>
          <a:endParaRPr lang="fr-LU"/>
        </a:p>
      </dgm:t>
    </dgm:pt>
    <dgm:pt modelId="{41C77CFB-5502-40CA-8BC6-C03F70C21A59}" type="sibTrans" cxnId="{3EDF60A3-FD3D-4855-A6E5-875CFF7AEDC8}">
      <dgm:prSet/>
      <dgm:spPr/>
      <dgm:t>
        <a:bodyPr/>
        <a:lstStyle/>
        <a:p>
          <a:endParaRPr lang="fr-LU"/>
        </a:p>
      </dgm:t>
    </dgm:pt>
    <dgm:pt modelId="{496D5D41-1061-4A70-AB79-7AAB053BD994}">
      <dgm:prSet phldrT="[Text]"/>
      <dgm:spPr>
        <a:solidFill>
          <a:srgbClr val="A20000">
            <a:alpha val="50000"/>
          </a:srgbClr>
        </a:solidFill>
      </dgm:spPr>
      <dgm:t>
        <a:bodyPr/>
        <a:lstStyle/>
        <a:p>
          <a:r>
            <a:rPr lang="fr-LU" b="0" dirty="0" smtClean="0"/>
            <a:t>Etablissement public créé en 1961</a:t>
          </a:r>
          <a:endParaRPr lang="fr-LU" b="0" dirty="0"/>
        </a:p>
      </dgm:t>
    </dgm:pt>
    <dgm:pt modelId="{757320C1-368F-4499-BBC5-E61BCA4EEB5A}" type="parTrans" cxnId="{78A137AE-8A9C-4A39-94FB-F803BA57270F}">
      <dgm:prSet/>
      <dgm:spPr>
        <a:ln>
          <a:solidFill>
            <a:srgbClr val="C00000">
              <a:alpha val="50000"/>
            </a:srgbClr>
          </a:solidFill>
        </a:ln>
      </dgm:spPr>
      <dgm:t>
        <a:bodyPr/>
        <a:lstStyle/>
        <a:p>
          <a:endParaRPr lang="fr-LU"/>
        </a:p>
      </dgm:t>
    </dgm:pt>
    <dgm:pt modelId="{842B5F19-7FB1-470C-BADB-6D10032F876D}" type="sibTrans" cxnId="{78A137AE-8A9C-4A39-94FB-F803BA57270F}">
      <dgm:prSet/>
      <dgm:spPr/>
      <dgm:t>
        <a:bodyPr/>
        <a:lstStyle/>
        <a:p>
          <a:endParaRPr lang="fr-LU"/>
        </a:p>
      </dgm:t>
    </dgm:pt>
    <dgm:pt modelId="{40EFCD9A-82A6-4041-9AC8-33E9F9A00072}">
      <dgm:prSet phldrT="[Text]"/>
      <dgm:spPr/>
      <dgm:t>
        <a:bodyPr/>
        <a:lstStyle/>
        <a:p>
          <a:endParaRPr lang="fr-LU" b="0" dirty="0"/>
        </a:p>
      </dgm:t>
    </dgm:pt>
    <dgm:pt modelId="{F34C92FF-1B5D-43F6-B49B-AEC418D18A96}" type="parTrans" cxnId="{26CECC8C-3198-4BC7-997D-8A611D8784EA}">
      <dgm:prSet/>
      <dgm:spPr/>
      <dgm:t>
        <a:bodyPr/>
        <a:lstStyle/>
        <a:p>
          <a:endParaRPr lang="fr-LU"/>
        </a:p>
      </dgm:t>
    </dgm:pt>
    <dgm:pt modelId="{039C66F5-2780-4752-8D0D-523A19252F57}" type="sibTrans" cxnId="{26CECC8C-3198-4BC7-997D-8A611D8784EA}">
      <dgm:prSet/>
      <dgm:spPr/>
      <dgm:t>
        <a:bodyPr/>
        <a:lstStyle/>
        <a:p>
          <a:endParaRPr lang="fr-LU"/>
        </a:p>
      </dgm:t>
    </dgm:pt>
    <dgm:pt modelId="{6E152872-EF68-4816-A021-918A4891457D}" type="pres">
      <dgm:prSet presAssocID="{E2C5AAF8-94FF-4154-917C-E25095D58A5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LU"/>
        </a:p>
      </dgm:t>
    </dgm:pt>
    <dgm:pt modelId="{09B76004-9E9A-45E3-803B-2404FD51C31E}" type="pres">
      <dgm:prSet presAssocID="{E2C5AAF8-94FF-4154-917C-E25095D58A50}" presName="hierFlow" presStyleCnt="0"/>
      <dgm:spPr/>
      <dgm:t>
        <a:bodyPr/>
        <a:lstStyle/>
        <a:p>
          <a:endParaRPr lang="fr-LU"/>
        </a:p>
      </dgm:t>
    </dgm:pt>
    <dgm:pt modelId="{350C776C-A690-4F53-994C-D6C410B379BA}" type="pres">
      <dgm:prSet presAssocID="{E2C5AAF8-94FF-4154-917C-E25095D58A50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fr-LU"/>
        </a:p>
      </dgm:t>
    </dgm:pt>
    <dgm:pt modelId="{D76987CE-4020-4F16-A865-51CEDA4A6E9F}" type="pres">
      <dgm:prSet presAssocID="{40EFCD9A-82A6-4041-9AC8-33E9F9A00072}" presName="Name14" presStyleCnt="0"/>
      <dgm:spPr/>
    </dgm:pt>
    <dgm:pt modelId="{9E476D95-FAA2-4F10-BED3-74DFD746C7DE}" type="pres">
      <dgm:prSet presAssocID="{40EFCD9A-82A6-4041-9AC8-33E9F9A00072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LU"/>
        </a:p>
      </dgm:t>
    </dgm:pt>
    <dgm:pt modelId="{FF08895D-1C26-4598-B2E5-E9A753E29AD5}" type="pres">
      <dgm:prSet presAssocID="{40EFCD9A-82A6-4041-9AC8-33E9F9A00072}" presName="hierChild2" presStyleCnt="0"/>
      <dgm:spPr/>
    </dgm:pt>
    <dgm:pt modelId="{8BC22176-D82F-4982-AF5E-E88CF9006A3D}" type="pres">
      <dgm:prSet presAssocID="{757320C1-368F-4499-BBC5-E61BCA4EEB5A}" presName="Name19" presStyleLbl="parChTrans1D2" presStyleIdx="0" presStyleCnt="3"/>
      <dgm:spPr/>
      <dgm:t>
        <a:bodyPr/>
        <a:lstStyle/>
        <a:p>
          <a:endParaRPr lang="fr-LU"/>
        </a:p>
      </dgm:t>
    </dgm:pt>
    <dgm:pt modelId="{607AD3CD-59AC-4F58-9279-1FE09B02DEB5}" type="pres">
      <dgm:prSet presAssocID="{496D5D41-1061-4A70-AB79-7AAB053BD994}" presName="Name21" presStyleCnt="0"/>
      <dgm:spPr/>
    </dgm:pt>
    <dgm:pt modelId="{391CEF3E-20EB-41A8-8C59-07D1A1939551}" type="pres">
      <dgm:prSet presAssocID="{496D5D41-1061-4A70-AB79-7AAB053BD994}" presName="level2Shape" presStyleLbl="node2" presStyleIdx="0" presStyleCnt="3"/>
      <dgm:spPr/>
      <dgm:t>
        <a:bodyPr/>
        <a:lstStyle/>
        <a:p>
          <a:endParaRPr lang="fr-LU"/>
        </a:p>
      </dgm:t>
    </dgm:pt>
    <dgm:pt modelId="{CCA5928A-A0E8-4C2A-A666-BCF32ECB7B67}" type="pres">
      <dgm:prSet presAssocID="{496D5D41-1061-4A70-AB79-7AAB053BD994}" presName="hierChild3" presStyleCnt="0"/>
      <dgm:spPr/>
    </dgm:pt>
    <dgm:pt modelId="{8B11A3DE-991D-41DB-B526-FB3421F37986}" type="pres">
      <dgm:prSet presAssocID="{3CAF2BF0-64C9-4E61-A7D2-518548D2ADEE}" presName="Name19" presStyleLbl="parChTrans1D2" presStyleIdx="1" presStyleCnt="3"/>
      <dgm:spPr/>
      <dgm:t>
        <a:bodyPr/>
        <a:lstStyle/>
        <a:p>
          <a:endParaRPr lang="fr-LU"/>
        </a:p>
      </dgm:t>
    </dgm:pt>
    <dgm:pt modelId="{F9D5DF17-0476-4CAA-9B07-E8DAA581676E}" type="pres">
      <dgm:prSet presAssocID="{C21D1EBE-0D03-4AC1-B3A0-B1E7C05601B2}" presName="Name21" presStyleCnt="0"/>
      <dgm:spPr/>
      <dgm:t>
        <a:bodyPr/>
        <a:lstStyle/>
        <a:p>
          <a:endParaRPr lang="fr-LU"/>
        </a:p>
      </dgm:t>
    </dgm:pt>
    <dgm:pt modelId="{1E88068E-362F-4DEC-9F9A-9A3FC9D1BEA4}" type="pres">
      <dgm:prSet presAssocID="{C21D1EBE-0D03-4AC1-B3A0-B1E7C05601B2}" presName="level2Shape" presStyleLbl="node2" presStyleIdx="1" presStyleCnt="3" custAng="0"/>
      <dgm:spPr/>
      <dgm:t>
        <a:bodyPr/>
        <a:lstStyle/>
        <a:p>
          <a:endParaRPr lang="fr-LU"/>
        </a:p>
      </dgm:t>
    </dgm:pt>
    <dgm:pt modelId="{4095D43B-F803-449E-913F-1C095D869AF2}" type="pres">
      <dgm:prSet presAssocID="{C21D1EBE-0D03-4AC1-B3A0-B1E7C05601B2}" presName="hierChild3" presStyleCnt="0"/>
      <dgm:spPr/>
      <dgm:t>
        <a:bodyPr/>
        <a:lstStyle/>
        <a:p>
          <a:endParaRPr lang="fr-LU"/>
        </a:p>
      </dgm:t>
    </dgm:pt>
    <dgm:pt modelId="{7B784C6C-DA7D-4A81-AC7F-7412A62963BE}" type="pres">
      <dgm:prSet presAssocID="{AD38E19B-3BEE-4F5C-83AE-84FB6EB06868}" presName="Name19" presStyleLbl="parChTrans1D2" presStyleIdx="2" presStyleCnt="3"/>
      <dgm:spPr/>
      <dgm:t>
        <a:bodyPr/>
        <a:lstStyle/>
        <a:p>
          <a:endParaRPr lang="fr-LU"/>
        </a:p>
      </dgm:t>
    </dgm:pt>
    <dgm:pt modelId="{54EEA766-7EC2-40B7-B751-A820F6AC8ADA}" type="pres">
      <dgm:prSet presAssocID="{05716006-8767-44F9-91FE-1CBD956AFD8C}" presName="Name21" presStyleCnt="0"/>
      <dgm:spPr/>
      <dgm:t>
        <a:bodyPr/>
        <a:lstStyle/>
        <a:p>
          <a:endParaRPr lang="fr-LU"/>
        </a:p>
      </dgm:t>
    </dgm:pt>
    <dgm:pt modelId="{8A2B8549-3B40-44C4-8D48-1960C3454B6E}" type="pres">
      <dgm:prSet presAssocID="{05716006-8767-44F9-91FE-1CBD956AFD8C}" presName="level2Shape" presStyleLbl="node2" presStyleIdx="2" presStyleCnt="3"/>
      <dgm:spPr/>
      <dgm:t>
        <a:bodyPr/>
        <a:lstStyle/>
        <a:p>
          <a:endParaRPr lang="fr-LU"/>
        </a:p>
      </dgm:t>
    </dgm:pt>
    <dgm:pt modelId="{B83B4B58-C7C9-458F-BCA3-FFEB84C24353}" type="pres">
      <dgm:prSet presAssocID="{05716006-8767-44F9-91FE-1CBD956AFD8C}" presName="hierChild3" presStyleCnt="0"/>
      <dgm:spPr/>
      <dgm:t>
        <a:bodyPr/>
        <a:lstStyle/>
        <a:p>
          <a:endParaRPr lang="fr-LU"/>
        </a:p>
      </dgm:t>
    </dgm:pt>
    <dgm:pt modelId="{FF92A24F-6EBF-43BD-8B70-0F94720E9818}" type="pres">
      <dgm:prSet presAssocID="{E2C5AAF8-94FF-4154-917C-E25095D58A50}" presName="bgShapesFlow" presStyleCnt="0"/>
      <dgm:spPr/>
      <dgm:t>
        <a:bodyPr/>
        <a:lstStyle/>
        <a:p>
          <a:endParaRPr lang="fr-LU"/>
        </a:p>
      </dgm:t>
    </dgm:pt>
  </dgm:ptLst>
  <dgm:cxnLst>
    <dgm:cxn modelId="{78A137AE-8A9C-4A39-94FB-F803BA57270F}" srcId="{40EFCD9A-82A6-4041-9AC8-33E9F9A00072}" destId="{496D5D41-1061-4A70-AB79-7AAB053BD994}" srcOrd="0" destOrd="0" parTransId="{757320C1-368F-4499-BBC5-E61BCA4EEB5A}" sibTransId="{842B5F19-7FB1-470C-BADB-6D10032F876D}"/>
    <dgm:cxn modelId="{73E6EDDE-2C65-43C7-A68E-CC6FD87DC8B0}" type="presOf" srcId="{3CAF2BF0-64C9-4E61-A7D2-518548D2ADEE}" destId="{8B11A3DE-991D-41DB-B526-FB3421F37986}" srcOrd="0" destOrd="0" presId="urn:microsoft.com/office/officeart/2005/8/layout/hierarchy6"/>
    <dgm:cxn modelId="{D15E3522-3272-489A-8763-4645382AE6D6}" type="presOf" srcId="{496D5D41-1061-4A70-AB79-7AAB053BD994}" destId="{391CEF3E-20EB-41A8-8C59-07D1A1939551}" srcOrd="0" destOrd="0" presId="urn:microsoft.com/office/officeart/2005/8/layout/hierarchy6"/>
    <dgm:cxn modelId="{88F809D3-0750-4C91-98CF-1BEB3CC131E7}" srcId="{40EFCD9A-82A6-4041-9AC8-33E9F9A00072}" destId="{C21D1EBE-0D03-4AC1-B3A0-B1E7C05601B2}" srcOrd="1" destOrd="0" parTransId="{3CAF2BF0-64C9-4E61-A7D2-518548D2ADEE}" sibTransId="{0A6A0D7D-FB4F-4612-8EC9-37496079756F}"/>
    <dgm:cxn modelId="{F207EE1E-F208-47AF-9E72-6FB0D5CAA9B4}" type="presOf" srcId="{757320C1-368F-4499-BBC5-E61BCA4EEB5A}" destId="{8BC22176-D82F-4982-AF5E-E88CF9006A3D}" srcOrd="0" destOrd="0" presId="urn:microsoft.com/office/officeart/2005/8/layout/hierarchy6"/>
    <dgm:cxn modelId="{1BC2C291-6F1F-4ADF-8CF1-00ABCCFED0D6}" type="presOf" srcId="{AD38E19B-3BEE-4F5C-83AE-84FB6EB06868}" destId="{7B784C6C-DA7D-4A81-AC7F-7412A62963BE}" srcOrd="0" destOrd="0" presId="urn:microsoft.com/office/officeart/2005/8/layout/hierarchy6"/>
    <dgm:cxn modelId="{C8A4E606-5714-4925-931D-5939E6279C30}" type="presOf" srcId="{C21D1EBE-0D03-4AC1-B3A0-B1E7C05601B2}" destId="{1E88068E-362F-4DEC-9F9A-9A3FC9D1BEA4}" srcOrd="0" destOrd="0" presId="urn:microsoft.com/office/officeart/2005/8/layout/hierarchy6"/>
    <dgm:cxn modelId="{3EDF60A3-FD3D-4855-A6E5-875CFF7AEDC8}" srcId="{40EFCD9A-82A6-4041-9AC8-33E9F9A00072}" destId="{05716006-8767-44F9-91FE-1CBD956AFD8C}" srcOrd="2" destOrd="0" parTransId="{AD38E19B-3BEE-4F5C-83AE-84FB6EB06868}" sibTransId="{41C77CFB-5502-40CA-8BC6-C03F70C21A59}"/>
    <dgm:cxn modelId="{BB0408EA-3204-4149-AE30-836B9320E9B0}" type="presOf" srcId="{E2C5AAF8-94FF-4154-917C-E25095D58A50}" destId="{6E152872-EF68-4816-A021-918A4891457D}" srcOrd="0" destOrd="0" presId="urn:microsoft.com/office/officeart/2005/8/layout/hierarchy6"/>
    <dgm:cxn modelId="{D221BC69-832F-4783-B6B8-C32697F4546C}" type="presOf" srcId="{05716006-8767-44F9-91FE-1CBD956AFD8C}" destId="{8A2B8549-3B40-44C4-8D48-1960C3454B6E}" srcOrd="0" destOrd="0" presId="urn:microsoft.com/office/officeart/2005/8/layout/hierarchy6"/>
    <dgm:cxn modelId="{26CECC8C-3198-4BC7-997D-8A611D8784EA}" srcId="{E2C5AAF8-94FF-4154-917C-E25095D58A50}" destId="{40EFCD9A-82A6-4041-9AC8-33E9F9A00072}" srcOrd="0" destOrd="0" parTransId="{F34C92FF-1B5D-43F6-B49B-AEC418D18A96}" sibTransId="{039C66F5-2780-4752-8D0D-523A19252F57}"/>
    <dgm:cxn modelId="{FE62F541-B4FB-462B-B18A-547798AB21F1}" type="presOf" srcId="{40EFCD9A-82A6-4041-9AC8-33E9F9A00072}" destId="{9E476D95-FAA2-4F10-BED3-74DFD746C7DE}" srcOrd="0" destOrd="0" presId="urn:microsoft.com/office/officeart/2005/8/layout/hierarchy6"/>
    <dgm:cxn modelId="{AED09A94-0DED-43E6-86DE-C58690E46C3A}" type="presParOf" srcId="{6E152872-EF68-4816-A021-918A4891457D}" destId="{09B76004-9E9A-45E3-803B-2404FD51C31E}" srcOrd="0" destOrd="0" presId="urn:microsoft.com/office/officeart/2005/8/layout/hierarchy6"/>
    <dgm:cxn modelId="{F485CFAB-F619-4204-9D75-155BF0EEEDC7}" type="presParOf" srcId="{09B76004-9E9A-45E3-803B-2404FD51C31E}" destId="{350C776C-A690-4F53-994C-D6C410B379BA}" srcOrd="0" destOrd="0" presId="urn:microsoft.com/office/officeart/2005/8/layout/hierarchy6"/>
    <dgm:cxn modelId="{BE0EE55B-2514-47F1-B3CD-4D089D04B0C1}" type="presParOf" srcId="{350C776C-A690-4F53-994C-D6C410B379BA}" destId="{D76987CE-4020-4F16-A865-51CEDA4A6E9F}" srcOrd="0" destOrd="0" presId="urn:microsoft.com/office/officeart/2005/8/layout/hierarchy6"/>
    <dgm:cxn modelId="{A5D7F1F9-DC8C-4CC8-B45E-7028E45B5FC7}" type="presParOf" srcId="{D76987CE-4020-4F16-A865-51CEDA4A6E9F}" destId="{9E476D95-FAA2-4F10-BED3-74DFD746C7DE}" srcOrd="0" destOrd="0" presId="urn:microsoft.com/office/officeart/2005/8/layout/hierarchy6"/>
    <dgm:cxn modelId="{7B815439-6EFB-4A1C-8A44-A7C60D309961}" type="presParOf" srcId="{D76987CE-4020-4F16-A865-51CEDA4A6E9F}" destId="{FF08895D-1C26-4598-B2E5-E9A753E29AD5}" srcOrd="1" destOrd="0" presId="urn:microsoft.com/office/officeart/2005/8/layout/hierarchy6"/>
    <dgm:cxn modelId="{CF558EB9-7F0D-4088-B02D-AB1D6DA79BBA}" type="presParOf" srcId="{FF08895D-1C26-4598-B2E5-E9A753E29AD5}" destId="{8BC22176-D82F-4982-AF5E-E88CF9006A3D}" srcOrd="0" destOrd="0" presId="urn:microsoft.com/office/officeart/2005/8/layout/hierarchy6"/>
    <dgm:cxn modelId="{8E7A6A8B-3469-4784-AAFF-B34587478675}" type="presParOf" srcId="{FF08895D-1C26-4598-B2E5-E9A753E29AD5}" destId="{607AD3CD-59AC-4F58-9279-1FE09B02DEB5}" srcOrd="1" destOrd="0" presId="urn:microsoft.com/office/officeart/2005/8/layout/hierarchy6"/>
    <dgm:cxn modelId="{8BB13C20-9B1A-4C2A-AA90-1B1FA6E455AF}" type="presParOf" srcId="{607AD3CD-59AC-4F58-9279-1FE09B02DEB5}" destId="{391CEF3E-20EB-41A8-8C59-07D1A1939551}" srcOrd="0" destOrd="0" presId="urn:microsoft.com/office/officeart/2005/8/layout/hierarchy6"/>
    <dgm:cxn modelId="{943A112B-DF8F-4F5B-BC52-3EDAE4F6EA4C}" type="presParOf" srcId="{607AD3CD-59AC-4F58-9279-1FE09B02DEB5}" destId="{CCA5928A-A0E8-4C2A-A666-BCF32ECB7B67}" srcOrd="1" destOrd="0" presId="urn:microsoft.com/office/officeart/2005/8/layout/hierarchy6"/>
    <dgm:cxn modelId="{707732F5-8281-4E60-AD60-56BA8E5BDE78}" type="presParOf" srcId="{FF08895D-1C26-4598-B2E5-E9A753E29AD5}" destId="{8B11A3DE-991D-41DB-B526-FB3421F37986}" srcOrd="2" destOrd="0" presId="urn:microsoft.com/office/officeart/2005/8/layout/hierarchy6"/>
    <dgm:cxn modelId="{1E6700EE-99CC-45A8-A198-8A52C5336562}" type="presParOf" srcId="{FF08895D-1C26-4598-B2E5-E9A753E29AD5}" destId="{F9D5DF17-0476-4CAA-9B07-E8DAA581676E}" srcOrd="3" destOrd="0" presId="urn:microsoft.com/office/officeart/2005/8/layout/hierarchy6"/>
    <dgm:cxn modelId="{FA7C98F2-FFE7-4194-B39C-B8DC3D865AFC}" type="presParOf" srcId="{F9D5DF17-0476-4CAA-9B07-E8DAA581676E}" destId="{1E88068E-362F-4DEC-9F9A-9A3FC9D1BEA4}" srcOrd="0" destOrd="0" presId="urn:microsoft.com/office/officeart/2005/8/layout/hierarchy6"/>
    <dgm:cxn modelId="{44E4D654-025B-493D-9C85-96D71B226FEC}" type="presParOf" srcId="{F9D5DF17-0476-4CAA-9B07-E8DAA581676E}" destId="{4095D43B-F803-449E-913F-1C095D869AF2}" srcOrd="1" destOrd="0" presId="urn:microsoft.com/office/officeart/2005/8/layout/hierarchy6"/>
    <dgm:cxn modelId="{4EC13B74-9AD0-4FEE-A4A1-3214D69BEA53}" type="presParOf" srcId="{FF08895D-1C26-4598-B2E5-E9A753E29AD5}" destId="{7B784C6C-DA7D-4A81-AC7F-7412A62963BE}" srcOrd="4" destOrd="0" presId="urn:microsoft.com/office/officeart/2005/8/layout/hierarchy6"/>
    <dgm:cxn modelId="{F4D40B53-B387-4DA5-B2C5-DDC732F9FC2F}" type="presParOf" srcId="{FF08895D-1C26-4598-B2E5-E9A753E29AD5}" destId="{54EEA766-7EC2-40B7-B751-A820F6AC8ADA}" srcOrd="5" destOrd="0" presId="urn:microsoft.com/office/officeart/2005/8/layout/hierarchy6"/>
    <dgm:cxn modelId="{9FD80F02-27C1-41B8-A727-3787DF4BF138}" type="presParOf" srcId="{54EEA766-7EC2-40B7-B751-A820F6AC8ADA}" destId="{8A2B8549-3B40-44C4-8D48-1960C3454B6E}" srcOrd="0" destOrd="0" presId="urn:microsoft.com/office/officeart/2005/8/layout/hierarchy6"/>
    <dgm:cxn modelId="{C608A337-A2F8-47CA-8204-CA53470370E3}" type="presParOf" srcId="{54EEA766-7EC2-40B7-B751-A820F6AC8ADA}" destId="{B83B4B58-C7C9-458F-BCA3-FFEB84C24353}" srcOrd="1" destOrd="0" presId="urn:microsoft.com/office/officeart/2005/8/layout/hierarchy6"/>
    <dgm:cxn modelId="{70ADD101-4C13-474B-9715-0AA6A0C89A78}" type="presParOf" srcId="{6E152872-EF68-4816-A021-918A4891457D}" destId="{FF92A24F-6EBF-43BD-8B70-0F94720E9818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C2479F-6C44-41AD-98D7-1656E98D395C}" type="doc">
      <dgm:prSet loTypeId="urn:microsoft.com/office/officeart/2005/8/layout/hProcess11" loCatId="process" qsTypeId="urn:microsoft.com/office/officeart/2005/8/quickstyle/3d1" qsCatId="3D" csTypeId="urn:microsoft.com/office/officeart/2005/8/colors/accent0_1" csCatId="mainScheme" phldr="1"/>
      <dgm:spPr/>
    </dgm:pt>
    <dgm:pt modelId="{031E07B9-490E-454A-A700-5CC1A1B0A32E}">
      <dgm:prSet phldrT="[Text]" custT="1"/>
      <dgm:spPr/>
      <dgm:t>
        <a:bodyPr/>
        <a:lstStyle/>
        <a:p>
          <a:r>
            <a:rPr kumimoji="1" lang="fr-LU" sz="1800" b="1" kern="1200" dirty="0" smtClean="0">
              <a:solidFill>
                <a:srgbClr val="333333"/>
              </a:solidFill>
              <a:latin typeface="+mn-lt"/>
              <a:ea typeface="+mn-ea"/>
              <a:cs typeface="+mn-cs"/>
            </a:rPr>
            <a:t>Introduction d’une demande avant lancement du projet (formulaire sur notre site Internet www.odl.lu)</a:t>
          </a:r>
          <a:endParaRPr kumimoji="1" lang="fr-LU" sz="1800" b="1" kern="1200" dirty="0">
            <a:solidFill>
              <a:srgbClr val="333333"/>
            </a:solidFill>
            <a:latin typeface="+mn-lt"/>
            <a:ea typeface="+mn-ea"/>
            <a:cs typeface="+mn-cs"/>
          </a:endParaRPr>
        </a:p>
      </dgm:t>
    </dgm:pt>
    <dgm:pt modelId="{98598B40-C955-42C1-B24B-E47CD84F681F}" type="parTrans" cxnId="{6A789643-8156-4782-B906-695628C9F402}">
      <dgm:prSet/>
      <dgm:spPr/>
      <dgm:t>
        <a:bodyPr/>
        <a:lstStyle/>
        <a:p>
          <a:endParaRPr lang="fr-LU" b="0">
            <a:solidFill>
              <a:schemeClr val="bg2">
                <a:lumMod val="25000"/>
              </a:schemeClr>
            </a:solidFill>
          </a:endParaRPr>
        </a:p>
      </dgm:t>
    </dgm:pt>
    <dgm:pt modelId="{EEB76F2E-A6D1-4C2A-968D-38A6E49A3206}" type="sibTrans" cxnId="{6A789643-8156-4782-B906-695628C9F402}">
      <dgm:prSet/>
      <dgm:spPr/>
      <dgm:t>
        <a:bodyPr/>
        <a:lstStyle/>
        <a:p>
          <a:endParaRPr lang="fr-LU" b="0">
            <a:solidFill>
              <a:schemeClr val="bg2">
                <a:lumMod val="25000"/>
              </a:schemeClr>
            </a:solidFill>
          </a:endParaRPr>
        </a:p>
      </dgm:t>
    </dgm:pt>
    <dgm:pt modelId="{8AA1F968-F8C4-435E-9F69-53BF84894CFE}">
      <dgm:prSet custT="1"/>
      <dgm:spPr/>
      <dgm:t>
        <a:bodyPr/>
        <a:lstStyle/>
        <a:p>
          <a:r>
            <a:rPr kumimoji="1" lang="fr-LU" sz="1800" b="1" kern="1200" dirty="0" smtClean="0">
              <a:solidFill>
                <a:srgbClr val="333333"/>
              </a:solidFill>
              <a:latin typeface="+mn-lt"/>
              <a:ea typeface="+mn-ea"/>
              <a:cs typeface="+mn-cs"/>
            </a:rPr>
            <a:t>Contrôle du respect des critères d’éligibilité imposés par l’UE et décision sur l’octroi d’aide par le Comité de l’ODL (1 réunion/mois)</a:t>
          </a:r>
        </a:p>
      </dgm:t>
    </dgm:pt>
    <dgm:pt modelId="{3153E93B-2521-4C4F-8BE0-CABF53CF4A3C}" type="parTrans" cxnId="{5FE5AE84-571E-4343-A17D-89B750F874A5}">
      <dgm:prSet/>
      <dgm:spPr/>
      <dgm:t>
        <a:bodyPr/>
        <a:lstStyle/>
        <a:p>
          <a:endParaRPr lang="fr-LU" b="0">
            <a:solidFill>
              <a:schemeClr val="bg2">
                <a:lumMod val="25000"/>
              </a:schemeClr>
            </a:solidFill>
          </a:endParaRPr>
        </a:p>
      </dgm:t>
    </dgm:pt>
    <dgm:pt modelId="{C993744F-65DA-4163-BE50-A4582BA237B5}" type="sibTrans" cxnId="{5FE5AE84-571E-4343-A17D-89B750F874A5}">
      <dgm:prSet/>
      <dgm:spPr/>
      <dgm:t>
        <a:bodyPr/>
        <a:lstStyle/>
        <a:p>
          <a:endParaRPr lang="fr-LU" b="0">
            <a:solidFill>
              <a:schemeClr val="bg2">
                <a:lumMod val="25000"/>
              </a:schemeClr>
            </a:solidFill>
          </a:endParaRPr>
        </a:p>
      </dgm:t>
    </dgm:pt>
    <dgm:pt modelId="{D1A477A9-2702-4F5D-9F75-24D63C0B518A}">
      <dgm:prSet custT="1"/>
      <dgm:spPr/>
      <dgm:t>
        <a:bodyPr/>
        <a:lstStyle/>
        <a:p>
          <a:r>
            <a:rPr kumimoji="1" lang="fr-LU" sz="1800" b="1" kern="1200" dirty="0" smtClean="0">
              <a:solidFill>
                <a:srgbClr val="333333"/>
              </a:solidFill>
              <a:latin typeface="+mn-lt"/>
              <a:ea typeface="+mn-ea"/>
              <a:cs typeface="+mn-cs"/>
            </a:rPr>
            <a:t>En cas d’accord: promesse valable pour 6 mois</a:t>
          </a:r>
        </a:p>
      </dgm:t>
    </dgm:pt>
    <dgm:pt modelId="{BEED7B07-D552-4655-845F-499FE19BDCF2}" type="parTrans" cxnId="{D20BCA93-6C49-41BB-844F-AC0C3284E51D}">
      <dgm:prSet/>
      <dgm:spPr/>
      <dgm:t>
        <a:bodyPr/>
        <a:lstStyle/>
        <a:p>
          <a:endParaRPr lang="fr-LU" b="0">
            <a:solidFill>
              <a:schemeClr val="bg2">
                <a:lumMod val="25000"/>
              </a:schemeClr>
            </a:solidFill>
          </a:endParaRPr>
        </a:p>
      </dgm:t>
    </dgm:pt>
    <dgm:pt modelId="{D4A99133-F319-48DF-845B-4380FEC5EEC0}" type="sibTrans" cxnId="{D20BCA93-6C49-41BB-844F-AC0C3284E51D}">
      <dgm:prSet/>
      <dgm:spPr/>
      <dgm:t>
        <a:bodyPr/>
        <a:lstStyle/>
        <a:p>
          <a:endParaRPr lang="fr-LU" b="0">
            <a:solidFill>
              <a:schemeClr val="bg2">
                <a:lumMod val="25000"/>
              </a:schemeClr>
            </a:solidFill>
          </a:endParaRPr>
        </a:p>
      </dgm:t>
    </dgm:pt>
    <dgm:pt modelId="{1BEE67D7-5F6E-45F0-ACA2-70A2A5860568}">
      <dgm:prSet custT="1"/>
      <dgm:spPr/>
      <dgm:t>
        <a:bodyPr/>
        <a:lstStyle/>
        <a:p>
          <a:r>
            <a:rPr kumimoji="1" lang="fr-LU" sz="1800" b="1" kern="1200" dirty="0" smtClean="0">
              <a:solidFill>
                <a:srgbClr val="333333"/>
              </a:solidFill>
              <a:latin typeface="+mn-lt"/>
              <a:ea typeface="+mn-ea"/>
              <a:cs typeface="+mn-cs"/>
            </a:rPr>
            <a:t>Remboursement sur base des factures et preuves de paiement</a:t>
          </a:r>
        </a:p>
      </dgm:t>
    </dgm:pt>
    <dgm:pt modelId="{E665F343-404E-49D8-B99F-90A8F733474C}" type="parTrans" cxnId="{EC0749AB-5996-4456-9EE3-4305AACE6E5B}">
      <dgm:prSet/>
      <dgm:spPr/>
      <dgm:t>
        <a:bodyPr/>
        <a:lstStyle/>
        <a:p>
          <a:endParaRPr lang="fr-LU" b="0">
            <a:solidFill>
              <a:schemeClr val="bg2">
                <a:lumMod val="25000"/>
              </a:schemeClr>
            </a:solidFill>
          </a:endParaRPr>
        </a:p>
      </dgm:t>
    </dgm:pt>
    <dgm:pt modelId="{16FD0B29-11BC-4A30-8857-318465EFC6B9}" type="sibTrans" cxnId="{EC0749AB-5996-4456-9EE3-4305AACE6E5B}">
      <dgm:prSet/>
      <dgm:spPr/>
      <dgm:t>
        <a:bodyPr/>
        <a:lstStyle/>
        <a:p>
          <a:endParaRPr lang="fr-LU" b="0">
            <a:solidFill>
              <a:schemeClr val="bg2">
                <a:lumMod val="25000"/>
              </a:schemeClr>
            </a:solidFill>
          </a:endParaRPr>
        </a:p>
      </dgm:t>
    </dgm:pt>
    <dgm:pt modelId="{446F7435-BA95-4AD2-BF24-CC63888FBA53}" type="pres">
      <dgm:prSet presAssocID="{94C2479F-6C44-41AD-98D7-1656E98D395C}" presName="Name0" presStyleCnt="0">
        <dgm:presLayoutVars>
          <dgm:dir/>
          <dgm:resizeHandles val="exact"/>
        </dgm:presLayoutVars>
      </dgm:prSet>
      <dgm:spPr/>
    </dgm:pt>
    <dgm:pt modelId="{771C8E0D-CB52-4F47-8C32-70F7A9BA1E56}" type="pres">
      <dgm:prSet presAssocID="{94C2479F-6C44-41AD-98D7-1656E98D395C}" presName="arrow" presStyleLbl="bgShp" presStyleIdx="0" presStyleCnt="1"/>
      <dgm:spPr>
        <a:gradFill rotWithShape="0">
          <a:gsLst>
            <a:gs pos="0">
              <a:srgbClr val="C00000"/>
            </a:gs>
            <a:gs pos="80000">
              <a:schemeClr val="dk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</dgm:spPr>
      <dgm:t>
        <a:bodyPr/>
        <a:lstStyle/>
        <a:p>
          <a:endParaRPr lang="fr-LU"/>
        </a:p>
      </dgm:t>
    </dgm:pt>
    <dgm:pt modelId="{88D427E6-F0A8-4AAB-909A-BCFD0357FC76}" type="pres">
      <dgm:prSet presAssocID="{94C2479F-6C44-41AD-98D7-1656E98D395C}" presName="points" presStyleCnt="0"/>
      <dgm:spPr/>
    </dgm:pt>
    <dgm:pt modelId="{1BBB99DD-1E0F-457E-BDA2-03E148050F3C}" type="pres">
      <dgm:prSet presAssocID="{031E07B9-490E-454A-A700-5CC1A1B0A32E}" presName="compositeA" presStyleCnt="0"/>
      <dgm:spPr/>
    </dgm:pt>
    <dgm:pt modelId="{45A65185-CE65-4CA2-B9DC-01EDE5F9840B}" type="pres">
      <dgm:prSet presAssocID="{031E07B9-490E-454A-A700-5CC1A1B0A32E}" presName="textA" presStyleLbl="revTx" presStyleIdx="0" presStyleCnt="4" custScaleX="163251">
        <dgm:presLayoutVars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E567DC88-0257-4621-8880-F63A53477139}" type="pres">
      <dgm:prSet presAssocID="{031E07B9-490E-454A-A700-5CC1A1B0A32E}" presName="circleA" presStyleLbl="node1" presStyleIdx="0" presStyleCnt="4"/>
      <dgm:spPr/>
      <dgm:t>
        <a:bodyPr/>
        <a:lstStyle/>
        <a:p>
          <a:endParaRPr lang="fr-LU"/>
        </a:p>
      </dgm:t>
    </dgm:pt>
    <dgm:pt modelId="{E1CC5BDC-26D8-4110-9825-9F0A5DCC10D2}" type="pres">
      <dgm:prSet presAssocID="{031E07B9-490E-454A-A700-5CC1A1B0A32E}" presName="spaceA" presStyleCnt="0"/>
      <dgm:spPr/>
    </dgm:pt>
    <dgm:pt modelId="{ABFF9582-31CD-4C19-B107-936CAA1C988C}" type="pres">
      <dgm:prSet presAssocID="{EEB76F2E-A6D1-4C2A-968D-38A6E49A3206}" presName="space" presStyleCnt="0"/>
      <dgm:spPr/>
    </dgm:pt>
    <dgm:pt modelId="{5D5222E6-9D97-45E7-A159-659091376F09}" type="pres">
      <dgm:prSet presAssocID="{8AA1F968-F8C4-435E-9F69-53BF84894CFE}" presName="compositeB" presStyleCnt="0"/>
      <dgm:spPr/>
    </dgm:pt>
    <dgm:pt modelId="{3B9F0A56-6AAF-435F-9932-670F526E9155}" type="pres">
      <dgm:prSet presAssocID="{8AA1F968-F8C4-435E-9F69-53BF84894CFE}" presName="textB" presStyleLbl="revTx" presStyleIdx="1" presStyleCnt="4" custScaleX="182839">
        <dgm:presLayoutVars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6446EBF8-D38F-4A1C-A33F-848050206100}" type="pres">
      <dgm:prSet presAssocID="{8AA1F968-F8C4-435E-9F69-53BF84894CFE}" presName="circleB" presStyleLbl="node1" presStyleIdx="1" presStyleCnt="4"/>
      <dgm:spPr/>
    </dgm:pt>
    <dgm:pt modelId="{1325DA89-8604-4401-8512-36CC7EDA61F2}" type="pres">
      <dgm:prSet presAssocID="{8AA1F968-F8C4-435E-9F69-53BF84894CFE}" presName="spaceB" presStyleCnt="0"/>
      <dgm:spPr/>
    </dgm:pt>
    <dgm:pt modelId="{5ACB94C1-11D9-4919-99F1-F09F3BC56F02}" type="pres">
      <dgm:prSet presAssocID="{C993744F-65DA-4163-BE50-A4582BA237B5}" presName="space" presStyleCnt="0"/>
      <dgm:spPr/>
    </dgm:pt>
    <dgm:pt modelId="{8861AE5B-81E4-4273-BD2D-E3FFC76B18BA}" type="pres">
      <dgm:prSet presAssocID="{D1A477A9-2702-4F5D-9F75-24D63C0B518A}" presName="compositeA" presStyleCnt="0"/>
      <dgm:spPr/>
    </dgm:pt>
    <dgm:pt modelId="{BAEF1DF4-61AF-4E7E-A60E-383CFE5045D6}" type="pres">
      <dgm:prSet presAssocID="{D1A477A9-2702-4F5D-9F75-24D63C0B518A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F9B8F46F-C1AE-40E5-AA76-0ED90C02A97F}" type="pres">
      <dgm:prSet presAssocID="{D1A477A9-2702-4F5D-9F75-24D63C0B518A}" presName="circleA" presStyleLbl="node1" presStyleIdx="2" presStyleCnt="4"/>
      <dgm:spPr/>
    </dgm:pt>
    <dgm:pt modelId="{F7D0D552-3D0B-456A-87FD-CE7975434784}" type="pres">
      <dgm:prSet presAssocID="{D1A477A9-2702-4F5D-9F75-24D63C0B518A}" presName="spaceA" presStyleCnt="0"/>
      <dgm:spPr/>
    </dgm:pt>
    <dgm:pt modelId="{A58C593E-7191-4AA3-9309-8724EA31DA2C}" type="pres">
      <dgm:prSet presAssocID="{D4A99133-F319-48DF-845B-4380FEC5EEC0}" presName="space" presStyleCnt="0"/>
      <dgm:spPr/>
    </dgm:pt>
    <dgm:pt modelId="{61EBC186-94F0-4AD9-8F0F-E96EEED893D7}" type="pres">
      <dgm:prSet presAssocID="{1BEE67D7-5F6E-45F0-ACA2-70A2A5860568}" presName="compositeB" presStyleCnt="0"/>
      <dgm:spPr/>
    </dgm:pt>
    <dgm:pt modelId="{3D07DAED-C754-460A-B7B3-77BFC6B5E5A9}" type="pres">
      <dgm:prSet presAssocID="{1BEE67D7-5F6E-45F0-ACA2-70A2A5860568}" presName="textB" presStyleLbl="revTx" presStyleIdx="3" presStyleCnt="4" custScaleX="158198">
        <dgm:presLayoutVars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99054B7F-B3C4-478F-9A91-33C3643D7B32}" type="pres">
      <dgm:prSet presAssocID="{1BEE67D7-5F6E-45F0-ACA2-70A2A5860568}" presName="circleB" presStyleLbl="node1" presStyleIdx="3" presStyleCnt="4"/>
      <dgm:spPr/>
    </dgm:pt>
    <dgm:pt modelId="{99AA6F27-5E49-40E8-8BB0-3173AC35676B}" type="pres">
      <dgm:prSet presAssocID="{1BEE67D7-5F6E-45F0-ACA2-70A2A5860568}" presName="spaceB" presStyleCnt="0"/>
      <dgm:spPr/>
    </dgm:pt>
  </dgm:ptLst>
  <dgm:cxnLst>
    <dgm:cxn modelId="{7AF7DBFE-8993-473A-9263-B88021E95D7F}" type="presOf" srcId="{94C2479F-6C44-41AD-98D7-1656E98D395C}" destId="{446F7435-BA95-4AD2-BF24-CC63888FBA53}" srcOrd="0" destOrd="0" presId="urn:microsoft.com/office/officeart/2005/8/layout/hProcess11"/>
    <dgm:cxn modelId="{6A789643-8156-4782-B906-695628C9F402}" srcId="{94C2479F-6C44-41AD-98D7-1656E98D395C}" destId="{031E07B9-490E-454A-A700-5CC1A1B0A32E}" srcOrd="0" destOrd="0" parTransId="{98598B40-C955-42C1-B24B-E47CD84F681F}" sibTransId="{EEB76F2E-A6D1-4C2A-968D-38A6E49A3206}"/>
    <dgm:cxn modelId="{EC0749AB-5996-4456-9EE3-4305AACE6E5B}" srcId="{94C2479F-6C44-41AD-98D7-1656E98D395C}" destId="{1BEE67D7-5F6E-45F0-ACA2-70A2A5860568}" srcOrd="3" destOrd="0" parTransId="{E665F343-404E-49D8-B99F-90A8F733474C}" sibTransId="{16FD0B29-11BC-4A30-8857-318465EFC6B9}"/>
    <dgm:cxn modelId="{5A0E58D1-B170-4271-92C9-500EBE21C281}" type="presOf" srcId="{D1A477A9-2702-4F5D-9F75-24D63C0B518A}" destId="{BAEF1DF4-61AF-4E7E-A60E-383CFE5045D6}" srcOrd="0" destOrd="0" presId="urn:microsoft.com/office/officeart/2005/8/layout/hProcess11"/>
    <dgm:cxn modelId="{0477ABDC-0DF8-48FB-8EEB-AA7BF04C03C6}" type="presOf" srcId="{031E07B9-490E-454A-A700-5CC1A1B0A32E}" destId="{45A65185-CE65-4CA2-B9DC-01EDE5F9840B}" srcOrd="0" destOrd="0" presId="urn:microsoft.com/office/officeart/2005/8/layout/hProcess11"/>
    <dgm:cxn modelId="{5FE5AE84-571E-4343-A17D-89B750F874A5}" srcId="{94C2479F-6C44-41AD-98D7-1656E98D395C}" destId="{8AA1F968-F8C4-435E-9F69-53BF84894CFE}" srcOrd="1" destOrd="0" parTransId="{3153E93B-2521-4C4F-8BE0-CABF53CF4A3C}" sibTransId="{C993744F-65DA-4163-BE50-A4582BA237B5}"/>
    <dgm:cxn modelId="{6752EA34-EA83-495F-B9C6-455F504078AA}" type="presOf" srcId="{8AA1F968-F8C4-435E-9F69-53BF84894CFE}" destId="{3B9F0A56-6AAF-435F-9932-670F526E9155}" srcOrd="0" destOrd="0" presId="urn:microsoft.com/office/officeart/2005/8/layout/hProcess11"/>
    <dgm:cxn modelId="{FDC7395C-E232-41B5-91F3-6DE743C7E2D6}" type="presOf" srcId="{1BEE67D7-5F6E-45F0-ACA2-70A2A5860568}" destId="{3D07DAED-C754-460A-B7B3-77BFC6B5E5A9}" srcOrd="0" destOrd="0" presId="urn:microsoft.com/office/officeart/2005/8/layout/hProcess11"/>
    <dgm:cxn modelId="{D20BCA93-6C49-41BB-844F-AC0C3284E51D}" srcId="{94C2479F-6C44-41AD-98D7-1656E98D395C}" destId="{D1A477A9-2702-4F5D-9F75-24D63C0B518A}" srcOrd="2" destOrd="0" parTransId="{BEED7B07-D552-4655-845F-499FE19BDCF2}" sibTransId="{D4A99133-F319-48DF-845B-4380FEC5EEC0}"/>
    <dgm:cxn modelId="{241428F6-4DB9-41E1-B2EA-880505A43603}" type="presParOf" srcId="{446F7435-BA95-4AD2-BF24-CC63888FBA53}" destId="{771C8E0D-CB52-4F47-8C32-70F7A9BA1E56}" srcOrd="0" destOrd="0" presId="urn:microsoft.com/office/officeart/2005/8/layout/hProcess11"/>
    <dgm:cxn modelId="{A1889C35-9DA5-4F1F-B10D-30ED22981763}" type="presParOf" srcId="{446F7435-BA95-4AD2-BF24-CC63888FBA53}" destId="{88D427E6-F0A8-4AAB-909A-BCFD0357FC76}" srcOrd="1" destOrd="0" presId="urn:microsoft.com/office/officeart/2005/8/layout/hProcess11"/>
    <dgm:cxn modelId="{CE9038EC-D377-4652-8660-AB819E3AB085}" type="presParOf" srcId="{88D427E6-F0A8-4AAB-909A-BCFD0357FC76}" destId="{1BBB99DD-1E0F-457E-BDA2-03E148050F3C}" srcOrd="0" destOrd="0" presId="urn:microsoft.com/office/officeart/2005/8/layout/hProcess11"/>
    <dgm:cxn modelId="{9926FFE2-E8FC-442F-BC69-886F5CD27B88}" type="presParOf" srcId="{1BBB99DD-1E0F-457E-BDA2-03E148050F3C}" destId="{45A65185-CE65-4CA2-B9DC-01EDE5F9840B}" srcOrd="0" destOrd="0" presId="urn:microsoft.com/office/officeart/2005/8/layout/hProcess11"/>
    <dgm:cxn modelId="{08BFFD90-1DDC-461C-A952-2AF87D9EB126}" type="presParOf" srcId="{1BBB99DD-1E0F-457E-BDA2-03E148050F3C}" destId="{E567DC88-0257-4621-8880-F63A53477139}" srcOrd="1" destOrd="0" presId="urn:microsoft.com/office/officeart/2005/8/layout/hProcess11"/>
    <dgm:cxn modelId="{887C958D-EB37-4979-B23B-7A981339D7FA}" type="presParOf" srcId="{1BBB99DD-1E0F-457E-BDA2-03E148050F3C}" destId="{E1CC5BDC-26D8-4110-9825-9F0A5DCC10D2}" srcOrd="2" destOrd="0" presId="urn:microsoft.com/office/officeart/2005/8/layout/hProcess11"/>
    <dgm:cxn modelId="{D5773A75-09E5-448E-B481-3DC3A29CA3CA}" type="presParOf" srcId="{88D427E6-F0A8-4AAB-909A-BCFD0357FC76}" destId="{ABFF9582-31CD-4C19-B107-936CAA1C988C}" srcOrd="1" destOrd="0" presId="urn:microsoft.com/office/officeart/2005/8/layout/hProcess11"/>
    <dgm:cxn modelId="{A1B5FA9E-B859-4739-9BA6-549A2B519913}" type="presParOf" srcId="{88D427E6-F0A8-4AAB-909A-BCFD0357FC76}" destId="{5D5222E6-9D97-45E7-A159-659091376F09}" srcOrd="2" destOrd="0" presId="urn:microsoft.com/office/officeart/2005/8/layout/hProcess11"/>
    <dgm:cxn modelId="{8F1B106E-5145-4EA5-8321-B5262DDC3B6A}" type="presParOf" srcId="{5D5222E6-9D97-45E7-A159-659091376F09}" destId="{3B9F0A56-6AAF-435F-9932-670F526E9155}" srcOrd="0" destOrd="0" presId="urn:microsoft.com/office/officeart/2005/8/layout/hProcess11"/>
    <dgm:cxn modelId="{C6775863-AC56-4952-9BD9-2206CAB6D0C1}" type="presParOf" srcId="{5D5222E6-9D97-45E7-A159-659091376F09}" destId="{6446EBF8-D38F-4A1C-A33F-848050206100}" srcOrd="1" destOrd="0" presId="urn:microsoft.com/office/officeart/2005/8/layout/hProcess11"/>
    <dgm:cxn modelId="{398F9A25-2BBF-47F5-8344-0689CF1B96D3}" type="presParOf" srcId="{5D5222E6-9D97-45E7-A159-659091376F09}" destId="{1325DA89-8604-4401-8512-36CC7EDA61F2}" srcOrd="2" destOrd="0" presId="urn:microsoft.com/office/officeart/2005/8/layout/hProcess11"/>
    <dgm:cxn modelId="{BF3074FF-B3D9-455F-96AE-DDDBE174B07C}" type="presParOf" srcId="{88D427E6-F0A8-4AAB-909A-BCFD0357FC76}" destId="{5ACB94C1-11D9-4919-99F1-F09F3BC56F02}" srcOrd="3" destOrd="0" presId="urn:microsoft.com/office/officeart/2005/8/layout/hProcess11"/>
    <dgm:cxn modelId="{4F3ACDAA-F138-49CE-87D8-24DD1F3B272C}" type="presParOf" srcId="{88D427E6-F0A8-4AAB-909A-BCFD0357FC76}" destId="{8861AE5B-81E4-4273-BD2D-E3FFC76B18BA}" srcOrd="4" destOrd="0" presId="urn:microsoft.com/office/officeart/2005/8/layout/hProcess11"/>
    <dgm:cxn modelId="{8CF2BA17-F67F-42F8-9DE2-D1C7078780A2}" type="presParOf" srcId="{8861AE5B-81E4-4273-BD2D-E3FFC76B18BA}" destId="{BAEF1DF4-61AF-4E7E-A60E-383CFE5045D6}" srcOrd="0" destOrd="0" presId="urn:microsoft.com/office/officeart/2005/8/layout/hProcess11"/>
    <dgm:cxn modelId="{BDDC9CD4-C35B-4436-B68E-0D580DE4A98D}" type="presParOf" srcId="{8861AE5B-81E4-4273-BD2D-E3FFC76B18BA}" destId="{F9B8F46F-C1AE-40E5-AA76-0ED90C02A97F}" srcOrd="1" destOrd="0" presId="urn:microsoft.com/office/officeart/2005/8/layout/hProcess11"/>
    <dgm:cxn modelId="{45EF5599-1770-4D7A-9609-7367E1F2AEB6}" type="presParOf" srcId="{8861AE5B-81E4-4273-BD2D-E3FFC76B18BA}" destId="{F7D0D552-3D0B-456A-87FD-CE7975434784}" srcOrd="2" destOrd="0" presId="urn:microsoft.com/office/officeart/2005/8/layout/hProcess11"/>
    <dgm:cxn modelId="{A163DD5B-852A-4C07-A100-F86E550F87B2}" type="presParOf" srcId="{88D427E6-F0A8-4AAB-909A-BCFD0357FC76}" destId="{A58C593E-7191-4AA3-9309-8724EA31DA2C}" srcOrd="5" destOrd="0" presId="urn:microsoft.com/office/officeart/2005/8/layout/hProcess11"/>
    <dgm:cxn modelId="{9E5CDC2B-EEBF-4550-B4B4-B9912E3CC4F9}" type="presParOf" srcId="{88D427E6-F0A8-4AAB-909A-BCFD0357FC76}" destId="{61EBC186-94F0-4AD9-8F0F-E96EEED893D7}" srcOrd="6" destOrd="0" presId="urn:microsoft.com/office/officeart/2005/8/layout/hProcess11"/>
    <dgm:cxn modelId="{CCC113FC-6851-40C0-9991-1A2AC94B0B63}" type="presParOf" srcId="{61EBC186-94F0-4AD9-8F0F-E96EEED893D7}" destId="{3D07DAED-C754-460A-B7B3-77BFC6B5E5A9}" srcOrd="0" destOrd="0" presId="urn:microsoft.com/office/officeart/2005/8/layout/hProcess11"/>
    <dgm:cxn modelId="{1AB1222E-5BC7-4AC5-BB91-FE2EA432013A}" type="presParOf" srcId="{61EBC186-94F0-4AD9-8F0F-E96EEED893D7}" destId="{99054B7F-B3C4-478F-9A91-33C3643D7B32}" srcOrd="1" destOrd="0" presId="urn:microsoft.com/office/officeart/2005/8/layout/hProcess11"/>
    <dgm:cxn modelId="{4DDCAA00-F66B-4170-8477-EA54BE1AA8A5}" type="presParOf" srcId="{61EBC186-94F0-4AD9-8F0F-E96EEED893D7}" destId="{99AA6F27-5E49-40E8-8BB0-3173AC35676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436EBB-015E-464B-BD8A-492FF2AEF8BF}" type="doc">
      <dgm:prSet loTypeId="urn:microsoft.com/office/officeart/2005/8/layout/vProcess5" loCatId="process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fr-LU"/>
        </a:p>
      </dgm:t>
    </dgm:pt>
    <dgm:pt modelId="{9093F74C-1752-4CB2-B159-8886DFBA2B7D}">
      <dgm:prSet phldrT="[Text]" custT="1"/>
      <dgm:spPr>
        <a:solidFill>
          <a:srgbClr val="A20000">
            <a:alpha val="50000"/>
          </a:srgbClr>
        </a:solidFill>
      </dgm:spPr>
      <dgm:t>
        <a:bodyPr/>
        <a:lstStyle/>
        <a:p>
          <a:r>
            <a:rPr lang="fr-LU" sz="2700" b="0" dirty="0" smtClean="0">
              <a:solidFill>
                <a:schemeClr val="bg1"/>
              </a:solidFill>
            </a:rPr>
            <a:t>Prévention</a:t>
          </a:r>
        </a:p>
        <a:p>
          <a:r>
            <a:rPr lang="fr-LU" sz="2000" dirty="0" smtClean="0">
              <a:solidFill>
                <a:schemeClr val="bg1"/>
              </a:solidFill>
            </a:rPr>
            <a:t>Analyse et surveillance des clients existants et nouveaux</a:t>
          </a:r>
          <a:endParaRPr lang="fr-LU" sz="2000" dirty="0">
            <a:solidFill>
              <a:schemeClr val="bg1"/>
            </a:solidFill>
          </a:endParaRPr>
        </a:p>
      </dgm:t>
    </dgm:pt>
    <dgm:pt modelId="{FE961CA2-7CE7-4539-9B46-50F1B66ECB0A}" type="parTrans" cxnId="{DC04E8C9-432B-4526-9A9E-AA295D681AB9}">
      <dgm:prSet/>
      <dgm:spPr/>
      <dgm:t>
        <a:bodyPr/>
        <a:lstStyle/>
        <a:p>
          <a:endParaRPr lang="fr-LU"/>
        </a:p>
      </dgm:t>
    </dgm:pt>
    <dgm:pt modelId="{F5A30FBA-2AE6-4EF3-BA20-E5BD3961392A}" type="sibTrans" cxnId="{DC04E8C9-432B-4526-9A9E-AA295D681AB9}">
      <dgm:prSet/>
      <dgm:spPr/>
      <dgm:t>
        <a:bodyPr/>
        <a:lstStyle/>
        <a:p>
          <a:endParaRPr lang="fr-LU"/>
        </a:p>
      </dgm:t>
    </dgm:pt>
    <dgm:pt modelId="{6413526A-9C08-40BB-98BD-4258989103B0}">
      <dgm:prSet phldrT="[Text]" custT="1"/>
      <dgm:spPr>
        <a:solidFill>
          <a:srgbClr val="A20000">
            <a:alpha val="50000"/>
          </a:srgbClr>
        </a:solidFill>
      </dgm:spPr>
      <dgm:t>
        <a:bodyPr/>
        <a:lstStyle/>
        <a:p>
          <a:r>
            <a:rPr lang="fr-LU" sz="2700" b="0" dirty="0" smtClean="0">
              <a:solidFill>
                <a:schemeClr val="bg1"/>
              </a:solidFill>
            </a:rPr>
            <a:t>Recouvrement</a:t>
          </a:r>
        </a:p>
        <a:p>
          <a:r>
            <a:rPr lang="fr-LU" sz="2000" dirty="0" smtClean="0">
              <a:solidFill>
                <a:schemeClr val="bg1"/>
              </a:solidFill>
            </a:rPr>
            <a:t>Recouvrement des factures impayées</a:t>
          </a:r>
          <a:endParaRPr lang="fr-LU" sz="2000" dirty="0">
            <a:solidFill>
              <a:schemeClr val="bg1"/>
            </a:solidFill>
          </a:endParaRPr>
        </a:p>
      </dgm:t>
    </dgm:pt>
    <dgm:pt modelId="{B771D847-020B-4774-87DF-1F1EC85F4057}" type="parTrans" cxnId="{D0EFBA4B-27E1-4A99-9DFF-94F9B6BF946F}">
      <dgm:prSet/>
      <dgm:spPr/>
      <dgm:t>
        <a:bodyPr/>
        <a:lstStyle/>
        <a:p>
          <a:endParaRPr lang="fr-LU"/>
        </a:p>
      </dgm:t>
    </dgm:pt>
    <dgm:pt modelId="{FC6D328D-6D7F-4D8E-A2F9-4239545B34A4}" type="sibTrans" cxnId="{D0EFBA4B-27E1-4A99-9DFF-94F9B6BF946F}">
      <dgm:prSet/>
      <dgm:spPr/>
      <dgm:t>
        <a:bodyPr/>
        <a:lstStyle/>
        <a:p>
          <a:endParaRPr lang="fr-LU"/>
        </a:p>
      </dgm:t>
    </dgm:pt>
    <dgm:pt modelId="{36628098-FCDE-4B41-9083-7C5D7BFC4F53}">
      <dgm:prSet phldrT="[Text]" custT="1"/>
      <dgm:spPr>
        <a:solidFill>
          <a:srgbClr val="A20000">
            <a:alpha val="50000"/>
          </a:srgbClr>
        </a:solidFill>
      </dgm:spPr>
      <dgm:t>
        <a:bodyPr/>
        <a:lstStyle/>
        <a:p>
          <a:r>
            <a:rPr lang="fr-LU" sz="2700" b="1" dirty="0" smtClean="0">
              <a:solidFill>
                <a:schemeClr val="bg1"/>
              </a:solidFill>
            </a:rPr>
            <a:t>I</a:t>
          </a:r>
          <a:r>
            <a:rPr lang="fr-LU" sz="2700" b="0" dirty="0" smtClean="0">
              <a:solidFill>
                <a:schemeClr val="bg1"/>
              </a:solidFill>
            </a:rPr>
            <a:t>ndemnisation</a:t>
          </a:r>
        </a:p>
        <a:p>
          <a:r>
            <a:rPr lang="fr-LU" sz="2000" dirty="0" smtClean="0">
              <a:solidFill>
                <a:schemeClr val="bg1"/>
              </a:solidFill>
            </a:rPr>
            <a:t>En cas de non-récupération et passé un délai de carence déterminé, la perte est indemnisée</a:t>
          </a:r>
          <a:endParaRPr lang="fr-LU" sz="2000" dirty="0">
            <a:solidFill>
              <a:schemeClr val="bg1"/>
            </a:solidFill>
          </a:endParaRPr>
        </a:p>
      </dgm:t>
    </dgm:pt>
    <dgm:pt modelId="{48BFB0BA-E376-47B6-B027-C3393F84D1C6}" type="parTrans" cxnId="{D6AD8780-CE37-4670-8485-E0A586AC4276}">
      <dgm:prSet/>
      <dgm:spPr/>
      <dgm:t>
        <a:bodyPr/>
        <a:lstStyle/>
        <a:p>
          <a:endParaRPr lang="fr-LU"/>
        </a:p>
      </dgm:t>
    </dgm:pt>
    <dgm:pt modelId="{0628FFCF-B340-4284-8D9E-7F5F149F5AC9}" type="sibTrans" cxnId="{D6AD8780-CE37-4670-8485-E0A586AC4276}">
      <dgm:prSet/>
      <dgm:spPr/>
      <dgm:t>
        <a:bodyPr/>
        <a:lstStyle/>
        <a:p>
          <a:endParaRPr lang="fr-LU"/>
        </a:p>
      </dgm:t>
    </dgm:pt>
    <dgm:pt modelId="{331A6FDE-A3CB-4F0E-967E-C948C9F75832}" type="pres">
      <dgm:prSet presAssocID="{D0436EBB-015E-464B-BD8A-492FF2AEF8B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LU"/>
        </a:p>
      </dgm:t>
    </dgm:pt>
    <dgm:pt modelId="{5A6AE156-FB48-423A-990E-FD92B94F00F4}" type="pres">
      <dgm:prSet presAssocID="{D0436EBB-015E-464B-BD8A-492FF2AEF8BF}" presName="dummyMaxCanvas" presStyleCnt="0">
        <dgm:presLayoutVars/>
      </dgm:prSet>
      <dgm:spPr/>
      <dgm:t>
        <a:bodyPr/>
        <a:lstStyle/>
        <a:p>
          <a:endParaRPr lang="fr-LU"/>
        </a:p>
      </dgm:t>
    </dgm:pt>
    <dgm:pt modelId="{C50E29F4-F1CF-4066-8EB2-17CBED508DD8}" type="pres">
      <dgm:prSet presAssocID="{D0436EBB-015E-464B-BD8A-492FF2AEF8BF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7594F3EE-8A1A-4F7A-8DA6-FAF1DA112E6E}" type="pres">
      <dgm:prSet presAssocID="{D0436EBB-015E-464B-BD8A-492FF2AEF8B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0ECD09EE-90B0-4FC4-8421-3EE030A0C76E}" type="pres">
      <dgm:prSet presAssocID="{D0436EBB-015E-464B-BD8A-492FF2AEF8BF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CB581A33-6444-4138-8E7D-6408A29A690C}" type="pres">
      <dgm:prSet presAssocID="{D0436EBB-015E-464B-BD8A-492FF2AEF8B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D4A7767C-08CE-4967-9A99-143EF8B5A823}" type="pres">
      <dgm:prSet presAssocID="{D0436EBB-015E-464B-BD8A-492FF2AEF8B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684C1113-F439-4BBC-B732-0FC068758789}" type="pres">
      <dgm:prSet presAssocID="{D0436EBB-015E-464B-BD8A-492FF2AEF8B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7BCBDDC7-8866-433D-AE89-B55D6E38219A}" type="pres">
      <dgm:prSet presAssocID="{D0436EBB-015E-464B-BD8A-492FF2AEF8B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67A55846-2805-410B-9C71-678BB6A7EE63}" type="pres">
      <dgm:prSet presAssocID="{D0436EBB-015E-464B-BD8A-492FF2AEF8B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LU"/>
        </a:p>
      </dgm:t>
    </dgm:pt>
  </dgm:ptLst>
  <dgm:cxnLst>
    <dgm:cxn modelId="{D0EFBA4B-27E1-4A99-9DFF-94F9B6BF946F}" srcId="{D0436EBB-015E-464B-BD8A-492FF2AEF8BF}" destId="{6413526A-9C08-40BB-98BD-4258989103B0}" srcOrd="1" destOrd="0" parTransId="{B771D847-020B-4774-87DF-1F1EC85F4057}" sibTransId="{FC6D328D-6D7F-4D8E-A2F9-4239545B34A4}"/>
    <dgm:cxn modelId="{2E18DCBA-33A9-479A-ADBB-6D361B981777}" type="presOf" srcId="{D0436EBB-015E-464B-BD8A-492FF2AEF8BF}" destId="{331A6FDE-A3CB-4F0E-967E-C948C9F75832}" srcOrd="0" destOrd="0" presId="urn:microsoft.com/office/officeart/2005/8/layout/vProcess5"/>
    <dgm:cxn modelId="{9CF33EDD-D751-4487-9A78-55EC20662DB2}" type="presOf" srcId="{9093F74C-1752-4CB2-B159-8886DFBA2B7D}" destId="{684C1113-F439-4BBC-B732-0FC068758789}" srcOrd="1" destOrd="0" presId="urn:microsoft.com/office/officeart/2005/8/layout/vProcess5"/>
    <dgm:cxn modelId="{8F417DD9-EC87-4A21-98DD-D89B61DF9D8D}" type="presOf" srcId="{9093F74C-1752-4CB2-B159-8886DFBA2B7D}" destId="{C50E29F4-F1CF-4066-8EB2-17CBED508DD8}" srcOrd="0" destOrd="0" presId="urn:microsoft.com/office/officeart/2005/8/layout/vProcess5"/>
    <dgm:cxn modelId="{386760EC-FCA3-4708-8997-4DDEADAC7983}" type="presOf" srcId="{F5A30FBA-2AE6-4EF3-BA20-E5BD3961392A}" destId="{CB581A33-6444-4138-8E7D-6408A29A690C}" srcOrd="0" destOrd="0" presId="urn:microsoft.com/office/officeart/2005/8/layout/vProcess5"/>
    <dgm:cxn modelId="{6DB3B381-E08C-485B-A216-9BB6034ABA7D}" type="presOf" srcId="{36628098-FCDE-4B41-9083-7C5D7BFC4F53}" destId="{0ECD09EE-90B0-4FC4-8421-3EE030A0C76E}" srcOrd="0" destOrd="0" presId="urn:microsoft.com/office/officeart/2005/8/layout/vProcess5"/>
    <dgm:cxn modelId="{D6AD8780-CE37-4670-8485-E0A586AC4276}" srcId="{D0436EBB-015E-464B-BD8A-492FF2AEF8BF}" destId="{36628098-FCDE-4B41-9083-7C5D7BFC4F53}" srcOrd="2" destOrd="0" parTransId="{48BFB0BA-E376-47B6-B027-C3393F84D1C6}" sibTransId="{0628FFCF-B340-4284-8D9E-7F5F149F5AC9}"/>
    <dgm:cxn modelId="{DC04E8C9-432B-4526-9A9E-AA295D681AB9}" srcId="{D0436EBB-015E-464B-BD8A-492FF2AEF8BF}" destId="{9093F74C-1752-4CB2-B159-8886DFBA2B7D}" srcOrd="0" destOrd="0" parTransId="{FE961CA2-7CE7-4539-9B46-50F1B66ECB0A}" sibTransId="{F5A30FBA-2AE6-4EF3-BA20-E5BD3961392A}"/>
    <dgm:cxn modelId="{5CF6A671-5F66-4DDC-B780-D36EB9A1C4FC}" type="presOf" srcId="{36628098-FCDE-4B41-9083-7C5D7BFC4F53}" destId="{67A55846-2805-410B-9C71-678BB6A7EE63}" srcOrd="1" destOrd="0" presId="urn:microsoft.com/office/officeart/2005/8/layout/vProcess5"/>
    <dgm:cxn modelId="{3DBD21F2-4D9C-4EC6-B32C-E2A76EA0BA73}" type="presOf" srcId="{FC6D328D-6D7F-4D8E-A2F9-4239545B34A4}" destId="{D4A7767C-08CE-4967-9A99-143EF8B5A823}" srcOrd="0" destOrd="0" presId="urn:microsoft.com/office/officeart/2005/8/layout/vProcess5"/>
    <dgm:cxn modelId="{6FEA5B80-BF34-4CFC-BAEA-FEFD93A4C946}" type="presOf" srcId="{6413526A-9C08-40BB-98BD-4258989103B0}" destId="{7BCBDDC7-8866-433D-AE89-B55D6E38219A}" srcOrd="1" destOrd="0" presId="urn:microsoft.com/office/officeart/2005/8/layout/vProcess5"/>
    <dgm:cxn modelId="{121E6E10-C70B-4EBD-90F8-92BF08A0F45E}" type="presOf" srcId="{6413526A-9C08-40BB-98BD-4258989103B0}" destId="{7594F3EE-8A1A-4F7A-8DA6-FAF1DA112E6E}" srcOrd="0" destOrd="0" presId="urn:microsoft.com/office/officeart/2005/8/layout/vProcess5"/>
    <dgm:cxn modelId="{6724E450-2787-4DBD-A7EB-C2EE61ADC2C5}" type="presParOf" srcId="{331A6FDE-A3CB-4F0E-967E-C948C9F75832}" destId="{5A6AE156-FB48-423A-990E-FD92B94F00F4}" srcOrd="0" destOrd="0" presId="urn:microsoft.com/office/officeart/2005/8/layout/vProcess5"/>
    <dgm:cxn modelId="{1B0A9F1C-C841-4FFC-B370-2AE715CDC6A8}" type="presParOf" srcId="{331A6FDE-A3CB-4F0E-967E-C948C9F75832}" destId="{C50E29F4-F1CF-4066-8EB2-17CBED508DD8}" srcOrd="1" destOrd="0" presId="urn:microsoft.com/office/officeart/2005/8/layout/vProcess5"/>
    <dgm:cxn modelId="{460DA729-C6B2-4F65-8839-DCB007045656}" type="presParOf" srcId="{331A6FDE-A3CB-4F0E-967E-C948C9F75832}" destId="{7594F3EE-8A1A-4F7A-8DA6-FAF1DA112E6E}" srcOrd="2" destOrd="0" presId="urn:microsoft.com/office/officeart/2005/8/layout/vProcess5"/>
    <dgm:cxn modelId="{E383DC7F-627F-4EA1-B2EE-2B4DC0F99B61}" type="presParOf" srcId="{331A6FDE-A3CB-4F0E-967E-C948C9F75832}" destId="{0ECD09EE-90B0-4FC4-8421-3EE030A0C76E}" srcOrd="3" destOrd="0" presId="urn:microsoft.com/office/officeart/2005/8/layout/vProcess5"/>
    <dgm:cxn modelId="{B05F4296-556B-4E04-A736-30B3AE504DD1}" type="presParOf" srcId="{331A6FDE-A3CB-4F0E-967E-C948C9F75832}" destId="{CB581A33-6444-4138-8E7D-6408A29A690C}" srcOrd="4" destOrd="0" presId="urn:microsoft.com/office/officeart/2005/8/layout/vProcess5"/>
    <dgm:cxn modelId="{75AF92E5-9869-454E-B586-77449C036012}" type="presParOf" srcId="{331A6FDE-A3CB-4F0E-967E-C948C9F75832}" destId="{D4A7767C-08CE-4967-9A99-143EF8B5A823}" srcOrd="5" destOrd="0" presId="urn:microsoft.com/office/officeart/2005/8/layout/vProcess5"/>
    <dgm:cxn modelId="{7BC68C86-C32A-4A56-A2EF-45364B1FEB85}" type="presParOf" srcId="{331A6FDE-A3CB-4F0E-967E-C948C9F75832}" destId="{684C1113-F439-4BBC-B732-0FC068758789}" srcOrd="6" destOrd="0" presId="urn:microsoft.com/office/officeart/2005/8/layout/vProcess5"/>
    <dgm:cxn modelId="{FE9F9510-30FA-4AF7-9E36-C94B86950752}" type="presParOf" srcId="{331A6FDE-A3CB-4F0E-967E-C948C9F75832}" destId="{7BCBDDC7-8866-433D-AE89-B55D6E38219A}" srcOrd="7" destOrd="0" presId="urn:microsoft.com/office/officeart/2005/8/layout/vProcess5"/>
    <dgm:cxn modelId="{02B6EEA1-6057-4010-B875-488C4708BA9F}" type="presParOf" srcId="{331A6FDE-A3CB-4F0E-967E-C948C9F75832}" destId="{67A55846-2805-410B-9C71-678BB6A7EE63}" srcOrd="8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B2A25D-317E-455E-A880-229075D97563}" type="doc">
      <dgm:prSet loTypeId="urn:microsoft.com/office/officeart/2005/8/layout/default#1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fr-LU"/>
        </a:p>
      </dgm:t>
    </dgm:pt>
    <dgm:pt modelId="{525892BE-B20D-412D-86BA-577EEB89B82E}">
      <dgm:prSet phldrT="[Text]" custT="1"/>
      <dgm:spPr>
        <a:solidFill>
          <a:srgbClr val="A20000">
            <a:alpha val="50000"/>
          </a:srgbClr>
        </a:solidFill>
      </dgm:spPr>
      <dgm:t>
        <a:bodyPr/>
        <a:lstStyle/>
        <a:p>
          <a:r>
            <a:rPr lang="fr-LU" sz="2000" dirty="0" smtClean="0"/>
            <a:t>Assurance-crédi</a:t>
          </a:r>
          <a:r>
            <a:rPr lang="fr-LU" dirty="0" smtClean="0"/>
            <a:t>t</a:t>
          </a:r>
        </a:p>
        <a:p>
          <a:r>
            <a:rPr lang="fr-LU" sz="1400" b="0" dirty="0" smtClean="0"/>
            <a:t>Court terme  / Moyen-long terme </a:t>
          </a:r>
          <a:endParaRPr lang="fr-LU" sz="1400" b="0" dirty="0"/>
        </a:p>
      </dgm:t>
    </dgm:pt>
    <dgm:pt modelId="{69FC6423-6ED3-45A7-A956-23E6C53E7E1C}" type="parTrans" cxnId="{2624664B-F176-4864-B21F-29EAB321A086}">
      <dgm:prSet/>
      <dgm:spPr/>
      <dgm:t>
        <a:bodyPr/>
        <a:lstStyle/>
        <a:p>
          <a:endParaRPr lang="fr-LU"/>
        </a:p>
      </dgm:t>
    </dgm:pt>
    <dgm:pt modelId="{775D5E4A-CA92-45D5-8F22-14846985C08A}" type="sibTrans" cxnId="{2624664B-F176-4864-B21F-29EAB321A086}">
      <dgm:prSet/>
      <dgm:spPr/>
      <dgm:t>
        <a:bodyPr/>
        <a:lstStyle/>
        <a:p>
          <a:endParaRPr lang="fr-LU"/>
        </a:p>
      </dgm:t>
    </dgm:pt>
    <dgm:pt modelId="{BCDF7D86-F37B-4787-8C4A-2A213588C312}">
      <dgm:prSet phldrT="[Text]"/>
      <dgm:spPr>
        <a:solidFill>
          <a:srgbClr val="A20000">
            <a:alpha val="50000"/>
          </a:srgbClr>
        </a:solidFill>
      </dgm:spPr>
      <dgm:t>
        <a:bodyPr/>
        <a:lstStyle/>
        <a:p>
          <a:r>
            <a:rPr lang="fr-LU" dirty="0" smtClean="0"/>
            <a:t>Assurance des préfinancements à l’importation</a:t>
          </a:r>
          <a:endParaRPr lang="fr-LU" dirty="0"/>
        </a:p>
      </dgm:t>
    </dgm:pt>
    <dgm:pt modelId="{590C70B1-F222-4F3A-B954-839C33124B24}" type="parTrans" cxnId="{624CC334-A472-47ED-9628-9289A8C76602}">
      <dgm:prSet/>
      <dgm:spPr/>
      <dgm:t>
        <a:bodyPr/>
        <a:lstStyle/>
        <a:p>
          <a:endParaRPr lang="fr-LU"/>
        </a:p>
      </dgm:t>
    </dgm:pt>
    <dgm:pt modelId="{DA60DDFA-9742-4878-915A-3A98A8D855FD}" type="sibTrans" cxnId="{624CC334-A472-47ED-9628-9289A8C76602}">
      <dgm:prSet/>
      <dgm:spPr/>
      <dgm:t>
        <a:bodyPr/>
        <a:lstStyle/>
        <a:p>
          <a:endParaRPr lang="fr-LU"/>
        </a:p>
      </dgm:t>
    </dgm:pt>
    <dgm:pt modelId="{4B64ECD9-8576-43E0-B921-519B6AAC39CD}">
      <dgm:prSet phldrT="[Text]"/>
      <dgm:spPr>
        <a:solidFill>
          <a:srgbClr val="A20000">
            <a:alpha val="50000"/>
          </a:srgbClr>
        </a:solidFill>
      </dgm:spPr>
      <dgm:t>
        <a:bodyPr/>
        <a:lstStyle/>
        <a:p>
          <a:r>
            <a:rPr lang="fr-LU" dirty="0" smtClean="0"/>
            <a:t>Top Up Individuelle</a:t>
          </a:r>
          <a:endParaRPr lang="fr-LU" dirty="0"/>
        </a:p>
      </dgm:t>
    </dgm:pt>
    <dgm:pt modelId="{DD651906-A7AE-461B-BC01-CF003F452BCE}" type="parTrans" cxnId="{FC6950C2-1554-4026-B493-27C0E63106F1}">
      <dgm:prSet/>
      <dgm:spPr/>
      <dgm:t>
        <a:bodyPr/>
        <a:lstStyle/>
        <a:p>
          <a:endParaRPr lang="fr-LU"/>
        </a:p>
      </dgm:t>
    </dgm:pt>
    <dgm:pt modelId="{21A86F95-7238-4851-B1EA-D66F445EAA7A}" type="sibTrans" cxnId="{FC6950C2-1554-4026-B493-27C0E63106F1}">
      <dgm:prSet/>
      <dgm:spPr/>
      <dgm:t>
        <a:bodyPr/>
        <a:lstStyle/>
        <a:p>
          <a:endParaRPr lang="fr-LU"/>
        </a:p>
      </dgm:t>
    </dgm:pt>
    <dgm:pt modelId="{12D99186-AC74-4E09-B3A7-BE3CA82D3785}">
      <dgm:prSet phldrT="[Text]"/>
      <dgm:spPr>
        <a:solidFill>
          <a:srgbClr val="A20000">
            <a:alpha val="50000"/>
          </a:srgbClr>
        </a:solidFill>
      </dgm:spPr>
      <dgm:t>
        <a:bodyPr/>
        <a:lstStyle/>
        <a:p>
          <a:r>
            <a:rPr lang="fr-LU" dirty="0" smtClean="0"/>
            <a:t>Assurance des investissements</a:t>
          </a:r>
          <a:endParaRPr lang="fr-LU" dirty="0"/>
        </a:p>
      </dgm:t>
    </dgm:pt>
    <dgm:pt modelId="{F2B1A5F6-1C70-4A54-BC8E-1922335B53D1}" type="parTrans" cxnId="{81927616-2ACF-41A6-95F6-5CB1BC5F59E3}">
      <dgm:prSet/>
      <dgm:spPr/>
      <dgm:t>
        <a:bodyPr/>
        <a:lstStyle/>
        <a:p>
          <a:endParaRPr lang="fr-LU"/>
        </a:p>
      </dgm:t>
    </dgm:pt>
    <dgm:pt modelId="{83E49FC5-9C8D-454D-BDA8-3D3B8A399FFB}" type="sibTrans" cxnId="{81927616-2ACF-41A6-95F6-5CB1BC5F59E3}">
      <dgm:prSet/>
      <dgm:spPr/>
      <dgm:t>
        <a:bodyPr/>
        <a:lstStyle/>
        <a:p>
          <a:endParaRPr lang="fr-LU"/>
        </a:p>
      </dgm:t>
    </dgm:pt>
    <dgm:pt modelId="{BF83B388-F449-4A0E-869D-082BAA6A0AC5}">
      <dgm:prSet phldrT="[Text]"/>
      <dgm:spPr>
        <a:solidFill>
          <a:srgbClr val="A20000">
            <a:alpha val="50000"/>
          </a:srgbClr>
        </a:solidFill>
      </dgm:spPr>
      <dgm:t>
        <a:bodyPr/>
        <a:lstStyle/>
        <a:p>
          <a:r>
            <a:rPr lang="fr-LU" dirty="0" smtClean="0"/>
            <a:t>Assurance des garanties bancaires</a:t>
          </a:r>
          <a:endParaRPr lang="fr-LU" dirty="0"/>
        </a:p>
      </dgm:t>
    </dgm:pt>
    <dgm:pt modelId="{A59B9311-EEEB-4F05-9B13-9DEABAB5CFCD}" type="parTrans" cxnId="{1968BCD4-7DED-465F-8F40-8E87E8F390A2}">
      <dgm:prSet/>
      <dgm:spPr/>
      <dgm:t>
        <a:bodyPr/>
        <a:lstStyle/>
        <a:p>
          <a:endParaRPr lang="fr-LU"/>
        </a:p>
      </dgm:t>
    </dgm:pt>
    <dgm:pt modelId="{6266DF8F-A285-4E25-A33E-2618B35FE525}" type="sibTrans" cxnId="{1968BCD4-7DED-465F-8F40-8E87E8F390A2}">
      <dgm:prSet/>
      <dgm:spPr/>
      <dgm:t>
        <a:bodyPr/>
        <a:lstStyle/>
        <a:p>
          <a:endParaRPr lang="fr-LU"/>
        </a:p>
      </dgm:t>
    </dgm:pt>
    <dgm:pt modelId="{0CF60F10-08F5-4E86-A97C-C6ED64FE4D7C}">
      <dgm:prSet phldrT="[Text]"/>
      <dgm:spPr>
        <a:solidFill>
          <a:srgbClr val="A20000">
            <a:alpha val="50000"/>
          </a:srgbClr>
        </a:solidFill>
      </dgm:spPr>
      <dgm:t>
        <a:bodyPr/>
        <a:lstStyle/>
        <a:p>
          <a:r>
            <a:rPr lang="fr-LU" dirty="0" smtClean="0"/>
            <a:t>Solutions personnalisées adaptées aux besoins des entreprises</a:t>
          </a:r>
          <a:endParaRPr lang="fr-LU" dirty="0"/>
        </a:p>
      </dgm:t>
    </dgm:pt>
    <dgm:pt modelId="{7AF49A4C-DC18-4F6E-B3BB-E13FAF1E30CA}" type="parTrans" cxnId="{B37F2B89-FAE7-460B-8294-2A1D714CB9D6}">
      <dgm:prSet/>
      <dgm:spPr/>
      <dgm:t>
        <a:bodyPr/>
        <a:lstStyle/>
        <a:p>
          <a:endParaRPr lang="fr-LU"/>
        </a:p>
      </dgm:t>
    </dgm:pt>
    <dgm:pt modelId="{FEF8AD56-C471-43CA-958A-395CC3B4F1AE}" type="sibTrans" cxnId="{B37F2B89-FAE7-460B-8294-2A1D714CB9D6}">
      <dgm:prSet/>
      <dgm:spPr/>
      <dgm:t>
        <a:bodyPr/>
        <a:lstStyle/>
        <a:p>
          <a:endParaRPr lang="fr-LU"/>
        </a:p>
      </dgm:t>
    </dgm:pt>
    <dgm:pt modelId="{119CC2A1-1D38-442C-813E-6550712B3783}" type="pres">
      <dgm:prSet presAssocID="{D5B2A25D-317E-455E-A880-229075D9756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LU"/>
        </a:p>
      </dgm:t>
    </dgm:pt>
    <dgm:pt modelId="{942E624E-051B-44B7-A5F4-010E2D4F94CF}" type="pres">
      <dgm:prSet presAssocID="{525892BE-B20D-412D-86BA-577EEB89B82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9D65CA06-AD6E-4715-8D00-DBD2B4FFCF49}" type="pres">
      <dgm:prSet presAssocID="{775D5E4A-CA92-45D5-8F22-14846985C08A}" presName="sibTrans" presStyleCnt="0"/>
      <dgm:spPr/>
      <dgm:t>
        <a:bodyPr/>
        <a:lstStyle/>
        <a:p>
          <a:endParaRPr lang="fr-LU"/>
        </a:p>
      </dgm:t>
    </dgm:pt>
    <dgm:pt modelId="{BD8EE9F0-A816-46F6-B472-99687FDAA609}" type="pres">
      <dgm:prSet presAssocID="{12D99186-AC74-4E09-B3A7-BE3CA82D378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2345716A-7BCC-4DE6-9327-BEFD331E4DEF}" type="pres">
      <dgm:prSet presAssocID="{83E49FC5-9C8D-454D-BDA8-3D3B8A399FFB}" presName="sibTrans" presStyleCnt="0"/>
      <dgm:spPr/>
      <dgm:t>
        <a:bodyPr/>
        <a:lstStyle/>
        <a:p>
          <a:endParaRPr lang="fr-LU"/>
        </a:p>
      </dgm:t>
    </dgm:pt>
    <dgm:pt modelId="{E0949CE6-21D2-4B5D-B808-90E96662454D}" type="pres">
      <dgm:prSet presAssocID="{BCDF7D86-F37B-4787-8C4A-2A213588C31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2EBFA272-B112-4432-9229-A199D8765688}" type="pres">
      <dgm:prSet presAssocID="{DA60DDFA-9742-4878-915A-3A98A8D855FD}" presName="sibTrans" presStyleCnt="0"/>
      <dgm:spPr/>
      <dgm:t>
        <a:bodyPr/>
        <a:lstStyle/>
        <a:p>
          <a:endParaRPr lang="fr-LU"/>
        </a:p>
      </dgm:t>
    </dgm:pt>
    <dgm:pt modelId="{947499DB-A6EE-44B5-A3A0-90FA1C275BDB}" type="pres">
      <dgm:prSet presAssocID="{4B64ECD9-8576-43E0-B921-519B6AAC39C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4A2BEF43-B2D8-4A74-81A0-AA409241688A}" type="pres">
      <dgm:prSet presAssocID="{21A86F95-7238-4851-B1EA-D66F445EAA7A}" presName="sibTrans" presStyleCnt="0"/>
      <dgm:spPr/>
    </dgm:pt>
    <dgm:pt modelId="{8E6478E3-F519-4DF2-8E1F-330E0A9F4089}" type="pres">
      <dgm:prSet presAssocID="{BF83B388-F449-4A0E-869D-082BAA6A0AC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ECECA197-C667-4E98-A36A-1C1134B2812C}" type="pres">
      <dgm:prSet presAssocID="{6266DF8F-A285-4E25-A33E-2618B35FE525}" presName="sibTrans" presStyleCnt="0"/>
      <dgm:spPr/>
    </dgm:pt>
    <dgm:pt modelId="{19208E1A-2FB5-4D1F-B652-190A2F8B14FC}" type="pres">
      <dgm:prSet presAssocID="{0CF60F10-08F5-4E86-A97C-C6ED64FE4D7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LU"/>
        </a:p>
      </dgm:t>
    </dgm:pt>
  </dgm:ptLst>
  <dgm:cxnLst>
    <dgm:cxn modelId="{75FFF91D-F635-47C9-83FA-BDDEF2C8DEDE}" type="presOf" srcId="{D5B2A25D-317E-455E-A880-229075D97563}" destId="{119CC2A1-1D38-442C-813E-6550712B3783}" srcOrd="0" destOrd="0" presId="urn:microsoft.com/office/officeart/2005/8/layout/default#1"/>
    <dgm:cxn modelId="{A6ADD044-238F-4629-B33A-8104553F4BCC}" type="presOf" srcId="{0CF60F10-08F5-4E86-A97C-C6ED64FE4D7C}" destId="{19208E1A-2FB5-4D1F-B652-190A2F8B14FC}" srcOrd="0" destOrd="0" presId="urn:microsoft.com/office/officeart/2005/8/layout/default#1"/>
    <dgm:cxn modelId="{BC7D8CD7-AD90-421D-806C-4A41E56343A5}" type="presOf" srcId="{525892BE-B20D-412D-86BA-577EEB89B82E}" destId="{942E624E-051B-44B7-A5F4-010E2D4F94CF}" srcOrd="0" destOrd="0" presId="urn:microsoft.com/office/officeart/2005/8/layout/default#1"/>
    <dgm:cxn modelId="{1968BCD4-7DED-465F-8F40-8E87E8F390A2}" srcId="{D5B2A25D-317E-455E-A880-229075D97563}" destId="{BF83B388-F449-4A0E-869D-082BAA6A0AC5}" srcOrd="4" destOrd="0" parTransId="{A59B9311-EEEB-4F05-9B13-9DEABAB5CFCD}" sibTransId="{6266DF8F-A285-4E25-A33E-2618B35FE525}"/>
    <dgm:cxn modelId="{EF577CBC-1500-4986-864F-D18C2C1F6118}" type="presOf" srcId="{BCDF7D86-F37B-4787-8C4A-2A213588C312}" destId="{E0949CE6-21D2-4B5D-B808-90E96662454D}" srcOrd="0" destOrd="0" presId="urn:microsoft.com/office/officeart/2005/8/layout/default#1"/>
    <dgm:cxn modelId="{2624664B-F176-4864-B21F-29EAB321A086}" srcId="{D5B2A25D-317E-455E-A880-229075D97563}" destId="{525892BE-B20D-412D-86BA-577EEB89B82E}" srcOrd="0" destOrd="0" parTransId="{69FC6423-6ED3-45A7-A956-23E6C53E7E1C}" sibTransId="{775D5E4A-CA92-45D5-8F22-14846985C08A}"/>
    <dgm:cxn modelId="{8FFCAF70-7425-4426-8E36-7B63CA0A3187}" type="presOf" srcId="{4B64ECD9-8576-43E0-B921-519B6AAC39CD}" destId="{947499DB-A6EE-44B5-A3A0-90FA1C275BDB}" srcOrd="0" destOrd="0" presId="urn:microsoft.com/office/officeart/2005/8/layout/default#1"/>
    <dgm:cxn modelId="{0911EC68-23DB-414C-BBA1-5251A68AA09A}" type="presOf" srcId="{BF83B388-F449-4A0E-869D-082BAA6A0AC5}" destId="{8E6478E3-F519-4DF2-8E1F-330E0A9F4089}" srcOrd="0" destOrd="0" presId="urn:microsoft.com/office/officeart/2005/8/layout/default#1"/>
    <dgm:cxn modelId="{7428DD72-169F-4806-84B9-E16433C5A6C3}" type="presOf" srcId="{12D99186-AC74-4E09-B3A7-BE3CA82D3785}" destId="{BD8EE9F0-A816-46F6-B472-99687FDAA609}" srcOrd="0" destOrd="0" presId="urn:microsoft.com/office/officeart/2005/8/layout/default#1"/>
    <dgm:cxn modelId="{81927616-2ACF-41A6-95F6-5CB1BC5F59E3}" srcId="{D5B2A25D-317E-455E-A880-229075D97563}" destId="{12D99186-AC74-4E09-B3A7-BE3CA82D3785}" srcOrd="1" destOrd="0" parTransId="{F2B1A5F6-1C70-4A54-BC8E-1922335B53D1}" sibTransId="{83E49FC5-9C8D-454D-BDA8-3D3B8A399FFB}"/>
    <dgm:cxn modelId="{FC6950C2-1554-4026-B493-27C0E63106F1}" srcId="{D5B2A25D-317E-455E-A880-229075D97563}" destId="{4B64ECD9-8576-43E0-B921-519B6AAC39CD}" srcOrd="3" destOrd="0" parTransId="{DD651906-A7AE-461B-BC01-CF003F452BCE}" sibTransId="{21A86F95-7238-4851-B1EA-D66F445EAA7A}"/>
    <dgm:cxn modelId="{B37F2B89-FAE7-460B-8294-2A1D714CB9D6}" srcId="{D5B2A25D-317E-455E-A880-229075D97563}" destId="{0CF60F10-08F5-4E86-A97C-C6ED64FE4D7C}" srcOrd="5" destOrd="0" parTransId="{7AF49A4C-DC18-4F6E-B3BB-E13FAF1E30CA}" sibTransId="{FEF8AD56-C471-43CA-958A-395CC3B4F1AE}"/>
    <dgm:cxn modelId="{624CC334-A472-47ED-9628-9289A8C76602}" srcId="{D5B2A25D-317E-455E-A880-229075D97563}" destId="{BCDF7D86-F37B-4787-8C4A-2A213588C312}" srcOrd="2" destOrd="0" parTransId="{590C70B1-F222-4F3A-B954-839C33124B24}" sibTransId="{DA60DDFA-9742-4878-915A-3A98A8D855FD}"/>
    <dgm:cxn modelId="{53626F7B-E1DF-4F70-A5A6-FF0CD3194175}" type="presParOf" srcId="{119CC2A1-1D38-442C-813E-6550712B3783}" destId="{942E624E-051B-44B7-A5F4-010E2D4F94CF}" srcOrd="0" destOrd="0" presId="urn:microsoft.com/office/officeart/2005/8/layout/default#1"/>
    <dgm:cxn modelId="{90D3BCF0-AAFC-486F-A9F6-7F262CF4E764}" type="presParOf" srcId="{119CC2A1-1D38-442C-813E-6550712B3783}" destId="{9D65CA06-AD6E-4715-8D00-DBD2B4FFCF49}" srcOrd="1" destOrd="0" presId="urn:microsoft.com/office/officeart/2005/8/layout/default#1"/>
    <dgm:cxn modelId="{86AB86C0-D412-4B41-B826-803408E59788}" type="presParOf" srcId="{119CC2A1-1D38-442C-813E-6550712B3783}" destId="{BD8EE9F0-A816-46F6-B472-99687FDAA609}" srcOrd="2" destOrd="0" presId="urn:microsoft.com/office/officeart/2005/8/layout/default#1"/>
    <dgm:cxn modelId="{B6BBFB80-A34E-4309-8E76-7C1927B8FBC0}" type="presParOf" srcId="{119CC2A1-1D38-442C-813E-6550712B3783}" destId="{2345716A-7BCC-4DE6-9327-BEFD331E4DEF}" srcOrd="3" destOrd="0" presId="urn:microsoft.com/office/officeart/2005/8/layout/default#1"/>
    <dgm:cxn modelId="{1471A191-D523-41DD-8A4A-87D03BFB3DFA}" type="presParOf" srcId="{119CC2A1-1D38-442C-813E-6550712B3783}" destId="{E0949CE6-21D2-4B5D-B808-90E96662454D}" srcOrd="4" destOrd="0" presId="urn:microsoft.com/office/officeart/2005/8/layout/default#1"/>
    <dgm:cxn modelId="{1DE42891-CA63-4438-87CD-B4F051BC96E0}" type="presParOf" srcId="{119CC2A1-1D38-442C-813E-6550712B3783}" destId="{2EBFA272-B112-4432-9229-A199D8765688}" srcOrd="5" destOrd="0" presId="urn:microsoft.com/office/officeart/2005/8/layout/default#1"/>
    <dgm:cxn modelId="{6F18EEC8-882A-45DF-8FD8-C41EE17B9EC7}" type="presParOf" srcId="{119CC2A1-1D38-442C-813E-6550712B3783}" destId="{947499DB-A6EE-44B5-A3A0-90FA1C275BDB}" srcOrd="6" destOrd="0" presId="urn:microsoft.com/office/officeart/2005/8/layout/default#1"/>
    <dgm:cxn modelId="{57524FC3-F2A0-4C0D-915E-138F3E70F2F1}" type="presParOf" srcId="{119CC2A1-1D38-442C-813E-6550712B3783}" destId="{4A2BEF43-B2D8-4A74-81A0-AA409241688A}" srcOrd="7" destOrd="0" presId="urn:microsoft.com/office/officeart/2005/8/layout/default#1"/>
    <dgm:cxn modelId="{AA3DAA1E-2DF2-45C7-9D0A-5B8396A7CFAD}" type="presParOf" srcId="{119CC2A1-1D38-442C-813E-6550712B3783}" destId="{8E6478E3-F519-4DF2-8E1F-330E0A9F4089}" srcOrd="8" destOrd="0" presId="urn:microsoft.com/office/officeart/2005/8/layout/default#1"/>
    <dgm:cxn modelId="{E5717344-7F7B-41F6-90A1-4CC5091AC7B9}" type="presParOf" srcId="{119CC2A1-1D38-442C-813E-6550712B3783}" destId="{ECECA197-C667-4E98-A36A-1C1134B2812C}" srcOrd="9" destOrd="0" presId="urn:microsoft.com/office/officeart/2005/8/layout/default#1"/>
    <dgm:cxn modelId="{B594F94B-9D9F-4610-8671-8053AA23EAA1}" type="presParOf" srcId="{119CC2A1-1D38-442C-813E-6550712B3783}" destId="{19208E1A-2FB5-4D1F-B652-190A2F8B14FC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5291" cy="496570"/>
          </a:xfrm>
          <a:prstGeom prst="rect">
            <a:avLst/>
          </a:prstGeom>
        </p:spPr>
        <p:txBody>
          <a:bodyPr vert="horz" lIns="95689" tIns="47844" rIns="95689" bIns="47844" rtlCol="0"/>
          <a:lstStyle>
            <a:lvl1pPr algn="l">
              <a:defRPr sz="1300"/>
            </a:lvl1pPr>
          </a:lstStyle>
          <a:p>
            <a:endParaRPr lang="fr-L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3034" y="1"/>
            <a:ext cx="2955291" cy="496570"/>
          </a:xfrm>
          <a:prstGeom prst="rect">
            <a:avLst/>
          </a:prstGeom>
        </p:spPr>
        <p:txBody>
          <a:bodyPr vert="horz" lIns="95689" tIns="47844" rIns="95689" bIns="47844" rtlCol="0"/>
          <a:lstStyle>
            <a:lvl1pPr algn="r">
              <a:defRPr sz="1300"/>
            </a:lvl1pPr>
          </a:lstStyle>
          <a:p>
            <a:endParaRPr lang="fr-L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55291" cy="496570"/>
          </a:xfrm>
          <a:prstGeom prst="rect">
            <a:avLst/>
          </a:prstGeom>
        </p:spPr>
        <p:txBody>
          <a:bodyPr vert="horz" lIns="95689" tIns="47844" rIns="95689" bIns="47844" rtlCol="0" anchor="b"/>
          <a:lstStyle>
            <a:lvl1pPr algn="l">
              <a:defRPr sz="1300"/>
            </a:lvl1pPr>
          </a:lstStyle>
          <a:p>
            <a:endParaRPr lang="fr-L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3034" y="9433107"/>
            <a:ext cx="2955291" cy="496570"/>
          </a:xfrm>
          <a:prstGeom prst="rect">
            <a:avLst/>
          </a:prstGeom>
        </p:spPr>
        <p:txBody>
          <a:bodyPr vert="horz" lIns="95689" tIns="47844" rIns="95689" bIns="47844" rtlCol="0" anchor="b"/>
          <a:lstStyle>
            <a:lvl1pPr algn="r">
              <a:defRPr sz="1300"/>
            </a:lvl1pPr>
          </a:lstStyle>
          <a:p>
            <a:fld id="{2C636A2A-6364-43B1-94BD-6B38CE1ABB39}" type="slidenum">
              <a:rPr lang="fr-LU" smtClean="0"/>
              <a:pPr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68654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5291" cy="496570"/>
          </a:xfrm>
          <a:prstGeom prst="rect">
            <a:avLst/>
          </a:prstGeom>
        </p:spPr>
        <p:txBody>
          <a:bodyPr vert="horz" lIns="95689" tIns="47844" rIns="95689" bIns="47844" rtlCol="0"/>
          <a:lstStyle>
            <a:lvl1pPr algn="l">
              <a:defRPr sz="1300"/>
            </a:lvl1pPr>
          </a:lstStyle>
          <a:p>
            <a:endParaRPr lang="fr-L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4" y="1"/>
            <a:ext cx="2955291" cy="496570"/>
          </a:xfrm>
          <a:prstGeom prst="rect">
            <a:avLst/>
          </a:prstGeom>
        </p:spPr>
        <p:txBody>
          <a:bodyPr vert="horz" lIns="95689" tIns="47844" rIns="95689" bIns="47844" rtlCol="0"/>
          <a:lstStyle>
            <a:lvl1pPr algn="r">
              <a:defRPr sz="1300"/>
            </a:lvl1pPr>
          </a:lstStyle>
          <a:p>
            <a:fld id="{692326AD-CF79-4301-A0E4-91B4A8C5CA35}" type="datetimeFigureOut">
              <a:rPr lang="fr-LU" smtClean="0"/>
              <a:pPr/>
              <a:t>08/09/2016</a:t>
            </a:fld>
            <a:endParaRPr lang="fr-L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9" tIns="47844" rIns="95689" bIns="47844" rtlCol="0" anchor="ctr"/>
          <a:lstStyle/>
          <a:p>
            <a:endParaRPr lang="fr-L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0" y="4717415"/>
            <a:ext cx="5455920" cy="4469130"/>
          </a:xfrm>
          <a:prstGeom prst="rect">
            <a:avLst/>
          </a:prstGeom>
        </p:spPr>
        <p:txBody>
          <a:bodyPr vert="horz" lIns="95689" tIns="47844" rIns="95689" bIns="478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55291" cy="496570"/>
          </a:xfrm>
          <a:prstGeom prst="rect">
            <a:avLst/>
          </a:prstGeom>
        </p:spPr>
        <p:txBody>
          <a:bodyPr vert="horz" lIns="95689" tIns="47844" rIns="95689" bIns="47844" rtlCol="0" anchor="b"/>
          <a:lstStyle>
            <a:lvl1pPr algn="l">
              <a:defRPr sz="1300"/>
            </a:lvl1pPr>
          </a:lstStyle>
          <a:p>
            <a:endParaRPr lang="fr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4" y="9433107"/>
            <a:ext cx="2955291" cy="496570"/>
          </a:xfrm>
          <a:prstGeom prst="rect">
            <a:avLst/>
          </a:prstGeom>
        </p:spPr>
        <p:txBody>
          <a:bodyPr vert="horz" lIns="95689" tIns="47844" rIns="95689" bIns="47844" rtlCol="0" anchor="b"/>
          <a:lstStyle>
            <a:lvl1pPr algn="r">
              <a:defRPr sz="1300"/>
            </a:lvl1pPr>
          </a:lstStyle>
          <a:p>
            <a:fld id="{EF94E19E-DF96-41FB-82F5-8FB6AF8172C5}" type="slidenum">
              <a:rPr lang="fr-LU" smtClean="0"/>
              <a:pPr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3680132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noProof="0" dirty="0" smtClean="0"/>
              <a:t>L’ODL est un établissement de droit public qui fonctionne avec la garantie de l’Etat luxembourgeois. </a:t>
            </a:r>
          </a:p>
          <a:p>
            <a:endParaRPr lang="fr-FR" baseline="0" noProof="0" dirty="0" smtClean="0"/>
          </a:p>
          <a:p>
            <a:r>
              <a:rPr lang="fr-FR" baseline="0" noProof="0" dirty="0" smtClean="0"/>
              <a:t>Venons à nos missions principales!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1E252-26CB-4FB2-8658-40CBBB221CCE}" type="slidenum">
              <a:rPr lang="fr-LU" smtClean="0"/>
              <a:pPr>
                <a:defRPr/>
              </a:pPr>
              <a:t>2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3660855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A35EDB-F6D8-4DB1-A794-A6BE457E2B9A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113" y="4717415"/>
            <a:ext cx="5001679" cy="4469130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595920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5A6A93-BD6C-4488-96A1-2551EB724526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113" y="4717415"/>
            <a:ext cx="5001679" cy="4469130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392757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CFD9E-49D3-4158-BAC3-658412687A08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113" y="4717415"/>
            <a:ext cx="5001679" cy="4469130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912700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0692CA-C2B0-4078-8180-D26804217869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113" y="4717415"/>
            <a:ext cx="5001679" cy="4469130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974540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E02E46-DBE2-4B8E-8B31-9F6905517DFC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113" y="4717415"/>
            <a:ext cx="5001679" cy="4469130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449760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4E19E-DF96-41FB-82F5-8FB6AF8172C5}" type="slidenum">
              <a:rPr lang="fr-LU" smtClean="0"/>
              <a:pPr/>
              <a:t>19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259899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56792"/>
            <a:ext cx="9144000" cy="2016224"/>
          </a:xfrm>
          <a:solidFill>
            <a:schemeClr val="tx1">
              <a:lumMod val="75000"/>
              <a:lumOff val="25000"/>
              <a:alpha val="31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L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5816" y="5805264"/>
            <a:ext cx="6228184" cy="1052736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r-L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8766-AF4E-41CA-A794-DDC7D6F672BF}" type="datetime1">
              <a:rPr lang="fr-LU" smtClean="0"/>
              <a:pPr/>
              <a:t>08/09/2016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280" y="6592267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A7AB33-AEA8-464F-876E-21554444E0AA}" type="slidenum">
              <a:rPr lang="fr-LU" smtClean="0"/>
              <a:pPr/>
              <a:t>‹#›</a:t>
            </a:fld>
            <a:endParaRPr lang="fr-LU" dirty="0"/>
          </a:p>
        </p:txBody>
      </p:sp>
      <p:pic>
        <p:nvPicPr>
          <p:cNvPr id="8" name="Picture 7" descr="ODL logo sans bords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0232" y="332656"/>
            <a:ext cx="1844265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L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520D-3F15-43FD-84C2-17DEEB5B5FE4}" type="datetime1">
              <a:rPr lang="fr-LU" smtClean="0"/>
              <a:pPr/>
              <a:t>08/09/2016</a:t>
            </a:fld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12F-7EB9-43A2-8FC3-0A9F5CF75D2A}" type="datetime1">
              <a:rPr lang="fr-LU" smtClean="0"/>
              <a:pPr/>
              <a:t>08/09/2016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172D-23A7-4BC3-A726-BBB04570B62E}" type="datetime1">
              <a:rPr lang="fr-LU" smtClean="0"/>
              <a:pPr/>
              <a:t>08/09/2016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5" y="274638"/>
            <a:ext cx="69945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L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BC4E8-3EDC-4A00-B39D-C8DCC055C351}" type="datetime1">
              <a:rPr lang="fr-LU" smtClean="0"/>
              <a:pPr>
                <a:defRPr/>
              </a:pPr>
              <a:t>08/09/2016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62C07-4438-409B-89D8-C98D9E9B7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5" y="274638"/>
            <a:ext cx="69945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A236B-D1D0-4DC8-AF0F-79606D95E8AE}" type="datetime1">
              <a:rPr lang="fr-LU" smtClean="0"/>
              <a:pPr>
                <a:defRPr/>
              </a:pPr>
              <a:t>08/09/2016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6AB33-DB85-41E8-BDB1-F1F30107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0"/>
            <a:ext cx="7092280" cy="141763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L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637112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L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5DD0-F78B-4759-91BF-578192DC45CA}" type="datetime1">
              <a:rPr lang="fr-LU" smtClean="0"/>
              <a:pPr/>
              <a:t>08/09/2016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280" y="6592267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3DA7AB33-AEA8-464F-876E-21554444E0AA}" type="slidenum">
              <a:rPr lang="fr-LU" smtClean="0"/>
              <a:pPr/>
              <a:t>‹#›</a:t>
            </a:fld>
            <a:endParaRPr lang="fr-LU" dirty="0"/>
          </a:p>
        </p:txBody>
      </p:sp>
      <p:pic>
        <p:nvPicPr>
          <p:cNvPr id="7" name="Picture 6" descr="ODL logo sans bords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88640"/>
            <a:ext cx="1844265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0"/>
            <a:ext cx="7092280" cy="141763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L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ECCA-66C5-4150-B730-D71BDAEF5925}" type="datetime1">
              <a:rPr lang="fr-LU" smtClean="0"/>
              <a:pPr/>
              <a:t>08/09/2016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280" y="6592267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3DA7AB33-AEA8-464F-876E-21554444E0AA}" type="slidenum">
              <a:rPr lang="fr-LU" smtClean="0"/>
              <a:pPr/>
              <a:t>‹#›</a:t>
            </a:fld>
            <a:endParaRPr lang="fr-LU"/>
          </a:p>
        </p:txBody>
      </p:sp>
      <p:pic>
        <p:nvPicPr>
          <p:cNvPr id="7" name="Picture 6" descr="ODL logo sans bords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88640"/>
            <a:ext cx="1844265" cy="864096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 userDrawn="1"/>
        </p:nvSpPr>
        <p:spPr bwMode="auto">
          <a:xfrm>
            <a:off x="323529" y="1700807"/>
            <a:ext cx="8496622" cy="452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kumimoji="1" lang="fr-LU" sz="1400" b="1" kern="0" dirty="0">
              <a:solidFill>
                <a:srgbClr val="333333"/>
              </a:solidFill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kumimoji="1" lang="en-US" sz="2800" b="1" kern="0" dirty="0">
              <a:solidFill>
                <a:srgbClr val="333333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3121-CF49-49D9-950F-2C356CA66ACE}" type="datetime1">
              <a:rPr lang="fr-LU" smtClean="0"/>
              <a:pPr/>
              <a:t>08/09/2016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3709-E7C4-4F04-B017-EEE901AFB309}" type="datetime1">
              <a:rPr lang="fr-LU" smtClean="0"/>
              <a:pPr/>
              <a:t>08/09/2016</a:t>
            </a:fld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DC78-418A-453E-85AD-5CA93A35B0BA}" type="datetime1">
              <a:rPr lang="fr-LU" smtClean="0"/>
              <a:pPr/>
              <a:t>08/09/2016</a:t>
            </a:fld>
            <a:endParaRPr lang="fr-L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B545-F52B-48D2-A55D-6EC0787533EE}" type="datetime1">
              <a:rPr lang="fr-LU" smtClean="0"/>
              <a:pPr/>
              <a:t>08/09/2016</a:t>
            </a:fld>
            <a:endParaRPr lang="fr-L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EDFB-455B-4203-BF81-6F4B87B1F44E}" type="datetime1">
              <a:rPr lang="fr-LU" smtClean="0"/>
              <a:pPr/>
              <a:t>08/09/2016</a:t>
            </a:fld>
            <a:endParaRPr lang="fr-L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28FB-395F-46F3-B022-A7F6C8CF42DB}" type="datetime1">
              <a:rPr lang="fr-LU" smtClean="0"/>
              <a:pPr/>
              <a:t>08/09/2016</a:t>
            </a:fld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4099B-B859-4C71-8269-487CD3EEF101}" type="datetime1">
              <a:rPr lang="fr-LU" smtClean="0"/>
              <a:pPr/>
              <a:t>08/09/2016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7AB33-AEA8-464F-876E-21554444E0AA}" type="slidenum">
              <a:rPr lang="fr-LU" smtClean="0"/>
              <a:pPr/>
              <a:t>‹#›</a:t>
            </a:fld>
            <a:endParaRPr lang="fr-L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19"/>
            <a:ext cx="9144000" cy="68838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8" y="4437112"/>
            <a:ext cx="9144000" cy="2016224"/>
          </a:xfrm>
          <a:solidFill>
            <a:schemeClr val="tx1">
              <a:lumMod val="75000"/>
              <a:lumOff val="25000"/>
              <a:alpha val="47000"/>
            </a:schemeClr>
          </a:solidFill>
        </p:spPr>
        <p:txBody>
          <a:bodyPr>
            <a:normAutofit fontScale="90000"/>
          </a:bodyPr>
          <a:lstStyle/>
          <a:p>
            <a:r>
              <a:rPr lang="fr-LU" sz="7200" dirty="0" smtClean="0">
                <a:solidFill>
                  <a:schemeClr val="bg1"/>
                </a:solidFill>
              </a:rPr>
              <a:t>Conférence de presse</a:t>
            </a:r>
            <a:br>
              <a:rPr lang="fr-LU" sz="7200" dirty="0" smtClean="0">
                <a:solidFill>
                  <a:schemeClr val="bg1"/>
                </a:solidFill>
              </a:rPr>
            </a:br>
            <a:r>
              <a:rPr lang="fr-LU" sz="7200" dirty="0" smtClean="0"/>
              <a:t>9 septembre 2016</a:t>
            </a:r>
            <a:endParaRPr lang="fr-LU" sz="7200" dirty="0">
              <a:solidFill>
                <a:schemeClr val="bg1"/>
              </a:solidFill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L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" y="-2956"/>
            <a:ext cx="2880360" cy="1801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979712" y="197768"/>
            <a:ext cx="705678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fr-FR" sz="4800" b="1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090738" y="1295400"/>
            <a:ext cx="57404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endParaRPr lang="fr-FR" sz="2400" b="1" u="sng">
              <a:solidFill>
                <a:srgbClr val="810310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LU" sz="4000" b="1" dirty="0" smtClean="0"/>
              <a:t>Assurance-crédit:</a:t>
            </a:r>
            <a:br>
              <a:rPr lang="fr-LU" sz="4000" b="1" dirty="0" smtClean="0"/>
            </a:br>
            <a:r>
              <a:rPr lang="fr-LU" sz="4000" dirty="0" smtClean="0"/>
              <a:t>Services offerts</a:t>
            </a:r>
            <a:endParaRPr lang="en-US" sz="4000" b="1" dirty="0" smtClean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10</a:t>
            </a:fld>
            <a:endParaRPr lang="fr-LU"/>
          </a:p>
        </p:txBody>
      </p:sp>
      <p:graphicFrame>
        <p:nvGraphicFramePr>
          <p:cNvPr id="31" name="Diagram 30"/>
          <p:cNvGraphicFramePr/>
          <p:nvPr>
            <p:extLst>
              <p:ext uri="{D42A27DB-BD31-4B8C-83A1-F6EECF244321}">
                <p14:modId xmlns:p14="http://schemas.microsoft.com/office/powerpoint/2010/main" val="1920403283"/>
              </p:ext>
            </p:extLst>
          </p:nvPr>
        </p:nvGraphicFramePr>
        <p:xfrm>
          <a:off x="467544" y="1772816"/>
          <a:ext cx="835292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LU" sz="4000" dirty="0" smtClean="0"/>
              <a:t>Assurance-crédit:</a:t>
            </a:r>
            <a:br>
              <a:rPr lang="fr-LU" sz="4000" dirty="0" smtClean="0"/>
            </a:br>
            <a:r>
              <a:rPr lang="fr-LU" sz="4000" dirty="0" smtClean="0"/>
              <a:t>Produits </a:t>
            </a:r>
            <a:r>
              <a:rPr lang="fr-LU" sz="4000" b="1" dirty="0" smtClean="0"/>
              <a:t>d’assurance</a:t>
            </a: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11</a:t>
            </a:fld>
            <a:endParaRPr lang="fr-LU"/>
          </a:p>
        </p:txBody>
      </p:sp>
      <p:graphicFrame>
        <p:nvGraphicFramePr>
          <p:cNvPr id="5" name="Diagram 4"/>
          <p:cNvGraphicFramePr/>
          <p:nvPr/>
        </p:nvGraphicFramePr>
        <p:xfrm>
          <a:off x="755576" y="2060848"/>
          <a:ext cx="7632848" cy="4144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LU" dirty="0"/>
              <a:t>Assurance-crédit:</a:t>
            </a:r>
            <a:br>
              <a:rPr lang="fr-LU" dirty="0"/>
            </a:br>
            <a:r>
              <a:rPr lang="fr-LU" dirty="0" smtClean="0"/>
              <a:t>Situation macroéconomique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12</a:t>
            </a:fld>
            <a:endParaRPr lang="fr-L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288" y="1628775"/>
            <a:ext cx="87487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rgbClr val="333333"/>
              </a:buClr>
            </a:pPr>
            <a:endParaRPr kumimoji="1" lang="fr-LU" sz="2700" b="1" dirty="0" smtClean="0">
              <a:solidFill>
                <a:srgbClr val="333333"/>
              </a:solidFill>
            </a:endParaRPr>
          </a:p>
          <a:p>
            <a:pPr>
              <a:spcAft>
                <a:spcPts val="1200"/>
              </a:spcAft>
              <a:buClr>
                <a:srgbClr val="333333"/>
              </a:buClr>
            </a:pPr>
            <a:r>
              <a:rPr kumimoji="1" lang="fr-LU" sz="2700" b="1" dirty="0" smtClean="0">
                <a:solidFill>
                  <a:srgbClr val="333333"/>
                </a:solidFill>
              </a:rPr>
              <a:t>Dégradation de la notation de 37 pays</a:t>
            </a:r>
          </a:p>
          <a:p>
            <a:pPr>
              <a:buClr>
                <a:srgbClr val="333333"/>
              </a:buClr>
            </a:pPr>
            <a:r>
              <a:rPr kumimoji="1" lang="fr-LU" sz="2700" b="1" dirty="0" smtClean="0">
                <a:solidFill>
                  <a:srgbClr val="333333"/>
                </a:solidFill>
              </a:rPr>
              <a:t>Amélioration de la notation de 8 pays</a:t>
            </a:r>
          </a:p>
          <a:p>
            <a:pPr>
              <a:buClr>
                <a:srgbClr val="333333"/>
              </a:buClr>
            </a:pPr>
            <a:endParaRPr kumimoji="1" lang="fr-LU" sz="2700" b="1" dirty="0">
              <a:solidFill>
                <a:srgbClr val="333333"/>
              </a:solidFill>
            </a:endParaRPr>
          </a:p>
          <a:p>
            <a:pPr>
              <a:buClr>
                <a:srgbClr val="333333"/>
              </a:buClr>
            </a:pPr>
            <a:endParaRPr kumimoji="1" lang="fr-LU" sz="2700" b="1" dirty="0" smtClean="0">
              <a:solidFill>
                <a:srgbClr val="333333"/>
              </a:solidFill>
            </a:endParaRPr>
          </a:p>
          <a:p>
            <a:pPr marL="457200" lvl="1" indent="0">
              <a:buClr>
                <a:srgbClr val="333333"/>
              </a:buClr>
              <a:buNone/>
            </a:pPr>
            <a:r>
              <a:rPr kumimoji="1" lang="fr-LU" b="1" dirty="0" smtClean="0">
                <a:solidFill>
                  <a:srgbClr val="CC3300"/>
                </a:solidFill>
              </a:rPr>
              <a:t>Politique-pays disponible sur: www.odl.lu</a:t>
            </a:r>
          </a:p>
        </p:txBody>
      </p:sp>
    </p:spTree>
    <p:extLst>
      <p:ext uri="{BB962C8B-B14F-4D97-AF65-F5344CB8AC3E}">
        <p14:creationId xmlns:p14="http://schemas.microsoft.com/office/powerpoint/2010/main" val="25732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LU" dirty="0" smtClean="0"/>
              <a:t>Assurance-crédit: </a:t>
            </a:r>
            <a:br>
              <a:rPr lang="fr-LU" dirty="0" smtClean="0"/>
            </a:br>
            <a:r>
              <a:rPr lang="fr-LU" dirty="0" smtClean="0"/>
              <a:t>Activité 2015</a:t>
            </a:r>
            <a:endParaRPr lang="fr-L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13</a:t>
            </a:fld>
            <a:endParaRPr lang="fr-LU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335125"/>
              </p:ext>
            </p:extLst>
          </p:nvPr>
        </p:nvGraphicFramePr>
        <p:xfrm>
          <a:off x="467544" y="1988840"/>
          <a:ext cx="8424936" cy="3744414"/>
        </p:xfrm>
        <a:graphic>
          <a:graphicData uri="http://schemas.openxmlformats.org/drawingml/2006/table">
            <a:tbl>
              <a:tblPr/>
              <a:tblGrid>
                <a:gridCol w="4102578"/>
                <a:gridCol w="2197809"/>
                <a:gridCol w="2124549"/>
              </a:tblGrid>
              <a:tr h="3505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189220" algn="l"/>
                        </a:tabLs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83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189220" algn="l"/>
                        </a:tabLs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2015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1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189220" algn="l"/>
                        </a:tabLst>
                      </a:pPr>
                      <a:r>
                        <a:rPr lang="en-US" sz="1600" b="1" kern="1200" dirty="0" smtClean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2014 </a:t>
                      </a:r>
                      <a:endParaRPr lang="fr-L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839F"/>
                    </a:solidFill>
                  </a:tcPr>
                </a:tc>
              </a:tr>
              <a:tr h="436095">
                <a:tc>
                  <a:txBody>
                    <a:bodyPr/>
                    <a:lstStyle/>
                    <a:p>
                      <a:pPr marL="32385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89220" algn="r"/>
                        </a:tabLst>
                      </a:pPr>
                      <a:r>
                        <a:rPr lang="en-US" sz="1600" spc="-5" dirty="0" err="1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Opérations</a:t>
                      </a:r>
                      <a:r>
                        <a:rPr lang="en-US" sz="1600" spc="-5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spc="-5" dirty="0" err="1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assurées</a:t>
                      </a:r>
                      <a:endParaRPr lang="fr-L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839F"/>
                    </a:solidFill>
                  </a:tcPr>
                </a:tc>
                <a:tc>
                  <a:txBody>
                    <a:bodyPr/>
                    <a:lstStyle/>
                    <a:p>
                      <a:pPr marL="323850" marR="18034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89220" algn="r"/>
                        </a:tabLst>
                      </a:pPr>
                      <a:r>
                        <a:rPr lang="en-US" sz="1600" spc="20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549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.247</a:t>
                      </a:r>
                      <a:r>
                        <a:rPr lang="en-US" sz="1600" spc="10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.243,45</a:t>
                      </a:r>
                      <a:r>
                        <a:rPr lang="en-US" sz="1600" spc="-45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€</a:t>
                      </a:r>
                      <a:endParaRPr lang="fr-L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179"/>
                    </a:solidFill>
                  </a:tcPr>
                </a:tc>
                <a:tc>
                  <a:txBody>
                    <a:bodyPr/>
                    <a:lstStyle/>
                    <a:p>
                      <a:pPr marL="323850" marR="18034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89220" algn="r"/>
                        </a:tabLst>
                      </a:pPr>
                      <a:r>
                        <a:rPr lang="en-US" sz="1600" spc="2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54</a:t>
                      </a:r>
                      <a:r>
                        <a:rPr lang="en-US" sz="1600" spc="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3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.</a:t>
                      </a:r>
                      <a:r>
                        <a:rPr lang="en-US" sz="1600" spc="1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9</a:t>
                      </a:r>
                      <a:r>
                        <a:rPr lang="en-US" sz="1600" spc="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25</a:t>
                      </a:r>
                      <a:r>
                        <a:rPr lang="en-US" sz="1600" spc="1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.</a:t>
                      </a:r>
                      <a:r>
                        <a:rPr lang="en-US" sz="1600" spc="1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2</a:t>
                      </a:r>
                      <a:r>
                        <a:rPr lang="en-US" sz="1600" spc="-1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2</a:t>
                      </a:r>
                      <a:r>
                        <a:rPr lang="en-US" sz="1600" spc="1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4,</a:t>
                      </a:r>
                      <a:r>
                        <a:rPr lang="en-US" sz="1600" spc="-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4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7</a:t>
                      </a:r>
                      <a:r>
                        <a:rPr lang="en-US" sz="1600" spc="-4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€</a:t>
                      </a:r>
                      <a:endParaRPr lang="fr-L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839F"/>
                    </a:solidFill>
                  </a:tcPr>
                </a:tc>
              </a:tr>
              <a:tr h="436095">
                <a:tc>
                  <a:txBody>
                    <a:bodyPr/>
                    <a:lstStyle/>
                    <a:p>
                      <a:pPr marL="32385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89220" algn="r"/>
                        </a:tabLst>
                      </a:pPr>
                      <a:r>
                        <a:rPr lang="en-US" sz="1600" spc="-10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Primes </a:t>
                      </a:r>
                      <a:r>
                        <a:rPr lang="en-US" sz="1600" spc="-10" dirty="0" err="1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émises</a:t>
                      </a:r>
                      <a:endParaRPr lang="fr-L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839F"/>
                    </a:solidFill>
                  </a:tcPr>
                </a:tc>
                <a:tc>
                  <a:txBody>
                    <a:bodyPr/>
                    <a:lstStyle/>
                    <a:p>
                      <a:pPr marL="323850" marR="18034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89220" algn="r"/>
                        </a:tabLst>
                      </a:pPr>
                      <a:r>
                        <a:rPr lang="en-US" sz="1600" spc="5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6.230</a:t>
                      </a:r>
                      <a:r>
                        <a:rPr lang="en-US" sz="1600" spc="-25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.668</a:t>
                      </a:r>
                      <a:r>
                        <a:rPr lang="en-US" sz="1600" spc="5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,40</a:t>
                      </a:r>
                      <a:r>
                        <a:rPr lang="en-US" sz="1600" spc="10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€</a:t>
                      </a:r>
                      <a:endParaRPr lang="fr-L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179"/>
                    </a:solidFill>
                  </a:tcPr>
                </a:tc>
                <a:tc>
                  <a:txBody>
                    <a:bodyPr/>
                    <a:lstStyle/>
                    <a:p>
                      <a:pPr marL="323850" marR="18034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89220" algn="r"/>
                        </a:tabLst>
                      </a:pPr>
                      <a:r>
                        <a:rPr lang="en-US" sz="1600" spc="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3.</a:t>
                      </a:r>
                      <a:r>
                        <a:rPr lang="en-US" sz="1600" spc="1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en-US" sz="1600" spc="2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7</a:t>
                      </a:r>
                      <a:r>
                        <a:rPr lang="en-US" sz="1600" spc="-6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7</a:t>
                      </a:r>
                      <a:r>
                        <a:rPr lang="en-US" sz="1600" spc="-2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.</a:t>
                      </a:r>
                      <a:r>
                        <a:rPr lang="en-US" sz="1600" spc="1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70</a:t>
                      </a:r>
                      <a:r>
                        <a:rPr lang="en-US" sz="1600" spc="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3,</a:t>
                      </a:r>
                      <a:r>
                        <a:rPr lang="en-US" sz="1600" spc="1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3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5</a:t>
                      </a:r>
                      <a:r>
                        <a:rPr lang="en-US" sz="1600" spc="1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€</a:t>
                      </a:r>
                      <a:endParaRPr lang="fr-L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839F"/>
                    </a:solidFill>
                  </a:tcPr>
                </a:tc>
              </a:tr>
              <a:tr h="436095">
                <a:tc>
                  <a:txBody>
                    <a:bodyPr/>
                    <a:lstStyle/>
                    <a:p>
                      <a:pPr marL="32385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89220" algn="r"/>
                        </a:tabLst>
                      </a:pPr>
                      <a:r>
                        <a:rPr lang="en-US" sz="1600" spc="5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Primes </a:t>
                      </a:r>
                      <a:r>
                        <a:rPr lang="en-US" sz="1600" spc="5" dirty="0" err="1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acquises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,</a:t>
                      </a:r>
                      <a:r>
                        <a:rPr lang="en-US" sz="1600" spc="-55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spc="-5" dirty="0" err="1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n</a:t>
                      </a:r>
                      <a:r>
                        <a:rPr lang="en-US" sz="1600" spc="5" dirty="0" err="1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e</a:t>
                      </a:r>
                      <a:r>
                        <a:rPr lang="en-US" sz="1600" dirty="0" err="1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ttes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 de </a:t>
                      </a:r>
                      <a:r>
                        <a:rPr lang="en-US" sz="1600" baseline="0" dirty="0" err="1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réassurance</a:t>
                      </a:r>
                      <a:endParaRPr lang="fr-L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839F"/>
                    </a:solidFill>
                  </a:tcPr>
                </a:tc>
                <a:tc>
                  <a:txBody>
                    <a:bodyPr/>
                    <a:lstStyle/>
                    <a:p>
                      <a:pPr marL="323850" marR="18034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89220" algn="r"/>
                        </a:tabLst>
                      </a:pPr>
                      <a:r>
                        <a:rPr lang="en-US" sz="1600" spc="5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3.908</a:t>
                      </a:r>
                      <a:r>
                        <a:rPr lang="en-US" sz="1600" spc="10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.852,21</a:t>
                      </a:r>
                      <a:r>
                        <a:rPr lang="en-US" sz="1600" spc="-45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€</a:t>
                      </a:r>
                      <a:endParaRPr lang="fr-L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179"/>
                    </a:solidFill>
                  </a:tcPr>
                </a:tc>
                <a:tc>
                  <a:txBody>
                    <a:bodyPr/>
                    <a:lstStyle/>
                    <a:p>
                      <a:pPr marL="323850" marR="18034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89220" algn="r"/>
                        </a:tabLst>
                      </a:pPr>
                      <a:r>
                        <a:rPr lang="en-US" sz="1600" spc="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3.</a:t>
                      </a:r>
                      <a:r>
                        <a:rPr lang="en-US" sz="1600" spc="1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53</a:t>
                      </a:r>
                      <a:r>
                        <a:rPr lang="en-US" sz="1600" spc="-6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7</a:t>
                      </a:r>
                      <a:r>
                        <a:rPr lang="en-US" sz="1600" spc="1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.87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en-US" sz="1600" spc="1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,</a:t>
                      </a:r>
                      <a:r>
                        <a:rPr lang="en-US" sz="1600" spc="2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8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8</a:t>
                      </a:r>
                      <a:r>
                        <a:rPr lang="en-US" sz="1600" spc="-4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€</a:t>
                      </a:r>
                      <a:endParaRPr lang="fr-L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839F"/>
                    </a:solidFill>
                  </a:tcPr>
                </a:tc>
              </a:tr>
              <a:tr h="436095">
                <a:tc>
                  <a:txBody>
                    <a:bodyPr/>
                    <a:lstStyle/>
                    <a:p>
                      <a:pPr marL="32385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89220" algn="r"/>
                        </a:tabLst>
                      </a:pPr>
                      <a:r>
                        <a:rPr lang="en-US" sz="1600" spc="-65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Engagements </a:t>
                      </a:r>
                      <a:r>
                        <a:rPr lang="en-US" sz="1600" spc="-65" dirty="0" err="1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réels</a:t>
                      </a:r>
                      <a:r>
                        <a:rPr lang="en-US" sz="1600" spc="-65" baseline="0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 au 31 </a:t>
                      </a:r>
                      <a:r>
                        <a:rPr lang="en-US" sz="1600" spc="-65" baseline="0" dirty="0" err="1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décembre</a:t>
                      </a:r>
                      <a:endParaRPr lang="fr-L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839F"/>
                    </a:solidFill>
                  </a:tcPr>
                </a:tc>
                <a:tc>
                  <a:txBody>
                    <a:bodyPr/>
                    <a:lstStyle/>
                    <a:p>
                      <a:pPr marL="323850" marR="18034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89220" algn="r"/>
                        </a:tabLst>
                      </a:pPr>
                      <a:r>
                        <a:rPr lang="en-US" sz="1600" spc="20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838</a:t>
                      </a:r>
                      <a:r>
                        <a:rPr lang="en-US" sz="1600" spc="10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.833</a:t>
                      </a:r>
                      <a:r>
                        <a:rPr lang="en-US" sz="1600" spc="5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.656</a:t>
                      </a:r>
                      <a:r>
                        <a:rPr lang="en-US" sz="1600" spc="-25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,62</a:t>
                      </a:r>
                      <a:r>
                        <a:rPr lang="en-US" sz="1600" spc="-45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€</a:t>
                      </a:r>
                      <a:endParaRPr lang="fr-L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179"/>
                    </a:solidFill>
                  </a:tcPr>
                </a:tc>
                <a:tc>
                  <a:txBody>
                    <a:bodyPr/>
                    <a:lstStyle/>
                    <a:p>
                      <a:pPr marL="323850" marR="18034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89220" algn="r"/>
                        </a:tabLst>
                      </a:pPr>
                      <a:r>
                        <a:rPr lang="en-US" sz="1600" spc="2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8</a:t>
                      </a:r>
                      <a:r>
                        <a:rPr lang="en-US" sz="1600" spc="2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8</a:t>
                      </a:r>
                      <a:r>
                        <a:rPr lang="en-US" sz="1600" spc="1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4.</a:t>
                      </a:r>
                      <a:r>
                        <a:rPr lang="en-US" sz="1600" spc="1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86</a:t>
                      </a:r>
                      <a:r>
                        <a:rPr lang="en-US" sz="1600" spc="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3.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5</a:t>
                      </a:r>
                      <a:r>
                        <a:rPr lang="en-US" sz="1600" spc="-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1</a:t>
                      </a:r>
                      <a:r>
                        <a:rPr lang="en-US" sz="1600" spc="1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4</a:t>
                      </a:r>
                      <a:r>
                        <a:rPr lang="en-US" sz="1600" spc="-2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,</a:t>
                      </a:r>
                      <a:r>
                        <a:rPr lang="en-US" sz="1600" spc="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7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5</a:t>
                      </a:r>
                      <a:r>
                        <a:rPr lang="en-US" sz="1600" spc="-4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€</a:t>
                      </a:r>
                      <a:endParaRPr lang="fr-L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839F"/>
                    </a:solidFill>
                  </a:tcPr>
                </a:tc>
              </a:tr>
              <a:tr h="436095">
                <a:tc>
                  <a:txBody>
                    <a:bodyPr/>
                    <a:lstStyle/>
                    <a:p>
                      <a:pPr marL="32385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89220" algn="r"/>
                        </a:tabLst>
                      </a:pPr>
                      <a:r>
                        <a:rPr lang="en-US" sz="1600" spc="-5" dirty="0" err="1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Indemnités</a:t>
                      </a:r>
                      <a:r>
                        <a:rPr lang="en-US" sz="1600" spc="-5" baseline="0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spc="-5" baseline="0" dirty="0" err="1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payées</a:t>
                      </a:r>
                      <a:endParaRPr lang="fr-L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839F"/>
                    </a:solidFill>
                  </a:tcPr>
                </a:tc>
                <a:tc>
                  <a:txBody>
                    <a:bodyPr/>
                    <a:lstStyle/>
                    <a:p>
                      <a:pPr marL="323850" marR="18034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89220" algn="r"/>
                        </a:tabLst>
                      </a:pPr>
                      <a:r>
                        <a:rPr lang="en-US" sz="1600" spc="10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12</a:t>
                      </a:r>
                      <a:r>
                        <a:rPr lang="en-US" sz="1600" spc="5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.321</a:t>
                      </a:r>
                      <a:r>
                        <a:rPr lang="en-US" sz="1600" spc="10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.891</a:t>
                      </a:r>
                      <a:r>
                        <a:rPr lang="en-US" sz="1600" spc="5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,33</a:t>
                      </a:r>
                      <a:r>
                        <a:rPr lang="en-US" sz="1600" spc="-45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€</a:t>
                      </a:r>
                      <a:endParaRPr lang="fr-L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179"/>
                    </a:solidFill>
                  </a:tcPr>
                </a:tc>
                <a:tc>
                  <a:txBody>
                    <a:bodyPr/>
                    <a:lstStyle/>
                    <a:p>
                      <a:pPr marL="323850" marR="18034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89220" algn="r"/>
                        </a:tabLst>
                      </a:pPr>
                      <a:r>
                        <a:rPr lang="en-US" sz="1600" spc="1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8</a:t>
                      </a:r>
                      <a:r>
                        <a:rPr lang="en-US" sz="1600" spc="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.</a:t>
                      </a:r>
                      <a:r>
                        <a:rPr lang="en-US" sz="1600" spc="1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en-US" sz="1600" spc="2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8</a:t>
                      </a:r>
                      <a:r>
                        <a:rPr lang="en-US" sz="1600" spc="1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8.</a:t>
                      </a:r>
                      <a:r>
                        <a:rPr lang="en-US" sz="1600" spc="2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8</a:t>
                      </a:r>
                      <a:r>
                        <a:rPr lang="en-US" sz="1600" spc="2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4</a:t>
                      </a:r>
                      <a:r>
                        <a:rPr lang="en-US" sz="1600" spc="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3,</a:t>
                      </a:r>
                      <a:r>
                        <a:rPr lang="en-US" sz="1600" spc="2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5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4</a:t>
                      </a:r>
                      <a:r>
                        <a:rPr lang="en-US" sz="1600" spc="-4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€</a:t>
                      </a:r>
                      <a:endParaRPr lang="fr-L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839F"/>
                    </a:solidFill>
                  </a:tcPr>
                </a:tc>
              </a:tr>
              <a:tr h="436095">
                <a:tc>
                  <a:txBody>
                    <a:bodyPr/>
                    <a:lstStyle/>
                    <a:p>
                      <a:pPr marL="32385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89220" algn="r"/>
                        </a:tabLst>
                      </a:pPr>
                      <a:r>
                        <a:rPr lang="en-US" sz="1600" dirty="0" err="1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Indemnités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récupérées</a:t>
                      </a:r>
                      <a:endParaRPr lang="fr-L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839F"/>
                    </a:solidFill>
                  </a:tcPr>
                </a:tc>
                <a:tc>
                  <a:txBody>
                    <a:bodyPr/>
                    <a:lstStyle/>
                    <a:p>
                      <a:pPr marL="323850" marR="18034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89220" algn="r"/>
                        </a:tabLst>
                      </a:pPr>
                      <a:r>
                        <a:rPr lang="en-US" sz="1600" spc="15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1.036</a:t>
                      </a:r>
                      <a:r>
                        <a:rPr lang="en-US" sz="1600" spc="5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.166</a:t>
                      </a:r>
                      <a:r>
                        <a:rPr lang="en-US" sz="1600" spc="10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,55</a:t>
                      </a:r>
                      <a:r>
                        <a:rPr lang="en-US" sz="1600" spc="-45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€</a:t>
                      </a:r>
                      <a:endParaRPr lang="fr-L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179"/>
                    </a:solidFill>
                  </a:tcPr>
                </a:tc>
                <a:tc>
                  <a:txBody>
                    <a:bodyPr/>
                    <a:lstStyle/>
                    <a:p>
                      <a:pPr marL="323850" marR="18034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89220" algn="r"/>
                        </a:tabLst>
                      </a:pPr>
                      <a:r>
                        <a:rPr lang="en-US" sz="1600" spc="1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8</a:t>
                      </a:r>
                      <a:r>
                        <a:rPr lang="en-US" sz="1600" spc="1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5</a:t>
                      </a:r>
                      <a:r>
                        <a:rPr lang="en-US" sz="1600" spc="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5.</a:t>
                      </a:r>
                      <a:r>
                        <a:rPr lang="en-US" sz="1600" spc="1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5</a:t>
                      </a:r>
                      <a:r>
                        <a:rPr lang="en-US" sz="1600" spc="1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5</a:t>
                      </a:r>
                      <a:r>
                        <a:rPr lang="en-US" sz="1600" spc="1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8,</a:t>
                      </a:r>
                      <a:r>
                        <a:rPr lang="en-US" sz="1600" spc="1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8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3</a:t>
                      </a:r>
                      <a:r>
                        <a:rPr lang="en-US" sz="1600" spc="-4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€</a:t>
                      </a:r>
                      <a:endParaRPr lang="fr-L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839F"/>
                    </a:solidFill>
                  </a:tcPr>
                </a:tc>
              </a:tr>
              <a:tr h="3412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189220" algn="l"/>
                        </a:tabLs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839F"/>
                    </a:solidFill>
                  </a:tcPr>
                </a:tc>
                <a:tc>
                  <a:txBody>
                    <a:bodyPr/>
                    <a:lstStyle/>
                    <a:p>
                      <a:pPr marR="180340"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189220" algn="l"/>
                        </a:tabLs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179"/>
                    </a:solidFill>
                  </a:tcPr>
                </a:tc>
                <a:tc>
                  <a:txBody>
                    <a:bodyPr/>
                    <a:lstStyle/>
                    <a:p>
                      <a:pPr marR="180340"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189220" algn="l"/>
                        </a:tabLs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839F"/>
                    </a:solidFill>
                  </a:tcPr>
                </a:tc>
              </a:tr>
              <a:tr h="436095">
                <a:tc>
                  <a:txBody>
                    <a:bodyPr/>
                    <a:lstStyle/>
                    <a:p>
                      <a:pPr marL="32385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89220" algn="r"/>
                        </a:tabLst>
                      </a:pPr>
                      <a:r>
                        <a:rPr lang="en-US" sz="1600" dirty="0" err="1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Résultat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consolidé</a:t>
                      </a:r>
                      <a:endParaRPr lang="fr-L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839F"/>
                    </a:solidFill>
                  </a:tcPr>
                </a:tc>
                <a:tc>
                  <a:txBody>
                    <a:bodyPr/>
                    <a:lstStyle/>
                    <a:p>
                      <a:pPr marL="323850" marR="18034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89220" algn="r"/>
                        </a:tabLst>
                      </a:pPr>
                      <a:r>
                        <a:rPr lang="en-US" sz="1600" spc="1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- </a:t>
                      </a:r>
                      <a:r>
                        <a:rPr lang="en-US" sz="1600" spc="15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909.142,27</a:t>
                      </a:r>
                      <a:r>
                        <a:rPr lang="en-US" sz="1600" spc="-45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€</a:t>
                      </a:r>
                      <a:endParaRPr lang="fr-L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179"/>
                    </a:solidFill>
                  </a:tcPr>
                </a:tc>
                <a:tc>
                  <a:txBody>
                    <a:bodyPr/>
                    <a:lstStyle/>
                    <a:p>
                      <a:pPr marL="323850" marR="18034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89220" algn="r"/>
                        </a:tabLst>
                      </a:pPr>
                      <a:r>
                        <a:rPr lang="en-US" sz="1600" spc="1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- 4.596.476,91</a:t>
                      </a:r>
                      <a:r>
                        <a:rPr lang="en-US" sz="1600" spc="-4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€</a:t>
                      </a:r>
                      <a:endParaRPr lang="fr-L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839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LU" sz="4000" dirty="0" smtClean="0"/>
              <a:t>Assurance-crédit: </a:t>
            </a:r>
            <a:br>
              <a:rPr lang="fr-LU" sz="4000" dirty="0" smtClean="0"/>
            </a:br>
            <a:r>
              <a:rPr lang="fr-LU" sz="4000" dirty="0" smtClean="0"/>
              <a:t>Opérations</a:t>
            </a:r>
            <a:r>
              <a:rPr lang="fr-FR" sz="4000" b="1" dirty="0" smtClean="0"/>
              <a:t> assurées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kumimoji="1" lang="fr-CH" sz="2700" b="1" dirty="0" smtClean="0"/>
              <a:t>Opérations assurées: 549.247.243,45</a:t>
            </a:r>
            <a:r>
              <a:rPr kumimoji="1" lang="fr-LU" sz="2700" b="1" dirty="0" smtClean="0"/>
              <a:t> €</a:t>
            </a:r>
          </a:p>
          <a:p>
            <a:pPr algn="ctr" eaLnBrk="1" hangingPunct="1">
              <a:buFontTx/>
              <a:buNone/>
            </a:pPr>
            <a:endParaRPr kumimoji="1" lang="fr-LU" sz="2700" b="1" dirty="0" smtClean="0">
              <a:solidFill>
                <a:srgbClr val="333333"/>
              </a:solidFill>
            </a:endParaRPr>
          </a:p>
          <a:p>
            <a:pPr algn="ctr" eaLnBrk="1" hangingPunct="1">
              <a:buFontTx/>
              <a:buNone/>
            </a:pPr>
            <a:endParaRPr kumimoji="1" lang="fr-LU" sz="2700" b="1" dirty="0" smtClean="0">
              <a:solidFill>
                <a:srgbClr val="333333"/>
              </a:solidFill>
            </a:endParaRP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14425"/>
            <a:ext cx="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14</a:t>
            </a:fld>
            <a:endParaRPr lang="fr-L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596" y="2315475"/>
            <a:ext cx="8663551" cy="45392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LU" sz="4000" dirty="0" smtClean="0"/>
              <a:t>Assurance-crédit: </a:t>
            </a:r>
            <a:br>
              <a:rPr lang="fr-LU" sz="4000" dirty="0" smtClean="0"/>
            </a:br>
            <a:r>
              <a:rPr lang="fr-FR" sz="4000" b="1" dirty="0" smtClean="0"/>
              <a:t>Primes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kumimoji="1" lang="fr-CH" sz="2700" b="1" dirty="0" smtClean="0"/>
              <a:t>Primes émises: 6</a:t>
            </a:r>
            <a:r>
              <a:rPr kumimoji="1" lang="fr-LU" sz="2700" b="1" dirty="0" smtClean="0"/>
              <a:t>.230.668 € / Primes acquises: 3.908.852 €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15</a:t>
            </a:fld>
            <a:endParaRPr lang="fr-L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74" y="2027160"/>
            <a:ext cx="8430451" cy="48308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LU" sz="4000" dirty="0" smtClean="0"/>
              <a:t>Assurance-crédit: </a:t>
            </a:r>
            <a:br>
              <a:rPr lang="fr-LU" sz="4000" dirty="0" smtClean="0"/>
            </a:br>
            <a:r>
              <a:rPr lang="fr-LU" sz="4000" dirty="0" smtClean="0"/>
              <a:t>Engagements au 31 décembre</a:t>
            </a:r>
            <a:endParaRPr lang="fr-FR" sz="4000" b="1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fr-CH" sz="2700" dirty="0" smtClean="0"/>
              <a:t>	</a:t>
            </a:r>
            <a:r>
              <a:rPr kumimoji="1" lang="fr-CH" sz="2700" b="1" dirty="0" smtClean="0"/>
              <a:t>Engagements réels: </a:t>
            </a:r>
            <a:r>
              <a:rPr kumimoji="1" lang="fr-LU" sz="2700" b="1" dirty="0" smtClean="0"/>
              <a:t>838.833.656,62 €</a:t>
            </a:r>
          </a:p>
          <a:p>
            <a:pPr algn="ctr" eaLnBrk="1" hangingPunct="1">
              <a:buFontTx/>
              <a:buNone/>
            </a:pPr>
            <a:endParaRPr kumimoji="1" lang="fr-LU" sz="2700" b="1" dirty="0" smtClean="0">
              <a:solidFill>
                <a:srgbClr val="333333"/>
              </a:solidFill>
            </a:endParaRPr>
          </a:p>
          <a:p>
            <a:pPr algn="ctr" eaLnBrk="1" hangingPunct="1">
              <a:buFontTx/>
              <a:buNone/>
            </a:pPr>
            <a:endParaRPr kumimoji="1" lang="fr-LU" sz="2700" b="1" dirty="0" smtClean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16</a:t>
            </a:fld>
            <a:endParaRPr lang="fr-L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22" y="2299320"/>
            <a:ext cx="8780101" cy="45586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LU" sz="4000" dirty="0" smtClean="0"/>
              <a:t>Assurance-crédit: </a:t>
            </a:r>
            <a:br>
              <a:rPr lang="fr-LU" sz="4000" dirty="0" smtClean="0"/>
            </a:br>
            <a:r>
              <a:rPr lang="fr-CH" sz="4000" b="1" dirty="0" smtClean="0"/>
              <a:t>Indemnités payées</a:t>
            </a:r>
            <a:endParaRPr lang="en-US" sz="4000" b="1" dirty="0" smtClean="0"/>
          </a:p>
        </p:txBody>
      </p:sp>
      <p:sp>
        <p:nvSpPr>
          <p:cNvPr id="2355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fr-CH" sz="2800" dirty="0" smtClean="0"/>
              <a:t>	</a:t>
            </a:r>
            <a:r>
              <a:rPr kumimoji="1" lang="fr-CH" sz="2800" b="1" dirty="0" smtClean="0"/>
              <a:t>Indemnités payées: 12</a:t>
            </a:r>
            <a:r>
              <a:rPr kumimoji="1" lang="fr-LU" sz="2800" b="1" dirty="0" smtClean="0"/>
              <a:t>.321.891,33 €</a:t>
            </a:r>
          </a:p>
          <a:p>
            <a:pPr algn="ctr" eaLnBrk="1" hangingPunct="1"/>
            <a:endParaRPr kumimoji="1" lang="fr-LU" sz="2800" b="1" dirty="0" smtClean="0"/>
          </a:p>
          <a:p>
            <a:pPr algn="ctr" eaLnBrk="1" hangingPunct="1">
              <a:buFontTx/>
              <a:buNone/>
            </a:pPr>
            <a:endParaRPr kumimoji="1" lang="fr-LU" sz="2700" b="1" dirty="0" smtClean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17</a:t>
            </a:fld>
            <a:endParaRPr lang="fr-L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37" y="2292159"/>
            <a:ext cx="8508151" cy="456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LU" sz="4000" dirty="0" smtClean="0"/>
              <a:t>Assurance-crédit: </a:t>
            </a:r>
            <a:br>
              <a:rPr lang="fr-LU" sz="4000" dirty="0" smtClean="0"/>
            </a:br>
            <a:r>
              <a:rPr lang="fr-CH" sz="4000" dirty="0" smtClean="0"/>
              <a:t>Indemnités récupérées</a:t>
            </a:r>
            <a:endParaRPr lang="en-US" sz="4000" b="1" dirty="0" smtClean="0"/>
          </a:p>
        </p:txBody>
      </p:sp>
      <p:sp>
        <p:nvSpPr>
          <p:cNvPr id="2457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kumimoji="1" lang="fr-CH" sz="2800" b="1" dirty="0" smtClean="0"/>
              <a:t>Indemnités récupérées: 1.036</a:t>
            </a:r>
            <a:r>
              <a:rPr kumimoji="1" lang="fr-LU" sz="2800" b="1" dirty="0" smtClean="0"/>
              <a:t>.166,55 €</a:t>
            </a:r>
          </a:p>
          <a:p>
            <a:pPr algn="ctr" eaLnBrk="1" hangingPunct="1"/>
            <a:endParaRPr kumimoji="1" lang="fr-LU" sz="2800" b="1" dirty="0" smtClean="0"/>
          </a:p>
          <a:p>
            <a:pPr algn="ctr" eaLnBrk="1" hangingPunct="1">
              <a:buFontTx/>
              <a:buNone/>
            </a:pPr>
            <a:endParaRPr kumimoji="1" lang="fr-LU" sz="2700" b="1" dirty="0" smtClean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18</a:t>
            </a:fld>
            <a:endParaRPr lang="fr-L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240890"/>
            <a:ext cx="8352751" cy="456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LU" sz="4000" dirty="0" smtClean="0"/>
              <a:t>Assurance-crédit: </a:t>
            </a:r>
            <a:br>
              <a:rPr lang="fr-LU" sz="4000" dirty="0" smtClean="0"/>
            </a:br>
            <a:r>
              <a:rPr lang="fr-CH" sz="4000" b="1" dirty="0" err="1" smtClean="0"/>
              <a:t>Répart</a:t>
            </a:r>
            <a:r>
              <a:rPr lang="fr-CH" sz="4000" b="1" dirty="0" smtClean="0"/>
              <a:t>. géographique Activité MLT</a:t>
            </a: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19</a:t>
            </a:fld>
            <a:endParaRPr lang="fr-LU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050" y="1641201"/>
            <a:ext cx="8964488" cy="50682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9523" y="3060939"/>
            <a:ext cx="91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LU" dirty="0" smtClean="0">
                <a:solidFill>
                  <a:srgbClr val="CC3300"/>
                </a:solidFill>
              </a:rPr>
              <a:t>0.0%</a:t>
            </a:r>
            <a:endParaRPr lang="en-US" dirty="0">
              <a:solidFill>
                <a:srgbClr val="CC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7683" y="3060939"/>
            <a:ext cx="85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dirty="0" smtClean="0">
                <a:solidFill>
                  <a:srgbClr val="0070C0"/>
                </a:solidFill>
              </a:rPr>
              <a:t>0.0%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3246" y="4795700"/>
            <a:ext cx="798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LU" dirty="0" smtClean="0">
                <a:solidFill>
                  <a:srgbClr val="CC3300"/>
                </a:solidFill>
              </a:rPr>
              <a:t>8.63%</a:t>
            </a:r>
            <a:endParaRPr lang="en-US" dirty="0">
              <a:solidFill>
                <a:srgbClr val="CC33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3847" y="4795700"/>
            <a:ext cx="929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dirty="0" smtClean="0">
                <a:solidFill>
                  <a:srgbClr val="0070C0"/>
                </a:solidFill>
              </a:rPr>
              <a:t>19.36%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9832" y="3155558"/>
            <a:ext cx="96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LU" dirty="0" smtClean="0">
                <a:solidFill>
                  <a:srgbClr val="CC3300"/>
                </a:solidFill>
              </a:rPr>
              <a:t>2.36%</a:t>
            </a:r>
            <a:endParaRPr lang="en-US" dirty="0">
              <a:solidFill>
                <a:srgbClr val="CC33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95935" y="3155558"/>
            <a:ext cx="892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dirty="0" smtClean="0">
                <a:solidFill>
                  <a:srgbClr val="0070C0"/>
                </a:solidFill>
              </a:rPr>
              <a:t>17.54%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4008" y="2835442"/>
            <a:ext cx="950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LU" dirty="0" smtClean="0">
                <a:solidFill>
                  <a:srgbClr val="CC3300"/>
                </a:solidFill>
              </a:rPr>
              <a:t>35.09%</a:t>
            </a:r>
            <a:endParaRPr lang="en-US" dirty="0">
              <a:solidFill>
                <a:srgbClr val="CC33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6119" y="2835442"/>
            <a:ext cx="95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dirty="0" smtClean="0">
                <a:solidFill>
                  <a:srgbClr val="0070C0"/>
                </a:solidFill>
              </a:rPr>
              <a:t>9.20%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4008" y="3635620"/>
            <a:ext cx="892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LU" dirty="0" smtClean="0">
                <a:solidFill>
                  <a:srgbClr val="CC3300"/>
                </a:solidFill>
              </a:rPr>
              <a:t>3.20%</a:t>
            </a:r>
            <a:endParaRPr lang="en-US" dirty="0">
              <a:solidFill>
                <a:srgbClr val="CC33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8104" y="36356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dirty="0" smtClean="0">
                <a:solidFill>
                  <a:srgbClr val="0070C0"/>
                </a:solidFill>
              </a:rPr>
              <a:t>15.87%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33454" y="4373090"/>
            <a:ext cx="110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LU" dirty="0" smtClean="0">
                <a:solidFill>
                  <a:srgbClr val="CC3300"/>
                </a:solidFill>
              </a:rPr>
              <a:t>1.57%</a:t>
            </a:r>
            <a:endParaRPr lang="en-US" dirty="0">
              <a:solidFill>
                <a:srgbClr val="CC33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12050" y="4373090"/>
            <a:ext cx="872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dirty="0" smtClean="0">
                <a:solidFill>
                  <a:srgbClr val="0070C0"/>
                </a:solidFill>
              </a:rPr>
              <a:t>4.38%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88224" y="3556798"/>
            <a:ext cx="892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LU" dirty="0" smtClean="0">
                <a:solidFill>
                  <a:srgbClr val="CC3300"/>
                </a:solidFill>
              </a:rPr>
              <a:t>48.95%</a:t>
            </a:r>
            <a:endParaRPr lang="en-US" dirty="0">
              <a:solidFill>
                <a:srgbClr val="CC33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52320" y="355679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dirty="0" smtClean="0">
                <a:solidFill>
                  <a:srgbClr val="0070C0"/>
                </a:solidFill>
              </a:rPr>
              <a:t>32.46%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44199" y="5145893"/>
            <a:ext cx="929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LU" dirty="0" smtClean="0">
                <a:solidFill>
                  <a:srgbClr val="CC3300"/>
                </a:solidFill>
              </a:rPr>
              <a:t>0.22%</a:t>
            </a:r>
            <a:endParaRPr lang="en-US" dirty="0">
              <a:solidFill>
                <a:srgbClr val="CC33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45822" y="5145893"/>
            <a:ext cx="798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dirty="0" smtClean="0">
                <a:solidFill>
                  <a:srgbClr val="0070C0"/>
                </a:solidFill>
              </a:rPr>
              <a:t>1.20%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5301208"/>
            <a:ext cx="432048" cy="169905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7504" y="6051455"/>
            <a:ext cx="432048" cy="1699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9552" y="5229200"/>
            <a:ext cx="22084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400" dirty="0" smtClean="0">
                <a:solidFill>
                  <a:srgbClr val="5B6475"/>
                </a:solidFill>
              </a:rPr>
              <a:t>Breakdown of medium and long </a:t>
            </a:r>
            <a:r>
              <a:rPr lang="fr-LU" sz="1400" dirty="0" err="1" smtClean="0">
                <a:solidFill>
                  <a:srgbClr val="5B6475"/>
                </a:solidFill>
              </a:rPr>
              <a:t>term</a:t>
            </a:r>
            <a:r>
              <a:rPr lang="fr-LU" sz="1400" dirty="0" smtClean="0">
                <a:solidFill>
                  <a:srgbClr val="5B6475"/>
                </a:solidFill>
              </a:rPr>
              <a:t> </a:t>
            </a:r>
            <a:r>
              <a:rPr lang="fr-LU" sz="1400" dirty="0" err="1" smtClean="0">
                <a:solidFill>
                  <a:srgbClr val="5B6475"/>
                </a:solidFill>
              </a:rPr>
              <a:t>commitments</a:t>
            </a:r>
            <a:r>
              <a:rPr lang="fr-LU" sz="1400" dirty="0" smtClean="0">
                <a:solidFill>
                  <a:srgbClr val="5B6475"/>
                </a:solidFill>
              </a:rPr>
              <a:t> on 31/12/2015</a:t>
            </a:r>
            <a:endParaRPr lang="en-US" sz="1400" dirty="0">
              <a:solidFill>
                <a:srgbClr val="5B6475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9551" y="5971002"/>
            <a:ext cx="22084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400" dirty="0">
                <a:solidFill>
                  <a:srgbClr val="5B6475"/>
                </a:solidFill>
              </a:rPr>
              <a:t>Breakdown of medium and long </a:t>
            </a:r>
            <a:r>
              <a:rPr lang="fr-LU" sz="1400" dirty="0" err="1">
                <a:solidFill>
                  <a:srgbClr val="5B6475"/>
                </a:solidFill>
              </a:rPr>
              <a:t>term</a:t>
            </a:r>
            <a:r>
              <a:rPr lang="fr-LU" sz="1400" dirty="0">
                <a:solidFill>
                  <a:srgbClr val="5B6475"/>
                </a:solidFill>
              </a:rPr>
              <a:t> business </a:t>
            </a:r>
            <a:r>
              <a:rPr lang="fr-LU" sz="1400" dirty="0" err="1">
                <a:solidFill>
                  <a:srgbClr val="5B6475"/>
                </a:solidFill>
              </a:rPr>
              <a:t>insured</a:t>
            </a:r>
            <a:r>
              <a:rPr lang="fr-LU" sz="1400" dirty="0">
                <a:solidFill>
                  <a:srgbClr val="5B6475"/>
                </a:solidFill>
              </a:rPr>
              <a:t> in 2015</a:t>
            </a:r>
            <a:endParaRPr lang="en-US" sz="1400" dirty="0">
              <a:solidFill>
                <a:srgbClr val="5B6475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050" y="0"/>
            <a:ext cx="7092950" cy="1417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LU" sz="4000" dirty="0" smtClean="0"/>
              <a:t>Qui sommes-nous?</a:t>
            </a:r>
            <a:endParaRPr lang="fr-LU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C921BF-90F5-40E5-B99E-4B048E20F459}" type="slidenum">
              <a:rPr lang="fr-LU"/>
              <a:pPr>
                <a:defRPr/>
              </a:pPr>
              <a:t>2</a:t>
            </a:fld>
            <a:endParaRPr lang="fr-LU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420216" y="1484784"/>
          <a:ext cx="8256240" cy="4508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ODL logo sans bord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83375" y="1784391"/>
            <a:ext cx="3497264" cy="1638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/>
        <p:txBody>
          <a:bodyPr anchorCtr="1"/>
          <a:lstStyle/>
          <a:p>
            <a:pPr eaLnBrk="1" hangingPunct="1"/>
            <a:r>
              <a:rPr lang="fr-CH" sz="4000" b="1" dirty="0" smtClean="0"/>
              <a:t>Perspectives 2016</a:t>
            </a:r>
            <a:endParaRPr lang="en-US" sz="4000" b="1" dirty="0" smtClean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79512" y="1600200"/>
            <a:ext cx="8605713" cy="463708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rgbClr val="333333"/>
              </a:buClr>
            </a:pPr>
            <a:r>
              <a:rPr kumimoji="1" lang="en-US" sz="2700" b="1" dirty="0" smtClean="0">
                <a:solidFill>
                  <a:srgbClr val="333333"/>
                </a:solidFill>
              </a:rPr>
              <a:t>FMI </a:t>
            </a:r>
            <a:r>
              <a:rPr kumimoji="1" lang="en-US" sz="2700" b="1" dirty="0" err="1" smtClean="0">
                <a:solidFill>
                  <a:srgbClr val="333333"/>
                </a:solidFill>
              </a:rPr>
              <a:t>anticipe</a:t>
            </a:r>
            <a:r>
              <a:rPr kumimoji="1" lang="en-US" sz="2700" b="1" dirty="0" smtClean="0">
                <a:solidFill>
                  <a:srgbClr val="333333"/>
                </a:solidFill>
              </a:rPr>
              <a:t> à nouveau </a:t>
            </a:r>
            <a:r>
              <a:rPr kumimoji="1" lang="en-US" sz="2700" b="1" dirty="0" err="1" smtClean="0">
                <a:solidFill>
                  <a:srgbClr val="333333"/>
                </a:solidFill>
              </a:rPr>
              <a:t>une</a:t>
            </a:r>
            <a:r>
              <a:rPr kumimoji="1" lang="en-US" sz="2700" b="1" dirty="0" smtClean="0">
                <a:solidFill>
                  <a:srgbClr val="333333"/>
                </a:solidFill>
              </a:rPr>
              <a:t> </a:t>
            </a:r>
            <a:r>
              <a:rPr kumimoji="1" lang="en-US" sz="2700" b="1" dirty="0" err="1" smtClean="0">
                <a:solidFill>
                  <a:srgbClr val="333333"/>
                </a:solidFill>
              </a:rPr>
              <a:t>année</a:t>
            </a:r>
            <a:r>
              <a:rPr kumimoji="1" lang="en-US" sz="2700" b="1" dirty="0" smtClean="0">
                <a:solidFill>
                  <a:srgbClr val="333333"/>
                </a:solidFill>
              </a:rPr>
              <a:t> de </a:t>
            </a:r>
            <a:r>
              <a:rPr kumimoji="1" lang="en-US" sz="2700" b="1" dirty="0" err="1" smtClean="0">
                <a:solidFill>
                  <a:srgbClr val="333333"/>
                </a:solidFill>
              </a:rPr>
              <a:t>faible</a:t>
            </a:r>
            <a:r>
              <a:rPr kumimoji="1" lang="en-US" sz="2700" b="1" dirty="0" smtClean="0">
                <a:solidFill>
                  <a:srgbClr val="333333"/>
                </a:solidFill>
              </a:rPr>
              <a:t> </a:t>
            </a:r>
            <a:r>
              <a:rPr kumimoji="1" lang="en-US" sz="2700" b="1" dirty="0" err="1" smtClean="0">
                <a:solidFill>
                  <a:srgbClr val="333333"/>
                </a:solidFill>
              </a:rPr>
              <a:t>croissance</a:t>
            </a:r>
            <a:r>
              <a:rPr kumimoji="1" lang="en-US" sz="2700" b="1" dirty="0" smtClean="0">
                <a:solidFill>
                  <a:srgbClr val="333333"/>
                </a:solidFill>
              </a:rPr>
              <a:t> à </a:t>
            </a:r>
            <a:r>
              <a:rPr kumimoji="1" lang="en-US" sz="2700" b="1" dirty="0" err="1" smtClean="0">
                <a:solidFill>
                  <a:srgbClr val="333333"/>
                </a:solidFill>
              </a:rPr>
              <a:t>l’échelle</a:t>
            </a:r>
            <a:r>
              <a:rPr kumimoji="1" lang="en-US" sz="2700" b="1" dirty="0" smtClean="0">
                <a:solidFill>
                  <a:srgbClr val="333333"/>
                </a:solidFill>
              </a:rPr>
              <a:t> </a:t>
            </a:r>
            <a:r>
              <a:rPr kumimoji="1" lang="en-US" sz="2700" b="1" dirty="0" err="1" smtClean="0">
                <a:solidFill>
                  <a:srgbClr val="333333"/>
                </a:solidFill>
              </a:rPr>
              <a:t>mondiale</a:t>
            </a:r>
            <a:endParaRPr kumimoji="1" lang="en-US" sz="2700" b="1" dirty="0" smtClean="0">
              <a:solidFill>
                <a:srgbClr val="333333"/>
              </a:solidFill>
            </a:endParaRPr>
          </a:p>
          <a:p>
            <a:pPr>
              <a:buClr>
                <a:srgbClr val="333333"/>
              </a:buClr>
            </a:pPr>
            <a:r>
              <a:rPr kumimoji="1" lang="fr-LU" sz="2700" b="1" dirty="0" smtClean="0">
                <a:solidFill>
                  <a:srgbClr val="333333"/>
                </a:solidFill>
              </a:rPr>
              <a:t>Montant des indemnisations restera à un niveau élevé</a:t>
            </a:r>
            <a:endParaRPr kumimoji="1" lang="en-US" sz="2700" b="1" dirty="0" smtClean="0">
              <a:solidFill>
                <a:srgbClr val="333333"/>
              </a:solidFill>
            </a:endParaRPr>
          </a:p>
          <a:p>
            <a:pPr>
              <a:buClr>
                <a:srgbClr val="333333"/>
              </a:buClr>
            </a:pPr>
            <a:endParaRPr kumimoji="1" lang="en-US" sz="2700" b="1" dirty="0" smtClean="0">
              <a:solidFill>
                <a:srgbClr val="3333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20</a:t>
            </a:fld>
            <a:endParaRPr lang="fr-L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fr-CH" sz="4000" b="1" dirty="0" smtClean="0">
                <a:solidFill>
                  <a:srgbClr val="AB5555"/>
                </a:solidFill>
              </a:rPr>
              <a:t>	</a:t>
            </a:r>
          </a:p>
          <a:p>
            <a:pPr algn="ctr" eaLnBrk="1" hangingPunct="1">
              <a:buFontTx/>
              <a:buNone/>
            </a:pPr>
            <a:endParaRPr lang="fr-CH" sz="4000" b="1" dirty="0" smtClean="0">
              <a:solidFill>
                <a:srgbClr val="AB5555"/>
              </a:solidFill>
            </a:endParaRPr>
          </a:p>
          <a:p>
            <a:pPr algn="ctr" eaLnBrk="1" hangingPunct="1">
              <a:buFontTx/>
              <a:buNone/>
            </a:pPr>
            <a:r>
              <a:rPr lang="fr-CH" sz="4000" b="1" dirty="0" smtClean="0">
                <a:solidFill>
                  <a:srgbClr val="AB5555"/>
                </a:solidFill>
              </a:rPr>
              <a:t>Merci de votre attention !</a:t>
            </a:r>
            <a:endParaRPr lang="en-US" sz="4000" b="1" dirty="0" smtClean="0">
              <a:solidFill>
                <a:srgbClr val="AB55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21</a:t>
            </a:fld>
            <a:endParaRPr lang="fr-L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3600" smtClean="0">
                <a:solidFill>
                  <a:schemeClr val="bg2"/>
                </a:solidFill>
              </a:rPr>
              <a:t/>
            </a:r>
            <a:br>
              <a:rPr lang="en-GB" sz="3600" smtClean="0">
                <a:solidFill>
                  <a:schemeClr val="bg2"/>
                </a:solidFill>
              </a:rPr>
            </a:br>
            <a:endParaRPr lang="fr-FR" b="1" smtClean="0">
              <a:solidFill>
                <a:srgbClr val="AB5555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338263" y="0"/>
            <a:ext cx="78057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fr-FR" sz="4800" b="1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090738" y="1295400"/>
            <a:ext cx="57404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endParaRPr lang="fr-FR" sz="2400" b="1" u="sng">
              <a:solidFill>
                <a:srgbClr val="810310"/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331913" y="2996952"/>
            <a:ext cx="22606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fr-FR" sz="1600" dirty="0"/>
              <a:t>Identification de nouveaux marchés/clients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614488" y="5208240"/>
            <a:ext cx="1446212" cy="381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fr-FR" b="1" dirty="0"/>
              <a:t>Prospection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4062413" y="5186015"/>
            <a:ext cx="1277937" cy="4032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fr-FR" b="1" dirty="0"/>
              <a:t>Commande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5724525" y="5229225"/>
            <a:ext cx="2736850" cy="327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fr-FR" b="1"/>
              <a:t>Livraison / Facturation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4425950" y="2924944"/>
            <a:ext cx="2906713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50000"/>
              <a:buFont typeface="Monotype Sorts"/>
              <a:buNone/>
            </a:pPr>
            <a:r>
              <a:rPr lang="fr-FR" sz="1600" dirty="0"/>
              <a:t>Analyse et surveillance  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50000"/>
              <a:buFont typeface="Monotype Sorts"/>
              <a:buNone/>
            </a:pPr>
            <a:r>
              <a:rPr lang="fr-FR" sz="1600" dirty="0"/>
              <a:t>de la solvabilité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50000"/>
              <a:buFont typeface="Monotype Sorts"/>
              <a:buNone/>
            </a:pPr>
            <a:r>
              <a:rPr lang="fr-FR" sz="1600" dirty="0"/>
              <a:t> recouvrement / indemnisation</a:t>
            </a:r>
            <a:endParaRPr lang="en-US" sz="1600" dirty="0"/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5076056" y="1700808"/>
            <a:ext cx="1944687" cy="71913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50000"/>
              <a:buFont typeface="Monotype Sorts"/>
              <a:buNone/>
            </a:pPr>
            <a:r>
              <a:rPr lang="fr-CH" sz="2400" b="1" dirty="0" smtClean="0">
                <a:solidFill>
                  <a:srgbClr val="C00000"/>
                </a:solidFill>
              </a:rPr>
              <a:t>Assurance-crédit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1043608" y="1844824"/>
            <a:ext cx="2520950" cy="7921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50000"/>
              <a:buFont typeface="Monotype Sorts"/>
              <a:buNone/>
            </a:pPr>
            <a:r>
              <a:rPr lang="fr-CH" sz="2400" b="1" dirty="0" smtClean="0">
                <a:solidFill>
                  <a:srgbClr val="C00000"/>
                </a:solidFill>
              </a:rPr>
              <a:t>COPEL - Aides </a:t>
            </a:r>
            <a:r>
              <a:rPr lang="fr-CH" sz="2400" b="1" dirty="0">
                <a:solidFill>
                  <a:srgbClr val="C00000"/>
                </a:solidFill>
              </a:rPr>
              <a:t>financières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50000"/>
              <a:buFont typeface="Monotype Sorts"/>
              <a:buNone/>
            </a:pPr>
            <a:r>
              <a:rPr lang="fr-CH" sz="2400" b="1" dirty="0">
                <a:solidFill>
                  <a:srgbClr val="C00000"/>
                </a:solidFill>
              </a:rPr>
              <a:t>à l’exportation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1835696" y="0"/>
            <a:ext cx="73083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Mission: Guichet unique pour les exportateurs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3</a:t>
            </a:fld>
            <a:endParaRPr lang="fr-LU"/>
          </a:p>
        </p:txBody>
      </p:sp>
      <p:sp>
        <p:nvSpPr>
          <p:cNvPr id="19" name="Notched Right Arrow 18"/>
          <p:cNvSpPr/>
          <p:nvPr/>
        </p:nvSpPr>
        <p:spPr>
          <a:xfrm>
            <a:off x="358775" y="3573016"/>
            <a:ext cx="8785225" cy="1854835"/>
          </a:xfrm>
          <a:prstGeom prst="notchedRightArrow">
            <a:avLst/>
          </a:prstGeom>
          <a:gradFill rotWithShape="0">
            <a:gsLst>
              <a:gs pos="0">
                <a:srgbClr val="C00000"/>
              </a:gs>
              <a:gs pos="80000">
                <a:schemeClr val="dk1">
                  <a:tint val="40000"/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dk1">
                  <a:tint val="40000"/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Oval 19"/>
          <p:cNvSpPr/>
          <p:nvPr/>
        </p:nvSpPr>
        <p:spPr>
          <a:xfrm>
            <a:off x="2123728" y="4261436"/>
            <a:ext cx="463708" cy="463708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Oval 20"/>
          <p:cNvSpPr/>
          <p:nvPr/>
        </p:nvSpPr>
        <p:spPr>
          <a:xfrm>
            <a:off x="6732240" y="4293096"/>
            <a:ext cx="463708" cy="463708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Oval 21"/>
          <p:cNvSpPr/>
          <p:nvPr/>
        </p:nvSpPr>
        <p:spPr>
          <a:xfrm>
            <a:off x="4468332" y="4293096"/>
            <a:ext cx="463708" cy="463708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FR" dirty="0" smtClean="0"/>
              <a:t>COPEL - Aides financières: </a:t>
            </a:r>
            <a:br>
              <a:rPr lang="fr-FR" dirty="0" smtClean="0"/>
            </a:br>
            <a:r>
              <a:rPr lang="fr-FR" dirty="0" smtClean="0"/>
              <a:t>Entreprises éligibles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4</a:t>
            </a:fld>
            <a:endParaRPr lang="fr-LU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95288" y="1628775"/>
            <a:ext cx="87487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rgbClr val="333333"/>
              </a:buClr>
            </a:pPr>
            <a:r>
              <a:rPr kumimoji="1" lang="fr-LU" sz="2700" b="1" dirty="0" smtClean="0">
                <a:solidFill>
                  <a:srgbClr val="333333"/>
                </a:solidFill>
              </a:rPr>
              <a:t>Entreprises commerciales financièrement saines, sauf les entreprises du secteur financier, de l’assurance ou de l’immobilier</a:t>
            </a:r>
          </a:p>
          <a:p>
            <a:pPr>
              <a:spcAft>
                <a:spcPts val="1200"/>
              </a:spcAft>
              <a:buClr>
                <a:srgbClr val="333333"/>
              </a:buClr>
            </a:pPr>
            <a:r>
              <a:rPr kumimoji="1" lang="fr-LU" sz="2700" b="1" dirty="0" smtClean="0">
                <a:solidFill>
                  <a:srgbClr val="333333"/>
                </a:solidFill>
              </a:rPr>
              <a:t>Intérêt luxembourgeois</a:t>
            </a:r>
          </a:p>
          <a:p>
            <a:pPr>
              <a:spcAft>
                <a:spcPts val="1200"/>
              </a:spcAft>
              <a:buClr>
                <a:srgbClr val="333333"/>
              </a:buClr>
            </a:pPr>
            <a:r>
              <a:rPr kumimoji="1" lang="fr-LU" sz="2700" b="1" dirty="0" smtClean="0">
                <a:solidFill>
                  <a:srgbClr val="333333"/>
                </a:solidFill>
              </a:rPr>
              <a:t>Respect du critère de l’antériorité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LU" sz="2800" b="1" dirty="0"/>
              <a:t>Participation maximale du COPEL à hauteur de 50%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LU" sz="2800" b="1" dirty="0"/>
              <a:t>Plafond de 200.000 € sur 3 ans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LU" sz="2800" b="1" dirty="0"/>
              <a:t>Start-ups: plafond annuel de 10.000€/an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FR" dirty="0" smtClean="0"/>
              <a:t>COPEL - Aides financières: </a:t>
            </a:r>
            <a:br>
              <a:rPr lang="fr-FR" dirty="0" smtClean="0"/>
            </a:br>
            <a:r>
              <a:rPr lang="fr-FR" dirty="0" smtClean="0"/>
              <a:t>Procédure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5</a:t>
            </a:fld>
            <a:endParaRPr lang="fr-LU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/>
        </p:nvGraphicFramePr>
        <p:xfrm>
          <a:off x="179388" y="1600200"/>
          <a:ext cx="8785225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FR" dirty="0" smtClean="0"/>
              <a:t>COPEL - Aides financières: </a:t>
            </a:r>
            <a:br>
              <a:rPr lang="fr-FR" dirty="0" smtClean="0"/>
            </a:br>
            <a:r>
              <a:rPr lang="fr-FR" dirty="0" smtClean="0"/>
              <a:t>Exemples de frais éligibles</a:t>
            </a:r>
            <a:endParaRPr lang="en-US" dirty="0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78157" y="1772816"/>
            <a:ext cx="8748712" cy="351782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spcAft>
                <a:spcPts val="1200"/>
              </a:spcAft>
              <a:buClr>
                <a:srgbClr val="333333"/>
              </a:buClr>
            </a:pPr>
            <a:r>
              <a:rPr kumimoji="1" lang="fr-LU" sz="2700" b="1" dirty="0" smtClean="0">
                <a:solidFill>
                  <a:srgbClr val="333333"/>
                </a:solidFill>
              </a:rPr>
              <a:t>Foires, salons spécialisés à l’étranger, séminaires et   conférences</a:t>
            </a:r>
          </a:p>
          <a:p>
            <a:pPr lvl="0">
              <a:spcAft>
                <a:spcPts val="1200"/>
              </a:spcAft>
              <a:buClr>
                <a:srgbClr val="333333"/>
              </a:buClr>
            </a:pPr>
            <a:r>
              <a:rPr kumimoji="1" lang="fr-LU" sz="2700" b="1" dirty="0" smtClean="0">
                <a:solidFill>
                  <a:srgbClr val="333333"/>
                </a:solidFill>
              </a:rPr>
              <a:t>Conception de supports promotionnels (brochures,  …)</a:t>
            </a:r>
          </a:p>
          <a:p>
            <a:pPr lvl="0">
              <a:spcAft>
                <a:spcPts val="1200"/>
              </a:spcAft>
              <a:buClr>
                <a:srgbClr val="333333"/>
              </a:buClr>
            </a:pPr>
            <a:r>
              <a:rPr kumimoji="1" lang="fr-LU" sz="2700" b="1" dirty="0" smtClean="0">
                <a:solidFill>
                  <a:srgbClr val="333333"/>
                </a:solidFill>
              </a:rPr>
              <a:t>Services de conseil</a:t>
            </a:r>
          </a:p>
          <a:p>
            <a:pPr lvl="0">
              <a:spcAft>
                <a:spcPts val="1200"/>
              </a:spcAft>
              <a:buClr>
                <a:srgbClr val="333333"/>
              </a:buClr>
            </a:pPr>
            <a:r>
              <a:rPr kumimoji="1" lang="fr-LU" sz="2700" b="1" dirty="0" smtClean="0">
                <a:solidFill>
                  <a:srgbClr val="333333"/>
                </a:solidFill>
              </a:rPr>
              <a:t>Traduction de supports promotionnels (sauf en  FR et DE)</a:t>
            </a:r>
          </a:p>
          <a:p>
            <a:pPr lvl="0">
              <a:spcAft>
                <a:spcPts val="1200"/>
              </a:spcAft>
              <a:buClr>
                <a:srgbClr val="333333"/>
              </a:buClr>
            </a:pPr>
            <a:r>
              <a:rPr kumimoji="1" lang="fr-LU" sz="2700" b="1" dirty="0" smtClean="0">
                <a:solidFill>
                  <a:srgbClr val="333333"/>
                </a:solidFill>
              </a:rPr>
              <a:t>Frais de publicité</a:t>
            </a:r>
          </a:p>
          <a:p>
            <a:pPr>
              <a:buClr>
                <a:srgbClr val="333333"/>
              </a:buClr>
            </a:pPr>
            <a:endParaRPr kumimoji="1" lang="fr-LU" sz="2700" b="1" dirty="0" smtClean="0">
              <a:solidFill>
                <a:srgbClr val="3333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6</a:t>
            </a:fld>
            <a:endParaRPr lang="fr-L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COPEL - Aides financières: </a:t>
            </a:r>
            <a:br>
              <a:rPr lang="fr-FR" dirty="0"/>
            </a:br>
            <a:r>
              <a:rPr lang="fr-FR" dirty="0" smtClean="0"/>
              <a:t>Chiffres clés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7</a:t>
            </a:fld>
            <a:endParaRPr lang="fr-L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487" y="1772816"/>
            <a:ext cx="4260687" cy="1872208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95288" y="4118458"/>
            <a:ext cx="8748712" cy="2550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rgbClr val="333333"/>
              </a:buClr>
            </a:pPr>
            <a:r>
              <a:rPr kumimoji="1" lang="fr-LU" sz="2700" b="1" dirty="0" smtClean="0">
                <a:solidFill>
                  <a:srgbClr val="333333"/>
                </a:solidFill>
              </a:rPr>
              <a:t>84% des aides payées concernent des remboursements de frais liés aux participations aux foires</a:t>
            </a:r>
          </a:p>
          <a:p>
            <a:pPr>
              <a:spcAft>
                <a:spcPts val="1200"/>
              </a:spcAft>
              <a:buClr>
                <a:srgbClr val="333333"/>
              </a:buClr>
            </a:pPr>
            <a:r>
              <a:rPr kumimoji="1" lang="fr-LU" sz="2700" b="1" dirty="0" smtClean="0">
                <a:solidFill>
                  <a:srgbClr val="333333"/>
                </a:solidFill>
              </a:rPr>
              <a:t>80% des aides ont été déboursées pour des projets réalisés en Europe et 10% pour des projets en Amérique du Nord</a:t>
            </a:r>
          </a:p>
        </p:txBody>
      </p:sp>
    </p:spTree>
    <p:extLst>
      <p:ext uri="{BB962C8B-B14F-4D97-AF65-F5344CB8AC3E}">
        <p14:creationId xmlns:p14="http://schemas.microsoft.com/office/powerpoint/2010/main" val="191239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COPEL - Aides financières: </a:t>
            </a:r>
            <a:br>
              <a:rPr lang="fr-FR" dirty="0"/>
            </a:br>
            <a:r>
              <a:rPr lang="fr-FR" dirty="0" smtClean="0"/>
              <a:t>Chiffres clés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8</a:t>
            </a:fld>
            <a:endParaRPr lang="fr-L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719806"/>
            <a:ext cx="6216496" cy="486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6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COPEL - Aides financières: </a:t>
            </a:r>
            <a:br>
              <a:rPr lang="fr-FR" dirty="0"/>
            </a:br>
            <a:r>
              <a:rPr lang="fr-FR" dirty="0" smtClean="0"/>
              <a:t>Guichet.lu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9</a:t>
            </a:fld>
            <a:endParaRPr lang="fr-L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288" y="1628775"/>
            <a:ext cx="87487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Clr>
                <a:srgbClr val="333333"/>
              </a:buClr>
              <a:buNone/>
            </a:pPr>
            <a:endParaRPr kumimoji="1" lang="fr-LU" sz="2700" b="1" dirty="0" smtClean="0">
              <a:solidFill>
                <a:srgbClr val="333333"/>
              </a:solidFill>
            </a:endParaRPr>
          </a:p>
          <a:p>
            <a:pPr marL="0" indent="0">
              <a:spcAft>
                <a:spcPts val="1200"/>
              </a:spcAft>
              <a:buClr>
                <a:srgbClr val="333333"/>
              </a:buClr>
              <a:buNone/>
            </a:pPr>
            <a:r>
              <a:rPr kumimoji="1" lang="fr-LU" sz="2700" b="1" dirty="0" smtClean="0">
                <a:solidFill>
                  <a:srgbClr val="333333"/>
                </a:solidFill>
              </a:rPr>
              <a:t>Le </a:t>
            </a:r>
            <a:r>
              <a:rPr kumimoji="1" lang="fr-LU" sz="2700" b="1" dirty="0" err="1" smtClean="0">
                <a:solidFill>
                  <a:srgbClr val="333333"/>
                </a:solidFill>
              </a:rPr>
              <a:t>Copel</a:t>
            </a:r>
            <a:r>
              <a:rPr kumimoji="1" lang="fr-LU" sz="2700" b="1" dirty="0" smtClean="0">
                <a:solidFill>
                  <a:srgbClr val="333333"/>
                </a:solidFill>
              </a:rPr>
              <a:t> continue à innover et à adapter ces instruments. </a:t>
            </a:r>
          </a:p>
          <a:p>
            <a:pPr marL="0" indent="0">
              <a:spcAft>
                <a:spcPts val="1200"/>
              </a:spcAft>
              <a:buClr>
                <a:srgbClr val="333333"/>
              </a:buClr>
              <a:buNone/>
            </a:pPr>
            <a:r>
              <a:rPr lang="fr-LU" sz="2800" b="1" dirty="0"/>
              <a:t>Au cours du 4e trimestre 2016, les demandes de soutien financier pourront être introduites par voie électronique via </a:t>
            </a:r>
            <a:r>
              <a:rPr lang="fr-LU" sz="2800" b="1" dirty="0" err="1"/>
              <a:t>MyGuichet</a:t>
            </a:r>
            <a:r>
              <a:rPr lang="fr-LU" sz="2800" b="1" dirty="0"/>
              <a:t>, la plateforme sécurisée de Guichet.lu. Ce service a été mis en œuvre en étroite collaboration avec le Centre des technologies de l’information de l’Etat (CTIE).</a:t>
            </a:r>
            <a:endParaRPr kumimoji="1" lang="fr-LU" sz="2700" b="1" dirty="0" smtClean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11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1678</TotalTime>
  <Words>630</Words>
  <Application>Microsoft Office PowerPoint</Application>
  <PresentationFormat>On-screen Show (4:3)</PresentationFormat>
  <Paragraphs>154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Garamond</vt:lpstr>
      <vt:lpstr>Monotype Sorts</vt:lpstr>
      <vt:lpstr>Times New Roman</vt:lpstr>
      <vt:lpstr>Wingdings</vt:lpstr>
      <vt:lpstr>Office Theme</vt:lpstr>
      <vt:lpstr>Conférence de presse 9 septembre 2016</vt:lpstr>
      <vt:lpstr>Qui sommes-nous?</vt:lpstr>
      <vt:lpstr> </vt:lpstr>
      <vt:lpstr>COPEL - Aides financières:  Entreprises éligibles</vt:lpstr>
      <vt:lpstr>COPEL - Aides financières:  Procédure</vt:lpstr>
      <vt:lpstr>COPEL - Aides financières:  Exemples de frais éligibles</vt:lpstr>
      <vt:lpstr>COPEL - Aides financières:  Chiffres clés 2015</vt:lpstr>
      <vt:lpstr>COPEL - Aides financières:  Chiffres clés 2015</vt:lpstr>
      <vt:lpstr>COPEL - Aides financières:  Guichet.lu</vt:lpstr>
      <vt:lpstr>Assurance-crédit: Services offerts</vt:lpstr>
      <vt:lpstr>Assurance-crédit: Produits d’assurance</vt:lpstr>
      <vt:lpstr>Assurance-crédit: Situation macroéconomique</vt:lpstr>
      <vt:lpstr>Assurance-crédit:  Activité 2015</vt:lpstr>
      <vt:lpstr>Assurance-crédit:  Opérations assurées</vt:lpstr>
      <vt:lpstr>Assurance-crédit:  Primes</vt:lpstr>
      <vt:lpstr>Assurance-crédit:  Engagements au 31 décembre</vt:lpstr>
      <vt:lpstr>Assurance-crédit:  Indemnités payées</vt:lpstr>
      <vt:lpstr>Assurance-crédit:  Indemnités récupérées</vt:lpstr>
      <vt:lpstr>Assurance-crédit:  Répart. géographique Activité MLT</vt:lpstr>
      <vt:lpstr>Perspectives 2016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tne</dc:creator>
  <cp:lastModifiedBy>TEIXEIRA Nelson</cp:lastModifiedBy>
  <cp:revision>225</cp:revision>
  <dcterms:created xsi:type="dcterms:W3CDTF">2012-01-27T10:50:09Z</dcterms:created>
  <dcterms:modified xsi:type="dcterms:W3CDTF">2016-09-08T09:41:48Z</dcterms:modified>
</cp:coreProperties>
</file>