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55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6E8A4-E19E-4B25-ABF0-88BC72D938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B3B491-3DDF-47B3-82B5-BAB748BD5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9456A-37E9-498A-9EDD-8CEBFF3F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9836-6C47-4240-9EB3-134D0FCCE19B}" type="datetimeFigureOut">
              <a:rPr lang="fr-BE" smtClean="0"/>
              <a:t>17/03/2026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B5AA32-9239-4FE1-A3E4-49D165DD0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3B8A7-1AA1-4370-982E-433EA11EE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C303-8838-4734-9B0B-6D7C6ACB8D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8573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1F89F-552F-420C-87B4-6C403990A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0C60A-9205-4A82-97BB-C4D9D38F9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9721E-60E7-4643-B951-667EB0443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9836-6C47-4240-9EB3-134D0FCCE19B}" type="datetimeFigureOut">
              <a:rPr lang="fr-BE" smtClean="0"/>
              <a:t>17/03/2026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B880A-97D3-4D7F-AEFF-EE2043921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E6490-7952-44BC-AC60-AAD527A95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C303-8838-4734-9B0B-6D7C6ACB8D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0042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D87E1B-3FB6-47AF-BC6F-92D040D154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78EB46-C0E9-4E0D-80DD-7D240F69D5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23A67-3591-4745-8FB3-189E4B7D5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9836-6C47-4240-9EB3-134D0FCCE19B}" type="datetimeFigureOut">
              <a:rPr lang="fr-BE" smtClean="0"/>
              <a:t>17/03/2026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FF716-D18C-4379-87AA-3EA0B9B51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FA277-EA97-4D4B-A10A-43B49E291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C303-8838-4734-9B0B-6D7C6ACB8D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02645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7EC53-48B6-4F8D-BABE-384785458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81F3E-1E34-4EFB-916E-2AEBD1F89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E3C9C5-7A46-4269-9493-A4EA517BB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9836-6C47-4240-9EB3-134D0FCCE19B}" type="datetimeFigureOut">
              <a:rPr lang="fr-BE" smtClean="0"/>
              <a:t>17/03/2026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32826-32A4-4632-B723-F7869689B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44FB2-5C6E-4936-BBF7-2B2987B58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C303-8838-4734-9B0B-6D7C6ACB8D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68731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9BA22-718C-449A-ADCA-6F845B238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F3D20F-D07E-4785-A6F5-158422568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E1CE9-73EC-4055-898A-9A7E38FF3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9836-6C47-4240-9EB3-134D0FCCE19B}" type="datetimeFigureOut">
              <a:rPr lang="fr-BE" smtClean="0"/>
              <a:t>17/03/2026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9E23D-D8E1-45B0-A192-D37531823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5D0F8-B8E3-486A-AAB9-B10355B34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C303-8838-4734-9B0B-6D7C6ACB8D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53317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3139F-8244-4B32-BD35-78E0EA1AB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E70F8-B62F-4704-AE40-5E60AA1DB8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66B514-49D0-44C9-B243-49E98AB60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2FF504-DD37-402D-AC1D-75FB7B62F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9836-6C47-4240-9EB3-134D0FCCE19B}" type="datetimeFigureOut">
              <a:rPr lang="fr-BE" smtClean="0"/>
              <a:t>17/03/2026</a:t>
            </a:fld>
            <a:endParaRPr lang="fr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69F42C-79C6-4AC0-979A-C0CCD6BFC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F44AC7-9998-4196-8283-CD093C609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C303-8838-4734-9B0B-6D7C6ACB8D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9909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CD17A-3A6E-4A8B-BF68-B4826E842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189D0-3C49-48BF-86D9-8F274C324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E8CE8A-5F37-4FB7-9496-5494E0998E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ED67A0-EEFE-479C-A35D-5BE9085268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989860-8CBF-4612-B1A5-170753E2CA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DF0C9A-0D07-4C24-B510-A1F692AF4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9836-6C47-4240-9EB3-134D0FCCE19B}" type="datetimeFigureOut">
              <a:rPr lang="fr-BE" smtClean="0"/>
              <a:t>17/03/2026</a:t>
            </a:fld>
            <a:endParaRPr lang="fr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3AC809-E999-45CF-8E4B-835F7301A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443739-2CB4-4CA3-8C0E-B57487586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C303-8838-4734-9B0B-6D7C6ACB8D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50065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30164-B06A-4108-8459-509CB2991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A8F182-6C6F-4F0D-B948-3CDF9C214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9836-6C47-4240-9EB3-134D0FCCE19B}" type="datetimeFigureOut">
              <a:rPr lang="fr-BE" smtClean="0"/>
              <a:t>17/03/2026</a:t>
            </a:fld>
            <a:endParaRPr lang="fr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6DA77C-96C0-44E6-85A5-225911734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DDB7D7-59BA-4835-AA94-EACFEE774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C303-8838-4734-9B0B-6D7C6ACB8D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47240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3BF380-073A-4007-9EBF-1967D5AB7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9836-6C47-4240-9EB3-134D0FCCE19B}" type="datetimeFigureOut">
              <a:rPr lang="fr-BE" smtClean="0"/>
              <a:t>17/03/2026</a:t>
            </a:fld>
            <a:endParaRPr lang="fr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E15034-9879-463E-88F3-DFD2A7DAB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8B2AF-2E3F-4D77-A8F0-65696D2C7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C303-8838-4734-9B0B-6D7C6ACB8D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07236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25920-2F10-4AD2-82F3-FD9E127FE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44546-3A9C-425D-87B3-BB1CFF6A3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D19C0-D32F-4F01-B888-4815F0C598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12AF66-43F3-4F1E-858E-3464CC6E6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9836-6C47-4240-9EB3-134D0FCCE19B}" type="datetimeFigureOut">
              <a:rPr lang="fr-BE" smtClean="0"/>
              <a:t>17/03/2026</a:t>
            </a:fld>
            <a:endParaRPr lang="fr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1E1DED-89B5-46F2-AEE6-01F1AD18C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3FF427-2D68-4AA5-AFBB-BB693E068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C303-8838-4734-9B0B-6D7C6ACB8D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95385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2326A-459D-4565-8743-2B1FF5014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10A965-8D46-4906-8725-21A1DE7048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91C44D-5F1A-423A-92FA-BEC933887F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B2B0D4-345A-4ADD-BE8E-37D11ED62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9836-6C47-4240-9EB3-134D0FCCE19B}" type="datetimeFigureOut">
              <a:rPr lang="fr-BE" smtClean="0"/>
              <a:t>17/03/2026</a:t>
            </a:fld>
            <a:endParaRPr lang="fr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52994F-4FE2-472C-846C-CBFE4D40A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A95C84-8888-467A-BF45-5C791C223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C303-8838-4734-9B0B-6D7C6ACB8D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71741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53C018-D5EE-433E-9842-317971ECE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4CCF8D-256D-4BBD-AC26-4C5C55AEF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FD33E-16BD-439C-ABE4-0237317738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C9836-6C47-4240-9EB3-134D0FCCE19B}" type="datetimeFigureOut">
              <a:rPr lang="fr-BE" smtClean="0"/>
              <a:t>17/03/2026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10CF6-8360-4C71-881D-13A96E30E3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4D6F2-A7F2-4B94-8016-4261DD6A06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2C303-8838-4734-9B0B-6D7C6ACB8D6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0229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ed.europa.eu/en/" TargetMode="External"/><Relationship Id="rId2" Type="http://schemas.openxmlformats.org/officeDocument/2006/relationships/hyperlink" Target="https://www.europarl.europa.eu/contracts-and-grants/en/public-procurement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c.europa.eu/info/funding-tenders/opportunities/portal/screen/hom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info/funding-tenders/opportunities/portal/screen/home" TargetMode="External"/><Relationship Id="rId2" Type="http://schemas.openxmlformats.org/officeDocument/2006/relationships/hyperlink" Target="https://ted.europa.eu/en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eib.org/en/about/procurement/index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2c.mercell.com/today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2c.mercell.com/today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info/funding-tenders/opportunities/portal/screen/opportunities/calls-for-tenders?order=DESC&amp;pageNumber=1&amp;pageSize=50&amp;sortBy=startDate&amp;isExactMatch=true&amp;cftPartyLegalEntityId=47352400" TargetMode="External"/><Relationship Id="rId2" Type="http://schemas.openxmlformats.org/officeDocument/2006/relationships/hyperlink" Target="https://www.eppo.europa.eu/en/about/procurement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m.europa.eu/procuremen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D0E92-D073-4246-BFA4-15677731A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3615"/>
            <a:ext cx="9144000" cy="1747880"/>
          </a:xfrm>
        </p:spPr>
        <p:txBody>
          <a:bodyPr>
            <a:normAutofit/>
          </a:bodyPr>
          <a:lstStyle/>
          <a:p>
            <a:r>
              <a:rPr lang="fr-BE" b="1" dirty="0"/>
              <a:t>Access to tender documents - </a:t>
            </a:r>
            <a:r>
              <a:rPr lang="fr-BE" b="1" dirty="0" err="1"/>
              <a:t>other</a:t>
            </a:r>
            <a:r>
              <a:rPr lang="fr-BE" b="1" dirty="0"/>
              <a:t> relevant links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24B26A-AF72-4829-B8D8-AF43C966B1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Parliament</a:t>
            </a:r>
            <a:r>
              <a:rPr lang="fr-BE" dirty="0"/>
              <a:t> (EP)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BE" dirty="0" err="1"/>
              <a:t>European</a:t>
            </a:r>
            <a:r>
              <a:rPr lang="fr-BE" dirty="0"/>
              <a:t> Investment Bank (EIB)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BE" dirty="0" err="1"/>
              <a:t>European</a:t>
            </a:r>
            <a:r>
              <a:rPr lang="fr-BE" dirty="0"/>
              <a:t> Public </a:t>
            </a:r>
            <a:r>
              <a:rPr lang="fr-BE" dirty="0" err="1"/>
              <a:t>Prosecutor’s</a:t>
            </a:r>
            <a:r>
              <a:rPr lang="fr-BE" dirty="0"/>
              <a:t> Office (EPPO)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Stability</a:t>
            </a:r>
            <a:r>
              <a:rPr lang="fr-BE" dirty="0"/>
              <a:t> </a:t>
            </a:r>
            <a:r>
              <a:rPr lang="fr-BE" dirty="0" err="1"/>
              <a:t>Mechanism</a:t>
            </a:r>
            <a:r>
              <a:rPr lang="fr-BE" dirty="0"/>
              <a:t> (ESM)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81334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D0E92-D073-4246-BFA4-15677731A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27818"/>
          </a:xfrm>
        </p:spPr>
        <p:txBody>
          <a:bodyPr>
            <a:normAutofit fontScale="90000"/>
          </a:bodyPr>
          <a:lstStyle/>
          <a:p>
            <a:r>
              <a:rPr lang="en-GB" sz="6000" b="1" u="sng" dirty="0">
                <a:effectLst/>
                <a:latin typeface="Aptos"/>
                <a:ea typeface="Calibri" panose="020F0502020204030204" pitchFamily="34" charset="0"/>
              </a:rPr>
              <a:t>How to Bid with the European Parliament (EP)</a:t>
            </a:r>
            <a:endParaRPr lang="fr-B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24B26A-AF72-4829-B8D8-AF43C966B1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43794"/>
            <a:ext cx="9144000" cy="3981282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800" b="1" dirty="0">
                <a:effectLst/>
                <a:ea typeface="Calibri" panose="020F0502020204030204" pitchFamily="34" charset="0"/>
              </a:rPr>
              <a:t>Prior Information Notice</a:t>
            </a:r>
          </a:p>
          <a:p>
            <a:pPr algn="l"/>
            <a:r>
              <a:rPr lang="en-GB" sz="1800" u="sng" dirty="0">
                <a:solidFill>
                  <a:srgbClr val="0563C1"/>
                </a:solidFill>
                <a:effectLst/>
                <a:latin typeface="Aptos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https://www.europarl.europa.eu/contracts-and-grants/en/public-procurement</a:t>
            </a:r>
            <a:endParaRPr lang="en-GB" sz="1800" u="sng" dirty="0">
              <a:solidFill>
                <a:srgbClr val="0563C1"/>
              </a:solidFill>
              <a:effectLst/>
              <a:latin typeface="Aptos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fr-BE" sz="1800" dirty="0">
              <a:effectLst/>
              <a:ea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en-GB" sz="1800" b="1" dirty="0">
                <a:ea typeface="Calibri" panose="020F0502020204030204" pitchFamily="34" charset="0"/>
              </a:rPr>
              <a:t>Contract notices and calls for tenders </a:t>
            </a:r>
          </a:p>
          <a:p>
            <a:pPr algn="l"/>
            <a:r>
              <a:rPr lang="en-GB" sz="1800" u="sng" dirty="0">
                <a:solidFill>
                  <a:srgbClr val="0563C1"/>
                </a:solidFill>
                <a:effectLst/>
                <a:latin typeface="Aptos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TED website</a:t>
            </a:r>
            <a:endParaRPr lang="en-GB" sz="1800" b="1" u="sng" dirty="0">
              <a:solidFill>
                <a:srgbClr val="0563C1"/>
              </a:solidFill>
              <a:effectLst/>
              <a:latin typeface="Aptos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GB" sz="1800" u="sng" dirty="0">
                <a:solidFill>
                  <a:srgbClr val="0563C1"/>
                </a:solidFill>
                <a:effectLst/>
                <a:latin typeface="Aptos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EU Funding &amp; Tenders Portal</a:t>
            </a:r>
            <a:endParaRPr lang="fr-BE" sz="1800" b="1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473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D0E92-D073-4246-BFA4-15677731A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27818"/>
          </a:xfrm>
        </p:spPr>
        <p:txBody>
          <a:bodyPr>
            <a:normAutofit fontScale="90000"/>
          </a:bodyPr>
          <a:lstStyle/>
          <a:p>
            <a:r>
              <a:rPr lang="en-GB" sz="6000" b="1" u="sng" dirty="0">
                <a:effectLst/>
                <a:latin typeface="Aptos"/>
                <a:ea typeface="Calibri" panose="020F0502020204030204" pitchFamily="34" charset="0"/>
              </a:rPr>
              <a:t>How to Bid with the European Investment Bank (EIB)</a:t>
            </a:r>
            <a:endParaRPr lang="fr-B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24B26A-AF72-4829-B8D8-AF43C966B1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43794"/>
            <a:ext cx="9144000" cy="3981282"/>
          </a:xfrm>
        </p:spPr>
        <p:txBody>
          <a:bodyPr>
            <a:normAutofit fontScale="925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800" b="1" dirty="0">
                <a:effectLst/>
                <a:ea typeface="Calibri" panose="020F0502020204030204" pitchFamily="34" charset="0"/>
              </a:rPr>
              <a:t>Where to Find EIB Calls for Tenders</a:t>
            </a:r>
          </a:p>
          <a:p>
            <a:pPr marL="342900" indent="-342900">
              <a:buFont typeface="+mj-lt"/>
              <a:buAutoNum type="arabicPeriod"/>
            </a:pPr>
            <a:endParaRPr lang="fr-BE" sz="1800" dirty="0">
              <a:effectLst/>
              <a:ea typeface="Calibri" panose="020F0502020204030204" pitchFamily="34" charset="0"/>
            </a:endParaRPr>
          </a:p>
          <a:p>
            <a:pPr algn="l"/>
            <a:r>
              <a:rPr lang="en-GB" sz="1800" dirty="0">
                <a:effectLst/>
                <a:ea typeface="Calibri" panose="020F0502020204030204" pitchFamily="34" charset="0"/>
              </a:rPr>
              <a:t>All EIB procurement opportunities are published through official EU and EIB channels:</a:t>
            </a:r>
            <a:endParaRPr lang="fr-BE" sz="1800" dirty="0">
              <a:effectLst/>
              <a:ea typeface="Calibri" panose="020F0502020204030204" pitchFamily="34" charset="0"/>
            </a:endParaRPr>
          </a:p>
          <a:p>
            <a:pPr marL="342900" lvl="0" indent="-342900" algn="l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b="1" dirty="0">
                <a:effectLst/>
                <a:ea typeface="Times New Roman" panose="02020603050405020304" pitchFamily="18" charset="0"/>
              </a:rPr>
              <a:t>TED – Tenders Electronic Daily </a:t>
            </a:r>
            <a:r>
              <a:rPr lang="en-GB" sz="1800" b="1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TED - EU Tenders, the Supplement to the Official Journal - TED</a:t>
            </a:r>
            <a:br>
              <a:rPr lang="en-GB" sz="1800" b="1" dirty="0">
                <a:effectLst/>
                <a:ea typeface="Times New Roman" panose="02020603050405020304" pitchFamily="18" charset="0"/>
              </a:rPr>
            </a:br>
            <a:r>
              <a:rPr lang="en-GB" sz="1800" dirty="0" err="1">
                <a:effectLst/>
                <a:ea typeface="Times New Roman" panose="02020603050405020304" pitchFamily="18" charset="0"/>
              </a:rPr>
              <a:t>TED</a:t>
            </a:r>
            <a:r>
              <a:rPr lang="en-GB" sz="1800" dirty="0">
                <a:effectLst/>
                <a:ea typeface="Times New Roman" panose="02020603050405020304" pitchFamily="18" charset="0"/>
              </a:rPr>
              <a:t> is the online version of the </a:t>
            </a:r>
            <a:r>
              <a:rPr lang="en-GB" sz="1800" i="1" dirty="0">
                <a:effectLst/>
                <a:ea typeface="Times New Roman" panose="02020603050405020304" pitchFamily="18" charset="0"/>
              </a:rPr>
              <a:t>Supplement to the Official Journal of the European Union</a:t>
            </a:r>
            <a:r>
              <a:rPr lang="en-GB" sz="1800" dirty="0">
                <a:effectLst/>
                <a:ea typeface="Times New Roman" panose="02020603050405020304" pitchFamily="18" charset="0"/>
              </a:rPr>
              <a:t>.</a:t>
            </a:r>
            <a:br>
              <a:rPr lang="en-GB" sz="1800" dirty="0">
                <a:effectLst/>
                <a:ea typeface="Times New Roman" panose="02020603050405020304" pitchFamily="18" charset="0"/>
              </a:rPr>
            </a:br>
            <a:r>
              <a:rPr lang="en-GB" sz="1800" dirty="0">
                <a:effectLst/>
                <a:ea typeface="Times New Roman" panose="02020603050405020304" pitchFamily="18" charset="0"/>
              </a:rPr>
              <a:t>To find EIB tenders, go to TED and, in the search criteria, enter </a:t>
            </a:r>
            <a:r>
              <a:rPr lang="en-GB" sz="1800" b="1" dirty="0">
                <a:effectLst/>
                <a:ea typeface="Times New Roman" panose="02020603050405020304" pitchFamily="18" charset="0"/>
              </a:rPr>
              <a:t>“European Investment Bank”</a:t>
            </a:r>
            <a:r>
              <a:rPr lang="en-GB" sz="1800" dirty="0">
                <a:effectLst/>
                <a:ea typeface="Times New Roman" panose="02020603050405020304" pitchFamily="18" charset="0"/>
              </a:rPr>
              <a:t> under the </a:t>
            </a:r>
            <a:r>
              <a:rPr lang="en-GB" sz="1800" b="1" dirty="0">
                <a:effectLst/>
                <a:ea typeface="Times New Roman" panose="02020603050405020304" pitchFamily="18" charset="0"/>
              </a:rPr>
              <a:t>Buyer</a:t>
            </a:r>
            <a:r>
              <a:rPr lang="en-GB" sz="1800" dirty="0">
                <a:effectLst/>
                <a:ea typeface="Times New Roman" panose="02020603050405020304" pitchFamily="18" charset="0"/>
              </a:rPr>
              <a:t> field.</a:t>
            </a:r>
            <a:endParaRPr lang="fr-BE" sz="1800" dirty="0">
              <a:effectLst/>
              <a:ea typeface="Calibri" panose="020F0502020204030204" pitchFamily="34" charset="0"/>
            </a:endParaRPr>
          </a:p>
          <a:p>
            <a:pPr marL="342900" lvl="0" indent="-342900" algn="l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b="1" dirty="0">
                <a:effectLst/>
                <a:ea typeface="Times New Roman" panose="02020603050405020304" pitchFamily="18" charset="0"/>
              </a:rPr>
              <a:t>EU Funding &amp; Tenders Opportunities Portal (F&amp;T Portal) </a:t>
            </a:r>
            <a:r>
              <a:rPr lang="en-GB" sz="1800" b="1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3"/>
              </a:rPr>
              <a:t>EU Funding &amp; Tenders Portal</a:t>
            </a:r>
            <a:br>
              <a:rPr lang="en-GB" sz="1800" b="1" dirty="0">
                <a:effectLst/>
                <a:ea typeface="Times New Roman" panose="02020603050405020304" pitchFamily="18" charset="0"/>
              </a:rPr>
            </a:br>
            <a:r>
              <a:rPr lang="en-GB" sz="1800" dirty="0">
                <a:effectLst/>
                <a:ea typeface="Times New Roman" panose="02020603050405020304" pitchFamily="18" charset="0"/>
              </a:rPr>
              <a:t>Some EIB calls for tenders are also published on the European Commission’s Funding &amp; Tenders portal, which provides a consolidated view of EU institutional procurement opportunities. </a:t>
            </a:r>
            <a:endParaRPr lang="fr-BE" sz="1800" dirty="0">
              <a:effectLst/>
              <a:ea typeface="Calibri" panose="020F0502020204030204" pitchFamily="34" charset="0"/>
            </a:endParaRPr>
          </a:p>
          <a:p>
            <a:pPr marL="342900" lvl="0" indent="-342900" algn="l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b="1" dirty="0">
                <a:effectLst/>
                <a:ea typeface="Times New Roman" panose="02020603050405020304" pitchFamily="18" charset="0"/>
              </a:rPr>
              <a:t>EIB Procurement Portal </a:t>
            </a:r>
            <a:r>
              <a:rPr lang="en-GB" sz="1800" b="1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4"/>
              </a:rPr>
              <a:t>EIB Procurement Portal</a:t>
            </a:r>
            <a:br>
              <a:rPr lang="en-GB" sz="1800" b="1" dirty="0">
                <a:effectLst/>
                <a:ea typeface="Times New Roman" panose="02020603050405020304" pitchFamily="18" charset="0"/>
              </a:rPr>
            </a:br>
            <a:r>
              <a:rPr lang="en-GB" sz="1800" dirty="0">
                <a:effectLst/>
                <a:ea typeface="Times New Roman" panose="02020603050405020304" pitchFamily="18" charset="0"/>
              </a:rPr>
              <a:t>The EIB Procurement portal centralises information on ongoing EIB procurement procedures and provides access to relevant tender documentation.  </a:t>
            </a:r>
            <a:endParaRPr lang="fr-BE" sz="1800" dirty="0">
              <a:effectLst/>
              <a:ea typeface="Calibri" panose="020F0502020204030204" pitchFamily="34" charset="0"/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88113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D0E92-D073-4246-BFA4-15677731A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27818"/>
          </a:xfrm>
        </p:spPr>
        <p:txBody>
          <a:bodyPr>
            <a:normAutofit fontScale="90000"/>
          </a:bodyPr>
          <a:lstStyle/>
          <a:p>
            <a:r>
              <a:rPr lang="en-GB" sz="6000" b="1" u="sng" dirty="0">
                <a:effectLst/>
                <a:latin typeface="Aptos"/>
                <a:ea typeface="Calibri" panose="020F0502020204030204" pitchFamily="34" charset="0"/>
              </a:rPr>
              <a:t>How to Bid with the European Investment Bank (EIB)</a:t>
            </a:r>
            <a:endParaRPr lang="fr-B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24B26A-AF72-4829-B8D8-AF43C966B1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43794"/>
            <a:ext cx="9144000" cy="335010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80000"/>
              </a:lnSpc>
              <a:buFont typeface="+mj-lt"/>
              <a:buAutoNum type="arabicPeriod" startAt="2"/>
            </a:pPr>
            <a:r>
              <a:rPr lang="en-GB" sz="1700" b="1" dirty="0">
                <a:ea typeface="Calibri" panose="020F0502020204030204" pitchFamily="34" charset="0"/>
              </a:rPr>
              <a:t>E‑Procurement Platforms Used by the EIB</a:t>
            </a:r>
          </a:p>
          <a:p>
            <a:pPr marL="342900" indent="-342900">
              <a:lnSpc>
                <a:spcPct val="80000"/>
              </a:lnSpc>
              <a:buFont typeface="+mj-lt"/>
              <a:buAutoNum type="arabicPeriod" startAt="2"/>
            </a:pPr>
            <a:endParaRPr lang="en-GB" sz="1700" b="1" dirty="0">
              <a:ea typeface="Calibri" panose="020F0502020204030204" pitchFamily="34" charset="0"/>
            </a:endParaRPr>
          </a:p>
          <a:p>
            <a:pPr algn="l"/>
            <a:r>
              <a:rPr lang="en-GB" sz="1800" dirty="0">
                <a:effectLst/>
                <a:ea typeface="Calibri" panose="020F0502020204030204" pitchFamily="34" charset="0"/>
              </a:rPr>
              <a:t>To ensure transparency, security, and efficiency, the EIB manages its procurement processes through a dedicated digital platform:</a:t>
            </a:r>
            <a:endParaRPr lang="fr-BE" sz="1800" dirty="0">
              <a:effectLst/>
              <a:ea typeface="Calibri" panose="020F0502020204030204" pitchFamily="34" charset="0"/>
            </a:endParaRPr>
          </a:p>
          <a:p>
            <a:pPr marL="342900" lvl="0" indent="-342900" algn="l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b="1" dirty="0" err="1">
                <a:effectLst/>
                <a:ea typeface="Times New Roman" panose="02020603050405020304" pitchFamily="18" charset="0"/>
              </a:rPr>
              <a:t>Mercell</a:t>
            </a:r>
            <a:r>
              <a:rPr lang="en-GB" sz="1800" b="1" dirty="0">
                <a:effectLst/>
                <a:ea typeface="Times New Roman" panose="02020603050405020304" pitchFamily="18" charset="0"/>
              </a:rPr>
              <a:t> Source‑to‑Contract (</a:t>
            </a:r>
            <a:r>
              <a:rPr lang="en-GB" sz="1800" b="1" dirty="0" err="1">
                <a:effectLst/>
                <a:ea typeface="Times New Roman" panose="02020603050405020304" pitchFamily="18" charset="0"/>
              </a:rPr>
              <a:t>StC</a:t>
            </a:r>
            <a:r>
              <a:rPr lang="en-GB" sz="1800" b="1" dirty="0">
                <a:effectLst/>
                <a:ea typeface="Times New Roman" panose="02020603050405020304" pitchFamily="18" charset="0"/>
              </a:rPr>
              <a:t>) </a:t>
            </a:r>
            <a:r>
              <a:rPr lang="en-GB" sz="1800" b="1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Published tenders</a:t>
            </a:r>
            <a:br>
              <a:rPr lang="en-GB" sz="1800" b="1" dirty="0">
                <a:effectLst/>
                <a:ea typeface="Times New Roman" panose="02020603050405020304" pitchFamily="18" charset="0"/>
              </a:rPr>
            </a:br>
            <a:r>
              <a:rPr lang="en-GB" sz="1800" dirty="0" err="1">
                <a:effectLst/>
                <a:ea typeface="Times New Roman" panose="02020603050405020304" pitchFamily="18" charset="0"/>
              </a:rPr>
              <a:t>Mercell</a:t>
            </a:r>
            <a:r>
              <a:rPr lang="en-GB" sz="1800" dirty="0">
                <a:effectLst/>
                <a:ea typeface="Times New Roman" panose="02020603050405020304" pitchFamily="18" charset="0"/>
              </a:rPr>
              <a:t> is the primary platform used for published/unpublished Calls for Tenders and framework call‑offs and DPS.</a:t>
            </a:r>
            <a:endParaRPr lang="fr-BE" sz="1800" dirty="0">
              <a:effectLst/>
              <a:ea typeface="Calibri" panose="020F0502020204030204" pitchFamily="34" charset="0"/>
            </a:endParaRPr>
          </a:p>
          <a:p>
            <a:pPr marL="457200" algn="l"/>
            <a:r>
              <a:rPr lang="en-GB" sz="1800" dirty="0">
                <a:effectLst/>
                <a:ea typeface="Calibri" panose="020F0502020204030204" pitchFamily="34" charset="0"/>
              </a:rPr>
              <a:t>To find EIB tenders, go to </a:t>
            </a:r>
            <a:r>
              <a:rPr lang="en-GB" sz="1800" dirty="0" err="1">
                <a:effectLst/>
                <a:ea typeface="Calibri" panose="020F0502020204030204" pitchFamily="34" charset="0"/>
              </a:rPr>
              <a:t>Mercell</a:t>
            </a:r>
            <a:r>
              <a:rPr lang="en-GB" sz="1800" dirty="0">
                <a:effectLst/>
                <a:ea typeface="Calibri" panose="020F0502020204030204" pitchFamily="34" charset="0"/>
              </a:rPr>
              <a:t> and, in the search criteria, enter </a:t>
            </a:r>
            <a:r>
              <a:rPr lang="en-GB" sz="1800" b="1" dirty="0">
                <a:effectLst/>
                <a:ea typeface="Calibri" panose="020F0502020204030204" pitchFamily="34" charset="0"/>
              </a:rPr>
              <a:t>“European Investment Bank”</a:t>
            </a:r>
            <a:r>
              <a:rPr lang="en-GB" sz="1800" dirty="0">
                <a:effectLst/>
                <a:ea typeface="Calibri" panose="020F0502020204030204" pitchFamily="34" charset="0"/>
              </a:rPr>
              <a:t> under the </a:t>
            </a:r>
            <a:r>
              <a:rPr lang="en-GB" sz="1800" b="1" dirty="0">
                <a:effectLst/>
                <a:ea typeface="Calibri" panose="020F0502020204030204" pitchFamily="34" charset="0"/>
              </a:rPr>
              <a:t>Buying organization</a:t>
            </a:r>
            <a:r>
              <a:rPr lang="en-GB" sz="1800" dirty="0">
                <a:effectLst/>
                <a:ea typeface="Calibri" panose="020F0502020204030204" pitchFamily="34" charset="0"/>
              </a:rPr>
              <a:t> field.</a:t>
            </a:r>
            <a:br>
              <a:rPr lang="en-GB" sz="1800" dirty="0">
                <a:effectLst/>
                <a:ea typeface="Calibri" panose="020F0502020204030204" pitchFamily="34" charset="0"/>
              </a:rPr>
            </a:br>
            <a:r>
              <a:rPr lang="en-GB" sz="1800" dirty="0">
                <a:effectLst/>
                <a:ea typeface="Calibri" panose="020F0502020204030204" pitchFamily="34" charset="0"/>
              </a:rPr>
              <a:t>All tender documents, clarifications, communications, and electronic submissions are handled exclusively through </a:t>
            </a:r>
            <a:r>
              <a:rPr lang="en-GB" sz="1800" dirty="0" err="1">
                <a:effectLst/>
                <a:ea typeface="Calibri" panose="020F0502020204030204" pitchFamily="34" charset="0"/>
              </a:rPr>
              <a:t>Mercell</a:t>
            </a:r>
            <a:r>
              <a:rPr lang="en-GB" sz="1800" dirty="0">
                <a:effectLst/>
                <a:ea typeface="Calibri" panose="020F0502020204030204" pitchFamily="34" charset="0"/>
              </a:rPr>
              <a:t> for the procedures concerned.</a:t>
            </a:r>
            <a:endParaRPr lang="fr-BE" sz="1800" dirty="0">
              <a:effectLst/>
              <a:ea typeface="Calibri" panose="020F0502020204030204" pitchFamily="34" charset="0"/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8603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D0E92-D073-4246-BFA4-15677731A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27818"/>
          </a:xfrm>
        </p:spPr>
        <p:txBody>
          <a:bodyPr>
            <a:normAutofit fontScale="90000"/>
          </a:bodyPr>
          <a:lstStyle/>
          <a:p>
            <a:r>
              <a:rPr lang="en-GB" sz="6000" b="1" u="sng" dirty="0">
                <a:effectLst/>
                <a:latin typeface="Aptos"/>
                <a:ea typeface="Calibri" panose="020F0502020204030204" pitchFamily="34" charset="0"/>
              </a:rPr>
              <a:t>How to Bid with the European Investment Bank (EIB)</a:t>
            </a:r>
            <a:endParaRPr lang="fr-B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24B26A-AF72-4829-B8D8-AF43C966B1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43794"/>
            <a:ext cx="9144000" cy="3350103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sz="1800" b="1" dirty="0">
                <a:effectLst/>
                <a:ea typeface="Calibri" panose="020F0502020204030204" pitchFamily="34" charset="0"/>
              </a:rPr>
              <a:t>Publication and Submission via </a:t>
            </a:r>
            <a:r>
              <a:rPr lang="en-GB" sz="1800" b="1" dirty="0" err="1">
                <a:effectLst/>
                <a:ea typeface="Calibri" panose="020F0502020204030204" pitchFamily="34" charset="0"/>
              </a:rPr>
              <a:t>Mercell</a:t>
            </a:r>
            <a:endParaRPr lang="fr-BE" sz="1800" dirty="0">
              <a:effectLst/>
              <a:ea typeface="Calibri" panose="020F0502020204030204" pitchFamily="34" charset="0"/>
            </a:endParaRPr>
          </a:p>
          <a:p>
            <a:pPr marL="342900" indent="-342900">
              <a:lnSpc>
                <a:spcPct val="80000"/>
              </a:lnSpc>
              <a:buFont typeface="+mj-lt"/>
              <a:buAutoNum type="arabicPeriod" startAt="2"/>
            </a:pPr>
            <a:endParaRPr lang="en-GB" sz="1700" b="1" dirty="0">
              <a:ea typeface="Calibri" panose="020F0502020204030204" pitchFamily="34" charset="0"/>
            </a:endParaRPr>
          </a:p>
          <a:p>
            <a:pPr algn="l"/>
            <a:r>
              <a:rPr lang="en-GB" sz="1800" dirty="0">
                <a:effectLst/>
                <a:ea typeface="Calibri" panose="020F0502020204030204" pitchFamily="34" charset="0"/>
              </a:rPr>
              <a:t>Once a Call for Tenders is launched:</a:t>
            </a:r>
            <a:endParaRPr lang="fr-BE" sz="1800" dirty="0">
              <a:effectLst/>
              <a:ea typeface="Calibri" panose="020F0502020204030204" pitchFamily="34" charset="0"/>
            </a:endParaRPr>
          </a:p>
          <a:p>
            <a:pPr marL="342900" lvl="0" indent="-342900" algn="l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dirty="0">
                <a:effectLst/>
                <a:ea typeface="Times New Roman" panose="02020603050405020304" pitchFamily="18" charset="0"/>
              </a:rPr>
              <a:t>All official procurement documents are made available on </a:t>
            </a:r>
            <a:r>
              <a:rPr lang="en-GB" sz="1800" b="1" dirty="0" err="1">
                <a:effectLst/>
                <a:ea typeface="Times New Roman" panose="02020603050405020304" pitchFamily="18" charset="0"/>
              </a:rPr>
              <a:t>Mercell</a:t>
            </a:r>
            <a:r>
              <a:rPr lang="en-GB" sz="1800" b="1" dirty="0">
                <a:effectLst/>
                <a:ea typeface="Times New Roman" panose="02020603050405020304" pitchFamily="18" charset="0"/>
              </a:rPr>
              <a:t> </a:t>
            </a:r>
            <a:r>
              <a:rPr lang="en-GB" sz="1800" b="1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2"/>
              </a:rPr>
              <a:t>Published tenders</a:t>
            </a:r>
            <a:endParaRPr lang="fr-BE" sz="1800" dirty="0">
              <a:effectLst/>
              <a:ea typeface="Calibri" panose="020F0502020204030204" pitchFamily="34" charset="0"/>
            </a:endParaRPr>
          </a:p>
          <a:p>
            <a:pPr marL="342900" lvl="0" indent="-342900" algn="l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dirty="0">
                <a:effectLst/>
                <a:ea typeface="Times New Roman" panose="02020603050405020304" pitchFamily="18" charset="0"/>
              </a:rPr>
              <a:t>Requests for clarification must be submitted via the </a:t>
            </a:r>
            <a:r>
              <a:rPr lang="en-GB" sz="1800" b="1" dirty="0">
                <a:effectLst/>
                <a:ea typeface="Times New Roman" panose="02020603050405020304" pitchFamily="18" charset="0"/>
              </a:rPr>
              <a:t>Q&amp;A module</a:t>
            </a:r>
            <a:r>
              <a:rPr lang="en-GB" sz="1800" dirty="0">
                <a:effectLst/>
                <a:ea typeface="Times New Roman" panose="02020603050405020304" pitchFamily="18" charset="0"/>
              </a:rPr>
              <a:t> in </a:t>
            </a:r>
            <a:r>
              <a:rPr lang="en-GB" sz="1800" dirty="0" err="1">
                <a:effectLst/>
                <a:ea typeface="Times New Roman" panose="02020603050405020304" pitchFamily="18" charset="0"/>
              </a:rPr>
              <a:t>Mercell</a:t>
            </a:r>
            <a:endParaRPr lang="fr-BE" sz="1800" dirty="0">
              <a:effectLst/>
              <a:ea typeface="Calibri" panose="020F0502020204030204" pitchFamily="34" charset="0"/>
            </a:endParaRPr>
          </a:p>
          <a:p>
            <a:pPr marL="342900" lvl="0" indent="-342900" algn="l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dirty="0">
                <a:effectLst/>
                <a:ea typeface="Times New Roman" panose="02020603050405020304" pitchFamily="18" charset="0"/>
              </a:rPr>
              <a:t>Tenders must be submitted </a:t>
            </a:r>
            <a:r>
              <a:rPr lang="en-GB" sz="1800" b="1" dirty="0">
                <a:effectLst/>
                <a:ea typeface="Times New Roman" panose="02020603050405020304" pitchFamily="18" charset="0"/>
              </a:rPr>
              <a:t>electronically</a:t>
            </a:r>
            <a:r>
              <a:rPr lang="en-GB" sz="1800" dirty="0">
                <a:effectLst/>
                <a:ea typeface="Times New Roman" panose="02020603050405020304" pitchFamily="18" charset="0"/>
              </a:rPr>
              <a:t> through </a:t>
            </a:r>
            <a:r>
              <a:rPr lang="en-GB" sz="1800" dirty="0" err="1">
                <a:effectLst/>
                <a:ea typeface="Times New Roman" panose="02020603050405020304" pitchFamily="18" charset="0"/>
              </a:rPr>
              <a:t>Mercell</a:t>
            </a:r>
            <a:r>
              <a:rPr lang="en-GB" sz="1800" dirty="0">
                <a:effectLst/>
                <a:ea typeface="Times New Roman" panose="02020603050405020304" pitchFamily="18" charset="0"/>
              </a:rPr>
              <a:t> before the stated deadline</a:t>
            </a:r>
            <a:endParaRPr lang="fr-BE" sz="18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402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D0E92-D073-4246-BFA4-15677731A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04989"/>
            <a:ext cx="9144000" cy="827818"/>
          </a:xfrm>
        </p:spPr>
        <p:txBody>
          <a:bodyPr>
            <a:normAutofit fontScale="90000"/>
          </a:bodyPr>
          <a:lstStyle/>
          <a:p>
            <a:r>
              <a:rPr lang="en-GB" sz="6000" b="1" u="sng" dirty="0">
                <a:effectLst/>
                <a:latin typeface="Aptos"/>
                <a:ea typeface="Calibri" panose="020F0502020204030204" pitchFamily="34" charset="0"/>
              </a:rPr>
              <a:t>How to Bid with the European Public Prosecutor’s Office(EPPO)</a:t>
            </a:r>
            <a:endParaRPr lang="fr-B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24B26A-AF72-4829-B8D8-AF43C966B1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1"/>
            <a:ext cx="9144000" cy="2898972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BE" sz="1800" b="1" dirty="0">
                <a:effectLst/>
                <a:ea typeface="Calibri" panose="020F0502020204030204" pitchFamily="34" charset="0"/>
              </a:rPr>
              <a:t>EPPO </a:t>
            </a:r>
            <a:r>
              <a:rPr lang="fr-BE" sz="1800" b="1" dirty="0" err="1">
                <a:effectLst/>
                <a:ea typeface="Calibri" panose="020F0502020204030204" pitchFamily="34" charset="0"/>
              </a:rPr>
              <a:t>website</a:t>
            </a:r>
            <a:endParaRPr lang="fr-BE" sz="1800" b="1" dirty="0">
              <a:ea typeface="Calibri" panose="020F0502020204030204" pitchFamily="34" charset="0"/>
            </a:endParaRPr>
          </a:p>
          <a:p>
            <a:pPr algn="l"/>
            <a:r>
              <a:rPr lang="fr-BE" sz="1800" dirty="0" err="1">
                <a:hlinkClick r:id="rId2"/>
              </a:rPr>
              <a:t>Procurement</a:t>
            </a:r>
            <a:r>
              <a:rPr lang="fr-BE" sz="1800" dirty="0">
                <a:hlinkClick r:id="rId2"/>
              </a:rPr>
              <a:t> | </a:t>
            </a:r>
            <a:r>
              <a:rPr lang="fr-BE" sz="1800" dirty="0" err="1">
                <a:hlinkClick r:id="rId2"/>
              </a:rPr>
              <a:t>European</a:t>
            </a:r>
            <a:r>
              <a:rPr lang="fr-BE" sz="1800" dirty="0">
                <a:hlinkClick r:id="rId2"/>
              </a:rPr>
              <a:t> Public </a:t>
            </a:r>
            <a:r>
              <a:rPr lang="fr-BE" sz="1800" dirty="0" err="1">
                <a:hlinkClick r:id="rId2"/>
              </a:rPr>
              <a:t>Prosecutor’s</a:t>
            </a:r>
            <a:r>
              <a:rPr lang="fr-BE" sz="1800" dirty="0">
                <a:hlinkClick r:id="rId2"/>
              </a:rPr>
              <a:t> Office</a:t>
            </a:r>
            <a:endParaRPr lang="fr-BE" sz="1800" dirty="0"/>
          </a:p>
          <a:p>
            <a:pPr algn="l"/>
            <a:endParaRPr lang="fr-BE" sz="1800" b="1" dirty="0">
              <a:effectLst/>
              <a:ea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fr-BE" sz="1800" b="1" dirty="0" err="1">
                <a:ea typeface="Calibri" panose="020F0502020204030204" pitchFamily="34" charset="0"/>
              </a:rPr>
              <a:t>Funding</a:t>
            </a:r>
            <a:r>
              <a:rPr lang="fr-BE" sz="1800" b="1" dirty="0">
                <a:ea typeface="Calibri" panose="020F0502020204030204" pitchFamily="34" charset="0"/>
              </a:rPr>
              <a:t> &amp; Tenders Portal</a:t>
            </a:r>
          </a:p>
          <a:p>
            <a:pPr algn="l">
              <a:lnSpc>
                <a:spcPct val="80000"/>
              </a:lnSpc>
            </a:pPr>
            <a:r>
              <a:rPr lang="fr-BE" sz="1800" dirty="0">
                <a:hlinkClick r:id="rId3"/>
              </a:rPr>
              <a:t>Calls for tenders | EU </a:t>
            </a:r>
            <a:r>
              <a:rPr lang="fr-BE" sz="1800" dirty="0" err="1">
                <a:hlinkClick r:id="rId3"/>
              </a:rPr>
              <a:t>Funding</a:t>
            </a:r>
            <a:r>
              <a:rPr lang="fr-BE" sz="1800" dirty="0">
                <a:hlinkClick r:id="rId3"/>
              </a:rPr>
              <a:t> &amp; Tenders Portal</a:t>
            </a:r>
            <a:endParaRPr lang="en-GB" sz="1800" b="1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367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D0E92-D073-4246-BFA4-15677731A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04989"/>
            <a:ext cx="9144000" cy="827818"/>
          </a:xfrm>
        </p:spPr>
        <p:txBody>
          <a:bodyPr>
            <a:normAutofit fontScale="90000"/>
          </a:bodyPr>
          <a:lstStyle/>
          <a:p>
            <a:r>
              <a:rPr lang="en-GB" sz="6000" b="1" u="sng" dirty="0">
                <a:effectLst/>
                <a:latin typeface="Aptos"/>
                <a:ea typeface="Calibri" panose="020F0502020204030204" pitchFamily="34" charset="0"/>
              </a:rPr>
              <a:t>How to Bid with the European Stability Mechanism(ESM)</a:t>
            </a:r>
            <a:endParaRPr lang="fr-B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24B26A-AF72-4829-B8D8-AF43C966B1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1"/>
            <a:ext cx="9144000" cy="2898972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BE" sz="1800" b="1" dirty="0">
                <a:effectLst/>
                <a:ea typeface="Calibri" panose="020F0502020204030204" pitchFamily="34" charset="0"/>
              </a:rPr>
              <a:t>ESM </a:t>
            </a:r>
            <a:r>
              <a:rPr lang="fr-BE" sz="1800" b="1" dirty="0" err="1">
                <a:effectLst/>
                <a:ea typeface="Calibri" panose="020F0502020204030204" pitchFamily="34" charset="0"/>
              </a:rPr>
              <a:t>website</a:t>
            </a:r>
            <a:endParaRPr lang="fr-BE" sz="1800" b="1" dirty="0">
              <a:ea typeface="Calibri" panose="020F0502020204030204" pitchFamily="34" charset="0"/>
            </a:endParaRPr>
          </a:p>
          <a:p>
            <a:pPr algn="l"/>
            <a:r>
              <a:rPr lang="fr-BE" sz="1800" dirty="0" err="1">
                <a:hlinkClick r:id="rId2"/>
              </a:rPr>
              <a:t>Procurement</a:t>
            </a:r>
            <a:r>
              <a:rPr lang="fr-BE" sz="1800" dirty="0">
                <a:hlinkClick r:id="rId2"/>
              </a:rPr>
              <a:t> | </a:t>
            </a:r>
            <a:r>
              <a:rPr lang="fr-BE" sz="1800" dirty="0" err="1">
                <a:hlinkClick r:id="rId2"/>
              </a:rPr>
              <a:t>European</a:t>
            </a:r>
            <a:r>
              <a:rPr lang="fr-BE" sz="1800" dirty="0">
                <a:hlinkClick r:id="rId2"/>
              </a:rPr>
              <a:t> </a:t>
            </a:r>
            <a:r>
              <a:rPr lang="fr-BE" sz="1800" dirty="0" err="1">
                <a:hlinkClick r:id="rId2"/>
              </a:rPr>
              <a:t>Stability</a:t>
            </a:r>
            <a:r>
              <a:rPr lang="fr-BE" sz="1800" dirty="0">
                <a:hlinkClick r:id="rId2"/>
              </a:rPr>
              <a:t> </a:t>
            </a:r>
            <a:r>
              <a:rPr lang="fr-BE" sz="1800" dirty="0" err="1">
                <a:hlinkClick r:id="rId2"/>
              </a:rPr>
              <a:t>Mechanism</a:t>
            </a:r>
            <a:endParaRPr lang="fr-BE" sz="1800" b="1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877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7405D0E2B4774784F04252B8F471AC" ma:contentTypeVersion="22" ma:contentTypeDescription="Crée un document." ma:contentTypeScope="" ma:versionID="81d24d603b6c5739fe9d708cbe01c2d7">
  <xsd:schema xmlns:xsd="http://www.w3.org/2001/XMLSchema" xmlns:xs="http://www.w3.org/2001/XMLSchema" xmlns:p="http://schemas.microsoft.com/office/2006/metadata/properties" xmlns:ns1="http://schemas.microsoft.com/sharepoint/v3" xmlns:ns2="3a284c00-957e-411f-b408-0edcff1245d3" xmlns:ns3="dbbf74ef-39a0-4c92-8e8c-6a2bf2ed9d67" targetNamespace="http://schemas.microsoft.com/office/2006/metadata/properties" ma:root="true" ma:fieldsID="93010c56498f420be754662c95c5a6e3" ns1:_="" ns2:_="" ns3:_="">
    <xsd:import namespace="http://schemas.microsoft.com/sharepoint/v3"/>
    <xsd:import namespace="3a284c00-957e-411f-b408-0edcff1245d3"/>
    <xsd:import namespace="dbbf74ef-39a0-4c92-8e8c-6a2bf2ed9d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3:ma437f6ac72440de9b6940dd1bcd81fe" minOccurs="0"/>
                <xsd:element ref="ns3:TaxCatchAll" minOccurs="0"/>
                <xsd:element ref="ns3:TaxCatchAllLabel" minOccurs="0"/>
                <xsd:element ref="ns3:a9af152c25e14af897e7d76220aeab10" minOccurs="0"/>
                <xsd:element ref="ns3:i0f23455c0e84802adaa3c0e3eb1e526" minOccurs="0"/>
                <xsd:element ref="ns3:j9f9f3d914d7431283f4a0aecc8356c0" minOccurs="0"/>
                <xsd:element ref="ns3:hf1399ad930e4b988465711a337d2c2d" minOccurs="0"/>
                <xsd:element ref="ns3:h451082966334e71b63b45337f302ee3" minOccurs="0"/>
                <xsd:element ref="ns3:lc11f1ff9f5c48838a0bc2ec51eac566" minOccurs="0"/>
                <xsd:element ref="ns3:n793ddc026cb4bf697eeb34c7d0091a2" minOccurs="0"/>
                <xsd:element ref="ns3:Year" minOccurs="0"/>
                <xsd:element ref="ns2:Migrated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40" nillable="true" ma:displayName="Propriétés de la stratégie de conformité unifiée" ma:hidden="true" ma:internalName="_ip_UnifiedCompliancePolicyProperties">
      <xsd:simpleType>
        <xsd:restriction base="dms:Note"/>
      </xsd:simpleType>
    </xsd:element>
    <xsd:element name="_ip_UnifiedCompliancePolicyUIAction" ma:index="41" nillable="true" ma:displayName="Action d’interface utilisateur de la stratégie de conformité unifié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284c00-957e-411f-b408-0edcff1245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igrated" ma:index="38" nillable="true" ma:displayName="Migrated" ma:default="0" ma:internalName="Migrated">
      <xsd:simpleType>
        <xsd:restriction base="dms:Boolean"/>
      </xsd:simpleType>
    </xsd:element>
    <xsd:element name="MediaLengthInSeconds" ma:index="3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3" nillable="true" ma:taxonomy="true" ma:internalName="lcf76f155ced4ddcb4097134ff3c332f" ma:taxonomyFieldName="MediaServiceImageTags" ma:displayName="Balises d’images" ma:readOnly="false" ma:fieldId="{5cf76f15-5ced-4ddc-b409-7134ff3c332f}" ma:taxonomyMulti="true" ma:sspId="2f1d3ea7-f1f4-41f8-90e2-23da3017ace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4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bf74ef-39a0-4c92-8e8c-6a2bf2ed9d6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ma437f6ac72440de9b6940dd1bcd81fe" ma:index="19" nillable="true" ma:taxonomy="true" ma:internalName="ma437f6ac72440de9b6940dd1bcd81fe" ma:taxonomyFieldName="Continents" ma:displayName="Continent" ma:default="" ma:fieldId="{6a437f6a-c724-40de-9b69-40dd1bcd81fe}" ma:taxonomyMulti="true" ma:sspId="2f1d3ea7-f1f4-41f8-90e2-23da3017aced" ma:termSetId="b2b54352-13ee-4693-a3c1-8b9b859f8936" ma:anchorId="248ab0e6-4f83-4417-9dfe-95355cb47620" ma:open="false" ma:isKeyword="false">
      <xsd:complexType>
        <xsd:sequence>
          <xsd:element ref="pc:Terms" minOccurs="0" maxOccurs="1"/>
        </xsd:sequence>
      </xsd:complexType>
    </xsd:element>
    <xsd:element name="TaxCatchAll" ma:index="20" nillable="true" ma:displayName="Taxonomy Catch All Column" ma:hidden="true" ma:list="{da1557f7-8e08-4ac0-a037-bc51905eb0f9}" ma:internalName="TaxCatchAll" ma:showField="CatchAllData" ma:web="dbbf74ef-39a0-4c92-8e8c-6a2bf2ed9d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1" nillable="true" ma:displayName="Taxonomy Catch All Column1" ma:hidden="true" ma:list="{da1557f7-8e08-4ac0-a037-bc51905eb0f9}" ma:internalName="TaxCatchAllLabel" ma:readOnly="true" ma:showField="CatchAllDataLabel" ma:web="dbbf74ef-39a0-4c92-8e8c-6a2bf2ed9d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9af152c25e14af897e7d76220aeab10" ma:index="23" nillable="true" ma:taxonomy="true" ma:internalName="a9af152c25e14af897e7d76220aeab10" ma:taxonomyFieldName="Countries" ma:displayName="Country" ma:default="" ma:fieldId="{a9af152c-25e1-4af8-97e7-d76220aeab10}" ma:taxonomyMulti="true" ma:sspId="2f1d3ea7-f1f4-41f8-90e2-23da3017aced" ma:termSetId="b2b54352-13ee-4693-a3c1-8b9b859f8936" ma:anchorId="a8f99a60-cada-420a-953e-711ae50b981c" ma:open="false" ma:isKeyword="false">
      <xsd:complexType>
        <xsd:sequence>
          <xsd:element ref="pc:Terms" minOccurs="0" maxOccurs="1"/>
        </xsd:sequence>
      </xsd:complexType>
    </xsd:element>
    <xsd:element name="i0f23455c0e84802adaa3c0e3eb1e526" ma:index="25" nillable="true" ma:taxonomy="true" ma:internalName="i0f23455c0e84802adaa3c0e3eb1e526" ma:taxonomyFieldName="DocumentTypes" ma:displayName="Type of document" ma:default="" ma:fieldId="{20f23455-c0e8-4802-adaa-3c0e3eb1e526}" ma:taxonomyMulti="true" ma:sspId="2f1d3ea7-f1f4-41f8-90e2-23da3017aced" ma:termSetId="b2b54352-13ee-4693-a3c1-8b9b859f8936" ma:anchorId="4407243e-9e44-4744-b328-200b6f69f384" ma:open="false" ma:isKeyword="false">
      <xsd:complexType>
        <xsd:sequence>
          <xsd:element ref="pc:Terms" minOccurs="0" maxOccurs="1"/>
        </xsd:sequence>
      </xsd:complexType>
    </xsd:element>
    <xsd:element name="j9f9f3d914d7431283f4a0aecc8356c0" ma:index="27" nillable="true" ma:taxonomy="true" ma:internalName="j9f9f3d914d7431283f4a0aecc8356c0" ma:taxonomyFieldName="EventType1" ma:displayName="Type of event" ma:default="" ma:fieldId="{39f9f3d9-14d7-4312-83f4-a0aecc8356c0}" ma:sspId="2f1d3ea7-f1f4-41f8-90e2-23da3017aced" ma:termSetId="b2b54352-13ee-4693-a3c1-8b9b859f8936" ma:anchorId="eb19ccd0-86df-4fc8-bce5-a0174e2b4a0a" ma:open="false" ma:isKeyword="false">
      <xsd:complexType>
        <xsd:sequence>
          <xsd:element ref="pc:Terms" minOccurs="0" maxOccurs="1"/>
        </xsd:sequence>
      </xsd:complexType>
    </xsd:element>
    <xsd:element name="hf1399ad930e4b988465711a337d2c2d" ma:index="29" nillable="true" ma:taxonomy="true" ma:internalName="hf1399ad930e4b988465711a337d2c2d" ma:taxonomyFieldName="Languages" ma:displayName="Languages" ma:default="" ma:fieldId="{1f1399ad-930e-4b98-8465-711a337d2c2d}" ma:sspId="2f1d3ea7-f1f4-41f8-90e2-23da3017aced" ma:termSetId="b2b54352-13ee-4693-a3c1-8b9b859f8936" ma:anchorId="ef0c1a47-0d53-489e-ab24-49bbd26076e2" ma:open="false" ma:isKeyword="false">
      <xsd:complexType>
        <xsd:sequence>
          <xsd:element ref="pc:Terms" minOccurs="0" maxOccurs="1"/>
        </xsd:sequence>
      </xsd:complexType>
    </xsd:element>
    <xsd:element name="h451082966334e71b63b45337f302ee3" ma:index="31" nillable="true" ma:taxonomy="true" ma:internalName="h451082966334e71b63b45337f302ee3" ma:taxonomyFieldName="Sectors" ma:displayName="Sector" ma:default="" ma:fieldId="{14510829-6633-4e71-b63b-45337f302ee3}" ma:taxonomyMulti="true" ma:sspId="2f1d3ea7-f1f4-41f8-90e2-23da3017aced" ma:termSetId="b2b54352-13ee-4693-a3c1-8b9b859f8936" ma:anchorId="08298f75-993f-4c35-890f-9e7d9b8e4399" ma:open="false" ma:isKeyword="false">
      <xsd:complexType>
        <xsd:sequence>
          <xsd:element ref="pc:Terms" minOccurs="0" maxOccurs="1"/>
        </xsd:sequence>
      </xsd:complexType>
    </xsd:element>
    <xsd:element name="lc11f1ff9f5c48838a0bc2ec51eac566" ma:index="33" nillable="true" ma:taxonomy="true" ma:internalName="lc11f1ff9f5c48838a0bc2ec51eac566" ma:taxonomyFieldName="Subsectors" ma:displayName="Subsector" ma:default="" ma:fieldId="{5c11f1ff-9f5c-4883-8a0b-c2ec51eac566}" ma:taxonomyMulti="true" ma:sspId="2f1d3ea7-f1f4-41f8-90e2-23da3017aced" ma:termSetId="b2b54352-13ee-4693-a3c1-8b9b859f8936" ma:anchorId="18dedc06-1a45-4ba9-992f-ff7550c19266" ma:open="false" ma:isKeyword="false">
      <xsd:complexType>
        <xsd:sequence>
          <xsd:element ref="pc:Terms" minOccurs="0" maxOccurs="1"/>
        </xsd:sequence>
      </xsd:complexType>
    </xsd:element>
    <xsd:element name="n793ddc026cb4bf697eeb34c7d0091a2" ma:index="35" nillable="true" ma:taxonomy="true" ma:internalName="n793ddc026cb4bf697eeb34c7d0091a2" ma:taxonomyFieldName="Themes" ma:displayName="Theme" ma:default="" ma:fieldId="{7793ddc0-26cb-4bf6-97ee-b34c7d0091a2}" ma:taxonomyMulti="true" ma:sspId="2f1d3ea7-f1f4-41f8-90e2-23da3017aced" ma:termSetId="b2b54352-13ee-4693-a3c1-8b9b859f8936" ma:anchorId="0417383d-5d18-4084-97e6-e1b17970a1b6" ma:open="false" ma:isKeyword="false">
      <xsd:complexType>
        <xsd:sequence>
          <xsd:element ref="pc:Terms" minOccurs="0" maxOccurs="1"/>
        </xsd:sequence>
      </xsd:complexType>
    </xsd:element>
    <xsd:element name="Year" ma:index="37" nillable="true" ma:displayName="Year" ma:internalName="Year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hf1399ad930e4b988465711a337d2c2d xmlns="dbbf74ef-39a0-4c92-8e8c-6a2bf2ed9d67">
      <Terms xmlns="http://schemas.microsoft.com/office/infopath/2007/PartnerControls"/>
    </hf1399ad930e4b988465711a337d2c2d>
    <TaxCatchAll xmlns="dbbf74ef-39a0-4c92-8e8c-6a2bf2ed9d67" xsi:nil="true"/>
    <lc11f1ff9f5c48838a0bc2ec51eac566 xmlns="dbbf74ef-39a0-4c92-8e8c-6a2bf2ed9d67">
      <Terms xmlns="http://schemas.microsoft.com/office/infopath/2007/PartnerControls"/>
    </lc11f1ff9f5c48838a0bc2ec51eac566>
    <lcf76f155ced4ddcb4097134ff3c332f xmlns="3a284c00-957e-411f-b408-0edcff1245d3">
      <Terms xmlns="http://schemas.microsoft.com/office/infopath/2007/PartnerControls"/>
    </lcf76f155ced4ddcb4097134ff3c332f>
    <Year xmlns="dbbf74ef-39a0-4c92-8e8c-6a2bf2ed9d67" xsi:nil="true"/>
    <a9af152c25e14af897e7d76220aeab10 xmlns="dbbf74ef-39a0-4c92-8e8c-6a2bf2ed9d67">
      <Terms xmlns="http://schemas.microsoft.com/office/infopath/2007/PartnerControls"/>
    </a9af152c25e14af897e7d76220aeab10>
    <_ip_UnifiedCompliancePolicyProperties xmlns="http://schemas.microsoft.com/sharepoint/v3" xsi:nil="true"/>
    <Migrated xmlns="3a284c00-957e-411f-b408-0edcff1245d3">false</Migrated>
    <ma437f6ac72440de9b6940dd1bcd81fe xmlns="dbbf74ef-39a0-4c92-8e8c-6a2bf2ed9d67">
      <Terms xmlns="http://schemas.microsoft.com/office/infopath/2007/PartnerControls"/>
    </ma437f6ac72440de9b6940dd1bcd81fe>
    <i0f23455c0e84802adaa3c0e3eb1e526 xmlns="dbbf74ef-39a0-4c92-8e8c-6a2bf2ed9d67">
      <Terms xmlns="http://schemas.microsoft.com/office/infopath/2007/PartnerControls"/>
    </i0f23455c0e84802adaa3c0e3eb1e526>
    <n793ddc026cb4bf697eeb34c7d0091a2 xmlns="dbbf74ef-39a0-4c92-8e8c-6a2bf2ed9d67">
      <Terms xmlns="http://schemas.microsoft.com/office/infopath/2007/PartnerControls"/>
    </n793ddc026cb4bf697eeb34c7d0091a2>
    <j9f9f3d914d7431283f4a0aecc8356c0 xmlns="dbbf74ef-39a0-4c92-8e8c-6a2bf2ed9d67">
      <Terms xmlns="http://schemas.microsoft.com/office/infopath/2007/PartnerControls"/>
    </j9f9f3d914d7431283f4a0aecc8356c0>
    <h451082966334e71b63b45337f302ee3 xmlns="dbbf74ef-39a0-4c92-8e8c-6a2bf2ed9d67">
      <Terms xmlns="http://schemas.microsoft.com/office/infopath/2007/PartnerControls"/>
    </h451082966334e71b63b45337f302ee3>
  </documentManagement>
</p:properties>
</file>

<file path=customXml/itemProps1.xml><?xml version="1.0" encoding="utf-8"?>
<ds:datastoreItem xmlns:ds="http://schemas.openxmlformats.org/officeDocument/2006/customXml" ds:itemID="{A330DF73-2C24-4339-AEC1-AF57C51B58F0}"/>
</file>

<file path=customXml/itemProps2.xml><?xml version="1.0" encoding="utf-8"?>
<ds:datastoreItem xmlns:ds="http://schemas.openxmlformats.org/officeDocument/2006/customXml" ds:itemID="{0FDF970F-CCC0-4825-9D64-2C171C1F766E}"/>
</file>

<file path=customXml/itemProps3.xml><?xml version="1.0" encoding="utf-8"?>
<ds:datastoreItem xmlns:ds="http://schemas.openxmlformats.org/officeDocument/2006/customXml" ds:itemID="{5EE57A00-D91B-4CE9-BF6A-49A47B6B5ABD}"/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472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Symbol</vt:lpstr>
      <vt:lpstr>Office Theme</vt:lpstr>
      <vt:lpstr>Access to tender documents - other relevant links</vt:lpstr>
      <vt:lpstr>How to Bid with the European Parliament (EP)</vt:lpstr>
      <vt:lpstr>How to Bid with the European Investment Bank (EIB)</vt:lpstr>
      <vt:lpstr>How to Bid with the European Investment Bank (EIB)</vt:lpstr>
      <vt:lpstr>How to Bid with the European Investment Bank (EIB)</vt:lpstr>
      <vt:lpstr>How to Bid with the European Public Prosecutor’s Office(EPPO)</vt:lpstr>
      <vt:lpstr>How to Bid with the European Stability Mechanism(ESM)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 to tender documents - other relevant links</dc:title>
  <dc:creator>Courbis Marion</dc:creator>
  <cp:lastModifiedBy>Courbis Marion</cp:lastModifiedBy>
  <cp:revision>5</cp:revision>
  <dcterms:created xsi:type="dcterms:W3CDTF">2026-03-17T07:11:49Z</dcterms:created>
  <dcterms:modified xsi:type="dcterms:W3CDTF">2026-03-17T15:10:31Z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0x010100BA7405D0E2B4774784F04252B8F471AC</vt:lpwstr>
  </property>
</Properties>
</file>