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2"/>
  </p:sldMasterIdLst>
  <p:notesMasterIdLst>
    <p:notesMasterId r:id="rId13"/>
  </p:notesMasterIdLst>
  <p:handoutMasterIdLst>
    <p:handoutMasterId r:id="rId14"/>
  </p:handoutMasterIdLst>
  <p:sldIdLst>
    <p:sldId id="280" r:id="rId3"/>
    <p:sldId id="281" r:id="rId4"/>
    <p:sldId id="292" r:id="rId5"/>
    <p:sldId id="293" r:id="rId6"/>
    <p:sldId id="283" r:id="rId7"/>
    <p:sldId id="287" r:id="rId8"/>
    <p:sldId id="288" r:id="rId9"/>
    <p:sldId id="286" r:id="rId10"/>
    <p:sldId id="290" r:id="rId11"/>
    <p:sldId id="291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6B3"/>
    <a:srgbClr val="09C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5582" autoAdjust="0"/>
  </p:normalViewPr>
  <p:slideViewPr>
    <p:cSldViewPr snapToGrid="0">
      <p:cViewPr varScale="1">
        <p:scale>
          <a:sx n="61" d="100"/>
          <a:sy n="61" d="100"/>
        </p:scale>
        <p:origin x="30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EB25B-D799-4433-8103-213B589561F6}" type="datetimeFigureOut">
              <a:rPr lang="fr-LU" smtClean="0"/>
              <a:t>22/09/2022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BFC79-1AA7-409C-9DE3-E63B4B897E6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2827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3B81-2C1B-4C6E-83BF-22C01B98207F}" type="datetimeFigureOut">
              <a:rPr lang="fr-LU" smtClean="0"/>
              <a:t>22/09/2022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8F84-1F8B-46A6-8BBF-535965EB6A82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720738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6952-0BC1-4BA1-9A96-B4699C51265C}" type="slidenum">
              <a:rPr lang="fr-LU" smtClean="0"/>
              <a:t>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572437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10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8998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85401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58446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4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9560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5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3963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4184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7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2603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8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14368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8F84-1F8B-46A6-8BBF-535965EB6A82}" type="slidenum">
              <a:rPr lang="fr-LU" smtClean="0"/>
              <a:t>9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4167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C78B-B135-4716-8529-6E53A5464B06}" type="datetime1">
              <a:rPr lang="fr-LU" smtClean="0"/>
              <a:t>22/09/2022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93446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1FA7-512D-493D-A363-945EDAAD2B65}" type="datetime1">
              <a:rPr lang="fr-LU" smtClean="0"/>
              <a:t>22/09/2022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2554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34DC-8E58-4111-9771-0F1A80CB5F2C}" type="datetime1">
              <a:rPr lang="fr-LU" smtClean="0"/>
              <a:t>22/09/2022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9913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option 2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chemeClr val="tx2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1408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31563" y="6352381"/>
            <a:ext cx="1703388" cy="373062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9 June 2022</a:t>
            </a:r>
          </a:p>
          <a:p>
            <a:r>
              <a:rPr lang="en-GB"/>
              <a:t>Webinar</a:t>
            </a:r>
          </a:p>
        </p:txBody>
      </p:sp>
      <p:sp>
        <p:nvSpPr>
          <p:cNvPr id="16" name="Rectangle 15"/>
          <p:cNvSpPr txBox="1">
            <a:spLocks noChangeArrowheads="1"/>
          </p:cNvSpPr>
          <p:nvPr userDrawn="1"/>
        </p:nvSpPr>
        <p:spPr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900">
                <a:solidFill>
                  <a:schemeClr val="tx1"/>
                </a:solidFill>
              </a:rPr>
              <a:t>arendt.com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noProof="0"/>
              <a:t>Click to add text or image</a:t>
            </a:r>
            <a:endParaRPr lang="fr-FR" noProof="0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32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t>‹N°›</a:t>
            </a:fld>
            <a:endParaRPr lang="en-US" altLang="fr-FR" sz="80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 userDrawn="1"/>
        </p:nvSpPr>
        <p:spPr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900">
                <a:solidFill>
                  <a:schemeClr val="tx2"/>
                </a:solidFill>
              </a:rPr>
              <a:t>arendt.com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605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6F82-8A80-4465-943A-220EF17A049B}" type="datetime1">
              <a:rPr lang="fr-LU" smtClean="0"/>
              <a:t>22/09/2022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74531" t="11914" r="5347" b="13642"/>
          <a:stretch>
            <a:fillRect/>
          </a:stretch>
        </p:blipFill>
        <p:spPr>
          <a:xfrm>
            <a:off x="7803123" y="30864"/>
            <a:ext cx="1272509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60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16C-8929-4EE1-9841-E2BD6FCF3F71}" type="datetime1">
              <a:rPr lang="fr-LU" smtClean="0"/>
              <a:t>22/09/2022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l="74531" t="11914" r="5347" b="13642"/>
          <a:stretch>
            <a:fillRect/>
          </a:stretch>
        </p:blipFill>
        <p:spPr>
          <a:xfrm>
            <a:off x="7803123" y="30864"/>
            <a:ext cx="1272509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45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5BD-5ED9-4D0C-ACFE-E9410E938940}" type="datetime1">
              <a:rPr lang="fr-LU" smtClean="0"/>
              <a:t>22/09/2022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1006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E748-0B57-4337-AB2C-70A69A76199C}" type="datetime1">
              <a:rPr lang="fr-LU" smtClean="0"/>
              <a:t>22/09/2022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9797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6500-E507-4BC6-9ECA-882A611509AC}" type="datetime1">
              <a:rPr lang="fr-LU" smtClean="0"/>
              <a:t>22/09/2022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 l="74531" t="11914" r="5347" b="13642"/>
          <a:stretch>
            <a:fillRect/>
          </a:stretch>
        </p:blipFill>
        <p:spPr>
          <a:xfrm>
            <a:off x="7803123" y="30864"/>
            <a:ext cx="1272509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1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657C-B15A-487F-9D16-B96E344EDAF3}" type="datetime1">
              <a:rPr lang="fr-LU" smtClean="0"/>
              <a:t>22/09/2022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2333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EBE-8076-4059-AB1C-2396CCF70D2B}" type="datetime1">
              <a:rPr lang="fr-LU" smtClean="0"/>
              <a:t>22/09/2022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02289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CD0D-CF0F-4DEB-BE30-AA06DC3AB852}" type="datetime1">
              <a:rPr lang="fr-LU" smtClean="0"/>
              <a:t>22/09/2022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88872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648D-BC5B-4A37-A075-9C0F28F8966B}" type="datetime1">
              <a:rPr lang="fr-LU" smtClean="0"/>
              <a:t>22/09/2022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8BB5-63A9-422B-B674-9793B4E68EB9}" type="slidenum">
              <a:rPr lang="fr-LU" smtClean="0"/>
              <a:t>‹N°›</a:t>
            </a:fld>
            <a:endParaRPr lang="fr-L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rcRect l="74531" t="11914" r="5347" b="13642"/>
          <a:stretch>
            <a:fillRect/>
          </a:stretch>
        </p:blipFill>
        <p:spPr>
          <a:xfrm>
            <a:off x="7803123" y="30864"/>
            <a:ext cx="1272509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2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90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4074" y="2101804"/>
            <a:ext cx="9095850" cy="1470025"/>
          </a:xfrm>
        </p:spPr>
        <p:txBody>
          <a:bodyPr>
            <a:normAutofit/>
          </a:bodyPr>
          <a:lstStyle/>
          <a:p>
            <a:r>
              <a:rPr lang="fr-BE"/>
              <a:t>EU restrictive measures</a:t>
            </a:r>
            <a:endParaRPr lang="en-GB" sz="36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720305" y="5600887"/>
            <a:ext cx="1703388" cy="196465"/>
          </a:xfrm>
        </p:spPr>
        <p:txBody>
          <a:bodyPr>
            <a:noAutofit/>
          </a:bodyPr>
          <a:lstStyle/>
          <a:p>
            <a:pPr algn="ctr"/>
            <a:r>
              <a:rPr lang="fr-BE" sz="1050" b="1"/>
              <a:t>20 September 2022</a:t>
            </a:r>
            <a:endParaRPr lang="en-GB" sz="1050" b="1"/>
          </a:p>
        </p:txBody>
      </p:sp>
      <p:sp>
        <p:nvSpPr>
          <p:cNvPr id="9" name="TextBox 8"/>
          <p:cNvSpPr txBox="1"/>
          <p:nvPr/>
        </p:nvSpPr>
        <p:spPr>
          <a:xfrm>
            <a:off x="2733282" y="4677557"/>
            <a:ext cx="36774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>
                <a:latin typeface="Arial" panose="020B0604020202020204" pitchFamily="34" charset="0"/>
                <a:cs typeface="Arial" panose="020B0604020202020204" pitchFamily="34" charset="0"/>
              </a:rPr>
              <a:t>Philippe-Emmanuel Partsch</a:t>
            </a: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Partner at Arendt &amp; Medernach </a:t>
            </a:r>
          </a:p>
        </p:txBody>
      </p:sp>
    </p:spTree>
    <p:extLst>
      <p:ext uri="{BB962C8B-B14F-4D97-AF65-F5344CB8AC3E}">
        <p14:creationId xmlns:p14="http://schemas.microsoft.com/office/powerpoint/2010/main" val="290102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D591-2598-4213-B6AE-934E0766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fr-LU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9FFB-DB01-4FD7-9549-9A372385742A}"/>
              </a:ext>
            </a:extLst>
          </p:cNvPr>
          <p:cNvSpPr/>
          <p:nvPr/>
        </p:nvSpPr>
        <p:spPr>
          <a:xfrm>
            <a:off x="3190229" y="4090533"/>
            <a:ext cx="2763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b="1">
                <a:solidFill>
                  <a:srgbClr val="1F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Philippe-Emmanuel Partsch</a:t>
            </a:r>
            <a:endParaRPr lang="en-GB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B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+352 40 78 78 544</a:t>
            </a:r>
          </a:p>
          <a:p>
            <a:pPr algn="ctr"/>
            <a:r>
              <a:rPr lang="en-GB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+352 621 26 67 92</a:t>
            </a:r>
          </a:p>
        </p:txBody>
      </p:sp>
    </p:spTree>
    <p:extLst>
      <p:ext uri="{BB962C8B-B14F-4D97-AF65-F5344CB8AC3E}">
        <p14:creationId xmlns:p14="http://schemas.microsoft.com/office/powerpoint/2010/main" val="278545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51304" y="1191994"/>
            <a:ext cx="1982547" cy="752475"/>
          </a:xfrm>
        </p:spPr>
        <p:txBody>
          <a:bodyPr/>
          <a:lstStyle/>
          <a:p>
            <a:r>
              <a:rPr lang="fr-LU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17486" y="2690336"/>
            <a:ext cx="1420508" cy="14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39286" y="2657678"/>
            <a:ext cx="3862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b="1">
                <a:solidFill>
                  <a:srgbClr val="1F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Philippe-Emmanuel Partsch</a:t>
            </a:r>
            <a:endParaRPr lang="en-GB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at Arendt &amp; Medernach </a:t>
            </a:r>
          </a:p>
          <a:p>
            <a:r>
              <a:rPr lang="fr-BE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&amp; Competition Law</a:t>
            </a:r>
          </a:p>
          <a:p>
            <a:endParaRPr lang="fr-B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+352 40 78 78 544</a:t>
            </a:r>
          </a:p>
          <a:p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+352 621 26 67 92</a:t>
            </a:r>
          </a:p>
        </p:txBody>
      </p:sp>
    </p:spTree>
    <p:extLst>
      <p:ext uri="{BB962C8B-B14F-4D97-AF65-F5344CB8AC3E}">
        <p14:creationId xmlns:p14="http://schemas.microsoft.com/office/powerpoint/2010/main" val="43495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A9B13A2-4B67-4FB5-B8A9-7D22F60FAE19}"/>
              </a:ext>
            </a:extLst>
          </p:cNvPr>
          <p:cNvSpPr/>
          <p:nvPr/>
        </p:nvSpPr>
        <p:spPr>
          <a:xfrm>
            <a:off x="3751501" y="1835143"/>
            <a:ext cx="1640992" cy="646331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LU" b="1"/>
              <a:t>LuxCo</a:t>
            </a:r>
            <a:endParaRPr lang="en-GB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FED672-48FF-4129-BC26-E1F100AB6E98}"/>
              </a:ext>
            </a:extLst>
          </p:cNvPr>
          <p:cNvSpPr/>
          <p:nvPr/>
        </p:nvSpPr>
        <p:spPr>
          <a:xfrm>
            <a:off x="6327433" y="3807851"/>
            <a:ext cx="1640992" cy="646331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LU" b="1"/>
              <a:t>Indian entity</a:t>
            </a:r>
            <a:endParaRPr lang="en-GB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70208-2441-4645-9CF3-22AC332EF8C8}"/>
              </a:ext>
            </a:extLst>
          </p:cNvPr>
          <p:cNvSpPr txBox="1"/>
          <p:nvPr/>
        </p:nvSpPr>
        <p:spPr>
          <a:xfrm>
            <a:off x="1452862" y="176785"/>
            <a:ext cx="6238268" cy="1006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Export/Import restrictions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59ED76-25CB-4658-AF08-49840F443112}"/>
              </a:ext>
            </a:extLst>
          </p:cNvPr>
          <p:cNvSpPr/>
          <p:nvPr/>
        </p:nvSpPr>
        <p:spPr>
          <a:xfrm>
            <a:off x="1175575" y="3824433"/>
            <a:ext cx="1640992" cy="646331"/>
          </a:xfrm>
          <a:prstGeom prst="ellipse">
            <a:avLst/>
          </a:prstGeom>
          <a:solidFill>
            <a:srgbClr val="09CCD8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LU" b="1"/>
              <a:t>Product</a:t>
            </a:r>
            <a:endParaRPr lang="en-GB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3026D0-297A-4AF9-9BDF-248ED44DED79}"/>
              </a:ext>
            </a:extLst>
          </p:cNvPr>
          <p:cNvSpPr/>
          <p:nvPr/>
        </p:nvSpPr>
        <p:spPr>
          <a:xfrm>
            <a:off x="3751504" y="3807852"/>
            <a:ext cx="1640992" cy="646331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LU" b="1"/>
              <a:t>Chinese Entity </a:t>
            </a:r>
            <a:endParaRPr lang="en-GB" b="1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1465D13-E434-4A8D-800B-02DDAA8D0DC2}"/>
              </a:ext>
            </a:extLst>
          </p:cNvPr>
          <p:cNvSpPr/>
          <p:nvPr/>
        </p:nvSpPr>
        <p:spPr>
          <a:xfrm rot="16200000">
            <a:off x="2999836" y="3800405"/>
            <a:ext cx="484632" cy="66761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3110EA8-D30E-4F31-B588-FEC1D4F48B37}"/>
              </a:ext>
            </a:extLst>
          </p:cNvPr>
          <p:cNvSpPr/>
          <p:nvPr/>
        </p:nvSpPr>
        <p:spPr>
          <a:xfrm rot="16200000">
            <a:off x="5617649" y="3811720"/>
            <a:ext cx="484632" cy="66761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F5E8D812-50F8-4FF1-8075-3E62254C61D0}"/>
              </a:ext>
            </a:extLst>
          </p:cNvPr>
          <p:cNvSpPr/>
          <p:nvPr/>
        </p:nvSpPr>
        <p:spPr>
          <a:xfrm>
            <a:off x="4376058" y="2671134"/>
            <a:ext cx="391885" cy="947057"/>
          </a:xfrm>
          <a:prstGeom prst="upDownArrow">
            <a:avLst/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2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86FE3-6AD9-4195-B6F1-A3F84F38B5A3}"/>
              </a:ext>
            </a:extLst>
          </p:cNvPr>
          <p:cNvSpPr txBox="1"/>
          <p:nvPr/>
        </p:nvSpPr>
        <p:spPr>
          <a:xfrm>
            <a:off x="1424549" y="1951672"/>
            <a:ext cx="6294902" cy="2954655"/>
          </a:xfrm>
          <a:prstGeom prst="rect">
            <a:avLst/>
          </a:prstGeom>
          <a:ln w="127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LU"/>
          </a:p>
          <a:p>
            <a:pPr marL="54451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LU"/>
              <a:t>Screen origin of goods</a:t>
            </a:r>
          </a:p>
          <a:p>
            <a:pPr marL="54451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LU"/>
              <a:t>Identify risks in transactions</a:t>
            </a:r>
          </a:p>
          <a:p>
            <a:pPr marL="54451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LU"/>
              <a:t>Identify counterparties</a:t>
            </a:r>
          </a:p>
          <a:p>
            <a:pPr marL="54451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LU"/>
              <a:t>Ensure counterparties have their own checks in place</a:t>
            </a:r>
          </a:p>
          <a:p>
            <a:pPr marL="54451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LU"/>
              <a:t>Include clauses in contracts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L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70208-2441-4645-9CF3-22AC332EF8C8}"/>
              </a:ext>
            </a:extLst>
          </p:cNvPr>
          <p:cNvSpPr txBox="1"/>
          <p:nvPr/>
        </p:nvSpPr>
        <p:spPr>
          <a:xfrm>
            <a:off x="2980533" y="314281"/>
            <a:ext cx="31829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Due diligence?</a:t>
            </a:r>
          </a:p>
        </p:txBody>
      </p:sp>
    </p:spTree>
    <p:extLst>
      <p:ext uri="{BB962C8B-B14F-4D97-AF65-F5344CB8AC3E}">
        <p14:creationId xmlns:p14="http://schemas.microsoft.com/office/powerpoint/2010/main" val="218080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BD81-5347-4F31-9901-400507CA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8999"/>
          </a:xfrm>
        </p:spPr>
        <p:txBody>
          <a:bodyPr/>
          <a:lstStyle/>
          <a:p>
            <a:pPr algn="ctr"/>
            <a:r>
              <a:rPr lang="fr-L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Freeze</a:t>
            </a:r>
            <a:endParaRPr lang="en-GB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82817-3D6E-4240-80AA-7C7AE774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570" y="1242458"/>
            <a:ext cx="2652611" cy="1061775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LuxFund</a:t>
            </a:r>
            <a:r>
              <a:rPr lang="fr-LU"/>
              <a:t> 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49C8331-6E73-49F1-90D6-AA8F352F47A8}"/>
              </a:ext>
            </a:extLst>
          </p:cNvPr>
          <p:cNvSpPr txBox="1"/>
          <p:nvPr/>
        </p:nvSpPr>
        <p:spPr>
          <a:xfrm>
            <a:off x="1226189" y="2706280"/>
            <a:ext cx="2652611" cy="106177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Investor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34619C-8BB1-484C-8A59-C1E8E9452749}"/>
              </a:ext>
            </a:extLst>
          </p:cNvPr>
          <p:cNvSpPr txBox="1"/>
          <p:nvPr/>
        </p:nvSpPr>
        <p:spPr>
          <a:xfrm>
            <a:off x="1226189" y="5188795"/>
            <a:ext cx="2652611" cy="105623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Investor’s</a:t>
            </a:r>
            <a:r>
              <a:rPr lang="fr-LU"/>
              <a:t> </a:t>
            </a:r>
            <a:r>
              <a:rPr lang="fr-LU">
                <a:solidFill>
                  <a:srgbClr val="002060"/>
                </a:solidFill>
              </a:rPr>
              <a:t>father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08115779-B2C8-403E-9E17-BDD82C134AE9}"/>
              </a:ext>
            </a:extLst>
          </p:cNvPr>
          <p:cNvSpPr/>
          <p:nvPr/>
        </p:nvSpPr>
        <p:spPr>
          <a:xfrm>
            <a:off x="2374084" y="1435553"/>
            <a:ext cx="3196206" cy="1061774"/>
          </a:xfrm>
          <a:prstGeom prst="bentArrow">
            <a:avLst>
              <a:gd name="adj1" fmla="val 25000"/>
              <a:gd name="adj2" fmla="val 33247"/>
              <a:gd name="adj3" fmla="val 25000"/>
              <a:gd name="adj4" fmla="val 43750"/>
            </a:avLst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9C4FD-DAA8-467F-9BEB-CDD610EB15D9}"/>
              </a:ext>
            </a:extLst>
          </p:cNvPr>
          <p:cNvSpPr txBox="1"/>
          <p:nvPr/>
        </p:nvSpPr>
        <p:spPr>
          <a:xfrm>
            <a:off x="3033656" y="1242458"/>
            <a:ext cx="16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i="1">
                <a:solidFill>
                  <a:srgbClr val="002060"/>
                </a:solidFill>
              </a:rPr>
              <a:t>invests</a:t>
            </a:r>
            <a:endParaRPr lang="en-GB" i="1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BAE01-6A9C-4175-AEB5-1063B64B1771}"/>
              </a:ext>
            </a:extLst>
          </p:cNvPr>
          <p:cNvSpPr txBox="1"/>
          <p:nvPr/>
        </p:nvSpPr>
        <p:spPr>
          <a:xfrm>
            <a:off x="3004172" y="4184436"/>
            <a:ext cx="370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i="1">
                <a:solidFill>
                  <a:srgbClr val="FF0000"/>
                </a:solidFill>
              </a:rPr>
              <a:t>Control?</a:t>
            </a:r>
            <a:endParaRPr lang="en-GB" b="1" i="1">
              <a:solidFill>
                <a:srgbClr val="FF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54C0A07-5B53-4470-9F68-674A5FCFD798}"/>
              </a:ext>
            </a:extLst>
          </p:cNvPr>
          <p:cNvSpPr/>
          <p:nvPr/>
        </p:nvSpPr>
        <p:spPr>
          <a:xfrm rot="10800000">
            <a:off x="2310178" y="3989221"/>
            <a:ext cx="484632" cy="978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8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BD81-5347-4F31-9901-400507CA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8999"/>
          </a:xfrm>
        </p:spPr>
        <p:txBody>
          <a:bodyPr/>
          <a:lstStyle/>
          <a:p>
            <a:pPr algn="ctr"/>
            <a:r>
              <a:rPr lang="fr-L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Freeze</a:t>
            </a:r>
            <a:endParaRPr lang="en-GB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82817-3D6E-4240-80AA-7C7AE774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570" y="1242458"/>
            <a:ext cx="2652611" cy="1061775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LuxFund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49C8331-6E73-49F1-90D6-AA8F352F47A8}"/>
              </a:ext>
            </a:extLst>
          </p:cNvPr>
          <p:cNvSpPr txBox="1"/>
          <p:nvPr/>
        </p:nvSpPr>
        <p:spPr>
          <a:xfrm>
            <a:off x="1226189" y="2706280"/>
            <a:ext cx="2652611" cy="106177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Investor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34619C-8BB1-484C-8A59-C1E8E9452749}"/>
              </a:ext>
            </a:extLst>
          </p:cNvPr>
          <p:cNvSpPr txBox="1"/>
          <p:nvPr/>
        </p:nvSpPr>
        <p:spPr>
          <a:xfrm>
            <a:off x="1204661" y="5188795"/>
            <a:ext cx="2652611" cy="105623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Investor’s</a:t>
            </a:r>
            <a:r>
              <a:rPr lang="fr-LU"/>
              <a:t> </a:t>
            </a:r>
            <a:r>
              <a:rPr lang="fr-LU">
                <a:solidFill>
                  <a:srgbClr val="002060"/>
                </a:solidFill>
              </a:rPr>
              <a:t>father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7293EFE5-3D8C-42C9-8CD9-9528A61EC88B}"/>
              </a:ext>
            </a:extLst>
          </p:cNvPr>
          <p:cNvSpPr/>
          <p:nvPr/>
        </p:nvSpPr>
        <p:spPr>
          <a:xfrm rot="10800000">
            <a:off x="4035104" y="2560320"/>
            <a:ext cx="3347207" cy="868680"/>
          </a:xfrm>
          <a:prstGeom prst="bentArrow">
            <a:avLst>
              <a:gd name="adj1" fmla="val 25000"/>
              <a:gd name="adj2" fmla="val 22423"/>
              <a:gd name="adj3" fmla="val 25000"/>
              <a:gd name="adj4" fmla="val 43750"/>
            </a:avLst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49B36-6869-465F-80DF-DEC3E68350A4}"/>
              </a:ext>
            </a:extLst>
          </p:cNvPr>
          <p:cNvSpPr txBox="1"/>
          <p:nvPr/>
        </p:nvSpPr>
        <p:spPr>
          <a:xfrm>
            <a:off x="4572000" y="2706280"/>
            <a:ext cx="255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i="1">
                <a:solidFill>
                  <a:srgbClr val="FF0000"/>
                </a:solidFill>
              </a:rPr>
              <a:t>pays out?</a:t>
            </a:r>
            <a:endParaRPr lang="en-GB" b="1" i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5A8A3-587E-428D-ABF3-978D80FD819C}"/>
              </a:ext>
            </a:extLst>
          </p:cNvPr>
          <p:cNvSpPr txBox="1"/>
          <p:nvPr/>
        </p:nvSpPr>
        <p:spPr>
          <a:xfrm>
            <a:off x="3256452" y="4292548"/>
            <a:ext cx="49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>
                <a:solidFill>
                  <a:srgbClr val="FF0000"/>
                </a:solidFill>
              </a:rPr>
              <a:t>making available of funds/economic resources?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9EBC4E6-1DC0-404E-8B65-71FCE393806E}"/>
              </a:ext>
            </a:extLst>
          </p:cNvPr>
          <p:cNvSpPr/>
          <p:nvPr/>
        </p:nvSpPr>
        <p:spPr>
          <a:xfrm>
            <a:off x="2288650" y="4005271"/>
            <a:ext cx="484632" cy="978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flat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7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DB09-CA53-4257-9D52-D61DC76C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L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Freeze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567C-2941-4B51-9066-7AF42261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250"/>
            <a:ext cx="7638272" cy="440187"/>
          </a:xfrm>
        </p:spPr>
        <p:txBody>
          <a:bodyPr/>
          <a:lstStyle/>
          <a:p>
            <a:pPr marL="0" indent="0" algn="ctr">
              <a:buNone/>
            </a:pPr>
            <a:r>
              <a:rPr lang="fr-LU" b="1">
                <a:solidFill>
                  <a:srgbClr val="002060"/>
                </a:solidFill>
              </a:rPr>
              <a:t>Due diligence duty before the disbursment</a:t>
            </a:r>
            <a:endParaRPr lang="en-GB" b="1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69980-742B-43ED-9B77-AF78864FF10A}"/>
              </a:ext>
            </a:extLst>
          </p:cNvPr>
          <p:cNvSpPr txBox="1"/>
          <p:nvPr/>
        </p:nvSpPr>
        <p:spPr>
          <a:xfrm>
            <a:off x="3768436" y="2281068"/>
            <a:ext cx="4638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/>
              <a:t>The assets of the  Russian investor are outside of the control of the listed person controlling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97752-31BD-443D-AE0B-0C420307EF50}"/>
              </a:ext>
            </a:extLst>
          </p:cNvPr>
          <p:cNvSpPr txBox="1"/>
          <p:nvPr/>
        </p:nvSpPr>
        <p:spPr>
          <a:xfrm>
            <a:off x="3768436" y="4401045"/>
            <a:ext cx="4498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/>
              <a:t>funds made available to the investor as disbursment of the investment do not reach nor benefit the listed subject who is exercising the control over the investor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DE468C1-3D7B-4F65-ABBB-9A0CB1FD5D52}"/>
              </a:ext>
            </a:extLst>
          </p:cNvPr>
          <p:cNvSpPr txBox="1"/>
          <p:nvPr/>
        </p:nvSpPr>
        <p:spPr>
          <a:xfrm>
            <a:off x="737118" y="2285925"/>
            <a:ext cx="2652611" cy="106177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Investor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FD9ECA-FA46-4FDE-805D-2451FC1B46C4}"/>
              </a:ext>
            </a:extLst>
          </p:cNvPr>
          <p:cNvSpPr txBox="1"/>
          <p:nvPr/>
        </p:nvSpPr>
        <p:spPr>
          <a:xfrm>
            <a:off x="877078" y="4401045"/>
            <a:ext cx="2652611" cy="106177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LU">
                <a:solidFill>
                  <a:srgbClr val="002060"/>
                </a:solidFill>
              </a:rPr>
              <a:t>LuxFund</a:t>
            </a:r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9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5D4C-0D14-4B2A-BD38-2680C082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L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securities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6C3F2-CB14-4F80-B6E7-58DAEE359BF1}"/>
              </a:ext>
            </a:extLst>
          </p:cNvPr>
          <p:cNvSpPr txBox="1"/>
          <p:nvPr/>
        </p:nvSpPr>
        <p:spPr>
          <a:xfrm>
            <a:off x="628650" y="2060617"/>
            <a:ext cx="2652611" cy="106177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LU">
                <a:solidFill>
                  <a:srgbClr val="002060"/>
                </a:solidFill>
              </a:rPr>
              <a:t>LuxFund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2A1065-15B3-4E83-B35F-60EB32D1EEBD}"/>
              </a:ext>
            </a:extLst>
          </p:cNvPr>
          <p:cNvSpPr txBox="1"/>
          <p:nvPr/>
        </p:nvSpPr>
        <p:spPr>
          <a:xfrm>
            <a:off x="5714471" y="4936585"/>
            <a:ext cx="2652611" cy="106177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Russian Investor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72E3519-C10B-4130-92F9-3BC16367137D}"/>
              </a:ext>
            </a:extLst>
          </p:cNvPr>
          <p:cNvSpPr/>
          <p:nvPr/>
        </p:nvSpPr>
        <p:spPr>
          <a:xfrm rot="18729564">
            <a:off x="4289253" y="2580491"/>
            <a:ext cx="484632" cy="2934566"/>
          </a:xfrm>
          <a:prstGeom prst="downArrow">
            <a:avLst/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3FACA-AFCB-4E7C-BCEE-45E06D5A9DE6}"/>
              </a:ext>
            </a:extLst>
          </p:cNvPr>
          <p:cNvSpPr txBox="1"/>
          <p:nvPr/>
        </p:nvSpPr>
        <p:spPr>
          <a:xfrm>
            <a:off x="4693506" y="3059668"/>
            <a:ext cx="255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i="1">
                <a:solidFill>
                  <a:srgbClr val="FF0000"/>
                </a:solidFill>
              </a:rPr>
              <a:t>pays out dividends</a:t>
            </a:r>
            <a:endParaRPr lang="en-GB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9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5D4C-0D14-4B2A-BD38-2680C082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L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securities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6C3F2-CB14-4F80-B6E7-58DAEE359BF1}"/>
              </a:ext>
            </a:extLst>
          </p:cNvPr>
          <p:cNvSpPr txBox="1"/>
          <p:nvPr/>
        </p:nvSpPr>
        <p:spPr>
          <a:xfrm>
            <a:off x="628650" y="2060617"/>
            <a:ext cx="2652611" cy="106177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LU">
                <a:solidFill>
                  <a:srgbClr val="002060"/>
                </a:solidFill>
              </a:rPr>
              <a:t>LuxFund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2A1065-15B3-4E83-B35F-60EB32D1EEBD}"/>
              </a:ext>
            </a:extLst>
          </p:cNvPr>
          <p:cNvSpPr txBox="1"/>
          <p:nvPr/>
        </p:nvSpPr>
        <p:spPr>
          <a:xfrm>
            <a:off x="5714471" y="4936585"/>
            <a:ext cx="2652611" cy="1061775"/>
          </a:xfrm>
          <a:prstGeom prst="ellips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28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lang="en-US" sz="1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LU">
                <a:solidFill>
                  <a:srgbClr val="002060"/>
                </a:solidFill>
              </a:rPr>
              <a:t>Russian Investor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72E3519-C10B-4130-92F9-3BC16367137D}"/>
              </a:ext>
            </a:extLst>
          </p:cNvPr>
          <p:cNvSpPr/>
          <p:nvPr/>
        </p:nvSpPr>
        <p:spPr>
          <a:xfrm rot="7717112">
            <a:off x="4382631" y="2618198"/>
            <a:ext cx="484632" cy="2934566"/>
          </a:xfrm>
          <a:prstGeom prst="downArrow">
            <a:avLst/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7CFFD-5A27-4D86-8094-6C84119950A6}"/>
              </a:ext>
            </a:extLst>
          </p:cNvPr>
          <p:cNvSpPr txBox="1"/>
          <p:nvPr/>
        </p:nvSpPr>
        <p:spPr>
          <a:xfrm>
            <a:off x="882812" y="4085481"/>
            <a:ext cx="33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i="1">
                <a:solidFill>
                  <a:srgbClr val="FF0000"/>
                </a:solidFill>
              </a:rPr>
              <a:t>reinvests the dividends to acquire new euro denominated securities</a:t>
            </a:r>
            <a:endParaRPr lang="en-GB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 G E D _ A M ! 3 7 7 3 2 9 0 0 . 3 < / d o c u m e n t i d >  
     < s e n d e r i d > B J T < / s e n d e r i d >  
     < s e n d e r e m a i l > B J O R N . T E N S E L D A M @ A R E N D T . C O M < / s e n d e r e m a i l >  
     < l a s t m o d i f i e d > 2 0 2 2 - 0 9 - 2 0 T 1 0 : 0 3 : 3 2 . 0 0 0 0 0 0 0 + 0 2 : 0 0 < / l a s t m o d i f i e d >  
     < d a t a b a s e > G E D _ A M < / d a t a b a s e >  
 < / p r o p e r t i e s > 
</file>

<file path=customXml/itemProps1.xml><?xml version="1.0" encoding="utf-8"?>
<ds:datastoreItem xmlns:ds="http://schemas.openxmlformats.org/officeDocument/2006/customXml" ds:itemID="{9949F4C8-10C3-4672-946F-E711BBCE6E9F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</Words>
  <Application>Microsoft Office PowerPoint</Application>
  <PresentationFormat>Affichage à l'écran (4:3)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EU restrictive measures</vt:lpstr>
      <vt:lpstr>Speaker</vt:lpstr>
      <vt:lpstr>Présentation PowerPoint</vt:lpstr>
      <vt:lpstr>Présentation PowerPoint</vt:lpstr>
      <vt:lpstr>Asset Freeze</vt:lpstr>
      <vt:lpstr>Asset Freeze</vt:lpstr>
      <vt:lpstr>Asset Freeze</vt:lpstr>
      <vt:lpstr>Dealing with securities</vt:lpstr>
      <vt:lpstr>Dealing with securities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restrictive measures</dc:title>
  <dc:creator>JOURDAN Sonia</dc:creator>
  <cp:lastModifiedBy>Sonia JOURDAN</cp:lastModifiedBy>
  <cp:revision>1</cp:revision>
  <cp:lastPrinted>2022-09-20T10:04:02Z</cp:lastPrinted>
  <dcterms:created xsi:type="dcterms:W3CDTF">2022-09-20T10:04:02Z</dcterms:created>
  <dcterms:modified xsi:type="dcterms:W3CDTF">2022-09-22T11:06:50Z</dcterms:modified>
</cp:coreProperties>
</file>