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8" r:id="rId3"/>
    <p:sldId id="260" r:id="rId4"/>
    <p:sldId id="314" r:id="rId5"/>
    <p:sldId id="261" r:id="rId6"/>
    <p:sldId id="262" r:id="rId7"/>
    <p:sldId id="263" r:id="rId8"/>
    <p:sldId id="265" r:id="rId9"/>
    <p:sldId id="264" r:id="rId10"/>
    <p:sldId id="288" r:id="rId11"/>
    <p:sldId id="267" r:id="rId12"/>
    <p:sldId id="289" r:id="rId13"/>
    <p:sldId id="268" r:id="rId14"/>
    <p:sldId id="296" r:id="rId15"/>
    <p:sldId id="295" r:id="rId16"/>
    <p:sldId id="281" r:id="rId17"/>
    <p:sldId id="282" r:id="rId18"/>
    <p:sldId id="290" r:id="rId19"/>
    <p:sldId id="301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284" r:id="rId29"/>
    <p:sldId id="285" r:id="rId30"/>
    <p:sldId id="287" r:id="rId31"/>
    <p:sldId id="305" r:id="rId32"/>
  </p:sldIdLst>
  <p:sldSz cx="9144000" cy="6858000" type="screen4x3"/>
  <p:notesSz cx="6797675" cy="99282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292929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292929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292929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292929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29292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29292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29292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29292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292929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F3300"/>
    <a:srgbClr val="292929"/>
    <a:srgbClr val="FF9900"/>
    <a:srgbClr val="111111"/>
    <a:srgbClr val="FEF200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3" autoAdjust="0"/>
  </p:normalViewPr>
  <p:slideViewPr>
    <p:cSldViewPr>
      <p:cViewPr>
        <p:scale>
          <a:sx n="75" d="100"/>
          <a:sy n="75" d="100"/>
        </p:scale>
        <p:origin x="-2664" y="-1206"/>
      </p:cViewPr>
      <p:guideLst>
        <p:guide orient="horz" pos="4128"/>
        <p:guide pos="52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53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4815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432" y="4720027"/>
            <a:ext cx="4987292" cy="4177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569" tIns="46455" rIns="94569" bIns="464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75673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1225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L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1500" y="152400"/>
            <a:ext cx="2222500" cy="5519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52400"/>
            <a:ext cx="6518275" cy="5519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2138" y="152400"/>
            <a:ext cx="6011862" cy="6524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0825" y="1557338"/>
            <a:ext cx="8713788" cy="4114800"/>
          </a:xfrm>
        </p:spPr>
        <p:txBody>
          <a:bodyPr/>
          <a:lstStyle/>
          <a:p>
            <a:pPr lvl="0"/>
            <a:endParaRPr lang="fr-LU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557338"/>
            <a:ext cx="4279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557338"/>
            <a:ext cx="42814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L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Rectangle 88"/>
          <p:cNvSpPr>
            <a:spLocks noGrp="1" noChangeArrowheads="1"/>
          </p:cNvSpPr>
          <p:nvPr>
            <p:ph type="title"/>
          </p:nvPr>
        </p:nvSpPr>
        <p:spPr bwMode="auto">
          <a:xfrm>
            <a:off x="3132138" y="152400"/>
            <a:ext cx="6011862" cy="652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8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57338"/>
            <a:ext cx="871378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endParaRPr lang="en-GB" smtClean="0"/>
          </a:p>
        </p:txBody>
      </p:sp>
      <p:sp>
        <p:nvSpPr>
          <p:cNvPr id="1028" name="Line 90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fr-LU"/>
          </a:p>
        </p:txBody>
      </p:sp>
      <p:sp>
        <p:nvSpPr>
          <p:cNvPr id="1029" name="Line 93"/>
          <p:cNvSpPr>
            <a:spLocks noChangeShapeType="1"/>
          </p:cNvSpPr>
          <p:nvPr userDrawn="1"/>
        </p:nvSpPr>
        <p:spPr bwMode="auto">
          <a:xfrm flipV="1">
            <a:off x="0" y="60928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fr-LU"/>
          </a:p>
        </p:txBody>
      </p:sp>
      <p:pic>
        <p:nvPicPr>
          <p:cNvPr id="2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79082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marie-paule.grun@eco.etat.lu" TargetMode="External"/><Relationship Id="rId2" Type="http://schemas.openxmlformats.org/officeDocument/2006/relationships/hyperlink" Target="mailto:gilles.scholtus@eco.etat.l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vivianne.rischette@eco.etat.lu" TargetMode="External"/><Relationship Id="rId5" Type="http://schemas.openxmlformats.org/officeDocument/2006/relationships/hyperlink" Target="mailto:gregory.saeul@eco.etat.lu" TargetMode="External"/><Relationship Id="rId4" Type="http://schemas.openxmlformats.org/officeDocument/2006/relationships/hyperlink" Target="mailto:patricia.andre@eco.etat.l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smtClean="0"/>
              <a:t>Les aides étatiques pour PME</a:t>
            </a:r>
          </a:p>
        </p:txBody>
      </p:sp>
      <p:sp>
        <p:nvSpPr>
          <p:cNvPr id="16386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LU" sz="280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principaux instruments de cofinancement publics en faveur des PME </a:t>
            </a:r>
            <a:r>
              <a:rPr lang="fr-LU" sz="2800" i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luxembourgeoises</a:t>
            </a:r>
          </a:p>
          <a:p>
            <a:pPr algn="ctr"/>
            <a:endParaRPr lang="fr-LU" sz="2800"/>
          </a:p>
          <a:p>
            <a:pPr algn="ctr"/>
            <a:r>
              <a:rPr lang="fr-LU"/>
              <a:t>Les aides directes du Ministère de </a:t>
            </a:r>
            <a:r>
              <a:rPr lang="fr-LU" smtClean="0"/>
              <a:t>l’Économie </a:t>
            </a:r>
            <a:r>
              <a:rPr lang="fr-LU"/>
              <a:t>en faveur des PME luxembourgeoises</a:t>
            </a:r>
            <a:endParaRPr lang="fr-FR" dirty="0" smtClean="0"/>
          </a:p>
          <a:p>
            <a:pPr algn="ctr"/>
            <a:endParaRPr lang="lb-LU" smtClean="0"/>
          </a:p>
          <a:p>
            <a:pPr algn="ctr"/>
            <a:endParaRPr lang="fr-FR" dirty="0" smtClean="0"/>
          </a:p>
          <a:p>
            <a:pPr algn="r"/>
            <a:endParaRPr lang="fr-FR" dirty="0" smtClean="0"/>
          </a:p>
          <a:p>
            <a:pPr algn="ctr"/>
            <a:r>
              <a:rPr lang="fr-FR" sz="1600" smtClean="0"/>
              <a:t>Chambre des Métiers					31 mars 2015</a:t>
            </a:r>
          </a:p>
          <a:p>
            <a:pPr algn="ctr"/>
            <a:r>
              <a:rPr lang="lb-LU" sz="1600" smtClean="0"/>
              <a:t>Chambre de Commerce				1er avril 2015</a:t>
            </a:r>
            <a:endParaRPr lang="fr-FR" sz="1600" dirty="0" smtClean="0"/>
          </a:p>
          <a:p>
            <a:pPr algn="r"/>
            <a:endParaRPr lang="fr-FR" dirty="0" smtClean="0"/>
          </a:p>
          <a:p>
            <a:pPr algn="r"/>
            <a:r>
              <a:rPr lang="fr-F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489575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fr-FR" sz="1800" b="1" i="0" dirty="0" smtClean="0"/>
              <a:t>Exceptions (suite)	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Tx/>
              <a:buChar char="-"/>
            </a:pPr>
            <a:endParaRPr lang="fr-FR" sz="1800" i="0" smtClean="0"/>
          </a:p>
          <a:p>
            <a:pPr>
              <a:lnSpc>
                <a:spcPct val="80000"/>
              </a:lnSpc>
              <a:spcAft>
                <a:spcPts val="600"/>
              </a:spcAft>
              <a:buFontTx/>
              <a:buChar char="-"/>
            </a:pPr>
            <a:r>
              <a:rPr lang="fr-FR" sz="1600" i="0" smtClean="0"/>
              <a:t>L’embellissement</a:t>
            </a:r>
            <a:endParaRPr lang="fr-FR" sz="1600" i="0" dirty="0" smtClean="0"/>
          </a:p>
          <a:p>
            <a:pPr>
              <a:lnSpc>
                <a:spcPct val="80000"/>
              </a:lnSpc>
              <a:spcAft>
                <a:spcPts val="600"/>
              </a:spcAft>
              <a:buFontTx/>
              <a:buChar char="-"/>
            </a:pPr>
            <a:r>
              <a:rPr lang="fr-FR" sz="1600" i="0" dirty="0" smtClean="0"/>
              <a:t>Les frais d’entretiens et de réparations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Tx/>
              <a:buChar char="-"/>
            </a:pPr>
            <a:r>
              <a:rPr lang="fr-FR" sz="1600" i="0" dirty="0" smtClean="0"/>
              <a:t>Les parties immatérielles d’un fonds de commerce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Tx/>
              <a:buChar char="-"/>
            </a:pPr>
            <a:r>
              <a:rPr lang="fr-FR" sz="1600" i="0" dirty="0" smtClean="0"/>
              <a:t>Les pas de portes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Tx/>
              <a:buChar char="-"/>
            </a:pPr>
            <a:r>
              <a:rPr lang="fr-FR" sz="1600" i="0" dirty="0" smtClean="0"/>
              <a:t>Les frais de formations (INFPC)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Tx/>
              <a:buChar char="-"/>
            </a:pPr>
            <a:r>
              <a:rPr lang="fr-FR" sz="1600" i="0" smtClean="0"/>
              <a:t>Le </a:t>
            </a:r>
            <a:r>
              <a:rPr lang="fr-FR" sz="1600" i="0" dirty="0" smtClean="0"/>
              <a:t>matériel roulant ainsi que les bennes, </a:t>
            </a:r>
            <a:r>
              <a:rPr lang="fr-FR" sz="1600" i="0" smtClean="0"/>
              <a:t>les containers, etc.</a:t>
            </a:r>
            <a:endParaRPr lang="fr-FR" sz="1600" i="0" dirty="0" smtClean="0"/>
          </a:p>
          <a:p>
            <a:pPr>
              <a:lnSpc>
                <a:spcPct val="80000"/>
              </a:lnSpc>
              <a:spcAft>
                <a:spcPts val="600"/>
              </a:spcAft>
              <a:buFontTx/>
              <a:buChar char="-"/>
            </a:pPr>
            <a:r>
              <a:rPr lang="fr-FR" sz="1600" i="0" dirty="0" smtClean="0"/>
              <a:t>La modicité (&lt; 12.500€ pour </a:t>
            </a:r>
            <a:r>
              <a:rPr lang="fr-FR" sz="1600" i="0" smtClean="0"/>
              <a:t>les PE et </a:t>
            </a:r>
            <a:r>
              <a:rPr lang="fr-FR" sz="1600" i="0" dirty="0" smtClean="0"/>
              <a:t>&lt; 25.000 € pour </a:t>
            </a:r>
            <a:r>
              <a:rPr lang="fr-FR" sz="1600" i="0" smtClean="0"/>
              <a:t>les ME)</a:t>
            </a:r>
            <a:endParaRPr lang="fr-FR" sz="1600" i="0" dirty="0" smtClean="0"/>
          </a:p>
          <a:p>
            <a:pPr>
              <a:lnSpc>
                <a:spcPct val="80000"/>
              </a:lnSpc>
              <a:spcAft>
                <a:spcPts val="600"/>
              </a:spcAft>
              <a:buFontTx/>
              <a:buChar char="-"/>
            </a:pPr>
            <a:r>
              <a:rPr lang="fr-FR" sz="1600" i="0" dirty="0" smtClean="0"/>
              <a:t>Le petit matériel (valeur unitaire &lt; 250€)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Tx/>
              <a:buChar char="-"/>
            </a:pPr>
            <a:r>
              <a:rPr lang="fr-FR" sz="1600" i="0" dirty="0" smtClean="0"/>
              <a:t>Le stock, le matériel destiné à la revente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fr-LU" sz="2000" i="0" smtClean="0"/>
              <a:t>…</a:t>
            </a:r>
            <a:endParaRPr lang="fr-FR" sz="2000" i="0" dirty="0" smtClean="0"/>
          </a:p>
          <a:p>
            <a:pPr algn="ctr">
              <a:lnSpc>
                <a:spcPct val="80000"/>
              </a:lnSpc>
            </a:pPr>
            <a:endParaRPr lang="fr-FR" sz="2000" b="1" i="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/>
              <a:t>1° Le régime général d’aides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981075"/>
            <a:ext cx="7667625" cy="5327650"/>
          </a:xfrm>
        </p:spPr>
        <p:txBody>
          <a:bodyPr/>
          <a:lstStyle/>
          <a:p>
            <a:pPr algn="ctr"/>
            <a:endParaRPr lang="fr-FR" sz="2800" b="1" i="0" smtClean="0"/>
          </a:p>
          <a:p>
            <a:pPr algn="ctr"/>
            <a:r>
              <a:rPr lang="fr-FR" sz="2800" b="1" i="0" smtClean="0"/>
              <a:t>Intensité maximale des </a:t>
            </a:r>
            <a:r>
              <a:rPr lang="fr-FR" sz="2800" b="1" i="0" dirty="0" smtClean="0"/>
              <a:t>aides</a:t>
            </a:r>
          </a:p>
          <a:p>
            <a:pPr algn="ctr"/>
            <a:endParaRPr lang="fr-FR" b="1" i="0" dirty="0" smtClean="0"/>
          </a:p>
          <a:p>
            <a:pPr>
              <a:spcAft>
                <a:spcPts val="1200"/>
              </a:spcAft>
              <a:buFontTx/>
              <a:buChar char="-"/>
            </a:pPr>
            <a:r>
              <a:rPr lang="fr-FR" i="0" smtClean="0"/>
              <a:t>Petites </a:t>
            </a:r>
            <a:r>
              <a:rPr lang="fr-FR" i="0" dirty="0" smtClean="0"/>
              <a:t>entreprises (PE): maximum </a:t>
            </a:r>
            <a:r>
              <a:rPr lang="fr-FR" i="0" smtClean="0"/>
              <a:t>20%</a:t>
            </a:r>
            <a:endParaRPr lang="fr-FR" i="0" dirty="0" smtClean="0"/>
          </a:p>
          <a:p>
            <a:pPr>
              <a:spcAft>
                <a:spcPts val="1200"/>
              </a:spcAft>
              <a:buFontTx/>
              <a:buChar char="-"/>
            </a:pPr>
            <a:r>
              <a:rPr lang="fr-FR" i="0" dirty="0" smtClean="0"/>
              <a:t>Moyennes entreprises (ME): maximum </a:t>
            </a:r>
            <a:r>
              <a:rPr lang="fr-FR" i="0" smtClean="0"/>
              <a:t>10%</a:t>
            </a:r>
            <a:endParaRPr lang="fr-FR" i="0" dirty="0"/>
          </a:p>
          <a:p>
            <a:pPr>
              <a:spcAft>
                <a:spcPts val="1200"/>
              </a:spcAft>
              <a:buFontTx/>
              <a:buChar char="-"/>
            </a:pPr>
            <a:r>
              <a:rPr lang="fr-FR" i="0" dirty="0" smtClean="0"/>
              <a:t>En principe, toutes les demandes doivent être introduites au préalable (</a:t>
            </a:r>
            <a:r>
              <a:rPr lang="fr-FR" i="0" smtClean="0"/>
              <a:t>effet incitatif)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fr-FR" i="0" smtClean="0"/>
              <a:t>Possibilité de prime </a:t>
            </a:r>
            <a:r>
              <a:rPr lang="fr-FR" i="0"/>
              <a:t>pour </a:t>
            </a:r>
            <a:r>
              <a:rPr lang="fr-FR" i="0" smtClean="0"/>
              <a:t>certains projets annoncés </a:t>
            </a:r>
            <a:r>
              <a:rPr lang="fr-FR" i="0"/>
              <a:t>de façon préalable</a:t>
            </a:r>
          </a:p>
          <a:p>
            <a:pPr>
              <a:buFontTx/>
              <a:buChar char="-"/>
            </a:pPr>
            <a:endParaRPr lang="fr-FR" i="0" dirty="0" smtClean="0"/>
          </a:p>
          <a:p>
            <a:endParaRPr lang="fr-FR" i="0" dirty="0" smtClean="0"/>
          </a:p>
          <a:p>
            <a:endParaRPr lang="fr-FR" i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/>
              <a:t>1° Le régime général d’aides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2982" name="Group 5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19599184"/>
              </p:ext>
            </p:extLst>
          </p:nvPr>
        </p:nvGraphicFramePr>
        <p:xfrm>
          <a:off x="251520" y="2132856"/>
          <a:ext cx="8713788" cy="3009495"/>
        </p:xfrm>
        <a:graphic>
          <a:graphicData uri="http://schemas.openxmlformats.org/drawingml/2006/table">
            <a:tbl>
              <a:tblPr/>
              <a:tblGrid>
                <a:gridCol w="5184576"/>
                <a:gridCol w="1728887"/>
                <a:gridCol w="1800325"/>
              </a:tblGrid>
              <a:tr h="8860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Intensité d’aide sans demande préalable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Intensité d’aide avec demande préalable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817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PME Surface &lt; 400m2 dans une Grande Surface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188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Moyenne entreprise (Artisanat et commerce)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839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Petite entreprise (Artisanat et commerce)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14-20%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247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Moyenne entreprise (Activités industrielles)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0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Petite entreprise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(Activités industrielles)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/>
              <a:t>1° Le régime général d’aides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71800" y="1396807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/>
              <a:t> Intensité maximale des </a:t>
            </a:r>
            <a:r>
              <a:rPr lang="fr-FR" sz="2000" b="1" smtClean="0"/>
              <a:t>aides</a:t>
            </a:r>
            <a:endParaRPr lang="fr-FR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981075"/>
            <a:ext cx="7992814" cy="5256213"/>
          </a:xfrm>
        </p:spPr>
        <p:txBody>
          <a:bodyPr/>
          <a:lstStyle/>
          <a:p>
            <a:pPr algn="ctr"/>
            <a:r>
              <a:rPr lang="fr-FR" sz="2800" b="1" i="0" smtClean="0"/>
              <a:t>Aides pour services de conseil</a:t>
            </a:r>
          </a:p>
          <a:p>
            <a:pPr algn="ctr"/>
            <a:endParaRPr lang="fr-FR" sz="2800" b="1" i="0" smtClean="0"/>
          </a:p>
          <a:p>
            <a:r>
              <a:rPr lang="fr-FR" i="0" smtClean="0"/>
              <a:t>Services fournis par des conseillers extérieurs:</a:t>
            </a:r>
          </a:p>
          <a:p>
            <a:pPr>
              <a:buFontTx/>
              <a:buChar char="-"/>
            </a:pPr>
            <a:r>
              <a:rPr lang="fr-FR" i="0" smtClean="0"/>
              <a:t>Pour des projets ponctuels se situant hors de tâches récurrentes de gestion journalière</a:t>
            </a:r>
          </a:p>
          <a:p>
            <a:pPr>
              <a:buFontTx/>
              <a:buChar char="-"/>
            </a:pPr>
            <a:r>
              <a:rPr lang="fr-FR" i="0" smtClean="0"/>
              <a:t>Nécessitant des connaissances ou un savoir-faire technique ou scientifique</a:t>
            </a:r>
          </a:p>
          <a:p>
            <a:endParaRPr lang="fr-FR" i="0" smtClean="0"/>
          </a:p>
          <a:p>
            <a:pPr indent="0"/>
            <a:r>
              <a:rPr lang="fr-FR" i="0" smtClean="0"/>
              <a:t>Intensité de l’aide: maximum de 50% (10%-20% pour des PME à activités industrielles) du coût des services extérieurs avec un maximum de 100.000 €</a:t>
            </a:r>
          </a:p>
          <a:p>
            <a:r>
              <a:rPr lang="fr-FR" i="0" smtClean="0"/>
              <a:t>	Exemple: Certification ISO 9000 ou 14000</a:t>
            </a:r>
          </a:p>
          <a:p>
            <a:endParaRPr lang="fr-FR" i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/>
              <a:t>1° Le régime général d’aides</a:t>
            </a:r>
            <a:r>
              <a:rPr lang="fr-FR"/>
              <a:t>	</a:t>
            </a:r>
            <a:endParaRPr lang="fr-F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1" name="Rectangle 3"/>
          <p:cNvSpPr>
            <a:spLocks noGrp="1" noChangeArrowheads="1"/>
          </p:cNvSpPr>
          <p:nvPr>
            <p:ph type="title"/>
          </p:nvPr>
        </p:nvSpPr>
        <p:spPr>
          <a:xfrm>
            <a:off x="3468688" y="152400"/>
            <a:ext cx="5459412" cy="652463"/>
          </a:xfrm>
        </p:spPr>
        <p:txBody>
          <a:bodyPr/>
          <a:lstStyle/>
          <a:p>
            <a:pPr>
              <a:defRPr/>
            </a:pPr>
            <a:r>
              <a:rPr lang="fr-FR" sz="2400" smtClean="0"/>
              <a:t>2° Régime d’aides aux créateurs ou repreneurs d’entreprises</a:t>
            </a:r>
          </a:p>
        </p:txBody>
      </p:sp>
      <p:sp>
        <p:nvSpPr>
          <p:cNvPr id="29697" name="Rectangle 2"/>
          <p:cNvSpPr>
            <a:spLocks noGrp="1" noChangeArrowheads="1"/>
          </p:cNvSpPr>
          <p:nvPr>
            <p:ph idx="1"/>
          </p:nvPr>
        </p:nvSpPr>
        <p:spPr>
          <a:xfrm>
            <a:off x="539750" y="1125538"/>
            <a:ext cx="8064500" cy="489585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endParaRPr lang="fr-FR" sz="2800" b="1" i="0" smtClean="0"/>
          </a:p>
          <a:p>
            <a:pPr algn="ctr">
              <a:lnSpc>
                <a:spcPct val="90000"/>
              </a:lnSpc>
            </a:pPr>
            <a:r>
              <a:rPr lang="fr-FR" sz="2800" b="1" i="0" smtClean="0"/>
              <a:t>Investissement </a:t>
            </a:r>
            <a:r>
              <a:rPr lang="fr-FR" sz="2800" b="1" i="0" dirty="0" smtClean="0"/>
              <a:t>initial</a:t>
            </a:r>
          </a:p>
          <a:p>
            <a:pPr>
              <a:lnSpc>
                <a:spcPct val="90000"/>
              </a:lnSpc>
            </a:pPr>
            <a:endParaRPr lang="fr-FR" i="0" dirty="0" smtClean="0"/>
          </a:p>
          <a:p>
            <a:pPr>
              <a:lnSpc>
                <a:spcPct val="90000"/>
              </a:lnSpc>
            </a:pPr>
            <a:r>
              <a:rPr lang="fr-FR" i="0" dirty="0" smtClean="0"/>
              <a:t>Investissement en capital fixe se rapportant à</a:t>
            </a:r>
          </a:p>
          <a:p>
            <a:pPr>
              <a:lnSpc>
                <a:spcPct val="90000"/>
              </a:lnSpc>
            </a:pPr>
            <a:r>
              <a:rPr lang="fr-FR" i="0" dirty="0" smtClean="0"/>
              <a:t>	- Création d’un nouvel établissement</a:t>
            </a:r>
          </a:p>
          <a:p>
            <a:pPr>
              <a:lnSpc>
                <a:spcPct val="90000"/>
              </a:lnSpc>
            </a:pPr>
            <a:r>
              <a:rPr lang="fr-FR" i="0" dirty="0" smtClean="0"/>
              <a:t>	- Reprise d’un établissement existant</a:t>
            </a:r>
          </a:p>
          <a:p>
            <a:pPr>
              <a:lnSpc>
                <a:spcPct val="90000"/>
              </a:lnSpc>
            </a:pPr>
            <a:r>
              <a:rPr lang="fr-FR" i="0" dirty="0" smtClean="0"/>
              <a:t>	</a:t>
            </a:r>
          </a:p>
          <a:p>
            <a:pPr algn="ctr">
              <a:lnSpc>
                <a:spcPct val="90000"/>
              </a:lnSpc>
            </a:pPr>
            <a:r>
              <a:rPr lang="fr-FR" sz="2800" b="1" i="0" dirty="0" smtClean="0"/>
              <a:t>Intensité de l’aide</a:t>
            </a:r>
          </a:p>
          <a:p>
            <a:pPr algn="ctr">
              <a:lnSpc>
                <a:spcPct val="90000"/>
              </a:lnSpc>
            </a:pPr>
            <a:endParaRPr lang="fr-FR" sz="2800" b="1" i="0" dirty="0" smtClean="0"/>
          </a:p>
          <a:p>
            <a:pPr>
              <a:lnSpc>
                <a:spcPct val="90000"/>
              </a:lnSpc>
            </a:pPr>
            <a:r>
              <a:rPr lang="fr-FR" i="0" dirty="0" smtClean="0"/>
              <a:t>	- Taux d’intervention de base </a:t>
            </a:r>
            <a:r>
              <a:rPr lang="fr-FR" i="0" smtClean="0"/>
              <a:t>+ 10% (</a:t>
            </a:r>
            <a:r>
              <a:rPr lang="fr-FR" i="0" dirty="0" smtClean="0"/>
              <a:t>max 200.000 €)</a:t>
            </a:r>
            <a:endParaRPr lang="fr-FR" sz="2800" b="1" i="0" dirty="0" smtClean="0"/>
          </a:p>
          <a:p>
            <a:pPr>
              <a:lnSpc>
                <a:spcPct val="90000"/>
              </a:lnSpc>
            </a:pPr>
            <a:r>
              <a:rPr lang="fr-FR" i="0" dirty="0" smtClean="0"/>
              <a:t>	- Présentation obligatoire d’un plan d’affaires</a:t>
            </a:r>
          </a:p>
          <a:p>
            <a:pPr>
              <a:lnSpc>
                <a:spcPct val="90000"/>
              </a:lnSpc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68688" y="152400"/>
            <a:ext cx="5459412" cy="652463"/>
          </a:xfrm>
        </p:spPr>
        <p:txBody>
          <a:bodyPr/>
          <a:lstStyle/>
          <a:p>
            <a:pPr>
              <a:defRPr/>
            </a:pPr>
            <a:r>
              <a:rPr lang="fr-FR" sz="2400" smtClean="0"/>
              <a:t>2° Régime d’aides aux créateurs ou repreneurs d’entreprises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352283" cy="4608513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fr-FR" sz="2200" b="1" i="0" dirty="0" smtClean="0"/>
              <a:t>Bénéficiaires</a:t>
            </a:r>
          </a:p>
          <a:p>
            <a:pPr>
              <a:lnSpc>
                <a:spcPct val="90000"/>
              </a:lnSpc>
            </a:pPr>
            <a:endParaRPr lang="fr-FR" sz="2200" i="0" dirty="0" smtClean="0"/>
          </a:p>
          <a:p>
            <a:pPr>
              <a:lnSpc>
                <a:spcPct val="90000"/>
              </a:lnSpc>
            </a:pPr>
            <a:r>
              <a:rPr lang="fr-FR" sz="2200" dirty="0" smtClean="0"/>
              <a:t>Entreprise individuelle:</a:t>
            </a:r>
          </a:p>
          <a:p>
            <a:pPr>
              <a:lnSpc>
                <a:spcPct val="90000"/>
              </a:lnSpc>
            </a:pPr>
            <a:r>
              <a:rPr lang="fr-FR" sz="2200" i="0" dirty="0" smtClean="0"/>
              <a:t> 	- Pas d’activité économique à titre d’indépendant antérieure</a:t>
            </a:r>
          </a:p>
          <a:p>
            <a:pPr>
              <a:lnSpc>
                <a:spcPct val="90000"/>
              </a:lnSpc>
            </a:pPr>
            <a:r>
              <a:rPr lang="fr-FR" sz="2200" i="0" dirty="0" smtClean="0"/>
              <a:t> 	- Pas de participation de plus de 25% dans une entreprise</a:t>
            </a:r>
          </a:p>
          <a:p>
            <a:pPr>
              <a:lnSpc>
                <a:spcPct val="90000"/>
              </a:lnSpc>
            </a:pPr>
            <a:endParaRPr lang="fr-FR" sz="2200" i="0" smtClean="0"/>
          </a:p>
          <a:p>
            <a:pPr>
              <a:lnSpc>
                <a:spcPct val="90000"/>
              </a:lnSpc>
            </a:pPr>
            <a:r>
              <a:rPr lang="fr-FR" sz="2200" smtClean="0"/>
              <a:t>Personne </a:t>
            </a:r>
            <a:r>
              <a:rPr lang="fr-FR" sz="2200" dirty="0" smtClean="0"/>
              <a:t>morale:</a:t>
            </a:r>
          </a:p>
          <a:p>
            <a:pPr>
              <a:lnSpc>
                <a:spcPct val="90000"/>
              </a:lnSpc>
            </a:pPr>
            <a:r>
              <a:rPr lang="fr-FR" sz="2200" i="0" dirty="0" smtClean="0"/>
              <a:t>	Mêmes conditions exigées </a:t>
            </a:r>
          </a:p>
          <a:p>
            <a:pPr>
              <a:lnSpc>
                <a:spcPct val="90000"/>
              </a:lnSpc>
            </a:pPr>
            <a:r>
              <a:rPr lang="fr-FR" sz="2200" i="0" dirty="0" smtClean="0"/>
              <a:t>	- dans le chef de l’actionnaire détenant une participation &gt;25%</a:t>
            </a:r>
          </a:p>
          <a:p>
            <a:pPr>
              <a:lnSpc>
                <a:spcPct val="90000"/>
              </a:lnSpc>
            </a:pPr>
            <a:r>
              <a:rPr lang="fr-FR" sz="2200" i="0" dirty="0" smtClean="0"/>
              <a:t>		et</a:t>
            </a:r>
          </a:p>
          <a:p>
            <a:pPr>
              <a:lnSpc>
                <a:spcPct val="90000"/>
              </a:lnSpc>
            </a:pPr>
            <a:r>
              <a:rPr lang="fr-FR" sz="2200" i="0" dirty="0" smtClean="0"/>
              <a:t>	- dans le chef de la personne détenant la qualification professionnelle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6" name="Rectangle 4"/>
          <p:cNvSpPr>
            <a:spLocks noGrp="1" noChangeArrowheads="1"/>
          </p:cNvSpPr>
          <p:nvPr>
            <p:ph type="title"/>
          </p:nvPr>
        </p:nvSpPr>
        <p:spPr>
          <a:xfrm>
            <a:off x="3468688" y="152400"/>
            <a:ext cx="5459412" cy="652463"/>
          </a:xfrm>
        </p:spPr>
        <p:txBody>
          <a:bodyPr/>
          <a:lstStyle/>
          <a:p>
            <a:pPr>
              <a:defRPr/>
            </a:pPr>
            <a:r>
              <a:rPr lang="fr-FR" sz="2400" smtClean="0"/>
              <a:t>3° Régime « sécurité alimentaire »</a:t>
            </a:r>
          </a:p>
        </p:txBody>
      </p:sp>
      <p:sp>
        <p:nvSpPr>
          <p:cNvPr id="3584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268413"/>
            <a:ext cx="7596187" cy="5040312"/>
          </a:xfrm>
        </p:spPr>
        <p:txBody>
          <a:bodyPr/>
          <a:lstStyle/>
          <a:p>
            <a:pPr algn="ctr"/>
            <a:r>
              <a:rPr lang="fr-FR" b="1" i="0" smtClean="0"/>
              <a:t>Entreprises éligibles</a:t>
            </a:r>
          </a:p>
          <a:p>
            <a:pPr algn="ctr"/>
            <a:endParaRPr lang="fr-FR" b="1" i="0" smtClean="0"/>
          </a:p>
          <a:p>
            <a:pPr>
              <a:buFontTx/>
              <a:buChar char="-"/>
            </a:pPr>
            <a:r>
              <a:rPr lang="fr-FR" i="0" smtClean="0"/>
              <a:t>Entreprises artisanales et commerciales du secteur de l’alimentation</a:t>
            </a:r>
          </a:p>
          <a:p>
            <a:pPr>
              <a:buFontTx/>
              <a:buChar char="-"/>
            </a:pPr>
            <a:endParaRPr lang="fr-FR" i="0" smtClean="0"/>
          </a:p>
          <a:p>
            <a:pPr algn="ctr"/>
            <a:r>
              <a:rPr lang="fr-FR" b="1" i="0" smtClean="0"/>
              <a:t>Investissements éligibles</a:t>
            </a:r>
          </a:p>
          <a:p>
            <a:pPr>
              <a:buFontTx/>
              <a:buChar char="-"/>
            </a:pPr>
            <a:r>
              <a:rPr lang="fr-FR" i="0" smtClean="0"/>
              <a:t>Instruments et méthodes permettant d’assurer ou d’accroître l’hygiène des denrées alimentaires, ou d’améliorer la traçabilité</a:t>
            </a:r>
          </a:p>
          <a:p>
            <a:pPr>
              <a:buFontTx/>
              <a:buChar char="-"/>
            </a:pPr>
            <a:r>
              <a:rPr lang="fr-FR" i="0" smtClean="0"/>
              <a:t>Mesures nécessaires pour garantir la sécurité et la salubrité des produits alimentaires</a:t>
            </a:r>
          </a:p>
          <a:p>
            <a:pPr>
              <a:lnSpc>
                <a:spcPct val="90000"/>
              </a:lnSpc>
            </a:pPr>
            <a:endParaRPr lang="fr-FR" i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0" name="Rectangle 4"/>
          <p:cNvSpPr>
            <a:spLocks noGrp="1" noChangeArrowheads="1"/>
          </p:cNvSpPr>
          <p:nvPr>
            <p:ph type="title"/>
          </p:nvPr>
        </p:nvSpPr>
        <p:spPr>
          <a:xfrm>
            <a:off x="3468688" y="152400"/>
            <a:ext cx="5459412" cy="652463"/>
          </a:xfrm>
        </p:spPr>
        <p:txBody>
          <a:bodyPr/>
          <a:lstStyle/>
          <a:p>
            <a:pPr>
              <a:defRPr/>
            </a:pPr>
            <a:r>
              <a:rPr lang="fr-FR" sz="2400" smtClean="0"/>
              <a:t>3</a:t>
            </a:r>
            <a:r>
              <a:rPr lang="fr-FR" sz="2400"/>
              <a:t>° Régime « sécurité alimentaire »</a:t>
            </a:r>
            <a:endParaRPr lang="fr-FR" sz="2400" smtClean="0"/>
          </a:p>
        </p:txBody>
      </p:sp>
      <p:sp>
        <p:nvSpPr>
          <p:cNvPr id="36865" name="Rectangle 2"/>
          <p:cNvSpPr>
            <a:spLocks noGrp="1" noChangeArrowheads="1"/>
          </p:cNvSpPr>
          <p:nvPr>
            <p:ph idx="1"/>
          </p:nvPr>
        </p:nvSpPr>
        <p:spPr>
          <a:xfrm>
            <a:off x="755650" y="1196975"/>
            <a:ext cx="7596188" cy="4608513"/>
          </a:xfrm>
        </p:spPr>
        <p:txBody>
          <a:bodyPr/>
          <a:lstStyle/>
          <a:p>
            <a:pPr algn="ctr"/>
            <a:r>
              <a:rPr lang="fr-FR" b="1" i="0" smtClean="0"/>
              <a:t>Intensité d’aide</a:t>
            </a:r>
          </a:p>
          <a:p>
            <a:endParaRPr lang="fr-FR" i="0" smtClean="0"/>
          </a:p>
          <a:p>
            <a:r>
              <a:rPr lang="fr-FR" i="0" smtClean="0"/>
              <a:t>- Maximum 40% de l’investissement éligible</a:t>
            </a:r>
          </a:p>
          <a:p>
            <a:endParaRPr lang="fr-FR" i="0" smtClean="0"/>
          </a:p>
          <a:p>
            <a:pPr algn="ctr"/>
            <a:r>
              <a:rPr lang="fr-FR" b="1" i="0" smtClean="0"/>
              <a:t>Recours à des conseils externes</a:t>
            </a:r>
          </a:p>
          <a:p>
            <a:pPr algn="ctr"/>
            <a:endParaRPr lang="fr-FR" b="1" i="0" smtClean="0"/>
          </a:p>
          <a:p>
            <a:r>
              <a:rPr lang="fr-FR" i="0" smtClean="0"/>
              <a:t>- Maximum de 75% des dépenses engagées</a:t>
            </a:r>
          </a:p>
          <a:p>
            <a:r>
              <a:rPr lang="fr-FR" i="0" smtClean="0"/>
              <a:t>- maximum 100.000 €</a:t>
            </a:r>
          </a:p>
          <a:p>
            <a:pPr>
              <a:lnSpc>
                <a:spcPct val="90000"/>
              </a:lnSpc>
            </a:pPr>
            <a:endParaRPr lang="fr-FR" i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400"/>
              <a:t>3</a:t>
            </a:r>
            <a:r>
              <a:rPr lang="fr-FR" sz="2400" smtClean="0"/>
              <a:t>° Régime « sécurité alimentaire »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LU" i="0" smtClean="0"/>
              <a:t>Investissements en matière de sécurité alimentaire subdivisés dans 3 catégories:</a:t>
            </a:r>
          </a:p>
          <a:p>
            <a:endParaRPr lang="fr-LU" i="0" smtClean="0"/>
          </a:p>
          <a:p>
            <a:pPr>
              <a:buFontTx/>
              <a:buChar char="•"/>
            </a:pPr>
            <a:r>
              <a:rPr lang="fr-LU" i="0" smtClean="0"/>
              <a:t>Equipement de base (régime général)</a:t>
            </a:r>
          </a:p>
          <a:p>
            <a:pPr>
              <a:buFontTx/>
              <a:buChar char="•"/>
            </a:pPr>
            <a:r>
              <a:rPr lang="fr-LU" i="0" smtClean="0"/>
              <a:t>Equipement de facilité (20% d’aide)</a:t>
            </a:r>
          </a:p>
          <a:p>
            <a:pPr>
              <a:buFontTx/>
              <a:buChar char="•"/>
            </a:pPr>
            <a:r>
              <a:rPr lang="fr-LU" i="0" smtClean="0"/>
              <a:t>Equipement de sécurité alimentaire (30-40% d’aide)</a:t>
            </a:r>
            <a:endParaRPr lang="fr-FR" i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196752"/>
            <a:ext cx="7596188" cy="468052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fr-FR" sz="1800" b="1" smtClean="0"/>
              <a:t> </a:t>
            </a:r>
          </a:p>
          <a:p>
            <a:pPr algn="ctr">
              <a:lnSpc>
                <a:spcPct val="80000"/>
              </a:lnSpc>
            </a:pPr>
            <a:r>
              <a:rPr lang="fr-FR" sz="1800" b="1" i="0" smtClean="0"/>
              <a:t>Types de R&amp;D concernés</a:t>
            </a:r>
          </a:p>
          <a:p>
            <a:endParaRPr lang="fr-FR" sz="1600" i="0" smtClean="0"/>
          </a:p>
          <a:p>
            <a:pPr marL="0" indent="0" algn="ctr"/>
            <a:r>
              <a:rPr lang="fr-FR" sz="2000" smtClean="0"/>
              <a:t>Recherche </a:t>
            </a:r>
            <a:r>
              <a:rPr lang="fr-FR" sz="2000"/>
              <a:t>industrielle </a:t>
            </a:r>
            <a:endParaRPr lang="fr-FR" sz="2000" smtClean="0"/>
          </a:p>
          <a:p>
            <a:pPr marL="0" indent="0" algn="just"/>
            <a:r>
              <a:rPr lang="fr-FR" sz="2000" i="0" smtClean="0"/>
              <a:t>Recherche </a:t>
            </a:r>
            <a:r>
              <a:rPr lang="fr-FR" sz="2000" i="0"/>
              <a:t>visant à acquérir de nouvelles connaissances non </a:t>
            </a:r>
            <a:r>
              <a:rPr lang="fr-FR" sz="2000" i="0" smtClean="0"/>
              <a:t>encore exploitables </a:t>
            </a:r>
            <a:r>
              <a:rPr lang="fr-FR" sz="2000" i="0"/>
              <a:t>commercialement dans le but de permettre (éventuellement lors </a:t>
            </a:r>
            <a:r>
              <a:rPr lang="fr-FR" sz="2000" i="0" smtClean="0"/>
              <a:t>d’un développement expérimental </a:t>
            </a:r>
            <a:r>
              <a:rPr lang="fr-FR" sz="2000" i="0"/>
              <a:t>ultérieur) la création de nouveaux produits, procédés, services, méthodes </a:t>
            </a:r>
            <a:r>
              <a:rPr lang="fr-FR" sz="2000" i="0" smtClean="0"/>
              <a:t>ou organisations.</a:t>
            </a:r>
          </a:p>
          <a:p>
            <a:pPr marL="0" indent="0"/>
            <a:endParaRPr lang="fr-FR" sz="2000" i="0" smtClean="0"/>
          </a:p>
          <a:p>
            <a:pPr algn="ctr"/>
            <a:r>
              <a:rPr lang="fr-FR" sz="2000"/>
              <a:t>Développement </a:t>
            </a:r>
            <a:r>
              <a:rPr lang="fr-FR" sz="2000" smtClean="0"/>
              <a:t>expérimental</a:t>
            </a:r>
          </a:p>
          <a:p>
            <a:pPr marL="0" indent="0" algn="just"/>
            <a:r>
              <a:rPr lang="fr-FR" sz="2000" i="0" smtClean="0"/>
              <a:t>Activité </a:t>
            </a:r>
            <a:r>
              <a:rPr lang="fr-FR" sz="2000" i="0"/>
              <a:t>visant à développer des produits, des procédés, des services, des méthodes ou organisations nouveaux, modifiés ou améliorés (y compris la création de prototypes).</a:t>
            </a:r>
          </a:p>
          <a:p>
            <a:pPr>
              <a:lnSpc>
                <a:spcPct val="90000"/>
              </a:lnSpc>
            </a:pPr>
            <a:endParaRPr lang="fr-FR" sz="1600" i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smtClean="0"/>
              <a:t>4° </a:t>
            </a:r>
            <a:r>
              <a:rPr lang="fr-FR" sz="2400"/>
              <a:t>Régime d’aide aux projets de </a:t>
            </a:r>
            <a:r>
              <a:rPr lang="fr-FR" sz="2400" smtClean="0"/>
              <a:t>R&amp;D</a:t>
            </a:r>
            <a:endParaRPr lang="fr-F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468688" y="152400"/>
            <a:ext cx="5459412" cy="652463"/>
          </a:xfrm>
        </p:spPr>
        <p:txBody>
          <a:bodyPr/>
          <a:lstStyle/>
          <a:p>
            <a:pPr>
              <a:defRPr/>
            </a:pPr>
            <a:r>
              <a:rPr lang="fr-FR" sz="2800" dirty="0" smtClean="0"/>
              <a:t>Introduction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196752"/>
            <a:ext cx="7596188" cy="4536504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fr-FR" sz="2600" i="0" dirty="0" smtClean="0"/>
          </a:p>
          <a:p>
            <a:pPr>
              <a:lnSpc>
                <a:spcPct val="90000"/>
              </a:lnSpc>
              <a:spcAft>
                <a:spcPts val="1200"/>
              </a:spcAft>
              <a:buFontTx/>
              <a:buChar char="-"/>
            </a:pPr>
            <a:r>
              <a:rPr lang="lb-LU" sz="2600" i="0" smtClean="0"/>
              <a:t>Les PME: acteurs clé de l’économie</a:t>
            </a:r>
            <a:endParaRPr lang="fr-FR" sz="2600" i="0" smtClean="0"/>
          </a:p>
          <a:p>
            <a:pPr>
              <a:lnSpc>
                <a:spcPct val="90000"/>
              </a:lnSpc>
              <a:spcAft>
                <a:spcPts val="1200"/>
              </a:spcAft>
              <a:buFontTx/>
              <a:buChar char="-"/>
            </a:pPr>
            <a:r>
              <a:rPr lang="fr-FR" sz="2600" i="0" smtClean="0"/>
              <a:t>Croissance </a:t>
            </a:r>
            <a:r>
              <a:rPr lang="fr-FR" sz="2600" i="0" dirty="0" smtClean="0"/>
              <a:t>et emploi sont les fruits de l’investissement en équipements, immeubles, biens immatériels (brevets, licences), savoir-faire, recherche développement, innovation …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Tx/>
              <a:buChar char="-"/>
            </a:pPr>
            <a:r>
              <a:rPr lang="fr-FR" sz="2600" i="0" smtClean="0"/>
              <a:t>D’où </a:t>
            </a:r>
            <a:r>
              <a:rPr lang="fr-FR" sz="2600" i="0" dirty="0" smtClean="0"/>
              <a:t>l’incitation pour les PME à investir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Tx/>
              <a:buChar char="-"/>
            </a:pPr>
            <a:r>
              <a:rPr lang="fr-FR" sz="2600" i="0" smtClean="0"/>
              <a:t>Encadrement </a:t>
            </a:r>
            <a:r>
              <a:rPr lang="fr-FR" sz="2600" i="0" dirty="0" smtClean="0"/>
              <a:t>communautaire des aides</a:t>
            </a:r>
          </a:p>
          <a:p>
            <a:pPr>
              <a:lnSpc>
                <a:spcPct val="90000"/>
              </a:lnSpc>
            </a:pPr>
            <a:endParaRPr lang="fr-FR" sz="2600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412776"/>
            <a:ext cx="7920880" cy="432048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fr-FR" sz="1800" b="1" smtClean="0"/>
              <a:t> </a:t>
            </a:r>
            <a:r>
              <a:rPr lang="fr-FR" sz="1800" b="1" i="0" smtClean="0"/>
              <a:t>Coûts éligibles</a:t>
            </a:r>
          </a:p>
          <a:p>
            <a:endParaRPr lang="fr-FR" sz="1600" i="0" smtClean="0"/>
          </a:p>
          <a:p>
            <a:pPr>
              <a:spcAft>
                <a:spcPts val="600"/>
              </a:spcAft>
            </a:pPr>
            <a:r>
              <a:rPr lang="fr-FR" sz="2000" i="0"/>
              <a:t>Les coûts éligibles comportent les coûts suivants directement liés au projet </a:t>
            </a:r>
            <a:r>
              <a:rPr lang="fr-FR" sz="2000" i="0" smtClean="0"/>
              <a:t>de </a:t>
            </a:r>
            <a:r>
              <a:rPr lang="fr-FR" sz="2000" i="0"/>
              <a:t>R&amp;D: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i="0"/>
              <a:t>les dépenses de personnel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i="0"/>
              <a:t>les coûts d'utilisation des instruments, équipements, machines, outillages, installations, terrains et bâtiments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i="0"/>
              <a:t>les matériaux et autres consommables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i="0"/>
              <a:t>les frais de sous-traitance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i="0"/>
              <a:t>les frais généraux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i="0"/>
              <a:t>tout autre type de coût directement lié au projet.</a:t>
            </a:r>
          </a:p>
          <a:p>
            <a:pPr>
              <a:lnSpc>
                <a:spcPct val="90000"/>
              </a:lnSpc>
            </a:pPr>
            <a:endParaRPr lang="fr-FR" sz="1600" i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400" smtClean="0"/>
              <a:t/>
            </a:r>
            <a:br>
              <a:rPr lang="fr-FR" sz="2400" smtClean="0"/>
            </a:br>
            <a:r>
              <a:rPr lang="fr-FR" sz="2400" smtClean="0"/>
              <a:t>4° </a:t>
            </a:r>
            <a:r>
              <a:rPr lang="fr-FR" sz="2400"/>
              <a:t>Régime d’aide aux projets de </a:t>
            </a:r>
            <a:r>
              <a:rPr lang="fr-FR" sz="2400" smtClean="0"/>
              <a:t>R&amp;D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 smtClean="0"/>
          </a:p>
        </p:txBody>
      </p:sp>
    </p:spTree>
    <p:extLst>
      <p:ext uri="{BB962C8B-B14F-4D97-AF65-F5344CB8AC3E}">
        <p14:creationId xmlns:p14="http://schemas.microsoft.com/office/powerpoint/2010/main" val="380679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12776"/>
            <a:ext cx="8064896" cy="432048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fr-FR" sz="1800" b="1" smtClean="0"/>
              <a:t> </a:t>
            </a:r>
            <a:r>
              <a:rPr lang="fr-FR" sz="1800" b="1" i="0" smtClean="0"/>
              <a:t>Critères d’évaluation</a:t>
            </a:r>
          </a:p>
          <a:p>
            <a:endParaRPr lang="fr-FR" sz="1600" i="0" smtClean="0"/>
          </a:p>
          <a:p>
            <a:pPr>
              <a:spcAft>
                <a:spcPts val="600"/>
              </a:spcAft>
            </a:pPr>
            <a:r>
              <a:rPr lang="fr-FR" sz="2000" i="0"/>
              <a:t>Les principaux critères d'évaluation sont les suivants: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i="0"/>
              <a:t>le caractère innovant du projet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i="0"/>
              <a:t>les risques technologiques qui permettent de démontrer le caractère R&amp;D du projet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i="0"/>
              <a:t>le potentiel </a:t>
            </a:r>
            <a:r>
              <a:rPr lang="fr-FR" sz="2000" i="0" smtClean="0"/>
              <a:t>économique </a:t>
            </a:r>
            <a:endParaRPr lang="fr-FR" sz="2000" i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i="0"/>
              <a:t>la capacité financière de l'entreprise en relation avec la taille du projet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i="0" smtClean="0"/>
              <a:t>l'effet </a:t>
            </a:r>
            <a:r>
              <a:rPr lang="fr-FR" sz="2000" i="0"/>
              <a:t>incitatif de </a:t>
            </a:r>
            <a:r>
              <a:rPr lang="fr-FR" sz="2000" i="0" smtClean="0"/>
              <a:t>l'aide</a:t>
            </a:r>
            <a:endParaRPr lang="fr-FR" sz="2000" i="0"/>
          </a:p>
          <a:p>
            <a:pPr>
              <a:lnSpc>
                <a:spcPct val="90000"/>
              </a:lnSpc>
            </a:pPr>
            <a:endParaRPr lang="fr-FR" sz="1600" i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400" smtClean="0"/>
              <a:t/>
            </a:r>
            <a:br>
              <a:rPr lang="fr-FR" sz="2400" smtClean="0"/>
            </a:br>
            <a:r>
              <a:rPr lang="fr-FR" sz="2400" smtClean="0"/>
              <a:t>4° </a:t>
            </a:r>
            <a:r>
              <a:rPr lang="fr-FR" sz="2400"/>
              <a:t>Régime d’aide aux projets de </a:t>
            </a:r>
            <a:r>
              <a:rPr lang="fr-FR" sz="2400" smtClean="0"/>
              <a:t>R&amp;D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 smtClean="0"/>
          </a:p>
        </p:txBody>
      </p:sp>
    </p:spTree>
    <p:extLst>
      <p:ext uri="{BB962C8B-B14F-4D97-AF65-F5344CB8AC3E}">
        <p14:creationId xmlns:p14="http://schemas.microsoft.com/office/powerpoint/2010/main" val="273084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556792"/>
            <a:ext cx="8064896" cy="4176464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fr-FR" sz="2000" b="1" dirty="0" smtClean="0"/>
              <a:t> </a:t>
            </a:r>
            <a:r>
              <a:rPr lang="fr-FR" sz="2000" b="1" i="0" dirty="0" smtClean="0"/>
              <a:t>Intensité maximale des aides</a:t>
            </a:r>
          </a:p>
          <a:p>
            <a:endParaRPr lang="fr-FR" sz="2000" i="0" dirty="0" smtClean="0"/>
          </a:p>
          <a:p>
            <a:pPr>
              <a:lnSpc>
                <a:spcPct val="90000"/>
              </a:lnSpc>
            </a:pPr>
            <a:r>
              <a:rPr lang="lb-LU" sz="2000" i="0" dirty="0" smtClean="0"/>
              <a:t>Recherche Industrielle: 		50%</a:t>
            </a:r>
          </a:p>
          <a:p>
            <a:pPr>
              <a:lnSpc>
                <a:spcPct val="90000"/>
              </a:lnSpc>
            </a:pPr>
            <a:endParaRPr lang="lb-LU" sz="2000" i="0" dirty="0"/>
          </a:p>
          <a:p>
            <a:pPr>
              <a:lnSpc>
                <a:spcPct val="90000"/>
              </a:lnSpc>
            </a:pPr>
            <a:r>
              <a:rPr lang="lb-LU" sz="2000" i="0" dirty="0" smtClean="0"/>
              <a:t>Développement </a:t>
            </a:r>
            <a:r>
              <a:rPr lang="fr-FR" sz="2000" i="0" dirty="0" smtClean="0"/>
              <a:t>Expérimental</a:t>
            </a:r>
            <a:r>
              <a:rPr lang="lb-LU" sz="2000" i="0" dirty="0" smtClean="0"/>
              <a:t>: 	25%</a:t>
            </a:r>
          </a:p>
          <a:p>
            <a:pPr>
              <a:lnSpc>
                <a:spcPct val="90000"/>
              </a:lnSpc>
            </a:pPr>
            <a:endParaRPr lang="lb-LU" sz="1800" i="0" dirty="0"/>
          </a:p>
          <a:p>
            <a:pPr>
              <a:lnSpc>
                <a:spcPct val="90000"/>
              </a:lnSpc>
            </a:pPr>
            <a:r>
              <a:rPr lang="lb-LU" sz="1800" i="0" smtClean="0"/>
              <a:t>	Bonus </a:t>
            </a:r>
            <a:r>
              <a:rPr lang="lb-LU" sz="1800" i="0" dirty="0" err="1" smtClean="0"/>
              <a:t>Petite</a:t>
            </a:r>
            <a:r>
              <a:rPr lang="lb-LU" sz="1800" i="0" dirty="0" smtClean="0"/>
              <a:t> Entreprise:		+20%</a:t>
            </a:r>
          </a:p>
          <a:p>
            <a:pPr>
              <a:lnSpc>
                <a:spcPct val="90000"/>
              </a:lnSpc>
            </a:pPr>
            <a:endParaRPr lang="lb-LU" sz="1800" i="0" dirty="0"/>
          </a:p>
          <a:p>
            <a:pPr>
              <a:lnSpc>
                <a:spcPct val="90000"/>
              </a:lnSpc>
            </a:pPr>
            <a:r>
              <a:rPr lang="lb-LU" sz="1800" i="0" smtClean="0"/>
              <a:t>	Bonus </a:t>
            </a:r>
            <a:r>
              <a:rPr lang="lb-LU" sz="1800" i="0" dirty="0" smtClean="0"/>
              <a:t>Moyenne Entreprise:</a:t>
            </a:r>
            <a:r>
              <a:rPr lang="lb-LU" sz="1800" i="0" smtClean="0"/>
              <a:t>	+</a:t>
            </a:r>
            <a:r>
              <a:rPr lang="lb-LU" sz="1800" i="0" dirty="0" smtClean="0"/>
              <a:t>10%</a:t>
            </a:r>
          </a:p>
          <a:p>
            <a:pPr>
              <a:lnSpc>
                <a:spcPct val="90000"/>
              </a:lnSpc>
            </a:pPr>
            <a:endParaRPr lang="lb-LU" sz="1800" i="0" dirty="0"/>
          </a:p>
          <a:p>
            <a:pPr>
              <a:lnSpc>
                <a:spcPct val="90000"/>
              </a:lnSpc>
            </a:pPr>
            <a:r>
              <a:rPr lang="lb-LU" sz="1800" i="0" smtClean="0"/>
              <a:t>	Bonus </a:t>
            </a:r>
            <a:r>
              <a:rPr lang="lb-LU" sz="1800" i="0" dirty="0" err="1" smtClean="0"/>
              <a:t>Coopération</a:t>
            </a:r>
            <a:r>
              <a:rPr lang="lb-LU" sz="1800" i="0" dirty="0" smtClean="0"/>
              <a:t> (PPP)		+</a:t>
            </a:r>
            <a:r>
              <a:rPr lang="lb-LU" sz="1800" i="0" smtClean="0"/>
              <a:t>15%</a:t>
            </a:r>
          </a:p>
          <a:p>
            <a:pPr>
              <a:lnSpc>
                <a:spcPct val="90000"/>
              </a:lnSpc>
            </a:pPr>
            <a:endParaRPr lang="lb-LU" sz="1600" i="0"/>
          </a:p>
          <a:p>
            <a:pPr algn="ctr">
              <a:lnSpc>
                <a:spcPct val="90000"/>
              </a:lnSpc>
            </a:pPr>
            <a:r>
              <a:rPr lang="lb-LU" sz="2000" smtClean="0"/>
              <a:t>La demande d’aide doit être introduite avant le début des travaux!</a:t>
            </a:r>
            <a:endParaRPr lang="fr-FR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400" smtClean="0"/>
              <a:t/>
            </a:r>
            <a:br>
              <a:rPr lang="fr-FR" sz="2400" smtClean="0"/>
            </a:br>
            <a:r>
              <a:rPr lang="fr-FR" sz="2400" smtClean="0"/>
              <a:t>4° </a:t>
            </a:r>
            <a:r>
              <a:rPr lang="fr-FR" sz="2400"/>
              <a:t>Régime d’aide aux projets de </a:t>
            </a:r>
            <a:r>
              <a:rPr lang="fr-FR" sz="2400" smtClean="0"/>
              <a:t>R&amp;D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 smtClean="0"/>
          </a:p>
        </p:txBody>
      </p:sp>
    </p:spTree>
    <p:extLst>
      <p:ext uri="{BB962C8B-B14F-4D97-AF65-F5344CB8AC3E}">
        <p14:creationId xmlns:p14="http://schemas.microsoft.com/office/powerpoint/2010/main" val="125862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280920" cy="424847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fr-FR" sz="2000" b="1" smtClean="0"/>
              <a:t> </a:t>
            </a:r>
            <a:r>
              <a:rPr lang="fr-FR" sz="2000" b="1" i="0" smtClean="0"/>
              <a:t>Types d’innovations concernées</a:t>
            </a:r>
          </a:p>
          <a:p>
            <a:endParaRPr lang="fr-FR" sz="2000" i="0" smtClean="0"/>
          </a:p>
          <a:p>
            <a:pPr algn="ctr">
              <a:lnSpc>
                <a:spcPct val="90000"/>
              </a:lnSpc>
            </a:pPr>
            <a:r>
              <a:rPr lang="fr-FR" sz="2000" smtClean="0"/>
              <a:t>Innovation </a:t>
            </a:r>
            <a:r>
              <a:rPr lang="fr-FR" sz="2000"/>
              <a:t>de </a:t>
            </a:r>
            <a:r>
              <a:rPr lang="fr-FR" sz="2000" smtClean="0"/>
              <a:t>procédé </a:t>
            </a:r>
          </a:p>
          <a:p>
            <a:pPr algn="ctr">
              <a:lnSpc>
                <a:spcPct val="90000"/>
              </a:lnSpc>
            </a:pPr>
            <a:endParaRPr lang="fr-FR" sz="2000" smtClean="0"/>
          </a:p>
          <a:p>
            <a:pPr indent="0" algn="just">
              <a:lnSpc>
                <a:spcPct val="90000"/>
              </a:lnSpc>
            </a:pPr>
            <a:r>
              <a:rPr lang="fr-FR" sz="2000" i="0" smtClean="0"/>
              <a:t>Mise </a:t>
            </a:r>
            <a:r>
              <a:rPr lang="fr-FR" sz="2000" i="0"/>
              <a:t>en œuvre d'une méthode de production ou de distribution nouvelle ou sensiblement améliorée.</a:t>
            </a:r>
          </a:p>
          <a:p>
            <a:pPr>
              <a:lnSpc>
                <a:spcPct val="90000"/>
              </a:lnSpc>
            </a:pPr>
            <a:endParaRPr lang="fr-FR" sz="2000" i="0"/>
          </a:p>
          <a:p>
            <a:pPr algn="ctr">
              <a:lnSpc>
                <a:spcPct val="90000"/>
              </a:lnSpc>
            </a:pPr>
            <a:r>
              <a:rPr lang="fr-FR" sz="2000" smtClean="0"/>
              <a:t>Innovation d'organisation</a:t>
            </a:r>
          </a:p>
          <a:p>
            <a:pPr algn="ctr">
              <a:lnSpc>
                <a:spcPct val="90000"/>
              </a:lnSpc>
            </a:pPr>
            <a:endParaRPr lang="fr-FR" sz="2000" i="0" smtClean="0"/>
          </a:p>
          <a:p>
            <a:pPr indent="0" algn="just">
              <a:lnSpc>
                <a:spcPct val="90000"/>
              </a:lnSpc>
            </a:pPr>
            <a:r>
              <a:rPr lang="fr-FR" sz="2000" i="0" smtClean="0"/>
              <a:t>Mise </a:t>
            </a:r>
            <a:r>
              <a:rPr lang="fr-FR" sz="2000" i="0"/>
              <a:t>en œuvre d'une méthode organisationnelle nouvelle dans les pratiques, sur le lieu de travail ou dans les relations extérieures de </a:t>
            </a:r>
            <a:r>
              <a:rPr lang="fr-FR" sz="2000" i="0" smtClean="0"/>
              <a:t>l'entreprise, liée à l’utilisation des technologies de l’information et de la communication (TIC).</a:t>
            </a:r>
            <a:endParaRPr lang="fr-FR" sz="2000" i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400" smtClean="0"/>
              <a:t/>
            </a:r>
            <a:br>
              <a:rPr lang="fr-FR" sz="2400" smtClean="0"/>
            </a:br>
            <a:r>
              <a:rPr lang="fr-FR" sz="2400" smtClean="0"/>
              <a:t>5° </a:t>
            </a:r>
            <a:r>
              <a:rPr lang="fr-FR" sz="2400"/>
              <a:t>Régime d’aide </a:t>
            </a:r>
            <a:r>
              <a:rPr lang="fr-FR" sz="2400" smtClean="0"/>
              <a:t>à l’Innovation</a:t>
            </a: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121196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556792"/>
            <a:ext cx="8064896" cy="4104456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fr-FR" sz="1800" b="1" smtClean="0"/>
              <a:t> </a:t>
            </a:r>
            <a:r>
              <a:rPr lang="fr-FR" sz="2000" b="1"/>
              <a:t> </a:t>
            </a:r>
            <a:r>
              <a:rPr lang="fr-FR" sz="2000" b="1" i="0"/>
              <a:t>Coûts éligibles</a:t>
            </a:r>
          </a:p>
          <a:p>
            <a:endParaRPr lang="fr-FR" sz="1800" i="0"/>
          </a:p>
          <a:p>
            <a:pPr indent="0">
              <a:spcAft>
                <a:spcPts val="600"/>
              </a:spcAft>
            </a:pPr>
            <a:r>
              <a:rPr lang="fr-FR" sz="1800" i="0"/>
              <a:t>Les coûts éligibles comportent les coûts suivants directement liés au projet </a:t>
            </a:r>
            <a:r>
              <a:rPr lang="fr-FR" sz="1800" i="0" smtClean="0"/>
              <a:t>d’innovation:</a:t>
            </a:r>
            <a:endParaRPr lang="fr-FR" sz="1800" i="0"/>
          </a:p>
          <a:p>
            <a:pPr marL="54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i="0"/>
              <a:t>les dépenses de personnel </a:t>
            </a:r>
          </a:p>
          <a:p>
            <a:pPr marL="54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i="0"/>
              <a:t>les coûts d'utilisation des instruments, équipements, machines, outillages, installations, terrains et bâtiments </a:t>
            </a:r>
          </a:p>
          <a:p>
            <a:pPr marL="54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i="0"/>
              <a:t>les matériaux et autres consommables </a:t>
            </a:r>
          </a:p>
          <a:p>
            <a:pPr marL="54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i="0"/>
              <a:t>les frais de sous-traitance </a:t>
            </a:r>
          </a:p>
          <a:p>
            <a:pPr marL="54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i="0"/>
              <a:t>les frais généraux </a:t>
            </a:r>
          </a:p>
          <a:p>
            <a:pPr marL="54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i="0"/>
              <a:t>tout autre type de coût directement lié au projet.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400" smtClean="0"/>
              <a:t/>
            </a:r>
            <a:br>
              <a:rPr lang="fr-FR" sz="2400" smtClean="0"/>
            </a:br>
            <a:r>
              <a:rPr lang="fr-FR" sz="2400" smtClean="0"/>
              <a:t>5° </a:t>
            </a:r>
            <a:r>
              <a:rPr lang="fr-FR" sz="2400"/>
              <a:t>Régime d’aide </a:t>
            </a:r>
            <a:r>
              <a:rPr lang="fr-FR" sz="2400" smtClean="0"/>
              <a:t>à l’Innovation</a:t>
            </a: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206692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12776"/>
            <a:ext cx="8064896" cy="4536504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fr-FR" sz="2000" b="1" smtClean="0"/>
              <a:t> </a:t>
            </a:r>
            <a:r>
              <a:rPr lang="fr-FR" sz="2000" b="1"/>
              <a:t> </a:t>
            </a:r>
            <a:r>
              <a:rPr lang="fr-FR" sz="2000" b="1" i="0" smtClean="0"/>
              <a:t>Conditions d’éligibilité</a:t>
            </a:r>
            <a:endParaRPr lang="fr-FR" sz="2000" b="1" i="0"/>
          </a:p>
          <a:p>
            <a:endParaRPr lang="fr-FR" sz="1800" i="0"/>
          </a:p>
          <a:p>
            <a:pPr marL="6286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i="0" smtClean="0"/>
              <a:t>l'innovation </a:t>
            </a:r>
            <a:r>
              <a:rPr lang="fr-FR" sz="1800" i="0"/>
              <a:t>d'organisation doit être liée à l'utilisation </a:t>
            </a:r>
            <a:r>
              <a:rPr lang="fr-FR" sz="1800" i="0" smtClean="0"/>
              <a:t>des TICs</a:t>
            </a:r>
            <a:endParaRPr lang="fr-FR" sz="1800" i="0"/>
          </a:p>
          <a:p>
            <a:pPr marL="6286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i="0"/>
              <a:t>le projet </a:t>
            </a:r>
            <a:r>
              <a:rPr lang="fr-FR" sz="1800" i="0" smtClean="0"/>
              <a:t>doit </a:t>
            </a:r>
            <a:r>
              <a:rPr lang="fr-FR" sz="1800" i="0"/>
              <a:t>être dirigé par un chef de projet identifié et qualifié, les coûts du projet </a:t>
            </a:r>
            <a:r>
              <a:rPr lang="fr-FR" sz="1800" i="0" smtClean="0"/>
              <a:t>devant </a:t>
            </a:r>
            <a:r>
              <a:rPr lang="fr-FR" sz="1800" i="0"/>
              <a:t>faire l'objet d'un budget </a:t>
            </a:r>
          </a:p>
          <a:p>
            <a:pPr marL="6286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i="0"/>
              <a:t>le projet </a:t>
            </a:r>
            <a:r>
              <a:rPr lang="fr-FR" sz="1800" i="0" smtClean="0"/>
              <a:t>doit </a:t>
            </a:r>
            <a:r>
              <a:rPr lang="fr-FR" sz="1800" i="0"/>
              <a:t>déboucher sur la mise au point d'une norme, d'un modèle, d'une méthode ou d'une notion économique pouvant être systématiquement reproduit </a:t>
            </a:r>
          </a:p>
          <a:p>
            <a:pPr marL="6286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i="0"/>
              <a:t>l'innovation doit représenter une nouveauté ou une amélioration sensible, par rapport à l'état de l'art dans le secteur concerné au sein de l'Union européenne </a:t>
            </a:r>
          </a:p>
          <a:p>
            <a:pPr marL="6286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i="0"/>
              <a:t>le projet </a:t>
            </a:r>
            <a:r>
              <a:rPr lang="fr-FR" sz="1800" i="0" smtClean="0"/>
              <a:t>doit </a:t>
            </a:r>
            <a:r>
              <a:rPr lang="fr-FR" sz="1800" i="0"/>
              <a:t>comporter un degré de risque d'échec réel.</a:t>
            </a:r>
            <a:endParaRPr lang="fr-FR" sz="1800" i="0">
              <a:effectLst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400" smtClean="0"/>
              <a:t/>
            </a:r>
            <a:br>
              <a:rPr lang="fr-FR" sz="2400" smtClean="0"/>
            </a:br>
            <a:r>
              <a:rPr lang="fr-FR" sz="2400" smtClean="0"/>
              <a:t>5° </a:t>
            </a:r>
            <a:r>
              <a:rPr lang="fr-FR" sz="2400"/>
              <a:t>Régime d’aide </a:t>
            </a:r>
            <a:r>
              <a:rPr lang="fr-FR" sz="2400" smtClean="0"/>
              <a:t>à l’Innovation</a:t>
            </a: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96346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12776"/>
            <a:ext cx="8064896" cy="432048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fr-FR" sz="2000" b="1" smtClean="0"/>
              <a:t> </a:t>
            </a:r>
            <a:r>
              <a:rPr lang="fr-FR" sz="2000" b="1" i="0" smtClean="0"/>
              <a:t>Critères d’évaluation</a:t>
            </a:r>
          </a:p>
          <a:p>
            <a:endParaRPr lang="fr-FR" sz="1800" i="0" smtClean="0"/>
          </a:p>
          <a:p>
            <a:pPr>
              <a:spcAft>
                <a:spcPts val="600"/>
              </a:spcAft>
            </a:pPr>
            <a:r>
              <a:rPr lang="fr-FR" sz="1800" i="0"/>
              <a:t>Les principaux critères d'évaluation sont les suivants: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i="0"/>
              <a:t>le caractère innovant du projet </a:t>
            </a:r>
            <a:r>
              <a:rPr lang="fr-FR" sz="1800" i="0" smtClean="0"/>
              <a:t>par apport à l’état de l’art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b-LU" sz="1800" i="0" smtClean="0"/>
              <a:t>la reproductibilité de l’innovation</a:t>
            </a:r>
            <a:endParaRPr lang="fr-FR" sz="1800" i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i="0"/>
              <a:t>les risques technologiques </a:t>
            </a:r>
            <a:r>
              <a:rPr lang="fr-FR" sz="1800" i="0" smtClean="0"/>
              <a:t>du </a:t>
            </a:r>
            <a:r>
              <a:rPr lang="fr-FR" sz="1800" i="0"/>
              <a:t>projet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i="0"/>
              <a:t>le potentiel </a:t>
            </a:r>
            <a:r>
              <a:rPr lang="fr-FR" sz="1800" i="0" smtClean="0"/>
              <a:t>économique </a:t>
            </a:r>
            <a:endParaRPr lang="fr-FR" sz="1800" i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i="0"/>
              <a:t>la capacité financière de l'entreprise en relation avec la taille du projet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i="0" smtClean="0"/>
              <a:t>l'effet </a:t>
            </a:r>
            <a:r>
              <a:rPr lang="fr-FR" sz="1800" i="0"/>
              <a:t>incitatif de </a:t>
            </a:r>
            <a:r>
              <a:rPr lang="fr-FR" sz="1800" i="0" smtClean="0"/>
              <a:t>l'aide</a:t>
            </a:r>
            <a:endParaRPr lang="fr-FR" sz="1800" i="0"/>
          </a:p>
          <a:p>
            <a:pPr>
              <a:lnSpc>
                <a:spcPct val="90000"/>
              </a:lnSpc>
            </a:pPr>
            <a:endParaRPr lang="fr-FR" sz="1600" i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400" smtClean="0"/>
              <a:t/>
            </a:r>
            <a:br>
              <a:rPr lang="fr-FR" sz="2400" smtClean="0"/>
            </a:br>
            <a:r>
              <a:rPr lang="fr-FR" sz="2400" smtClean="0"/>
              <a:t>5° </a:t>
            </a:r>
            <a:r>
              <a:rPr lang="fr-FR" sz="2400"/>
              <a:t>Régime d’aide à l’Innovation</a:t>
            </a: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198536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556792"/>
            <a:ext cx="8064896" cy="352839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fr-FR" sz="2000" b="1" smtClean="0"/>
              <a:t> </a:t>
            </a:r>
            <a:r>
              <a:rPr lang="fr-FR" sz="2000" b="1" i="0" smtClean="0"/>
              <a:t>Intensité maximale des aides</a:t>
            </a:r>
          </a:p>
          <a:p>
            <a:endParaRPr lang="fr-FR" sz="1800" i="0" smtClean="0"/>
          </a:p>
          <a:p>
            <a:pPr>
              <a:lnSpc>
                <a:spcPct val="90000"/>
              </a:lnSpc>
            </a:pPr>
            <a:r>
              <a:rPr lang="lb-LU" sz="1800" i="0" smtClean="0"/>
              <a:t>Petite Entreprise: 		35%</a:t>
            </a:r>
          </a:p>
          <a:p>
            <a:pPr>
              <a:lnSpc>
                <a:spcPct val="90000"/>
              </a:lnSpc>
            </a:pPr>
            <a:endParaRPr lang="lb-LU" sz="1800" i="0"/>
          </a:p>
          <a:p>
            <a:pPr>
              <a:lnSpc>
                <a:spcPct val="90000"/>
              </a:lnSpc>
            </a:pPr>
            <a:r>
              <a:rPr lang="lb-LU" sz="1800" i="0" smtClean="0"/>
              <a:t>Moyenne Entreprise: 	25%</a:t>
            </a:r>
          </a:p>
          <a:p>
            <a:pPr>
              <a:lnSpc>
                <a:spcPct val="90000"/>
              </a:lnSpc>
            </a:pPr>
            <a:endParaRPr lang="lb-LU" sz="1800" i="0"/>
          </a:p>
          <a:p>
            <a:pPr>
              <a:lnSpc>
                <a:spcPct val="90000"/>
              </a:lnSpc>
            </a:pPr>
            <a:endParaRPr lang="lb-LU" sz="1800" i="0" smtClean="0"/>
          </a:p>
          <a:p>
            <a:pPr algn="ctr">
              <a:lnSpc>
                <a:spcPct val="90000"/>
              </a:lnSpc>
            </a:pPr>
            <a:r>
              <a:rPr lang="lb-LU" sz="1800" smtClean="0"/>
              <a:t>La demande </a:t>
            </a:r>
            <a:r>
              <a:rPr lang="lb-LU" sz="1800"/>
              <a:t>d’aide doit être introduite avant le début des travaux!</a:t>
            </a:r>
            <a:endParaRPr lang="fr-FR" sz="1800"/>
          </a:p>
          <a:p>
            <a:pPr>
              <a:lnSpc>
                <a:spcPct val="90000"/>
              </a:lnSpc>
            </a:pPr>
            <a:endParaRPr lang="lb-LU" sz="1800" i="0" smtClean="0"/>
          </a:p>
          <a:p>
            <a:pPr>
              <a:lnSpc>
                <a:spcPct val="90000"/>
              </a:lnSpc>
            </a:pPr>
            <a:endParaRPr lang="lb-LU" sz="1800" i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400" smtClean="0"/>
              <a:t/>
            </a:r>
            <a:br>
              <a:rPr lang="fr-FR" sz="2400" smtClean="0"/>
            </a:br>
            <a:r>
              <a:rPr lang="fr-FR" sz="2400" smtClean="0"/>
              <a:t>5° </a:t>
            </a:r>
            <a:r>
              <a:rPr lang="fr-FR" sz="2400"/>
              <a:t>Régime d’aide à l’Innovation</a:t>
            </a: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419562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2" name="Rectangle 4"/>
          <p:cNvSpPr>
            <a:spLocks noGrp="1" noChangeArrowheads="1"/>
          </p:cNvSpPr>
          <p:nvPr>
            <p:ph type="title"/>
          </p:nvPr>
        </p:nvSpPr>
        <p:spPr>
          <a:xfrm>
            <a:off x="3468688" y="152400"/>
            <a:ext cx="5459412" cy="652463"/>
          </a:xfrm>
        </p:spPr>
        <p:txBody>
          <a:bodyPr/>
          <a:lstStyle/>
          <a:p>
            <a:pPr>
              <a:defRPr/>
            </a:pPr>
            <a:r>
              <a:rPr lang="fr-FR" sz="2400" smtClean="0"/>
              <a:t>Informations générales</a:t>
            </a:r>
          </a:p>
        </p:txBody>
      </p:sp>
      <p:sp>
        <p:nvSpPr>
          <p:cNvPr id="40961" name="Rectangle 2"/>
          <p:cNvSpPr>
            <a:spLocks noGrp="1" noChangeArrowheads="1"/>
          </p:cNvSpPr>
          <p:nvPr>
            <p:ph idx="1"/>
          </p:nvPr>
        </p:nvSpPr>
        <p:spPr>
          <a:xfrm>
            <a:off x="827088" y="1341438"/>
            <a:ext cx="7596187" cy="4608512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fr-FR" b="1" smtClean="0"/>
              <a:t>Les formes de l’aide</a:t>
            </a:r>
          </a:p>
          <a:p>
            <a:r>
              <a:rPr lang="fr-FR" sz="2000" smtClean="0"/>
              <a:t>- Subventions</a:t>
            </a:r>
          </a:p>
          <a:p>
            <a:r>
              <a:rPr lang="fr-FR" sz="2000" smtClean="0"/>
              <a:t>	Versement après achèvement de l’investissement, du projet R&amp;D ou du projet d’innovation</a:t>
            </a:r>
          </a:p>
          <a:p>
            <a:r>
              <a:rPr lang="fr-FR" sz="2000" smtClean="0"/>
              <a:t>	Possibilité de versement par tranches au fur et à mesure de la réalisation du projet</a:t>
            </a:r>
          </a:p>
          <a:p>
            <a:endParaRPr lang="fr-FR" sz="2000" smtClean="0"/>
          </a:p>
          <a:p>
            <a:r>
              <a:rPr lang="fr-FR" sz="2000" smtClean="0"/>
              <a:t>- Bonifications d’intérêts</a:t>
            </a:r>
          </a:p>
          <a:p>
            <a:r>
              <a:rPr lang="fr-FR" sz="2000" smtClean="0"/>
              <a:t>	Maximum 4 %</a:t>
            </a:r>
          </a:p>
          <a:p>
            <a:r>
              <a:rPr lang="fr-FR" sz="2000" smtClean="0"/>
              <a:t>	Mais taux du prêt bancaire ne doit pas &lt; 1 % bonification déduite</a:t>
            </a:r>
          </a:p>
          <a:p>
            <a:pPr>
              <a:lnSpc>
                <a:spcPct val="90000"/>
              </a:lnSpc>
            </a:pPr>
            <a:endParaRPr lang="fr-F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type="title"/>
          </p:nvPr>
        </p:nvSpPr>
        <p:spPr>
          <a:xfrm>
            <a:off x="3468688" y="152400"/>
            <a:ext cx="5459412" cy="652463"/>
          </a:xfrm>
        </p:spPr>
        <p:txBody>
          <a:bodyPr/>
          <a:lstStyle/>
          <a:p>
            <a:pPr>
              <a:defRPr/>
            </a:pPr>
            <a:r>
              <a:rPr lang="fr-FR" sz="2400" smtClean="0"/>
              <a:t>Informations générales</a:t>
            </a:r>
          </a:p>
        </p:txBody>
      </p:sp>
      <p:sp>
        <p:nvSpPr>
          <p:cNvPr id="41985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136904" cy="4608513"/>
          </a:xfrm>
        </p:spPr>
        <p:txBody>
          <a:bodyPr/>
          <a:lstStyle/>
          <a:p>
            <a:pPr algn="ctr"/>
            <a:r>
              <a:rPr lang="fr-FR" sz="2000" i="0" smtClean="0"/>
              <a:t>Demande </a:t>
            </a:r>
            <a:r>
              <a:rPr lang="fr-FR" sz="2000" i="0" dirty="0" smtClean="0"/>
              <a:t>à </a:t>
            </a:r>
            <a:r>
              <a:rPr lang="fr-FR" sz="2000" i="0" smtClean="0"/>
              <a:t>adresser à:</a:t>
            </a:r>
          </a:p>
          <a:p>
            <a:endParaRPr lang="lb-LU" sz="2000" i="0" smtClean="0"/>
          </a:p>
          <a:p>
            <a:r>
              <a:rPr lang="lb-LU" sz="2000" i="0" smtClean="0"/>
              <a:t>Régimes </a:t>
            </a:r>
            <a:r>
              <a:rPr lang="lb-LU" sz="2000" i="0"/>
              <a:t>Recherche-Développement-Innovation</a:t>
            </a:r>
          </a:p>
          <a:p>
            <a:endParaRPr lang="lb-LU" sz="2000" i="0"/>
          </a:p>
          <a:p>
            <a:pPr algn="ctr"/>
            <a:r>
              <a:rPr lang="fr-FR" sz="1800" i="0"/>
              <a:t>Ministère de l’Économie</a:t>
            </a:r>
          </a:p>
          <a:p>
            <a:pPr algn="ctr"/>
            <a:r>
              <a:rPr lang="fr-FR" sz="1800" i="0"/>
              <a:t>Direction de la Recherche et de l’Innovation</a:t>
            </a:r>
          </a:p>
          <a:p>
            <a:pPr algn="ctr"/>
            <a:r>
              <a:rPr lang="fr-FR" sz="1800" i="0"/>
              <a:t>L-2914 Luxembourg</a:t>
            </a:r>
          </a:p>
          <a:p>
            <a:pPr algn="ctr"/>
            <a:endParaRPr lang="fr-FR" sz="2000" i="0" dirty="0" smtClean="0"/>
          </a:p>
          <a:p>
            <a:r>
              <a:rPr lang="lb-LU" sz="2000" i="0" smtClean="0"/>
              <a:t>Autres régimes d’aides</a:t>
            </a:r>
            <a:endParaRPr lang="fr-FR" sz="2000" i="0" dirty="0" smtClean="0"/>
          </a:p>
          <a:p>
            <a:pPr algn="ctr"/>
            <a:r>
              <a:rPr lang="fr-FR" sz="1800" i="0" dirty="0" smtClean="0"/>
              <a:t>Ministère </a:t>
            </a:r>
            <a:r>
              <a:rPr lang="fr-FR" sz="1800" i="0" smtClean="0"/>
              <a:t>de l’Économie</a:t>
            </a:r>
            <a:endParaRPr lang="fr-FR" sz="1800" i="0" dirty="0" smtClean="0"/>
          </a:p>
          <a:p>
            <a:pPr algn="ctr"/>
            <a:r>
              <a:rPr lang="fr-FR" sz="1800" i="0" dirty="0" smtClean="0"/>
              <a:t>DG PME ET ENTREPREUNARIAT</a:t>
            </a:r>
          </a:p>
          <a:p>
            <a:pPr algn="ctr"/>
            <a:r>
              <a:rPr lang="fr-FR" sz="1800" i="0" dirty="0" smtClean="0"/>
              <a:t>B.P. 535</a:t>
            </a:r>
          </a:p>
          <a:p>
            <a:pPr algn="ctr"/>
            <a:r>
              <a:rPr lang="fr-FR" sz="1800" i="0" smtClean="0"/>
              <a:t>L-2937 Luxembourg</a:t>
            </a:r>
            <a:endParaRPr lang="fr-FR" sz="1800" i="0" dirty="0"/>
          </a:p>
          <a:p>
            <a:endParaRPr lang="lb-LU" sz="1800" i="0" dirty="0" smtClean="0"/>
          </a:p>
          <a:p>
            <a:endParaRPr lang="fr-FR" sz="1800" i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68688" y="152400"/>
            <a:ext cx="5459412" cy="652463"/>
          </a:xfrm>
        </p:spPr>
        <p:txBody>
          <a:bodyPr/>
          <a:lstStyle/>
          <a:p>
            <a:pPr>
              <a:defRPr/>
            </a:pPr>
            <a:r>
              <a:rPr lang="fr-FR" sz="2800" smtClean="0"/>
              <a:t>Critères PME</a:t>
            </a:r>
            <a:endParaRPr lang="fr-FR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24744"/>
            <a:ext cx="5976663" cy="4421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14612" y="5545837"/>
            <a:ext cx="5965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b-LU" sz="1400" smtClean="0"/>
              <a:t>Base légale: </a:t>
            </a:r>
            <a:r>
              <a:rPr lang="fr-FR" sz="1400"/>
              <a:t>règlement grand-ducal du 16 mars 2005 portant adaptation de la définition des micros, petites et moyennes entreprises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400" smtClean="0"/>
              <a:t>Informations générales</a:t>
            </a:r>
            <a:endParaRPr lang="en-US" sz="2400" smtClean="0"/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i="0" smtClean="0"/>
              <a:t>Informations complémentaires et formulaires de demande</a:t>
            </a:r>
          </a:p>
          <a:p>
            <a:pPr algn="ctr"/>
            <a:endParaRPr lang="lb-LU" i="0"/>
          </a:p>
          <a:p>
            <a:pPr algn="ctr"/>
            <a:r>
              <a:rPr lang="lb-LU" i="0" u="sng" smtClean="0">
                <a:solidFill>
                  <a:srgbClr val="0070C0"/>
                </a:solidFill>
              </a:rPr>
              <a:t>www.guichet.public.lu</a:t>
            </a:r>
          </a:p>
          <a:p>
            <a:pPr algn="ctr"/>
            <a:endParaRPr lang="lb-LU" i="0" u="sng">
              <a:solidFill>
                <a:srgbClr val="0070C0"/>
              </a:solidFill>
            </a:endParaRPr>
          </a:p>
          <a:p>
            <a:pPr algn="ctr"/>
            <a:r>
              <a:rPr lang="lb-LU" i="0" u="sng" smtClean="0">
                <a:solidFill>
                  <a:srgbClr val="0070C0"/>
                </a:solidFill>
              </a:rPr>
              <a:t>www.innovation.public.lu</a:t>
            </a:r>
          </a:p>
          <a:p>
            <a:pPr algn="ctr"/>
            <a:endParaRPr lang="lb-LU" i="0" smtClean="0"/>
          </a:p>
          <a:p>
            <a:pPr algn="ctr"/>
            <a:r>
              <a:rPr lang="lb-LU" i="0" smtClean="0"/>
              <a:t>Accompagnement et assistance</a:t>
            </a:r>
          </a:p>
          <a:p>
            <a:pPr algn="ctr"/>
            <a:endParaRPr lang="lb-LU" i="0" smtClean="0"/>
          </a:p>
          <a:p>
            <a:pPr algn="ctr"/>
            <a:r>
              <a:rPr lang="lb-LU" i="0" u="sng" smtClean="0">
                <a:solidFill>
                  <a:srgbClr val="0070C0"/>
                </a:solidFill>
              </a:rPr>
              <a:t>www.luxinnovation.lu</a:t>
            </a:r>
          </a:p>
          <a:p>
            <a:pPr algn="ctr"/>
            <a:endParaRPr lang="fr-FR" i="0" dirty="0" smtClean="0"/>
          </a:p>
          <a:p>
            <a:endParaRPr lang="fr-FR" i="0" dirty="0" smtClean="0"/>
          </a:p>
          <a:p>
            <a:endParaRPr lang="fr-FR" i="0" dirty="0" smtClean="0"/>
          </a:p>
          <a:p>
            <a:endParaRPr lang="fr-FR" i="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400" smtClean="0"/>
              <a:t>Informations générales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539553" y="1844824"/>
            <a:ext cx="7848872" cy="432048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fr-LU" i="0" smtClean="0"/>
              <a:t>Contacts directs auprès du Ministère de l’Économie</a:t>
            </a:r>
            <a:endParaRPr lang="fr-LU" i="0" dirty="0" smtClean="0"/>
          </a:p>
          <a:p>
            <a:pPr lvl="1" algn="ctr">
              <a:lnSpc>
                <a:spcPct val="90000"/>
              </a:lnSpc>
              <a:buFontTx/>
              <a:buNone/>
            </a:pPr>
            <a:endParaRPr lang="fr-LU" sz="1800" dirty="0" smtClean="0">
              <a:latin typeface="Calibri" panose="020F0502020204030204" pitchFamily="34" charset="0"/>
            </a:endParaRPr>
          </a:p>
          <a:p>
            <a:pPr lvl="1" algn="ctr">
              <a:lnSpc>
                <a:spcPct val="90000"/>
              </a:lnSpc>
              <a:buFontTx/>
              <a:buNone/>
            </a:pPr>
            <a:endParaRPr lang="fr-LU" dirty="0" smtClean="0"/>
          </a:p>
          <a:p>
            <a:pPr lvl="1" algn="ctr">
              <a:lnSpc>
                <a:spcPct val="90000"/>
              </a:lnSpc>
              <a:buFontTx/>
              <a:buNone/>
            </a:pPr>
            <a:endParaRPr lang="fr-LU" dirty="0" smtClean="0"/>
          </a:p>
          <a:p>
            <a:pPr algn="ctr">
              <a:lnSpc>
                <a:spcPct val="90000"/>
              </a:lnSpc>
            </a:pPr>
            <a:endParaRPr lang="fr-FR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39552" y="2617804"/>
            <a:ext cx="3816424" cy="29731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>
              <a:lnSpc>
                <a:spcPct val="90000"/>
              </a:lnSpc>
            </a:pPr>
            <a:r>
              <a:rPr lang="fr-LU" sz="1600" b="1" smtClean="0">
                <a:latin typeface="Calibri" panose="020F0502020204030204" pitchFamily="34" charset="0"/>
              </a:rPr>
              <a:t>ACTIVITÉS ARTISANAT-COMMERCE</a:t>
            </a:r>
          </a:p>
          <a:p>
            <a:pPr lvl="1">
              <a:lnSpc>
                <a:spcPct val="90000"/>
              </a:lnSpc>
            </a:pPr>
            <a:endParaRPr lang="fr-LU" sz="160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fr-LU" sz="1600" smtClean="0">
                <a:solidFill>
                  <a:srgbClr val="C00000"/>
                </a:solidFill>
                <a:latin typeface="Calibri" panose="020F0502020204030204" pitchFamily="34" charset="0"/>
              </a:rPr>
              <a:t>Gilles </a:t>
            </a:r>
            <a:r>
              <a:rPr lang="fr-LU" sz="1600">
                <a:solidFill>
                  <a:srgbClr val="C00000"/>
                </a:solidFill>
                <a:latin typeface="Calibri" panose="020F0502020204030204" pitchFamily="34" charset="0"/>
              </a:rPr>
              <a:t>Scholtus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LU" sz="1600">
                <a:latin typeface="Calibri" panose="020F0502020204030204" pitchFamily="34" charset="0"/>
              </a:rPr>
              <a:t>Tel : 2478-4726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LU" sz="1600">
                <a:latin typeface="Calibri" panose="020F0502020204030204" pitchFamily="34" charset="0"/>
              </a:rPr>
              <a:t>Email: </a:t>
            </a:r>
            <a:r>
              <a:rPr lang="fr-LU" sz="1600">
                <a:solidFill>
                  <a:srgbClr val="0070C0"/>
                </a:solidFill>
                <a:latin typeface="Calibri" panose="020F0502020204030204" pitchFamily="34" charset="0"/>
                <a:hlinkClick r:id="rId2"/>
              </a:rPr>
              <a:t>gilles.scholtus@eco.etat.lu</a:t>
            </a:r>
            <a:endParaRPr lang="fr-LU" sz="160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endParaRPr lang="fr-LU" sz="1600" smtClean="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fr-LU" sz="1600" smtClean="0">
                <a:solidFill>
                  <a:srgbClr val="C00000"/>
                </a:solidFill>
                <a:latin typeface="Calibri" panose="020F0502020204030204" pitchFamily="34" charset="0"/>
              </a:rPr>
              <a:t>Marie-Paule </a:t>
            </a:r>
            <a:r>
              <a:rPr lang="fr-LU" sz="1600">
                <a:solidFill>
                  <a:srgbClr val="C00000"/>
                </a:solidFill>
                <a:latin typeface="Calibri" panose="020F0502020204030204" pitchFamily="34" charset="0"/>
              </a:rPr>
              <a:t>Grün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LU" sz="1600">
                <a:latin typeface="Calibri" panose="020F0502020204030204" pitchFamily="34" charset="0"/>
              </a:rPr>
              <a:t>Tel: 2478-4712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LU" sz="1600">
                <a:latin typeface="Calibri" panose="020F0502020204030204" pitchFamily="34" charset="0"/>
              </a:rPr>
              <a:t>Email: </a:t>
            </a:r>
            <a:r>
              <a:rPr lang="fr-LU" sz="1600">
                <a:latin typeface="Calibri" panose="020F0502020204030204" pitchFamily="34" charset="0"/>
                <a:hlinkClick r:id="rId3"/>
              </a:rPr>
              <a:t>marie-paule.grun@eco.etat.lu</a:t>
            </a:r>
            <a:r>
              <a:rPr lang="fr-LU" sz="1600">
                <a:latin typeface="Calibri" panose="020F0502020204030204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endParaRPr lang="fr-LU" sz="1600" smtClean="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fr-LU" sz="1600" smtClean="0">
                <a:solidFill>
                  <a:srgbClr val="C00000"/>
                </a:solidFill>
                <a:latin typeface="Calibri" panose="020F0502020204030204" pitchFamily="34" charset="0"/>
              </a:rPr>
              <a:t>Patricia </a:t>
            </a:r>
            <a:r>
              <a:rPr lang="fr-LU" sz="1600">
                <a:solidFill>
                  <a:srgbClr val="C00000"/>
                </a:solidFill>
                <a:latin typeface="Calibri" panose="020F0502020204030204" pitchFamily="34" charset="0"/>
              </a:rPr>
              <a:t>André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LU" sz="1600">
                <a:latin typeface="Calibri" panose="020F0502020204030204" pitchFamily="34" charset="0"/>
              </a:rPr>
              <a:t>Tel: 2478-4722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LU" sz="1600">
                <a:latin typeface="Calibri" panose="020F0502020204030204" pitchFamily="34" charset="0"/>
              </a:rPr>
              <a:t>Email: </a:t>
            </a:r>
            <a:r>
              <a:rPr lang="fr-LU" sz="1600" smtClean="0">
                <a:latin typeface="Calibri" panose="020F0502020204030204" pitchFamily="34" charset="0"/>
                <a:hlinkClick r:id="rId4"/>
              </a:rPr>
              <a:t>patricia.andre@eco.etat.lu</a:t>
            </a:r>
            <a:endParaRPr lang="fr-LU" sz="160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4168998"/>
            <a:ext cx="3816424" cy="14219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>
              <a:lnSpc>
                <a:spcPct val="90000"/>
              </a:lnSpc>
              <a:buFontTx/>
              <a:buNone/>
            </a:pPr>
            <a:r>
              <a:rPr lang="fr-LU" sz="1600" b="1" smtClean="0">
                <a:latin typeface="Calibri" panose="020F0502020204030204" pitchFamily="34" charset="0"/>
              </a:rPr>
              <a:t>RECHERCHE-DÉVELOPPEMENT-INNOVATION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fr-LU" sz="160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fr-LU" sz="1600" smtClean="0">
                <a:solidFill>
                  <a:srgbClr val="C00000"/>
                </a:solidFill>
                <a:latin typeface="Calibri" panose="020F0502020204030204" pitchFamily="34" charset="0"/>
              </a:rPr>
              <a:t>Gregory </a:t>
            </a:r>
            <a:r>
              <a:rPr lang="fr-LU" sz="1600">
                <a:solidFill>
                  <a:srgbClr val="C00000"/>
                </a:solidFill>
                <a:latin typeface="Calibri" panose="020F0502020204030204" pitchFamily="34" charset="0"/>
              </a:rPr>
              <a:t>Saeul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LU" sz="1600">
                <a:latin typeface="Calibri" panose="020F0502020204030204" pitchFamily="34" charset="0"/>
              </a:rPr>
              <a:t>Tel: 2478-4183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LU" sz="1600">
                <a:latin typeface="Calibri" panose="020F0502020204030204" pitchFamily="34" charset="0"/>
              </a:rPr>
              <a:t>Email: </a:t>
            </a:r>
            <a:r>
              <a:rPr lang="fr-LU" sz="1600" smtClean="0">
                <a:latin typeface="Calibri" panose="020F0502020204030204" pitchFamily="34" charset="0"/>
                <a:hlinkClick r:id="rId5"/>
              </a:rPr>
              <a:t>gregory.saeul@eco.etat.lu</a:t>
            </a:r>
            <a:endParaRPr lang="fr-LU" sz="160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2617804"/>
            <a:ext cx="381642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>
              <a:lnSpc>
                <a:spcPct val="90000"/>
              </a:lnSpc>
              <a:buFontTx/>
              <a:buNone/>
            </a:pPr>
            <a:r>
              <a:rPr lang="fr-LU" sz="1600" b="1">
                <a:latin typeface="Calibri" panose="020F0502020204030204" pitchFamily="34" charset="0"/>
              </a:rPr>
              <a:t>ACTIVITÉS</a:t>
            </a:r>
            <a:r>
              <a:rPr lang="fr-LU" sz="1600" b="1" smtClean="0">
                <a:latin typeface="Calibri" panose="020F0502020204030204" pitchFamily="34" charset="0"/>
              </a:rPr>
              <a:t> INDUSTRIELLES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fr-LU" sz="160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fr-LU" sz="1600" smtClean="0">
                <a:solidFill>
                  <a:srgbClr val="C00000"/>
                </a:solidFill>
                <a:latin typeface="Calibri" panose="020F0502020204030204" pitchFamily="34" charset="0"/>
              </a:rPr>
              <a:t>Vivianne </a:t>
            </a:r>
            <a:r>
              <a:rPr lang="fr-LU" sz="1600">
                <a:solidFill>
                  <a:srgbClr val="C00000"/>
                </a:solidFill>
                <a:latin typeface="Calibri" panose="020F0502020204030204" pitchFamily="34" charset="0"/>
              </a:rPr>
              <a:t>Rischette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LU" sz="1600">
                <a:latin typeface="Calibri" panose="020F0502020204030204" pitchFamily="34" charset="0"/>
              </a:rPr>
              <a:t>Tel: </a:t>
            </a:r>
            <a:r>
              <a:rPr lang="fr-LU" sz="1600" smtClean="0">
                <a:latin typeface="Calibri" panose="020F0502020204030204" pitchFamily="34" charset="0"/>
              </a:rPr>
              <a:t>2478-4184</a:t>
            </a:r>
            <a:endParaRPr lang="fr-LU" sz="160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fr-LU" sz="1600">
                <a:latin typeface="Calibri" panose="020F0502020204030204" pitchFamily="34" charset="0"/>
              </a:rPr>
              <a:t>Email: </a:t>
            </a:r>
            <a:r>
              <a:rPr lang="fr-LU" sz="1600">
                <a:latin typeface="Calibri" panose="020F0502020204030204" pitchFamily="34" charset="0"/>
                <a:hlinkClick r:id="rId6"/>
              </a:rPr>
              <a:t>vivianne.rischette@eco.etat.lu</a:t>
            </a:r>
            <a:endParaRPr lang="fr-LU" sz="16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68688" y="152400"/>
            <a:ext cx="5459412" cy="652463"/>
          </a:xfrm>
        </p:spPr>
        <p:txBody>
          <a:bodyPr/>
          <a:lstStyle/>
          <a:p>
            <a:pPr>
              <a:defRPr/>
            </a:pPr>
            <a:r>
              <a:rPr lang="fr-FR" sz="2800" smtClean="0"/>
              <a:t>Critère d’indépendance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556791"/>
            <a:ext cx="7848104" cy="4320133"/>
          </a:xfrm>
        </p:spPr>
        <p:txBody>
          <a:bodyPr/>
          <a:lstStyle/>
          <a:p>
            <a:pPr indent="0"/>
            <a:r>
              <a:rPr lang="fr-FR" sz="2000" i="0"/>
              <a:t>Pour calculer </a:t>
            </a:r>
            <a:r>
              <a:rPr lang="fr-FR" sz="2000" i="0" smtClean="0"/>
              <a:t>les seuils énoncés ci-avant, il faut déterminer </a:t>
            </a:r>
            <a:r>
              <a:rPr lang="fr-FR" sz="2000" i="0"/>
              <a:t>si </a:t>
            </a:r>
            <a:r>
              <a:rPr lang="fr-FR" sz="2000" i="0" smtClean="0"/>
              <a:t>l’entreprise est:</a:t>
            </a:r>
          </a:p>
          <a:p>
            <a:pPr indent="0"/>
            <a:endParaRPr lang="fr-FR" sz="2000" i="0" smtClean="0"/>
          </a:p>
          <a:p>
            <a:pPr marL="685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b="1" i="0" smtClean="0"/>
              <a:t>Autonome </a:t>
            </a:r>
            <a:r>
              <a:rPr lang="fr-FR" sz="2000" i="0" smtClean="0"/>
              <a:t>(pas de liens de participation), </a:t>
            </a:r>
          </a:p>
          <a:p>
            <a:pPr marL="685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b="1" i="0" smtClean="0"/>
              <a:t>Partenaire </a:t>
            </a:r>
            <a:r>
              <a:rPr lang="fr-FR" sz="2000" i="0" smtClean="0"/>
              <a:t>(lien de participation entre 25% et 50%) </a:t>
            </a:r>
          </a:p>
          <a:p>
            <a:pPr marL="685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b="1" i="0" smtClean="0"/>
              <a:t>Liée</a:t>
            </a:r>
            <a:r>
              <a:rPr lang="fr-FR" sz="2000" i="0" smtClean="0"/>
              <a:t> (lien de participation dépassant 50%)</a:t>
            </a:r>
          </a:p>
          <a:p>
            <a:pPr indent="0"/>
            <a:endParaRPr lang="fr-FR" sz="1800" i="0" smtClean="0"/>
          </a:p>
        </p:txBody>
      </p:sp>
    </p:spTree>
    <p:extLst>
      <p:ext uri="{BB962C8B-B14F-4D97-AF65-F5344CB8AC3E}">
        <p14:creationId xmlns:p14="http://schemas.microsoft.com/office/powerpoint/2010/main" val="316019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68688" y="152400"/>
            <a:ext cx="5459412" cy="652463"/>
          </a:xfrm>
        </p:spPr>
        <p:txBody>
          <a:bodyPr/>
          <a:lstStyle/>
          <a:p>
            <a:pPr>
              <a:defRPr/>
            </a:pPr>
            <a:r>
              <a:rPr lang="fr-FR" sz="2800" smtClean="0"/>
              <a:t>Critère d’indépendance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179513" y="4293073"/>
            <a:ext cx="2952327" cy="1583852"/>
          </a:xfrm>
        </p:spPr>
        <p:txBody>
          <a:bodyPr/>
          <a:lstStyle/>
          <a:p>
            <a:pPr indent="0"/>
            <a:r>
              <a:rPr lang="lb-LU" sz="1600" i="0" smtClean="0"/>
              <a:t>Pas d’autres grandeurs à prendre en considération</a:t>
            </a:r>
            <a:endParaRPr lang="fr-FR" sz="1600" i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2"/>
            <a:ext cx="3024336" cy="3079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568" y="1196752"/>
            <a:ext cx="3017734" cy="3096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142" y="1184301"/>
            <a:ext cx="2947858" cy="3100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131840" y="4293073"/>
            <a:ext cx="2808312" cy="1732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800">
                <a:solidFill>
                  <a:schemeClr val="tx1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j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j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j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j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j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j-lt"/>
              </a:defRPr>
            </a:lvl9pPr>
          </a:lstStyle>
          <a:p>
            <a:pPr indent="0"/>
            <a:r>
              <a:rPr lang="lb-LU" sz="1600" i="0" kern="0" smtClean="0"/>
              <a:t>Effectifs, chiffre d’affaires et total bilan de l’entreprise partenaire sont à ajouter au pro-rata de la participation</a:t>
            </a:r>
            <a:endParaRPr lang="fr-FR" sz="1600" i="0" kern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166302" y="4284503"/>
            <a:ext cx="2654170" cy="1600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800">
                <a:solidFill>
                  <a:schemeClr val="tx1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j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j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j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j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j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j-lt"/>
              </a:defRPr>
            </a:lvl9pPr>
          </a:lstStyle>
          <a:p>
            <a:pPr indent="0"/>
            <a:r>
              <a:rPr lang="lb-LU" sz="1600" i="0" kern="0"/>
              <a:t>Effectifs, chiffre d’affaires et total bilan de l’entreprise </a:t>
            </a:r>
            <a:r>
              <a:rPr lang="lb-LU" sz="1600" i="0" kern="0" smtClean="0"/>
              <a:t>liée sont </a:t>
            </a:r>
            <a:r>
              <a:rPr lang="lb-LU" sz="1600" i="0" kern="0"/>
              <a:t>à </a:t>
            </a:r>
            <a:r>
              <a:rPr lang="lb-LU" sz="1600" i="0" kern="0" smtClean="0"/>
              <a:t>ajouter intégralement</a:t>
            </a:r>
            <a:endParaRPr lang="fr-FR" sz="1600" i="0" kern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68688" y="152400"/>
            <a:ext cx="5459412" cy="652463"/>
          </a:xfrm>
        </p:spPr>
        <p:txBody>
          <a:bodyPr/>
          <a:lstStyle/>
          <a:p>
            <a:pPr>
              <a:defRPr/>
            </a:pPr>
            <a:r>
              <a:rPr lang="fr-FR" sz="2800" smtClean="0"/>
              <a:t>Régimes d’aide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196975"/>
            <a:ext cx="7596187" cy="4392265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fr-FR" b="1" i="0" smtClean="0"/>
              <a:t>5 </a:t>
            </a:r>
            <a:r>
              <a:rPr lang="fr-FR" b="1" i="0" dirty="0" smtClean="0"/>
              <a:t>régimes d’aides de l’Etat</a:t>
            </a:r>
          </a:p>
          <a:p>
            <a:pPr algn="ctr">
              <a:lnSpc>
                <a:spcPct val="90000"/>
              </a:lnSpc>
            </a:pPr>
            <a:endParaRPr lang="fr-FR" b="1" i="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fr-FR" sz="2000" i="0" dirty="0" smtClean="0"/>
              <a:t>1° Régime général d’aides à l’investissement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fr-FR" sz="2000" i="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fr-FR" sz="2000" i="0" dirty="0" smtClean="0"/>
              <a:t>2° Régime d’aides aux créateurs ou aux repreneurs d’entreprises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fr-FR" sz="2000" i="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fr-FR" sz="2000" i="0" dirty="0" smtClean="0"/>
              <a:t>3</a:t>
            </a:r>
            <a:r>
              <a:rPr lang="fr-FR" sz="2000" i="0" smtClean="0"/>
              <a:t>° </a:t>
            </a:r>
            <a:r>
              <a:rPr lang="fr-FR" sz="2000" i="0"/>
              <a:t>Régime d’aide « sécurité alimentaire »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fr-FR" sz="2000" i="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fr-FR" sz="2000" i="0" smtClean="0"/>
              <a:t>4° Régime </a:t>
            </a:r>
            <a:r>
              <a:rPr lang="fr-FR" sz="2000" i="0"/>
              <a:t>d’aide </a:t>
            </a:r>
            <a:r>
              <a:rPr lang="fr-FR" sz="2000" i="0" smtClean="0"/>
              <a:t>aux projets de recherche-développement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lb-LU" sz="2000" i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lb-LU" sz="2000" i="0" smtClean="0"/>
              <a:t>5° Régime d’aide à l’innovation de procédé et d’organisation dans les services</a:t>
            </a:r>
            <a:endParaRPr lang="fr-FR" sz="2000" i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lb-LU" sz="2000" i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fr-FR" sz="2000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125538"/>
            <a:ext cx="7596187" cy="4824412"/>
          </a:xfrm>
        </p:spPr>
        <p:txBody>
          <a:bodyPr/>
          <a:lstStyle/>
          <a:p>
            <a:pPr algn="ctr"/>
            <a:r>
              <a:rPr lang="fr-FR" b="1" i="0" dirty="0" smtClean="0"/>
              <a:t>Bénéficiaires</a:t>
            </a:r>
          </a:p>
          <a:p>
            <a:pPr algn="ctr"/>
            <a:endParaRPr lang="fr-FR" b="1" dirty="0" smtClean="0"/>
          </a:p>
          <a:p>
            <a:pPr>
              <a:buFontTx/>
              <a:buChar char="-"/>
            </a:pPr>
            <a:r>
              <a:rPr lang="fr-FR" sz="2800" i="0" smtClean="0"/>
              <a:t>PME régulièrement </a:t>
            </a:r>
            <a:r>
              <a:rPr lang="fr-FR" sz="2800" i="0" dirty="0" smtClean="0"/>
              <a:t>établies sur le territoire du Grand-Duché sainement gérées</a:t>
            </a:r>
          </a:p>
          <a:p>
            <a:pPr>
              <a:buFontTx/>
              <a:buChar char="-"/>
            </a:pPr>
            <a:r>
              <a:rPr lang="fr-FR" sz="2800" i="0" dirty="0" smtClean="0"/>
              <a:t>Disposant d’une autorisation d’établissement en application de la loi du 2 septembre 2011 </a:t>
            </a:r>
          </a:p>
          <a:p>
            <a:pPr>
              <a:buFontTx/>
              <a:buChar char="-"/>
            </a:pPr>
            <a:r>
              <a:rPr lang="fr-FR" sz="2800" i="0" dirty="0" smtClean="0"/>
              <a:t>Offrant des garanties suffisantes de viabilité</a:t>
            </a:r>
          </a:p>
          <a:p>
            <a:pPr>
              <a:buFontTx/>
              <a:buChar char="-"/>
            </a:pPr>
            <a:r>
              <a:rPr lang="fr-FR" sz="2800" i="0" dirty="0" smtClean="0"/>
              <a:t>Exploitant = Investisseur</a:t>
            </a:r>
          </a:p>
          <a:p>
            <a:endParaRPr lang="fr-FR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/>
              <a:t>1° Le régime général d’aides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196975"/>
            <a:ext cx="7596188" cy="4608513"/>
          </a:xfrm>
        </p:spPr>
        <p:txBody>
          <a:bodyPr/>
          <a:lstStyle/>
          <a:p>
            <a:pPr algn="ctr"/>
            <a:r>
              <a:rPr lang="fr-FR" b="1" i="0" smtClean="0"/>
              <a:t>Investissements éligibles</a:t>
            </a:r>
          </a:p>
          <a:p>
            <a:endParaRPr lang="fr-FR" i="0" smtClean="0"/>
          </a:p>
          <a:p>
            <a:r>
              <a:rPr lang="fr-FR" sz="2000" i="0" smtClean="0"/>
              <a:t>Immobilisations corporelles:</a:t>
            </a:r>
          </a:p>
          <a:p>
            <a:pPr>
              <a:buFontTx/>
              <a:buChar char="-"/>
            </a:pPr>
            <a:r>
              <a:rPr lang="fr-FR" sz="2000" i="0" smtClean="0"/>
              <a:t>Actifs fixes corporels </a:t>
            </a:r>
            <a:r>
              <a:rPr lang="fr-FR" sz="1600" i="0" smtClean="0"/>
              <a:t>(constructions, équipement, machines, outillage,…)</a:t>
            </a:r>
          </a:p>
          <a:p>
            <a:pPr>
              <a:buFontTx/>
              <a:buChar char="-"/>
            </a:pPr>
            <a:r>
              <a:rPr lang="fr-FR" sz="2000" i="0" smtClean="0"/>
              <a:t>Création, extension ou modernisation d’un établissement</a:t>
            </a:r>
          </a:p>
          <a:p>
            <a:pPr>
              <a:buFontTx/>
              <a:buChar char="-"/>
            </a:pPr>
            <a:r>
              <a:rPr lang="fr-FR" sz="2000" i="0" smtClean="0"/>
              <a:t>Reprise d’un établissement</a:t>
            </a:r>
          </a:p>
          <a:p>
            <a:endParaRPr lang="fr-FR" sz="2000" i="0" smtClean="0"/>
          </a:p>
          <a:p>
            <a:r>
              <a:rPr lang="fr-FR" sz="2000" i="0" smtClean="0"/>
              <a:t>Immobilisations incorporelles:</a:t>
            </a:r>
          </a:p>
          <a:p>
            <a:pPr>
              <a:buFontTx/>
              <a:buChar char="-"/>
            </a:pPr>
            <a:r>
              <a:rPr lang="fr-FR" sz="2000" i="0" smtClean="0"/>
              <a:t>Transfert de technologie</a:t>
            </a:r>
          </a:p>
          <a:p>
            <a:pPr>
              <a:buFontTx/>
              <a:buChar char="-"/>
            </a:pPr>
            <a:r>
              <a:rPr lang="fr-FR" sz="2000" i="0" smtClean="0"/>
              <a:t>Acquisition de brevets, de licences</a:t>
            </a:r>
          </a:p>
          <a:p>
            <a:endParaRPr lang="fr-FR" sz="2000" i="0" smtClean="0"/>
          </a:p>
          <a:p>
            <a:endParaRPr lang="fr-FR" sz="2000" i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/>
              <a:t>1° Le régime</a:t>
            </a:r>
            <a:r>
              <a:rPr lang="fr-FR" sz="2400"/>
              <a:t> </a:t>
            </a:r>
            <a:r>
              <a:rPr lang="fr-FR" sz="2800"/>
              <a:t>général d’aides</a:t>
            </a:r>
            <a:r>
              <a:rPr lang="fr-FR"/>
              <a:t>	</a:t>
            </a:r>
            <a:endParaRPr lang="fr-F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125538"/>
            <a:ext cx="7596187" cy="4824412"/>
          </a:xfrm>
        </p:spPr>
        <p:txBody>
          <a:bodyPr/>
          <a:lstStyle/>
          <a:p>
            <a:pPr algn="ctr"/>
            <a:r>
              <a:rPr lang="fr-FR" sz="2000" b="1" i="0" dirty="0" smtClean="0"/>
              <a:t>Exceptions</a:t>
            </a:r>
          </a:p>
          <a:p>
            <a:pPr indent="0"/>
            <a:r>
              <a:rPr lang="fr-LU" sz="2000" i="0" smtClean="0"/>
              <a:t>Règlement </a:t>
            </a:r>
            <a:r>
              <a:rPr lang="fr-LU" sz="2000" i="0" dirty="0" smtClean="0"/>
              <a:t>grand-ducal du 9 mai 2010 publié au mémorial énonce la liste des exceptions tant pour les activités que pour les types d’investissements non éligibles.</a:t>
            </a:r>
          </a:p>
          <a:p>
            <a:endParaRPr lang="fr-LU" sz="2000" i="0" dirty="0" smtClean="0"/>
          </a:p>
          <a:p>
            <a:pPr algn="ctr"/>
            <a:r>
              <a:rPr lang="fr-LU" sz="2000" b="1" i="0" dirty="0" smtClean="0"/>
              <a:t>Exemples</a:t>
            </a:r>
            <a:endParaRPr lang="fr-FR" sz="2000" b="1" i="0" dirty="0" smtClean="0"/>
          </a:p>
          <a:p>
            <a:pPr>
              <a:buFontTx/>
              <a:buChar char="-"/>
            </a:pPr>
            <a:r>
              <a:rPr lang="fr-FR" sz="2000" i="0" dirty="0" smtClean="0"/>
              <a:t>Les investissements en matériel de transport</a:t>
            </a:r>
          </a:p>
          <a:p>
            <a:pPr>
              <a:buFontTx/>
              <a:buChar char="-"/>
            </a:pPr>
            <a:r>
              <a:rPr lang="fr-FR" sz="2000" i="0" dirty="0" smtClean="0"/>
              <a:t>Matériel de location</a:t>
            </a:r>
          </a:p>
          <a:p>
            <a:pPr>
              <a:buFontTx/>
              <a:buChar char="-"/>
            </a:pPr>
            <a:r>
              <a:rPr lang="fr-FR" sz="2000" i="0" dirty="0" smtClean="0"/>
              <a:t>Entreprises bénéficiant d’une concession étatique</a:t>
            </a:r>
          </a:p>
          <a:p>
            <a:pPr>
              <a:buFontTx/>
              <a:buChar char="-"/>
            </a:pPr>
            <a:r>
              <a:rPr lang="fr-FR" sz="2000" i="0" dirty="0" smtClean="0"/>
              <a:t>Fiduciaires, bureaux </a:t>
            </a:r>
            <a:r>
              <a:rPr lang="fr-FR" sz="2000" i="0" smtClean="0"/>
              <a:t>de comptables, professions libérales</a:t>
            </a:r>
            <a:endParaRPr lang="fr-FR" sz="2000" i="0" dirty="0" smtClean="0"/>
          </a:p>
          <a:p>
            <a:pPr>
              <a:buFontTx/>
              <a:buChar char="-"/>
            </a:pPr>
            <a:r>
              <a:rPr lang="fr-FR" sz="2000" i="0" dirty="0" smtClean="0"/>
              <a:t>Débits de boissons</a:t>
            </a:r>
          </a:p>
          <a:p>
            <a:pPr>
              <a:buFontTx/>
              <a:buChar char="-"/>
            </a:pPr>
            <a:r>
              <a:rPr lang="fr-LU" sz="2000" i="0" dirty="0" smtClean="0"/>
              <a:t>…</a:t>
            </a:r>
            <a:endParaRPr lang="fr-FR" sz="2000" i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/>
              <a:t>1° Le régime général d’aides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papres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0070C0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29292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29292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pap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apr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apr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apr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apr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apr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apr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13</Pages>
  <Words>1318</Words>
  <Application>Microsoft Office PowerPoint</Application>
  <PresentationFormat>On-screen Show (4:3)</PresentationFormat>
  <Paragraphs>319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Epapres</vt:lpstr>
      <vt:lpstr>Les aides étatiques pour PME</vt:lpstr>
      <vt:lpstr>Introduction</vt:lpstr>
      <vt:lpstr>Critères PME</vt:lpstr>
      <vt:lpstr>Critère d’indépendance</vt:lpstr>
      <vt:lpstr>Critère d’indépendance</vt:lpstr>
      <vt:lpstr>Régimes d’aide</vt:lpstr>
      <vt:lpstr>1° Le régime général d’aides </vt:lpstr>
      <vt:lpstr>1° Le régime général d’aides </vt:lpstr>
      <vt:lpstr>1° Le régime général d’aides </vt:lpstr>
      <vt:lpstr>1° Le régime général d’aides </vt:lpstr>
      <vt:lpstr>1° Le régime général d’aides </vt:lpstr>
      <vt:lpstr>1° Le régime général d’aides </vt:lpstr>
      <vt:lpstr>1° Le régime général d’aides </vt:lpstr>
      <vt:lpstr>2° Régime d’aides aux créateurs ou repreneurs d’entreprises</vt:lpstr>
      <vt:lpstr>2° Régime d’aides aux créateurs ou repreneurs d’entreprises</vt:lpstr>
      <vt:lpstr>3° Régime « sécurité alimentaire »</vt:lpstr>
      <vt:lpstr>3° Régime « sécurité alimentaire »</vt:lpstr>
      <vt:lpstr>3° Régime « sécurité alimentaire »</vt:lpstr>
      <vt:lpstr>4° Régime d’aide aux projets de R&amp;D</vt:lpstr>
      <vt:lpstr> 4° Régime d’aide aux projets de R&amp;D </vt:lpstr>
      <vt:lpstr> 4° Régime d’aide aux projets de R&amp;D </vt:lpstr>
      <vt:lpstr> 4° Régime d’aide aux projets de R&amp;D </vt:lpstr>
      <vt:lpstr> 5° Régime d’aide à l’Innovation </vt:lpstr>
      <vt:lpstr> 5° Régime d’aide à l’Innovation </vt:lpstr>
      <vt:lpstr> 5° Régime d’aide à l’Innovation </vt:lpstr>
      <vt:lpstr> 5° Régime d’aide à l’Innovation </vt:lpstr>
      <vt:lpstr> 5° Régime d’aide à l’Innovation </vt:lpstr>
      <vt:lpstr>Informations générales</vt:lpstr>
      <vt:lpstr>Informations générales</vt:lpstr>
      <vt:lpstr>Informations générales</vt:lpstr>
      <vt:lpstr>Informations générales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Aufgaben und Tätigkeiten der Handelskammer im Bereich Umwelt</dc:title>
  <dc:creator>Chambre de Commerce</dc:creator>
  <cp:lastModifiedBy>Gregory Saeul</cp:lastModifiedBy>
  <cp:revision>208</cp:revision>
  <cp:lastPrinted>2015-03-19T12:13:44Z</cp:lastPrinted>
  <dcterms:created xsi:type="dcterms:W3CDTF">1999-01-19T13:57:54Z</dcterms:created>
  <dcterms:modified xsi:type="dcterms:W3CDTF">2015-03-26T07:34:10Z</dcterms:modified>
</cp:coreProperties>
</file>