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091" r:id="rId1"/>
    <p:sldMasterId id="2147486104" r:id="rId2"/>
    <p:sldMasterId id="2147486117" r:id="rId3"/>
  </p:sldMasterIdLst>
  <p:notesMasterIdLst>
    <p:notesMasterId r:id="rId16"/>
  </p:notesMasterIdLst>
  <p:handoutMasterIdLst>
    <p:handoutMasterId r:id="rId17"/>
  </p:handoutMasterIdLst>
  <p:sldIdLst>
    <p:sldId id="674" r:id="rId4"/>
    <p:sldId id="713" r:id="rId5"/>
    <p:sldId id="718" r:id="rId6"/>
    <p:sldId id="720" r:id="rId7"/>
    <p:sldId id="719" r:id="rId8"/>
    <p:sldId id="721" r:id="rId9"/>
    <p:sldId id="722" r:id="rId10"/>
    <p:sldId id="714" r:id="rId11"/>
    <p:sldId id="723" r:id="rId12"/>
    <p:sldId id="708" r:id="rId13"/>
    <p:sldId id="709" r:id="rId14"/>
    <p:sldId id="717" r:id="rId15"/>
  </p:sldIdLst>
  <p:sldSz cx="9144000" cy="6858000" type="screen4x3"/>
  <p:notesSz cx="6797675" cy="9926638"/>
  <p:defaultTextStyle>
    <a:defPPr>
      <a:defRPr lang="es-UY"/>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10F2F"/>
    <a:srgbClr val="CBEDE5"/>
    <a:srgbClr val="7E2010"/>
    <a:srgbClr val="D5F6F9"/>
    <a:srgbClr val="FD5A49"/>
    <a:srgbClr val="FF99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803" autoAdjust="0"/>
  </p:normalViewPr>
  <p:slideViewPr>
    <p:cSldViewPr>
      <p:cViewPr varScale="1">
        <p:scale>
          <a:sx n="72" d="100"/>
          <a:sy n="72" d="100"/>
        </p:scale>
        <p:origin x="1446" y="72"/>
      </p:cViewPr>
      <p:guideLst>
        <p:guide orient="horz" pos="2160"/>
        <p:guide pos="2880"/>
      </p:guideLst>
    </p:cSldViewPr>
  </p:slideViewPr>
  <p:outlineViewPr>
    <p:cViewPr>
      <p:scale>
        <a:sx n="33" d="100"/>
        <a:sy n="33" d="100"/>
      </p:scale>
      <p:origin x="246" y="4518"/>
    </p:cViewPr>
  </p:outlineViewPr>
  <p:notesTextViewPr>
    <p:cViewPr>
      <p:scale>
        <a:sx n="100" d="100"/>
        <a:sy n="100" d="100"/>
      </p:scale>
      <p:origin x="0" y="0"/>
    </p:cViewPr>
  </p:notesTextViewPr>
  <p:sorterViewPr>
    <p:cViewPr>
      <p:scale>
        <a:sx n="66" d="100"/>
        <a:sy n="66" d="100"/>
      </p:scale>
      <p:origin x="0" y="852"/>
    </p:cViewPr>
  </p:sorterViewPr>
  <p:notesViewPr>
    <p:cSldViewPr>
      <p:cViewPr>
        <p:scale>
          <a:sx n="66" d="100"/>
          <a:sy n="66" d="100"/>
        </p:scale>
        <p:origin x="-2388" y="74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s-UY"/>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7397A54C-4E05-42DD-B57B-BDE8795DE1B8}" type="datetimeFigureOut">
              <a:rPr lang="es-UY"/>
              <a:pPr>
                <a:defRPr/>
              </a:pPr>
              <a:t>12/06/2017</a:t>
            </a:fld>
            <a:endParaRPr lang="es-UY"/>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s-UY"/>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1929524E-5A51-48DC-85D5-A231435F6D4D}" type="slidenum">
              <a:rPr lang="es-UY"/>
              <a:pPr>
                <a:defRPr/>
              </a:pPr>
              <a:t>‹#›</a:t>
            </a:fld>
            <a:endParaRPr lang="es-UY"/>
          </a:p>
        </p:txBody>
      </p:sp>
    </p:spTree>
    <p:extLst>
      <p:ext uri="{BB962C8B-B14F-4D97-AF65-F5344CB8AC3E}">
        <p14:creationId xmlns:p14="http://schemas.microsoft.com/office/powerpoint/2010/main" val="3846055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4813" cy="495300"/>
          </a:xfrm>
          <a:prstGeom prst="rect">
            <a:avLst/>
          </a:prstGeom>
        </p:spPr>
        <p:txBody>
          <a:bodyPr vert="horz" lIns="92930" tIns="46465" rIns="92930" bIns="46465" rtlCol="0"/>
          <a:lstStyle>
            <a:lvl1pPr algn="l">
              <a:defRPr sz="1200">
                <a:latin typeface="Arial" charset="0"/>
              </a:defRPr>
            </a:lvl1pPr>
          </a:lstStyle>
          <a:p>
            <a:pPr>
              <a:defRPr/>
            </a:pPr>
            <a:endParaRPr lang="es-UY"/>
          </a:p>
        </p:txBody>
      </p:sp>
      <p:sp>
        <p:nvSpPr>
          <p:cNvPr id="3" name="2 Marcador de fecha"/>
          <p:cNvSpPr>
            <a:spLocks noGrp="1"/>
          </p:cNvSpPr>
          <p:nvPr>
            <p:ph type="dt" idx="1"/>
          </p:nvPr>
        </p:nvSpPr>
        <p:spPr>
          <a:xfrm>
            <a:off x="3851275" y="0"/>
            <a:ext cx="2944813" cy="495300"/>
          </a:xfrm>
          <a:prstGeom prst="rect">
            <a:avLst/>
          </a:prstGeom>
        </p:spPr>
        <p:txBody>
          <a:bodyPr vert="horz" lIns="92930" tIns="46465" rIns="92930" bIns="46465" rtlCol="0"/>
          <a:lstStyle>
            <a:lvl1pPr algn="r">
              <a:defRPr sz="1200">
                <a:latin typeface="Arial" charset="0"/>
              </a:defRPr>
            </a:lvl1pPr>
          </a:lstStyle>
          <a:p>
            <a:pPr>
              <a:defRPr/>
            </a:pPr>
            <a:fld id="{6D68FC12-9B3B-4AB3-9BA9-89496DC43EE1}" type="datetimeFigureOut">
              <a:rPr lang="es-UY"/>
              <a:pPr>
                <a:defRPr/>
              </a:pPr>
              <a:t>12/06/2017</a:t>
            </a:fld>
            <a:endParaRPr lang="es-UY"/>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930" tIns="46465" rIns="92930" bIns="46465" rtlCol="0" anchor="ctr"/>
          <a:lstStyle/>
          <a:p>
            <a:pPr lvl="0"/>
            <a:endParaRPr lang="es-UY" noProof="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2930" tIns="46465" rIns="92930" bIns="46465"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UY" noProof="0"/>
          </a:p>
        </p:txBody>
      </p:sp>
      <p:sp>
        <p:nvSpPr>
          <p:cNvPr id="6" name="5 Marcador de pie de página"/>
          <p:cNvSpPr>
            <a:spLocks noGrp="1"/>
          </p:cNvSpPr>
          <p:nvPr>
            <p:ph type="ftr" sz="quarter" idx="4"/>
          </p:nvPr>
        </p:nvSpPr>
        <p:spPr>
          <a:xfrm>
            <a:off x="0" y="9428163"/>
            <a:ext cx="2944813" cy="496887"/>
          </a:xfrm>
          <a:prstGeom prst="rect">
            <a:avLst/>
          </a:prstGeom>
        </p:spPr>
        <p:txBody>
          <a:bodyPr vert="horz" lIns="92930" tIns="46465" rIns="92930" bIns="46465" rtlCol="0" anchor="b"/>
          <a:lstStyle>
            <a:lvl1pPr algn="l">
              <a:defRPr sz="1200">
                <a:latin typeface="Arial" charset="0"/>
              </a:defRPr>
            </a:lvl1pPr>
          </a:lstStyle>
          <a:p>
            <a:pPr>
              <a:defRPr/>
            </a:pPr>
            <a:endParaRPr lang="es-UY"/>
          </a:p>
        </p:txBody>
      </p:sp>
      <p:sp>
        <p:nvSpPr>
          <p:cNvPr id="7" name="6 Marcador de número de diapositiva"/>
          <p:cNvSpPr>
            <a:spLocks noGrp="1"/>
          </p:cNvSpPr>
          <p:nvPr>
            <p:ph type="sldNum" sz="quarter" idx="5"/>
          </p:nvPr>
        </p:nvSpPr>
        <p:spPr>
          <a:xfrm>
            <a:off x="3851275" y="9428163"/>
            <a:ext cx="2944813" cy="496887"/>
          </a:xfrm>
          <a:prstGeom prst="rect">
            <a:avLst/>
          </a:prstGeom>
        </p:spPr>
        <p:txBody>
          <a:bodyPr vert="horz" lIns="92930" tIns="46465" rIns="92930" bIns="46465" rtlCol="0" anchor="b"/>
          <a:lstStyle>
            <a:lvl1pPr algn="r">
              <a:defRPr sz="1200">
                <a:latin typeface="Arial" charset="0"/>
              </a:defRPr>
            </a:lvl1pPr>
          </a:lstStyle>
          <a:p>
            <a:pPr>
              <a:defRPr/>
            </a:pPr>
            <a:fld id="{4898581D-D302-4778-A94B-EF4283BEDA8D}" type="slidenum">
              <a:rPr lang="es-UY"/>
              <a:pPr>
                <a:defRPr/>
              </a:pPr>
              <a:t>‹#›</a:t>
            </a:fld>
            <a:endParaRPr lang="es-UY"/>
          </a:p>
        </p:txBody>
      </p:sp>
    </p:spTree>
    <p:extLst>
      <p:ext uri="{BB962C8B-B14F-4D97-AF65-F5344CB8AC3E}">
        <p14:creationId xmlns:p14="http://schemas.microsoft.com/office/powerpoint/2010/main" val="1789879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a:p>
        </p:txBody>
      </p:sp>
      <p:sp>
        <p:nvSpPr>
          <p:cNvPr id="440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2FC9F8-CFA9-4B64-B387-D31A4E52FC29}" type="slidenum">
              <a:rPr lang="es-UY" smtClean="0">
                <a:solidFill>
                  <a:srgbClr val="000000"/>
                </a:solidFill>
                <a:latin typeface="Arial" pitchFamily="34" charset="0"/>
              </a:rPr>
              <a:pPr/>
              <a:t>1</a:t>
            </a:fld>
            <a:endParaRPr lang="es-UY">
              <a:solidFill>
                <a:srgbClr val="000000"/>
              </a:solidFill>
              <a:latin typeface="Arial" pitchFamily="34" charset="0"/>
            </a:endParaRPr>
          </a:p>
        </p:txBody>
      </p:sp>
    </p:spTree>
    <p:extLst>
      <p:ext uri="{BB962C8B-B14F-4D97-AF65-F5344CB8AC3E}">
        <p14:creationId xmlns:p14="http://schemas.microsoft.com/office/powerpoint/2010/main" val="4025724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422C6EB9-67D6-46F8-89A9-8438F3F37F89}" type="slidenum">
              <a:rPr lang="es-ES" sz="1200">
                <a:latin typeface="Times New Roman" pitchFamily="18" charset="0"/>
              </a:rPr>
              <a:pPr algn="r"/>
              <a:t>10</a:t>
            </a:fld>
            <a:endParaRPr lang="es-ES" sz="1200">
              <a:latin typeface="Times New Roman" pitchFamily="18"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4058298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6F0CBC9-66FC-47DB-B99F-CDC1E804498F}" type="slidenum">
              <a:rPr lang="es-ES" sz="1200">
                <a:latin typeface="Times New Roman" pitchFamily="18" charset="0"/>
              </a:rPr>
              <a:pPr algn="r"/>
              <a:t>11</a:t>
            </a:fld>
            <a:endParaRPr lang="es-ES" sz="1200">
              <a:latin typeface="Times New Roman" pitchFamily="18"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199146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A3195-17B5-4417-8C57-6B347069C809}" type="slidenum">
              <a:rPr lang="es-ES"/>
              <a:pPr/>
              <a:t>12</a:t>
            </a:fld>
            <a:endParaRPr lang="es-E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16069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44B680C-1306-4D97-B702-B7543817D5B5}" type="slidenum">
              <a:rPr lang="es-ES" sz="1200">
                <a:latin typeface="Times New Roman" pitchFamily="18" charset="0"/>
              </a:rPr>
              <a:pPr algn="r"/>
              <a:t>2</a:t>
            </a:fld>
            <a:endParaRPr lang="es-ES" sz="1200">
              <a:latin typeface="Times New Roman" pitchFamily="18"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416291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44B680C-1306-4D97-B702-B7543817D5B5}" type="slidenum">
              <a:rPr lang="es-ES" sz="1200">
                <a:latin typeface="Times New Roman" pitchFamily="18" charset="0"/>
              </a:rPr>
              <a:pPr algn="r"/>
              <a:t>3</a:t>
            </a:fld>
            <a:endParaRPr lang="es-ES" sz="1200">
              <a:latin typeface="Times New Roman" pitchFamily="18"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416291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44B680C-1306-4D97-B702-B7543817D5B5}" type="slidenum">
              <a:rPr lang="es-ES" sz="1200">
                <a:latin typeface="Times New Roman" pitchFamily="18" charset="0"/>
              </a:rPr>
              <a:pPr algn="r"/>
              <a:t>4</a:t>
            </a:fld>
            <a:endParaRPr lang="es-ES" sz="1200">
              <a:latin typeface="Times New Roman" pitchFamily="18"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416291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41821B7-04FD-4ACE-9FDB-BBE7E30AEA96}" type="slidenum">
              <a:rPr lang="es-ES" sz="1200">
                <a:latin typeface="Times New Roman" pitchFamily="18" charset="0"/>
              </a:rPr>
              <a:pPr algn="r"/>
              <a:t>5</a:t>
            </a:fld>
            <a:endParaRPr lang="es-ES" sz="1200">
              <a:latin typeface="Times New Roman" pitchFamily="18"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298395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41821B7-04FD-4ACE-9FDB-BBE7E30AEA96}" type="slidenum">
              <a:rPr lang="es-ES" sz="1200">
                <a:latin typeface="Times New Roman" pitchFamily="18" charset="0"/>
              </a:rPr>
              <a:pPr algn="r"/>
              <a:t>6</a:t>
            </a:fld>
            <a:endParaRPr lang="es-ES" sz="1200">
              <a:latin typeface="Times New Roman" pitchFamily="18"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298395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41821B7-04FD-4ACE-9FDB-BBE7E30AEA96}" type="slidenum">
              <a:rPr lang="es-ES" sz="1200">
                <a:latin typeface="Times New Roman" pitchFamily="18" charset="0"/>
              </a:rPr>
              <a:pPr algn="r"/>
              <a:t>7</a:t>
            </a:fld>
            <a:endParaRPr lang="es-ES" sz="1200">
              <a:latin typeface="Times New Roman" pitchFamily="18"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2983956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41821B7-04FD-4ACE-9FDB-BBE7E30AEA96}" type="slidenum">
              <a:rPr lang="es-ES" sz="1200">
                <a:latin typeface="Times New Roman" pitchFamily="18" charset="0"/>
              </a:rPr>
              <a:pPr algn="r"/>
              <a:t>8</a:t>
            </a:fld>
            <a:endParaRPr lang="es-ES" sz="1200">
              <a:latin typeface="Times New Roman" pitchFamily="18"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298395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41821B7-04FD-4ACE-9FDB-BBE7E30AEA96}" type="slidenum">
              <a:rPr lang="es-ES" sz="1200">
                <a:latin typeface="Times New Roman" pitchFamily="18" charset="0"/>
              </a:rPr>
              <a:pPr algn="r"/>
              <a:t>9</a:t>
            </a:fld>
            <a:endParaRPr lang="es-ES" sz="1200">
              <a:latin typeface="Times New Roman" pitchFamily="18"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val="298395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FEBA35"/>
                </a:solidFill>
              </a:defRPr>
            </a:lvl1pPr>
          </a:lstStyle>
          <a:p>
            <a:r>
              <a:rPr lang="es-ES"/>
              <a:t>Haga clic para modificar el estilo de título del patrón</a:t>
            </a:r>
            <a:endParaRPr lang="es-ES_tradnl" dirty="0"/>
          </a:p>
        </p:txBody>
      </p:sp>
      <p:sp>
        <p:nvSpPr>
          <p:cNvPr id="7" name="Marcador de contenido 6"/>
          <p:cNvSpPr>
            <a:spLocks noGrp="1"/>
          </p:cNvSpPr>
          <p:nvPr>
            <p:ph sz="quarter" idx="13"/>
          </p:nvPr>
        </p:nvSpPr>
        <p:spPr>
          <a:xfrm>
            <a:off x="457200" y="1417638"/>
            <a:ext cx="8229600" cy="475456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4" name="Marcador de fecha 3"/>
          <p:cNvSpPr>
            <a:spLocks noGrp="1"/>
          </p:cNvSpPr>
          <p:nvPr>
            <p:ph type="dt" sz="half" idx="14"/>
          </p:nvPr>
        </p:nvSpPr>
        <p:spPr/>
        <p:txBody>
          <a:bodyPr/>
          <a:lstStyle>
            <a:lvl1pPr>
              <a:defRPr/>
            </a:lvl1pPr>
          </a:lstStyle>
          <a:p>
            <a:pPr>
              <a:defRPr/>
            </a:pPr>
            <a:endParaRPr lang="es-UY"/>
          </a:p>
        </p:txBody>
      </p:sp>
      <p:sp>
        <p:nvSpPr>
          <p:cNvPr id="5" name="Marcador de pie de página 4"/>
          <p:cNvSpPr>
            <a:spLocks noGrp="1"/>
          </p:cNvSpPr>
          <p:nvPr>
            <p:ph type="ftr" sz="quarter" idx="15"/>
          </p:nvPr>
        </p:nvSpPr>
        <p:spPr/>
        <p:txBody>
          <a:bodyPr/>
          <a:lstStyle>
            <a:lvl1pPr>
              <a:defRPr/>
            </a:lvl1pPr>
          </a:lstStyle>
          <a:p>
            <a:pPr>
              <a:defRPr/>
            </a:pPr>
            <a:endParaRPr lang="es-U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dirty="0"/>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3"/>
          <p:cNvSpPr>
            <a:spLocks noGrp="1"/>
          </p:cNvSpPr>
          <p:nvPr>
            <p:ph type="dt" sz="half" idx="10"/>
          </p:nvPr>
        </p:nvSpPr>
        <p:spPr/>
        <p:txBody>
          <a:bodyPr/>
          <a:lstStyle>
            <a:lvl1pPr>
              <a:defRPr/>
            </a:lvl1pPr>
          </a:lstStyle>
          <a:p>
            <a:pPr>
              <a:defRPr/>
            </a:pPr>
            <a:endParaRPr lang="es-UY"/>
          </a:p>
        </p:txBody>
      </p:sp>
      <p:sp>
        <p:nvSpPr>
          <p:cNvPr id="6"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3"/>
          <p:cNvSpPr>
            <a:spLocks noGrp="1"/>
          </p:cNvSpPr>
          <p:nvPr>
            <p:ph type="dt" sz="half" idx="10"/>
          </p:nvPr>
        </p:nvSpPr>
        <p:spPr/>
        <p:txBody>
          <a:bodyPr/>
          <a:lstStyle>
            <a:lvl1pPr>
              <a:defRPr/>
            </a:lvl1pPr>
          </a:lstStyle>
          <a:p>
            <a:pPr>
              <a:defRPr/>
            </a:pPr>
            <a:endParaRPr lang="es-UY"/>
          </a:p>
        </p:txBody>
      </p:sp>
      <p:sp>
        <p:nvSpPr>
          <p:cNvPr id="8"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fecha 3"/>
          <p:cNvSpPr>
            <a:spLocks noGrp="1"/>
          </p:cNvSpPr>
          <p:nvPr>
            <p:ph type="dt" sz="half" idx="10"/>
          </p:nvPr>
        </p:nvSpPr>
        <p:spPr/>
        <p:txBody>
          <a:bodyPr/>
          <a:lstStyle>
            <a:lvl1pPr>
              <a:defRPr/>
            </a:lvl1pPr>
          </a:lstStyle>
          <a:p>
            <a:pPr>
              <a:defRPr/>
            </a:pPr>
            <a:endParaRPr lang="es-UY"/>
          </a:p>
        </p:txBody>
      </p:sp>
      <p:sp>
        <p:nvSpPr>
          <p:cNvPr id="4"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endParaRPr lang="es-UY"/>
          </a:p>
        </p:txBody>
      </p:sp>
      <p:sp>
        <p:nvSpPr>
          <p:cNvPr id="3"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dirty="0"/>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UY"/>
          </a:p>
        </p:txBody>
      </p:sp>
      <p:sp>
        <p:nvSpPr>
          <p:cNvPr id="6"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UY"/>
          </a:p>
        </p:txBody>
      </p:sp>
      <p:sp>
        <p:nvSpPr>
          <p:cNvPr id="6"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FEBA35"/>
                </a:solidFill>
              </a:defRPr>
            </a:lvl1pPr>
          </a:lstStyle>
          <a:p>
            <a:r>
              <a:rPr lang="es-ES"/>
              <a:t>Haga clic para modificar el estilo de título del patrón</a:t>
            </a:r>
            <a:endParaRPr lang="es-ES_tradnl" dirty="0"/>
          </a:p>
        </p:txBody>
      </p:sp>
      <p:sp>
        <p:nvSpPr>
          <p:cNvPr id="7" name="Marcador de contenido 6"/>
          <p:cNvSpPr>
            <a:spLocks noGrp="1"/>
          </p:cNvSpPr>
          <p:nvPr>
            <p:ph sz="quarter" idx="13"/>
          </p:nvPr>
        </p:nvSpPr>
        <p:spPr>
          <a:xfrm>
            <a:off x="457200" y="1417638"/>
            <a:ext cx="8229600" cy="475456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4" name="Marcador de fecha 3"/>
          <p:cNvSpPr>
            <a:spLocks noGrp="1"/>
          </p:cNvSpPr>
          <p:nvPr>
            <p:ph type="dt" sz="half" idx="14"/>
          </p:nvPr>
        </p:nvSpPr>
        <p:spPr/>
        <p:txBody>
          <a:bodyPr/>
          <a:lstStyle>
            <a:lvl1pPr>
              <a:defRPr/>
            </a:lvl1pPr>
          </a:lstStyle>
          <a:p>
            <a:pPr>
              <a:defRPr/>
            </a:pPr>
            <a:endParaRPr lang="es-UY"/>
          </a:p>
        </p:txBody>
      </p:sp>
      <p:sp>
        <p:nvSpPr>
          <p:cNvPr id="5" name="Marcador de pie de página 4"/>
          <p:cNvSpPr>
            <a:spLocks noGrp="1"/>
          </p:cNvSpPr>
          <p:nvPr>
            <p:ph type="ftr" sz="quarter" idx="15"/>
          </p:nvPr>
        </p:nvSpPr>
        <p:spPr/>
        <p:txBody>
          <a:bodyPr/>
          <a:lstStyle>
            <a:lvl1pPr>
              <a:defRPr/>
            </a:lvl1pPr>
          </a:lstStyle>
          <a:p>
            <a:pPr>
              <a:defRPr/>
            </a:pPr>
            <a:endParaRPr lang="es-U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dirty="0"/>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3"/>
          <p:cNvSpPr>
            <a:spLocks noGrp="1"/>
          </p:cNvSpPr>
          <p:nvPr>
            <p:ph type="dt" sz="half" idx="10"/>
          </p:nvPr>
        </p:nvSpPr>
        <p:spPr/>
        <p:txBody>
          <a:bodyPr/>
          <a:lstStyle>
            <a:lvl1pPr>
              <a:defRPr/>
            </a:lvl1pPr>
          </a:lstStyle>
          <a:p>
            <a:pPr>
              <a:defRPr/>
            </a:pPr>
            <a:endParaRPr lang="es-UY"/>
          </a:p>
        </p:txBody>
      </p:sp>
      <p:sp>
        <p:nvSpPr>
          <p:cNvPr id="6"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3"/>
          <p:cNvSpPr>
            <a:spLocks noGrp="1"/>
          </p:cNvSpPr>
          <p:nvPr>
            <p:ph type="dt" sz="half" idx="10"/>
          </p:nvPr>
        </p:nvSpPr>
        <p:spPr/>
        <p:txBody>
          <a:bodyPr/>
          <a:lstStyle>
            <a:lvl1pPr>
              <a:defRPr/>
            </a:lvl1pPr>
          </a:lstStyle>
          <a:p>
            <a:pPr>
              <a:defRPr/>
            </a:pPr>
            <a:endParaRPr lang="es-UY"/>
          </a:p>
        </p:txBody>
      </p:sp>
      <p:sp>
        <p:nvSpPr>
          <p:cNvPr id="8"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fecha 3"/>
          <p:cNvSpPr>
            <a:spLocks noGrp="1"/>
          </p:cNvSpPr>
          <p:nvPr>
            <p:ph type="dt" sz="half" idx="10"/>
          </p:nvPr>
        </p:nvSpPr>
        <p:spPr/>
        <p:txBody>
          <a:bodyPr/>
          <a:lstStyle>
            <a:lvl1pPr>
              <a:defRPr/>
            </a:lvl1pPr>
          </a:lstStyle>
          <a:p>
            <a:pPr>
              <a:defRPr/>
            </a:pPr>
            <a:endParaRPr lang="es-UY"/>
          </a:p>
        </p:txBody>
      </p:sp>
      <p:sp>
        <p:nvSpPr>
          <p:cNvPr id="4"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endParaRPr lang="es-UY"/>
          </a:p>
        </p:txBody>
      </p:sp>
      <p:sp>
        <p:nvSpPr>
          <p:cNvPr id="3"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UY"/>
          </a:p>
        </p:txBody>
      </p:sp>
      <p:sp>
        <p:nvSpPr>
          <p:cNvPr id="6"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UY"/>
          </a:p>
        </p:txBody>
      </p:sp>
      <p:sp>
        <p:nvSpPr>
          <p:cNvPr id="6"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pPr>
              <a:defRPr/>
            </a:pPr>
            <a:endParaRPr lang="es-UY"/>
          </a:p>
        </p:txBody>
      </p:sp>
      <p:sp>
        <p:nvSpPr>
          <p:cNvPr id="5"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FEBA35"/>
                </a:solidFill>
              </a:defRPr>
            </a:lvl1pPr>
          </a:lstStyle>
          <a:p>
            <a:r>
              <a:rPr lang="es-ES"/>
              <a:t>Haga clic para modificar el estilo de título del patrón</a:t>
            </a:r>
            <a:endParaRPr lang="es-ES_tradnl" dirty="0"/>
          </a:p>
        </p:txBody>
      </p:sp>
      <p:sp>
        <p:nvSpPr>
          <p:cNvPr id="7" name="Marcador de contenido 6"/>
          <p:cNvSpPr>
            <a:spLocks noGrp="1"/>
          </p:cNvSpPr>
          <p:nvPr>
            <p:ph sz="quarter" idx="13"/>
          </p:nvPr>
        </p:nvSpPr>
        <p:spPr>
          <a:xfrm>
            <a:off x="457200" y="1417638"/>
            <a:ext cx="8229600" cy="475456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4" name="Marcador de fecha 3"/>
          <p:cNvSpPr>
            <a:spLocks noGrp="1"/>
          </p:cNvSpPr>
          <p:nvPr>
            <p:ph type="dt" sz="half" idx="14"/>
          </p:nvPr>
        </p:nvSpPr>
        <p:spPr/>
        <p:txBody>
          <a:bodyPr/>
          <a:lstStyle>
            <a:lvl1pPr>
              <a:defRPr/>
            </a:lvl1pPr>
          </a:lstStyle>
          <a:p>
            <a:pPr>
              <a:defRPr/>
            </a:pPr>
            <a:endParaRPr lang="es-UY"/>
          </a:p>
        </p:txBody>
      </p:sp>
      <p:sp>
        <p:nvSpPr>
          <p:cNvPr id="5" name="Marcador de pie de página 4"/>
          <p:cNvSpPr>
            <a:spLocks noGrp="1"/>
          </p:cNvSpPr>
          <p:nvPr>
            <p:ph type="ftr" sz="quarter" idx="15"/>
          </p:nvPr>
        </p:nvSpPr>
        <p:spPr/>
        <p:txBody>
          <a:bodyPr/>
          <a:lstStyle>
            <a:lvl1pPr>
              <a:defRPr/>
            </a:lvl1pPr>
          </a:lstStyle>
          <a:p>
            <a:pPr>
              <a:defRPr/>
            </a:pPr>
            <a:endParaRPr lang="es-U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3"/>
          <p:cNvSpPr>
            <a:spLocks noGrp="1"/>
          </p:cNvSpPr>
          <p:nvPr>
            <p:ph type="dt" sz="half" idx="10"/>
          </p:nvPr>
        </p:nvSpPr>
        <p:spPr/>
        <p:txBody>
          <a:bodyPr/>
          <a:lstStyle>
            <a:lvl1pPr>
              <a:defRPr/>
            </a:lvl1pPr>
          </a:lstStyle>
          <a:p>
            <a:pPr>
              <a:defRPr/>
            </a:pPr>
            <a:endParaRPr lang="es-UY"/>
          </a:p>
        </p:txBody>
      </p:sp>
      <p:sp>
        <p:nvSpPr>
          <p:cNvPr id="6"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3"/>
          <p:cNvSpPr>
            <a:spLocks noGrp="1"/>
          </p:cNvSpPr>
          <p:nvPr>
            <p:ph type="dt" sz="half" idx="10"/>
          </p:nvPr>
        </p:nvSpPr>
        <p:spPr/>
        <p:txBody>
          <a:bodyPr/>
          <a:lstStyle>
            <a:lvl1pPr>
              <a:defRPr/>
            </a:lvl1pPr>
          </a:lstStyle>
          <a:p>
            <a:pPr>
              <a:defRPr/>
            </a:pPr>
            <a:endParaRPr lang="es-UY"/>
          </a:p>
        </p:txBody>
      </p:sp>
      <p:sp>
        <p:nvSpPr>
          <p:cNvPr id="8"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fecha 3"/>
          <p:cNvSpPr>
            <a:spLocks noGrp="1"/>
          </p:cNvSpPr>
          <p:nvPr>
            <p:ph type="dt" sz="half" idx="10"/>
          </p:nvPr>
        </p:nvSpPr>
        <p:spPr/>
        <p:txBody>
          <a:bodyPr/>
          <a:lstStyle>
            <a:lvl1pPr>
              <a:defRPr/>
            </a:lvl1pPr>
          </a:lstStyle>
          <a:p>
            <a:pPr>
              <a:defRPr/>
            </a:pPr>
            <a:endParaRPr lang="es-UY"/>
          </a:p>
        </p:txBody>
      </p:sp>
      <p:sp>
        <p:nvSpPr>
          <p:cNvPr id="4"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endParaRPr lang="es-UY"/>
          </a:p>
        </p:txBody>
      </p:sp>
      <p:sp>
        <p:nvSpPr>
          <p:cNvPr id="3"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UY"/>
          </a:p>
        </p:txBody>
      </p:sp>
      <p:sp>
        <p:nvSpPr>
          <p:cNvPr id="6"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UY"/>
          </a:p>
        </p:txBody>
      </p:sp>
      <p:sp>
        <p:nvSpPr>
          <p:cNvPr id="6" name="Marcador de pie de página 4"/>
          <p:cNvSpPr>
            <a:spLocks noGrp="1"/>
          </p:cNvSpPr>
          <p:nvPr>
            <p:ph type="ftr" sz="quarter" idx="11"/>
          </p:nvPr>
        </p:nvSpPr>
        <p:spPr/>
        <p:txBody>
          <a:bodyPr/>
          <a:lstStyle>
            <a:lvl1pPr>
              <a:defRPr/>
            </a:lvl1pPr>
          </a:lstStyle>
          <a:p>
            <a:pPr>
              <a:defRPr/>
            </a:pPr>
            <a:endParaRPr lang="es-U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hlink"/>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58ED5"/>
                </a:solidFill>
                <a:latin typeface="Calibri" pitchFamily="34" charset="0"/>
              </a:defRPr>
            </a:lvl1pPr>
          </a:lstStyle>
          <a:p>
            <a:pPr>
              <a:defRPr/>
            </a:pPr>
            <a:endParaRPr lang="es-UY"/>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558ED5"/>
                </a:solidFill>
                <a:latin typeface="Calibri" pitchFamily="34" charset="0"/>
              </a:defRPr>
            </a:lvl1pPr>
          </a:lstStyle>
          <a:p>
            <a:pPr>
              <a:defRPr/>
            </a:pPr>
            <a:endParaRPr lang="es-UY"/>
          </a:p>
        </p:txBody>
      </p:sp>
    </p:spTree>
  </p:cSld>
  <p:clrMap bg1="lt1" tx1="dk1" bg2="lt2" tx2="dk2" accent1="accent1" accent2="accent2" accent3="accent3" accent4="accent4" accent5="accent5" accent6="accent6" hlink="hlink" folHlink="folHlink"/>
  <p:sldLayoutIdLst>
    <p:sldLayoutId id="2147486129" r:id="rId1"/>
    <p:sldLayoutId id="2147486128" r:id="rId2"/>
    <p:sldLayoutId id="2147486127" r:id="rId3"/>
    <p:sldLayoutId id="2147486126" r:id="rId4"/>
    <p:sldLayoutId id="2147486125" r:id="rId5"/>
    <p:sldLayoutId id="2147486124" r:id="rId6"/>
    <p:sldLayoutId id="2147486123" r:id="rId7"/>
    <p:sldLayoutId id="2147486122" r:id="rId8"/>
    <p:sldLayoutId id="2147486121" r:id="rId9"/>
    <p:sldLayoutId id="2147486120" r:id="rId10"/>
    <p:sldLayoutId id="2147486119" r:id="rId11"/>
    <p:sldLayoutId id="2147486118" r:id="rId12"/>
  </p:sldLayoutIdLst>
  <p:hf hdr="0" ftr="0" dt="0"/>
  <p:txStyles>
    <p:titleStyle>
      <a:lvl1pPr algn="ctr" defTabSz="457200" rtl="0" eaLnBrk="0" fontAlgn="base" hangingPunct="0">
        <a:spcBef>
          <a:spcPct val="0"/>
        </a:spcBef>
        <a:spcAft>
          <a:spcPct val="0"/>
        </a:spcAft>
        <a:defRPr sz="4400" kern="1200">
          <a:solidFill>
            <a:srgbClr val="FEBA35"/>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2pPr>
      <a:lvl3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3pPr>
      <a:lvl4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4pPr>
      <a:lvl5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5pPr>
      <a:lvl6pPr marL="4572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bg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bg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bg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hlink"/>
        </a:solidFill>
        <a:effectLst/>
      </p:bgPr>
    </p:bg>
    <p:spTree>
      <p:nvGrpSpPr>
        <p:cNvPr id="1" name=""/>
        <p:cNvGrpSpPr/>
        <p:nvPr/>
      </p:nvGrpSpPr>
      <p:grpSpPr>
        <a:xfrm>
          <a:off x="0" y="0"/>
          <a:ext cx="0" cy="0"/>
          <a:chOff x="0" y="0"/>
          <a:chExt cx="0" cy="0"/>
        </a:xfrm>
      </p:grpSpPr>
      <p:sp>
        <p:nvSpPr>
          <p:cNvPr id="14338"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Clic para editar título</a:t>
            </a:r>
          </a:p>
        </p:txBody>
      </p:sp>
      <p:sp>
        <p:nvSpPr>
          <p:cNvPr id="14339"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58ED5"/>
                </a:solidFill>
                <a:latin typeface="Calibri" pitchFamily="34" charset="0"/>
              </a:defRPr>
            </a:lvl1pPr>
          </a:lstStyle>
          <a:p>
            <a:pPr>
              <a:defRPr/>
            </a:pPr>
            <a:endParaRPr lang="es-UY"/>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558ED5"/>
                </a:solidFill>
                <a:latin typeface="Calibri" pitchFamily="34" charset="0"/>
              </a:defRPr>
            </a:lvl1pPr>
          </a:lstStyle>
          <a:p>
            <a:pPr>
              <a:defRPr/>
            </a:pPr>
            <a:endParaRPr lang="es-UY"/>
          </a:p>
        </p:txBody>
      </p:sp>
    </p:spTree>
  </p:cSld>
  <p:clrMap bg1="lt1" tx1="dk1" bg2="lt2" tx2="dk2" accent1="accent1" accent2="accent2" accent3="accent3" accent4="accent4" accent5="accent5" accent6="accent6" hlink="hlink" folHlink="folHlink"/>
  <p:sldLayoutIdLst>
    <p:sldLayoutId id="2147486141" r:id="rId1"/>
    <p:sldLayoutId id="2147486140" r:id="rId2"/>
    <p:sldLayoutId id="2147486139" r:id="rId3"/>
    <p:sldLayoutId id="2147486138" r:id="rId4"/>
    <p:sldLayoutId id="2147486137" r:id="rId5"/>
    <p:sldLayoutId id="2147486136" r:id="rId6"/>
    <p:sldLayoutId id="2147486135" r:id="rId7"/>
    <p:sldLayoutId id="2147486134" r:id="rId8"/>
    <p:sldLayoutId id="2147486133" r:id="rId9"/>
    <p:sldLayoutId id="2147486132" r:id="rId10"/>
    <p:sldLayoutId id="2147486131" r:id="rId11"/>
    <p:sldLayoutId id="2147486130" r:id="rId12"/>
  </p:sldLayoutIdLst>
  <p:hf hdr="0" ftr="0" dt="0"/>
  <p:txStyles>
    <p:titleStyle>
      <a:lvl1pPr algn="ctr" defTabSz="457200" rtl="0" eaLnBrk="0" fontAlgn="base" hangingPunct="0">
        <a:spcBef>
          <a:spcPct val="0"/>
        </a:spcBef>
        <a:spcAft>
          <a:spcPct val="0"/>
        </a:spcAft>
        <a:defRPr sz="4400" kern="1200">
          <a:solidFill>
            <a:srgbClr val="FEBA35"/>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2pPr>
      <a:lvl3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3pPr>
      <a:lvl4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4pPr>
      <a:lvl5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5pPr>
      <a:lvl6pPr marL="4572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bg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bg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bg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hlink"/>
        </a:solidFill>
        <a:effectLst/>
      </p:bgPr>
    </p:bg>
    <p:spTree>
      <p:nvGrpSpPr>
        <p:cNvPr id="1" name=""/>
        <p:cNvGrpSpPr/>
        <p:nvPr/>
      </p:nvGrpSpPr>
      <p:grpSpPr>
        <a:xfrm>
          <a:off x="0" y="0"/>
          <a:ext cx="0" cy="0"/>
          <a:chOff x="0" y="0"/>
          <a:chExt cx="0" cy="0"/>
        </a:xfrm>
      </p:grpSpPr>
      <p:sp>
        <p:nvSpPr>
          <p:cNvPr id="27650"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Clic para editar título</a:t>
            </a:r>
          </a:p>
        </p:txBody>
      </p:sp>
      <p:sp>
        <p:nvSpPr>
          <p:cNvPr id="27651"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58ED5"/>
                </a:solidFill>
                <a:latin typeface="Calibri" pitchFamily="34" charset="0"/>
              </a:defRPr>
            </a:lvl1pPr>
          </a:lstStyle>
          <a:p>
            <a:pPr>
              <a:defRPr/>
            </a:pPr>
            <a:endParaRPr lang="es-UY"/>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558ED5"/>
                </a:solidFill>
                <a:latin typeface="Calibri" pitchFamily="34" charset="0"/>
              </a:defRPr>
            </a:lvl1pPr>
          </a:lstStyle>
          <a:p>
            <a:pPr>
              <a:defRPr/>
            </a:pPr>
            <a:endParaRPr lang="es-UY"/>
          </a:p>
        </p:txBody>
      </p:sp>
    </p:spTree>
  </p:cSld>
  <p:clrMap bg1="lt1" tx1="dk1" bg2="lt2" tx2="dk2" accent1="accent1" accent2="accent2" accent3="accent3" accent4="accent4" accent5="accent5" accent6="accent6" hlink="hlink" folHlink="folHlink"/>
  <p:sldLayoutIdLst>
    <p:sldLayoutId id="2147486153" r:id="rId1"/>
    <p:sldLayoutId id="2147486152" r:id="rId2"/>
    <p:sldLayoutId id="2147486151" r:id="rId3"/>
    <p:sldLayoutId id="2147486150" r:id="rId4"/>
    <p:sldLayoutId id="2147486149" r:id="rId5"/>
    <p:sldLayoutId id="2147486148" r:id="rId6"/>
    <p:sldLayoutId id="2147486147" r:id="rId7"/>
    <p:sldLayoutId id="2147486146" r:id="rId8"/>
    <p:sldLayoutId id="2147486145" r:id="rId9"/>
    <p:sldLayoutId id="2147486144" r:id="rId10"/>
    <p:sldLayoutId id="2147486143" r:id="rId11"/>
    <p:sldLayoutId id="2147486142" r:id="rId12"/>
  </p:sldLayoutIdLst>
  <p:hf hdr="0" ftr="0" dt="0"/>
  <p:txStyles>
    <p:titleStyle>
      <a:lvl1pPr algn="ctr" defTabSz="457200" rtl="0" eaLnBrk="0" fontAlgn="base" hangingPunct="0">
        <a:spcBef>
          <a:spcPct val="0"/>
        </a:spcBef>
        <a:spcAft>
          <a:spcPct val="0"/>
        </a:spcAft>
        <a:defRPr sz="4400" kern="1200">
          <a:solidFill>
            <a:srgbClr val="FEBA35"/>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2pPr>
      <a:lvl3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3pPr>
      <a:lvl4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4pPr>
      <a:lvl5pPr algn="ctr" defTabSz="457200" rtl="0" eaLnBrk="0" fontAlgn="base" hangingPunct="0">
        <a:spcBef>
          <a:spcPct val="0"/>
        </a:spcBef>
        <a:spcAft>
          <a:spcPct val="0"/>
        </a:spcAft>
        <a:defRPr sz="4400">
          <a:solidFill>
            <a:srgbClr val="FEBA35"/>
          </a:solidFill>
          <a:latin typeface="Calibri" pitchFamily="34" charset="0"/>
          <a:ea typeface="ＭＳ Ｐゴシック" charset="-128"/>
          <a:cs typeface="ＭＳ Ｐゴシック"/>
        </a:defRPr>
      </a:lvl5pPr>
      <a:lvl6pPr marL="4572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rgbClr val="FEBA35"/>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bg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bg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bg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CuadroTexto"/>
          <p:cNvSpPr txBox="1"/>
          <p:nvPr/>
        </p:nvSpPr>
        <p:spPr>
          <a:xfrm>
            <a:off x="684213" y="761398"/>
            <a:ext cx="7921625" cy="6494085"/>
          </a:xfrm>
          <a:prstGeom prst="rect">
            <a:avLst/>
          </a:prstGeom>
          <a:noFill/>
          <a:ln>
            <a:noFill/>
          </a:ln>
        </p:spPr>
        <p:style>
          <a:lnRef idx="1">
            <a:schemeClr val="accent5"/>
          </a:lnRef>
          <a:fillRef idx="1001">
            <a:schemeClr val="lt1"/>
          </a:fillRef>
          <a:effectRef idx="1">
            <a:schemeClr val="accent5"/>
          </a:effectRef>
          <a:fontRef idx="minor">
            <a:schemeClr val="dk1"/>
          </a:fontRef>
        </p:style>
        <p:txBody>
          <a:bodyPr anchor="ctr">
            <a:spAutoFit/>
          </a:bodyPr>
          <a:lstStyle/>
          <a:p>
            <a:pPr>
              <a:defRPr/>
            </a:pPr>
            <a:endParaRPr lang="es-MX" sz="2400" dirty="0">
              <a:solidFill>
                <a:schemeClr val="bg1"/>
              </a:solidFill>
            </a:endParaRPr>
          </a:p>
          <a:p>
            <a:pPr>
              <a:defRPr/>
            </a:pPr>
            <a:endParaRPr lang="es-MX" sz="2400" dirty="0">
              <a:solidFill>
                <a:schemeClr val="bg1"/>
              </a:solidFill>
            </a:endParaRPr>
          </a:p>
          <a:p>
            <a:pPr>
              <a:defRPr/>
            </a:pPr>
            <a:endParaRPr lang="es-MX" sz="2400" dirty="0">
              <a:solidFill>
                <a:schemeClr val="bg1"/>
              </a:solidFill>
            </a:endParaRPr>
          </a:p>
          <a:p>
            <a:pPr>
              <a:defRPr/>
            </a:pPr>
            <a:endParaRPr lang="es-MX" sz="2400" dirty="0">
              <a:solidFill>
                <a:schemeClr val="bg1"/>
              </a:solidFill>
            </a:endParaRPr>
          </a:p>
          <a:p>
            <a:pPr>
              <a:defRPr/>
            </a:pPr>
            <a:endParaRPr lang="es-MX" sz="3200" i="1" dirty="0">
              <a:solidFill>
                <a:schemeClr val="bg1"/>
              </a:solidFill>
            </a:endParaRPr>
          </a:p>
          <a:p>
            <a:pPr algn="ctr">
              <a:defRPr/>
            </a:pPr>
            <a:endParaRPr lang="es-MX" sz="3200" i="1" dirty="0">
              <a:solidFill>
                <a:schemeClr val="bg1"/>
              </a:solidFill>
            </a:endParaRPr>
          </a:p>
          <a:p>
            <a:pPr algn="ctr">
              <a:defRPr/>
            </a:pPr>
            <a:r>
              <a:rPr lang="es-MX" sz="3200" i="1" dirty="0">
                <a:solidFill>
                  <a:schemeClr val="bg1"/>
                </a:solidFill>
              </a:rPr>
              <a:t>Cultural &amp; Business </a:t>
            </a:r>
            <a:r>
              <a:rPr lang="es-MX" sz="3200" i="1" dirty="0" err="1">
                <a:solidFill>
                  <a:schemeClr val="bg1"/>
                </a:solidFill>
              </a:rPr>
              <a:t>approach</a:t>
            </a:r>
            <a:r>
              <a:rPr lang="es-MX" sz="3200" i="1" dirty="0">
                <a:solidFill>
                  <a:schemeClr val="bg1"/>
                </a:solidFill>
              </a:rPr>
              <a:t> to </a:t>
            </a:r>
            <a:r>
              <a:rPr lang="es-MX" sz="3200" i="1" dirty="0" err="1">
                <a:solidFill>
                  <a:schemeClr val="bg1"/>
                </a:solidFill>
              </a:rPr>
              <a:t>the</a:t>
            </a:r>
            <a:r>
              <a:rPr lang="es-MX" sz="3200" i="1" dirty="0">
                <a:solidFill>
                  <a:schemeClr val="bg1"/>
                </a:solidFill>
              </a:rPr>
              <a:t> </a:t>
            </a:r>
            <a:r>
              <a:rPr lang="es-MX" sz="3200" i="1" dirty="0" err="1">
                <a:solidFill>
                  <a:schemeClr val="bg1"/>
                </a:solidFill>
              </a:rPr>
              <a:t>Uruguayan</a:t>
            </a:r>
            <a:r>
              <a:rPr lang="es-MX" sz="3200" i="1" dirty="0">
                <a:solidFill>
                  <a:schemeClr val="bg1"/>
                </a:solidFill>
              </a:rPr>
              <a:t> </a:t>
            </a:r>
            <a:r>
              <a:rPr lang="es-MX" sz="3200" i="1" dirty="0" err="1">
                <a:solidFill>
                  <a:schemeClr val="bg1"/>
                </a:solidFill>
              </a:rPr>
              <a:t>market</a:t>
            </a:r>
            <a:endParaRPr lang="es-MX" sz="3200" i="1" dirty="0">
              <a:solidFill>
                <a:schemeClr val="bg1"/>
              </a:solidFill>
            </a:endParaRPr>
          </a:p>
          <a:p>
            <a:pPr algn="ctr">
              <a:defRPr/>
            </a:pPr>
            <a:endParaRPr lang="es-MX" sz="3200" i="1" dirty="0">
              <a:solidFill>
                <a:schemeClr val="bg1"/>
              </a:solidFill>
            </a:endParaRPr>
          </a:p>
          <a:p>
            <a:pPr>
              <a:defRPr/>
            </a:pPr>
            <a:r>
              <a:rPr lang="es-UY" b="1" dirty="0" err="1">
                <a:solidFill>
                  <a:srgbClr val="FFC000"/>
                </a:solidFill>
              </a:rPr>
              <a:t>Countries</a:t>
            </a:r>
            <a:r>
              <a:rPr lang="es-UY" b="1" dirty="0">
                <a:solidFill>
                  <a:srgbClr val="FFC000"/>
                </a:solidFill>
              </a:rPr>
              <a:t> </a:t>
            </a:r>
            <a:r>
              <a:rPr lang="es-UY" b="1" dirty="0" err="1">
                <a:solidFill>
                  <a:srgbClr val="FFC000"/>
                </a:solidFill>
              </a:rPr>
              <a:t>seminar</a:t>
            </a:r>
            <a:r>
              <a:rPr lang="es-UY" b="1" dirty="0">
                <a:solidFill>
                  <a:srgbClr val="FFC000"/>
                </a:solidFill>
              </a:rPr>
              <a:t>: “</a:t>
            </a:r>
            <a:r>
              <a:rPr lang="es-UY" b="1" dirty="0" err="1">
                <a:solidFill>
                  <a:srgbClr val="FFC000"/>
                </a:solidFill>
              </a:rPr>
              <a:t>Discover</a:t>
            </a:r>
            <a:r>
              <a:rPr lang="es-UY" b="1" dirty="0">
                <a:solidFill>
                  <a:srgbClr val="FFC000"/>
                </a:solidFill>
              </a:rPr>
              <a:t> </a:t>
            </a:r>
            <a:r>
              <a:rPr lang="es-UY" b="1" dirty="0" err="1">
                <a:solidFill>
                  <a:srgbClr val="FFC000"/>
                </a:solidFill>
              </a:rPr>
              <a:t>the</a:t>
            </a:r>
            <a:r>
              <a:rPr lang="es-UY" b="1" dirty="0">
                <a:solidFill>
                  <a:srgbClr val="FFC000"/>
                </a:solidFill>
              </a:rPr>
              <a:t> </a:t>
            </a:r>
            <a:r>
              <a:rPr lang="es-UY" b="1" dirty="0" err="1">
                <a:solidFill>
                  <a:srgbClr val="FFC000"/>
                </a:solidFill>
              </a:rPr>
              <a:t>business</a:t>
            </a:r>
            <a:r>
              <a:rPr lang="es-UY" b="1" dirty="0">
                <a:solidFill>
                  <a:srgbClr val="FFC000"/>
                </a:solidFill>
              </a:rPr>
              <a:t> </a:t>
            </a:r>
            <a:r>
              <a:rPr lang="es-UY" b="1" dirty="0" err="1">
                <a:solidFill>
                  <a:srgbClr val="FFC000"/>
                </a:solidFill>
              </a:rPr>
              <a:t>potential</a:t>
            </a:r>
            <a:r>
              <a:rPr lang="es-UY" b="1" dirty="0">
                <a:solidFill>
                  <a:srgbClr val="FFC000"/>
                </a:solidFill>
              </a:rPr>
              <a:t> of Argentina, Chile and Uruguay”. </a:t>
            </a:r>
            <a:r>
              <a:rPr lang="es-UY" b="1" dirty="0" err="1">
                <a:solidFill>
                  <a:srgbClr val="FFC000"/>
                </a:solidFill>
              </a:rPr>
              <a:t>Luxembourg</a:t>
            </a:r>
            <a:r>
              <a:rPr lang="es-UY" b="1" dirty="0">
                <a:solidFill>
                  <a:srgbClr val="FFC000"/>
                </a:solidFill>
              </a:rPr>
              <a:t> </a:t>
            </a:r>
            <a:r>
              <a:rPr lang="es-UY" b="1" dirty="0" err="1">
                <a:solidFill>
                  <a:srgbClr val="FFC000"/>
                </a:solidFill>
              </a:rPr>
              <a:t>Chamber</a:t>
            </a:r>
            <a:r>
              <a:rPr lang="es-UY" b="1" dirty="0">
                <a:solidFill>
                  <a:srgbClr val="FFC000"/>
                </a:solidFill>
              </a:rPr>
              <a:t> Of Commerce</a:t>
            </a:r>
          </a:p>
          <a:p>
            <a:pPr>
              <a:defRPr/>
            </a:pPr>
            <a:endParaRPr lang="es-MX" sz="2400" dirty="0">
              <a:solidFill>
                <a:schemeClr val="bg1"/>
              </a:solidFill>
            </a:endParaRPr>
          </a:p>
          <a:p>
            <a:pPr>
              <a:defRPr/>
            </a:pPr>
            <a:endParaRPr lang="es-UY" sz="3200" b="1" dirty="0">
              <a:solidFill>
                <a:srgbClr val="FFFFFF"/>
              </a:solidFill>
            </a:endParaRPr>
          </a:p>
          <a:p>
            <a:pPr algn="r">
              <a:defRPr/>
            </a:pPr>
            <a:r>
              <a:rPr lang="es-UY" b="1" dirty="0" err="1">
                <a:solidFill>
                  <a:srgbClr val="FFC000"/>
                </a:solidFill>
              </a:rPr>
              <a:t>Luxembourg</a:t>
            </a:r>
            <a:r>
              <a:rPr lang="es-UY" b="1" dirty="0">
                <a:solidFill>
                  <a:srgbClr val="FFC000"/>
                </a:solidFill>
              </a:rPr>
              <a:t> </a:t>
            </a:r>
            <a:r>
              <a:rPr lang="es-UY" b="1" dirty="0" err="1">
                <a:solidFill>
                  <a:srgbClr val="FFC000"/>
                </a:solidFill>
              </a:rPr>
              <a:t>Chamber</a:t>
            </a:r>
            <a:r>
              <a:rPr lang="es-UY" b="1" dirty="0">
                <a:solidFill>
                  <a:srgbClr val="FFC000"/>
                </a:solidFill>
              </a:rPr>
              <a:t> Of Commerce</a:t>
            </a:r>
          </a:p>
          <a:p>
            <a:pPr algn="r">
              <a:defRPr/>
            </a:pPr>
            <a:r>
              <a:rPr lang="es-UY" b="1" dirty="0" err="1">
                <a:solidFill>
                  <a:srgbClr val="FFC000"/>
                </a:solidFill>
              </a:rPr>
              <a:t>Wednesday</a:t>
            </a:r>
            <a:r>
              <a:rPr lang="es-UY" b="1" dirty="0">
                <a:solidFill>
                  <a:srgbClr val="FFC000"/>
                </a:solidFill>
              </a:rPr>
              <a:t>, 14th of June 2017</a:t>
            </a:r>
          </a:p>
          <a:p>
            <a:pPr>
              <a:defRPr/>
            </a:pPr>
            <a:r>
              <a:rPr lang="en-US" sz="3200" b="1" i="1" dirty="0">
                <a:solidFill>
                  <a:srgbClr val="FFFFFF"/>
                </a:solidFill>
              </a:rPr>
              <a:t>						</a:t>
            </a:r>
          </a:p>
        </p:txBody>
      </p:sp>
      <p:pic>
        <p:nvPicPr>
          <p:cNvPr id="43010" name="Imagen 53" descr="IMG_0477"/>
          <p:cNvPicPr>
            <a:picLocks noChangeAspect="1" noChangeArrowheads="1"/>
          </p:cNvPicPr>
          <p:nvPr/>
        </p:nvPicPr>
        <p:blipFill>
          <a:blip r:embed="rId3"/>
          <a:srcRect/>
          <a:stretch>
            <a:fillRect/>
          </a:stretch>
        </p:blipFill>
        <p:spPr bwMode="auto">
          <a:xfrm>
            <a:off x="3551238" y="255588"/>
            <a:ext cx="1068387" cy="1530350"/>
          </a:xfrm>
          <a:prstGeom prst="rect">
            <a:avLst/>
          </a:prstGeom>
          <a:noFill/>
          <a:ln w="9525">
            <a:noFill/>
            <a:miter lim="800000"/>
            <a:headEnd/>
            <a:tailEnd/>
          </a:ln>
        </p:spPr>
      </p:pic>
      <p:pic>
        <p:nvPicPr>
          <p:cNvPr id="43011" name="Picture 2" descr="C:\Documents and Settings\gmarturet.URUGUAYXXI\Escritorio\IMG_2225.JPG"/>
          <p:cNvPicPr>
            <a:picLocks noChangeAspect="1" noChangeArrowheads="1"/>
          </p:cNvPicPr>
          <p:nvPr/>
        </p:nvPicPr>
        <p:blipFill>
          <a:blip r:embed="rId4"/>
          <a:srcRect/>
          <a:stretch>
            <a:fillRect/>
          </a:stretch>
        </p:blipFill>
        <p:spPr bwMode="auto">
          <a:xfrm>
            <a:off x="4643438" y="255588"/>
            <a:ext cx="1069975" cy="1530350"/>
          </a:xfrm>
          <a:prstGeom prst="rect">
            <a:avLst/>
          </a:prstGeom>
          <a:noFill/>
          <a:ln w="9525">
            <a:noFill/>
            <a:miter lim="800000"/>
            <a:headEnd/>
            <a:tailEnd/>
          </a:ln>
        </p:spPr>
      </p:pic>
      <p:pic>
        <p:nvPicPr>
          <p:cNvPr id="43012" name="Picture 2"/>
          <p:cNvPicPr>
            <a:picLocks noChangeAspect="1" noChangeArrowheads="1"/>
          </p:cNvPicPr>
          <p:nvPr/>
        </p:nvPicPr>
        <p:blipFill>
          <a:blip r:embed="rId5"/>
          <a:srcRect/>
          <a:stretch>
            <a:fillRect/>
          </a:stretch>
        </p:blipFill>
        <p:spPr bwMode="auto">
          <a:xfrm>
            <a:off x="6850063" y="260350"/>
            <a:ext cx="1082675" cy="1530350"/>
          </a:xfrm>
          <a:prstGeom prst="rect">
            <a:avLst/>
          </a:prstGeom>
          <a:noFill/>
          <a:ln w="9525">
            <a:noFill/>
            <a:miter lim="800000"/>
            <a:headEnd/>
            <a:tailEnd/>
          </a:ln>
        </p:spPr>
      </p:pic>
      <p:pic>
        <p:nvPicPr>
          <p:cNvPr id="43013" name="Picture 2"/>
          <p:cNvPicPr>
            <a:picLocks noChangeAspect="1" noChangeArrowheads="1"/>
          </p:cNvPicPr>
          <p:nvPr/>
        </p:nvPicPr>
        <p:blipFill>
          <a:blip r:embed="rId6"/>
          <a:srcRect r="29201"/>
          <a:stretch>
            <a:fillRect/>
          </a:stretch>
        </p:blipFill>
        <p:spPr bwMode="auto">
          <a:xfrm>
            <a:off x="5741988" y="260350"/>
            <a:ext cx="1084262" cy="1530350"/>
          </a:xfrm>
          <a:prstGeom prst="rect">
            <a:avLst/>
          </a:prstGeom>
          <a:noFill/>
          <a:ln w="9525">
            <a:noFill/>
            <a:miter lim="800000"/>
            <a:headEnd/>
            <a:tailEnd/>
          </a:ln>
        </p:spPr>
      </p:pic>
      <p:pic>
        <p:nvPicPr>
          <p:cNvPr id="43014" name="Picture 7" descr="IMG_0299"/>
          <p:cNvPicPr>
            <a:picLocks noChangeAspect="1" noChangeArrowheads="1"/>
          </p:cNvPicPr>
          <p:nvPr/>
        </p:nvPicPr>
        <p:blipFill>
          <a:blip r:embed="rId7"/>
          <a:srcRect t="7246"/>
          <a:stretch>
            <a:fillRect/>
          </a:stretch>
        </p:blipFill>
        <p:spPr bwMode="auto">
          <a:xfrm>
            <a:off x="2439988" y="255588"/>
            <a:ext cx="1098550" cy="1530350"/>
          </a:xfrm>
          <a:prstGeom prst="rect">
            <a:avLst/>
          </a:prstGeom>
          <a:noFill/>
          <a:ln w="9525">
            <a:noFill/>
            <a:miter lim="800000"/>
            <a:headEnd/>
            <a:tailEnd/>
          </a:ln>
        </p:spPr>
      </p:pic>
      <p:pic>
        <p:nvPicPr>
          <p:cNvPr id="43015" name="Picture 8" descr="http://2.bp.blogspot.com/_c9eBNpNwRLc/SVUDX_tTyDI/AAAAAAAALRQ/UU0ZZpTwaxA/s400/callcenter.jpg"/>
          <p:cNvPicPr>
            <a:picLocks noChangeAspect="1" noChangeArrowheads="1"/>
          </p:cNvPicPr>
          <p:nvPr/>
        </p:nvPicPr>
        <p:blipFill>
          <a:blip r:embed="rId8"/>
          <a:srcRect/>
          <a:stretch>
            <a:fillRect/>
          </a:stretch>
        </p:blipFill>
        <p:spPr bwMode="auto">
          <a:xfrm>
            <a:off x="1196975" y="258763"/>
            <a:ext cx="1212850" cy="1530350"/>
          </a:xfrm>
          <a:prstGeom prst="rect">
            <a:avLst/>
          </a:prstGeom>
          <a:noFill/>
          <a:ln w="9525">
            <a:noFill/>
            <a:miter lim="800000"/>
            <a:headEnd/>
            <a:tailEnd/>
          </a:ln>
        </p:spPr>
      </p:pic>
      <p:pic>
        <p:nvPicPr>
          <p:cNvPr id="43016" name="Picture 3"/>
          <p:cNvPicPr>
            <a:picLocks noChangeAspect="1" noChangeArrowheads="1"/>
          </p:cNvPicPr>
          <p:nvPr/>
        </p:nvPicPr>
        <p:blipFill>
          <a:blip r:embed="rId9"/>
          <a:srcRect/>
          <a:stretch>
            <a:fillRect/>
          </a:stretch>
        </p:blipFill>
        <p:spPr bwMode="auto">
          <a:xfrm>
            <a:off x="1876425" y="2041525"/>
            <a:ext cx="1674813" cy="1079500"/>
          </a:xfrm>
          <a:prstGeom prst="rect">
            <a:avLst/>
          </a:prstGeom>
          <a:noFill/>
          <a:ln w="9525">
            <a:noFill/>
            <a:miter lim="800000"/>
            <a:headEnd/>
            <a:tailEnd/>
          </a:ln>
        </p:spPr>
      </p:pic>
      <p:pic>
        <p:nvPicPr>
          <p:cNvPr id="43017" name="Picture 11" descr="http://upload.wikimedia.org/wikipedia/commons/9/9a/Power_Lines.jpg"/>
          <p:cNvPicPr>
            <a:picLocks noChangeAspect="1" noChangeArrowheads="1"/>
          </p:cNvPicPr>
          <p:nvPr/>
        </p:nvPicPr>
        <p:blipFill>
          <a:blip r:embed="rId10"/>
          <a:srcRect/>
          <a:stretch>
            <a:fillRect/>
          </a:stretch>
        </p:blipFill>
        <p:spPr bwMode="auto">
          <a:xfrm>
            <a:off x="214313" y="2039938"/>
            <a:ext cx="1630362" cy="1079500"/>
          </a:xfrm>
          <a:prstGeom prst="rect">
            <a:avLst/>
          </a:prstGeom>
          <a:noFill/>
          <a:ln w="9525">
            <a:noFill/>
            <a:miter lim="800000"/>
            <a:headEnd/>
            <a:tailEnd/>
          </a:ln>
        </p:spPr>
      </p:pic>
      <p:pic>
        <p:nvPicPr>
          <p:cNvPr id="43018" name="Picture 2"/>
          <p:cNvPicPr>
            <a:picLocks noChangeAspect="1" noChangeArrowheads="1"/>
          </p:cNvPicPr>
          <p:nvPr/>
        </p:nvPicPr>
        <p:blipFill>
          <a:blip r:embed="rId11"/>
          <a:srcRect/>
          <a:stretch>
            <a:fillRect/>
          </a:stretch>
        </p:blipFill>
        <p:spPr bwMode="auto">
          <a:xfrm>
            <a:off x="5327650" y="2041525"/>
            <a:ext cx="1647825" cy="1079500"/>
          </a:xfrm>
          <a:prstGeom prst="rect">
            <a:avLst/>
          </a:prstGeom>
          <a:noFill/>
          <a:ln w="9525">
            <a:noFill/>
            <a:miter lim="800000"/>
            <a:headEnd/>
            <a:tailEnd/>
          </a:ln>
        </p:spPr>
      </p:pic>
      <p:pic>
        <p:nvPicPr>
          <p:cNvPr id="43019" name="41 Imagen" descr="balneario-la-paloma.jpg"/>
          <p:cNvPicPr>
            <a:picLocks noChangeAspect="1"/>
          </p:cNvPicPr>
          <p:nvPr/>
        </p:nvPicPr>
        <p:blipFill>
          <a:blip r:embed="rId12"/>
          <a:srcRect l="24966" t="6046" r="32161" b="6079"/>
          <a:stretch>
            <a:fillRect/>
          </a:stretch>
        </p:blipFill>
        <p:spPr bwMode="auto">
          <a:xfrm>
            <a:off x="90488" y="260350"/>
            <a:ext cx="1081087" cy="1528763"/>
          </a:xfrm>
          <a:prstGeom prst="rect">
            <a:avLst/>
          </a:prstGeom>
          <a:noFill/>
          <a:ln w="9525">
            <a:noFill/>
            <a:miter lim="800000"/>
            <a:headEnd/>
            <a:tailEnd/>
          </a:ln>
        </p:spPr>
      </p:pic>
      <p:pic>
        <p:nvPicPr>
          <p:cNvPr id="43020" name="42 Imagen" descr="untitled.bmp"/>
          <p:cNvPicPr>
            <a:picLocks noChangeAspect="1"/>
          </p:cNvPicPr>
          <p:nvPr/>
        </p:nvPicPr>
        <p:blipFill>
          <a:blip r:embed="rId13"/>
          <a:srcRect t="1741" r="51202" b="6131"/>
          <a:stretch>
            <a:fillRect/>
          </a:stretch>
        </p:blipFill>
        <p:spPr bwMode="auto">
          <a:xfrm>
            <a:off x="7956550" y="260350"/>
            <a:ext cx="1079500" cy="1530350"/>
          </a:xfrm>
          <a:prstGeom prst="rect">
            <a:avLst/>
          </a:prstGeom>
          <a:noFill/>
          <a:ln w="9525">
            <a:noFill/>
            <a:miter lim="800000"/>
            <a:headEnd/>
            <a:tailEnd/>
          </a:ln>
        </p:spPr>
      </p:pic>
      <p:pic>
        <p:nvPicPr>
          <p:cNvPr id="43021" name="Picture 2" descr="H:\Documents and Settings\gmarturet\Desktop\Fotos Villamil\Fotos turismo\Vacas pastando_horizontal.tif"/>
          <p:cNvPicPr>
            <a:picLocks noChangeAspect="1" noChangeArrowheads="1"/>
          </p:cNvPicPr>
          <p:nvPr/>
        </p:nvPicPr>
        <p:blipFill>
          <a:blip r:embed="rId14"/>
          <a:srcRect/>
          <a:stretch>
            <a:fillRect/>
          </a:stretch>
        </p:blipFill>
        <p:spPr bwMode="auto">
          <a:xfrm>
            <a:off x="7018338" y="2041525"/>
            <a:ext cx="1874837" cy="1079500"/>
          </a:xfrm>
          <a:prstGeom prst="rect">
            <a:avLst/>
          </a:prstGeom>
          <a:noFill/>
          <a:ln w="9525">
            <a:noFill/>
            <a:miter lim="800000"/>
            <a:headEnd/>
            <a:tailEnd/>
          </a:ln>
        </p:spPr>
      </p:pic>
      <p:pic>
        <p:nvPicPr>
          <p:cNvPr id="43022" name="Picture 10" descr="Rapale"/>
          <p:cNvPicPr>
            <a:picLocks noChangeAspect="1" noChangeArrowheads="1"/>
          </p:cNvPicPr>
          <p:nvPr/>
        </p:nvPicPr>
        <p:blipFill>
          <a:blip r:embed="rId15"/>
          <a:srcRect/>
          <a:stretch>
            <a:fillRect/>
          </a:stretch>
        </p:blipFill>
        <p:spPr bwMode="auto">
          <a:xfrm>
            <a:off x="3594100" y="2038350"/>
            <a:ext cx="1701800" cy="10810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677863"/>
            <a:ext cx="83058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90000"/>
              </a:lnSpc>
              <a:spcBef>
                <a:spcPct val="50000"/>
              </a:spcBef>
            </a:pPr>
            <a:r>
              <a:rPr lang="es-UY" sz="4000" dirty="0">
                <a:solidFill>
                  <a:srgbClr val="FFCC00"/>
                </a:solidFill>
                <a:latin typeface="Calibri" pitchFamily="34" charset="0"/>
              </a:rPr>
              <a:t>Logistics </a:t>
            </a:r>
            <a:r>
              <a:rPr lang="es-UY" sz="4000" dirty="0" err="1">
                <a:solidFill>
                  <a:srgbClr val="FFCC00"/>
                </a:solidFill>
                <a:latin typeface="Calibri" pitchFamily="34" charset="0"/>
              </a:rPr>
              <a:t>Very</a:t>
            </a:r>
            <a:r>
              <a:rPr lang="es-UY" sz="4000" dirty="0">
                <a:solidFill>
                  <a:srgbClr val="FFCC00"/>
                </a:solidFill>
                <a:latin typeface="Calibri" pitchFamily="34" charset="0"/>
              </a:rPr>
              <a:t> </a:t>
            </a:r>
            <a:r>
              <a:rPr lang="es-UY" sz="4000" dirty="0" err="1">
                <a:solidFill>
                  <a:srgbClr val="FFCC00"/>
                </a:solidFill>
                <a:latin typeface="Calibri" pitchFamily="34" charset="0"/>
              </a:rPr>
              <a:t>Attractive</a:t>
            </a:r>
            <a:r>
              <a:rPr lang="es-UY" sz="4000" dirty="0">
                <a:solidFill>
                  <a:srgbClr val="FFCC00"/>
                </a:solidFill>
                <a:latin typeface="Calibri" pitchFamily="34" charset="0"/>
              </a:rPr>
              <a:t> </a:t>
            </a:r>
            <a:r>
              <a:rPr lang="es-UY" sz="4000" dirty="0" err="1">
                <a:solidFill>
                  <a:srgbClr val="FFCC00"/>
                </a:solidFill>
                <a:latin typeface="Calibri" pitchFamily="34" charset="0"/>
              </a:rPr>
              <a:t>Regimes</a:t>
            </a:r>
            <a:r>
              <a:rPr lang="es-UY" sz="4000" dirty="0">
                <a:solidFill>
                  <a:srgbClr val="FFCC00"/>
                </a:solidFill>
                <a:latin typeface="Calibri" pitchFamily="34" charset="0"/>
              </a:rPr>
              <a:t>…</a:t>
            </a:r>
            <a:endParaRPr lang="es-ES" sz="4000" dirty="0">
              <a:solidFill>
                <a:srgbClr val="FFCC00"/>
              </a:solidFill>
              <a:latin typeface="Calibri" pitchFamily="34" charset="0"/>
            </a:endParaRPr>
          </a:p>
        </p:txBody>
      </p:sp>
      <p:sp>
        <p:nvSpPr>
          <p:cNvPr id="83971" name="Text Box 7"/>
          <p:cNvSpPr txBox="1">
            <a:spLocks noChangeArrowheads="1"/>
          </p:cNvSpPr>
          <p:nvPr/>
        </p:nvSpPr>
        <p:spPr bwMode="auto">
          <a:xfrm>
            <a:off x="3886200" y="1524000"/>
            <a:ext cx="4953000" cy="3111500"/>
          </a:xfrm>
          <a:prstGeom prst="rect">
            <a:avLst/>
          </a:prstGeom>
          <a:noFill/>
          <a:ln w="9525">
            <a:noFill/>
            <a:miter lim="800000"/>
            <a:headEnd/>
            <a:tailEnd/>
          </a:ln>
        </p:spPr>
        <p:txBody>
          <a:bodyPr>
            <a:spAutoFit/>
          </a:bodyPr>
          <a:lstStyle/>
          <a:p>
            <a:pPr>
              <a:spcBef>
                <a:spcPct val="50000"/>
              </a:spcBef>
            </a:pPr>
            <a:r>
              <a:rPr lang="en-US" sz="2400" b="1" dirty="0">
                <a:solidFill>
                  <a:srgbClr val="FFCC00"/>
                </a:solidFill>
                <a:latin typeface="Calibri" pitchFamily="34" charset="0"/>
              </a:rPr>
              <a:t>Montevideo  :  Free Port</a:t>
            </a:r>
            <a:r>
              <a:rPr lang="en-US" sz="2000" b="1" dirty="0">
                <a:solidFill>
                  <a:srgbClr val="FFCC00"/>
                </a:solidFill>
              </a:rPr>
              <a:t> </a:t>
            </a:r>
          </a:p>
          <a:p>
            <a:pPr>
              <a:spcBef>
                <a:spcPct val="50000"/>
              </a:spcBef>
            </a:pPr>
            <a:r>
              <a:rPr lang="en-US" sz="2000" dirty="0">
                <a:solidFill>
                  <a:schemeClr val="bg1"/>
                </a:solidFill>
                <a:latin typeface="Calibri" pitchFamily="34" charset="0"/>
              </a:rPr>
              <a:t>Montevideo: first and only Free Port on South Atlantic Coast.</a:t>
            </a:r>
            <a:r>
              <a:rPr lang="en-US" sz="2000" dirty="0">
                <a:latin typeface="Calibri" pitchFamily="34" charset="0"/>
              </a:rPr>
              <a:t>  </a:t>
            </a:r>
          </a:p>
          <a:p>
            <a:pPr>
              <a:lnSpc>
                <a:spcPct val="130000"/>
              </a:lnSpc>
              <a:spcBef>
                <a:spcPct val="50000"/>
              </a:spcBef>
            </a:pPr>
            <a:r>
              <a:rPr lang="en-US" sz="2000" b="1" dirty="0">
                <a:solidFill>
                  <a:srgbClr val="FFCC00"/>
                </a:solidFill>
                <a:latin typeface="Calibri" pitchFamily="34" charset="0"/>
              </a:rPr>
              <a:t>« Free transit of goods »</a:t>
            </a:r>
            <a:r>
              <a:rPr lang="en-US" sz="2000" dirty="0"/>
              <a:t> </a:t>
            </a:r>
            <a:r>
              <a:rPr lang="en-US" sz="2000" dirty="0">
                <a:solidFill>
                  <a:schemeClr val="bg1"/>
                </a:solidFill>
                <a:latin typeface="Calibri" pitchFamily="34" charset="0"/>
              </a:rPr>
              <a:t>no</a:t>
            </a:r>
            <a:r>
              <a:rPr lang="en-US" sz="2000" dirty="0">
                <a:solidFill>
                  <a:schemeClr val="bg1"/>
                </a:solidFill>
              </a:rPr>
              <a:t> </a:t>
            </a:r>
            <a:r>
              <a:rPr lang="en-US" sz="2000" dirty="0">
                <a:solidFill>
                  <a:schemeClr val="bg1"/>
                </a:solidFill>
                <a:latin typeface="Calibri" pitchFamily="34" charset="0"/>
              </a:rPr>
              <a:t>authorizations or formal procedures are required  </a:t>
            </a:r>
          </a:p>
          <a:p>
            <a:pPr>
              <a:lnSpc>
                <a:spcPct val="130000"/>
              </a:lnSpc>
              <a:spcBef>
                <a:spcPct val="50000"/>
              </a:spcBef>
            </a:pPr>
            <a:r>
              <a:rPr lang="en-US" sz="2000" dirty="0">
                <a:solidFill>
                  <a:schemeClr val="bg1"/>
                </a:solidFill>
                <a:latin typeface="Calibri" pitchFamily="34" charset="0"/>
              </a:rPr>
              <a:t>Within port facilities, goods are exempt from all import taxes.</a:t>
            </a:r>
          </a:p>
        </p:txBody>
      </p:sp>
      <p:pic>
        <p:nvPicPr>
          <p:cNvPr id="83973" name="Picture 11" descr="IMAGEN4A"/>
          <p:cNvPicPr>
            <a:picLocks noChangeAspect="1" noChangeArrowheads="1"/>
          </p:cNvPicPr>
          <p:nvPr/>
        </p:nvPicPr>
        <p:blipFill>
          <a:blip r:embed="rId3"/>
          <a:srcRect/>
          <a:stretch>
            <a:fillRect/>
          </a:stretch>
        </p:blipFill>
        <p:spPr bwMode="auto">
          <a:xfrm>
            <a:off x="569913" y="1609725"/>
            <a:ext cx="2528887" cy="1765300"/>
          </a:xfrm>
          <a:prstGeom prst="rect">
            <a:avLst/>
          </a:prstGeom>
          <a:noFill/>
          <a:ln w="9525">
            <a:noFill/>
            <a:miter lim="800000"/>
            <a:headEnd/>
            <a:tailEnd/>
          </a:ln>
        </p:spPr>
      </p:pic>
      <p:pic>
        <p:nvPicPr>
          <p:cNvPr id="83974" name="Picture 12" descr="Puereto de Montevideo copia"/>
          <p:cNvPicPr>
            <a:picLocks noChangeAspect="1" noChangeArrowheads="1"/>
          </p:cNvPicPr>
          <p:nvPr/>
        </p:nvPicPr>
        <p:blipFill>
          <a:blip r:embed="rId4"/>
          <a:srcRect/>
          <a:stretch>
            <a:fillRect/>
          </a:stretch>
        </p:blipFill>
        <p:spPr bwMode="auto">
          <a:xfrm>
            <a:off x="533400" y="3505200"/>
            <a:ext cx="1219200" cy="995363"/>
          </a:xfrm>
          <a:prstGeom prst="rect">
            <a:avLst/>
          </a:prstGeom>
          <a:noFill/>
          <a:ln w="6350">
            <a:noFill/>
            <a:miter lim="800000"/>
            <a:headEnd/>
            <a:tailEnd/>
          </a:ln>
        </p:spPr>
      </p:pic>
      <p:pic>
        <p:nvPicPr>
          <p:cNvPr id="83975" name="Picture 13" descr="Puereto de Montevideo3"/>
          <p:cNvPicPr>
            <a:picLocks noChangeAspect="1" noChangeArrowheads="1"/>
          </p:cNvPicPr>
          <p:nvPr/>
        </p:nvPicPr>
        <p:blipFill>
          <a:blip r:embed="rId5"/>
          <a:srcRect/>
          <a:stretch>
            <a:fillRect/>
          </a:stretch>
        </p:blipFill>
        <p:spPr bwMode="auto">
          <a:xfrm>
            <a:off x="1828800" y="3505200"/>
            <a:ext cx="1244600" cy="979488"/>
          </a:xfrm>
          <a:prstGeom prst="rect">
            <a:avLst/>
          </a:prstGeom>
          <a:noFill/>
          <a:ln w="6350">
            <a:noFill/>
            <a:miter lim="800000"/>
            <a:headEnd/>
            <a:tailEnd/>
          </a:ln>
        </p:spPr>
      </p:pic>
      <p:sp>
        <p:nvSpPr>
          <p:cNvPr id="8" name="2 Subtítulo"/>
          <p:cNvSpPr txBox="1">
            <a:spLocks/>
          </p:cNvSpPr>
          <p:nvPr/>
        </p:nvSpPr>
        <p:spPr bwMode="auto">
          <a:xfrm rot="16200000">
            <a:off x="-3159125" y="3159125"/>
            <a:ext cx="6858000" cy="539750"/>
          </a:xfrm>
          <a:prstGeom prst="rect">
            <a:avLst/>
          </a:prstGeom>
          <a:solidFill>
            <a:schemeClr val="accent1">
              <a:lumMod val="60000"/>
              <a:lumOff val="40000"/>
            </a:schemeClr>
          </a:solidFill>
          <a:ln w="9525">
            <a:noFill/>
            <a:miter lim="800000"/>
            <a:headEnd/>
            <a:tailEnd/>
          </a:ln>
        </p:spPr>
        <p:txBody>
          <a:bodyPr anchor="ctr"/>
          <a:lstStyle/>
          <a:p>
            <a:pPr algn="ctr" defTabSz="457200" eaLnBrk="0" hangingPunct="0">
              <a:spcBef>
                <a:spcPct val="20000"/>
              </a:spcBef>
              <a:buFont typeface="Arial" pitchFamily="34" charset="0"/>
              <a:buNone/>
              <a:defRPr/>
            </a:pPr>
            <a:r>
              <a:rPr lang="en-US" sz="2400" dirty="0">
                <a:solidFill>
                  <a:schemeClr val="bg1"/>
                </a:solidFill>
                <a:latin typeface="+mn-lt"/>
                <a:ea typeface="ＭＳ Ｐゴシック" charset="-128"/>
                <a:cs typeface="ＭＳ Ｐゴシック"/>
              </a:rPr>
              <a:t>Strategic location and modern infrastructure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755650" y="476250"/>
            <a:ext cx="7772400" cy="1143000"/>
          </a:xfrm>
          <a:prstGeom prst="rect">
            <a:avLst/>
          </a:prstGeom>
          <a:noFill/>
          <a:ln w="9525">
            <a:noFill/>
            <a:miter lim="800000"/>
            <a:headEnd/>
            <a:tailEnd/>
          </a:ln>
        </p:spPr>
        <p:txBody>
          <a:bodyPr anchor="ctr"/>
          <a:lstStyle/>
          <a:p>
            <a:pPr algn="ctr"/>
            <a:endParaRPr lang="es-ES" sz="2000"/>
          </a:p>
        </p:txBody>
      </p:sp>
      <p:sp>
        <p:nvSpPr>
          <p:cNvPr id="86019" name="Rectangle 3"/>
          <p:cNvSpPr>
            <a:spLocks noChangeArrowheads="1"/>
          </p:cNvSpPr>
          <p:nvPr/>
        </p:nvSpPr>
        <p:spPr bwMode="auto">
          <a:xfrm>
            <a:off x="611188" y="1828800"/>
            <a:ext cx="7923212" cy="3631763"/>
          </a:xfrm>
          <a:prstGeom prst="rect">
            <a:avLst/>
          </a:prstGeom>
          <a:noFill/>
          <a:ln w="9525">
            <a:noFill/>
            <a:miter lim="800000"/>
            <a:headEnd/>
            <a:tailEnd/>
          </a:ln>
        </p:spPr>
        <p:txBody>
          <a:bodyPr>
            <a:spAutoFit/>
          </a:bodyPr>
          <a:lstStyle/>
          <a:p>
            <a:pPr>
              <a:spcBef>
                <a:spcPct val="50000"/>
              </a:spcBef>
            </a:pPr>
            <a:r>
              <a:rPr lang="en-US" sz="2000" b="1" dirty="0">
                <a:solidFill>
                  <a:srgbClr val="FFCC00"/>
                </a:solidFill>
                <a:latin typeface="Calibri" pitchFamily="34" charset="0"/>
              </a:rPr>
              <a:t>Free trade Zones:</a:t>
            </a:r>
          </a:p>
          <a:p>
            <a:pPr>
              <a:spcBef>
                <a:spcPct val="50000"/>
              </a:spcBef>
            </a:pPr>
            <a:r>
              <a:rPr lang="en-US" sz="2000" dirty="0">
                <a:solidFill>
                  <a:schemeClr val="bg1"/>
                </a:solidFill>
                <a:latin typeface="Calibri" pitchFamily="34" charset="0"/>
              </a:rPr>
              <a:t>Are exempt from corporate income and wealth tax as well as from any other tax created or to be created in the future</a:t>
            </a:r>
          </a:p>
          <a:p>
            <a:pPr>
              <a:spcBef>
                <a:spcPct val="50000"/>
              </a:spcBef>
            </a:pPr>
            <a:r>
              <a:rPr lang="en-US" sz="2000" dirty="0">
                <a:solidFill>
                  <a:schemeClr val="bg1"/>
                </a:solidFill>
                <a:latin typeface="Calibri" pitchFamily="34" charset="0"/>
              </a:rPr>
              <a:t>Introduction of goods into the FTZ is free from all import taxes</a:t>
            </a:r>
          </a:p>
          <a:p>
            <a:pPr>
              <a:spcBef>
                <a:spcPct val="50000"/>
              </a:spcBef>
            </a:pPr>
            <a:r>
              <a:rPr lang="en-US" sz="2000" dirty="0">
                <a:solidFill>
                  <a:schemeClr val="bg1"/>
                </a:solidFill>
                <a:latin typeface="Calibri" pitchFamily="34" charset="0"/>
              </a:rPr>
              <a:t>Authorized to develop any industrial, commercial or service activity.</a:t>
            </a:r>
            <a:r>
              <a:rPr lang="en-US" sz="2000" dirty="0">
                <a:solidFill>
                  <a:schemeClr val="bg1"/>
                </a:solidFill>
              </a:rPr>
              <a:t> </a:t>
            </a:r>
          </a:p>
          <a:p>
            <a:pPr>
              <a:spcBef>
                <a:spcPct val="50000"/>
              </a:spcBef>
            </a:pPr>
            <a:r>
              <a:rPr lang="en-US" sz="2000" b="1" dirty="0">
                <a:solidFill>
                  <a:srgbClr val="FFCC00"/>
                </a:solidFill>
                <a:latin typeface="Calibri" pitchFamily="34" charset="0"/>
              </a:rPr>
              <a:t>Free zones – Business Platforms: </a:t>
            </a:r>
          </a:p>
          <a:p>
            <a:pPr>
              <a:spcBef>
                <a:spcPct val="50000"/>
              </a:spcBef>
            </a:pPr>
            <a:r>
              <a:rPr lang="en-US" sz="2000" dirty="0">
                <a:solidFill>
                  <a:schemeClr val="bg1"/>
                </a:solidFill>
                <a:latin typeface="Calibri" pitchFamily="34" charset="0"/>
              </a:rPr>
              <a:t>Shared service centers, regional headquarters, financial services, contact centers, software development, IT solutions, Logistics &amp; distribution centers, commercial and Trading activity</a:t>
            </a:r>
          </a:p>
        </p:txBody>
      </p:sp>
      <p:sp>
        <p:nvSpPr>
          <p:cNvPr id="6149" name="Text Box 7"/>
          <p:cNvSpPr txBox="1">
            <a:spLocks noChangeArrowheads="1"/>
          </p:cNvSpPr>
          <p:nvPr/>
        </p:nvSpPr>
        <p:spPr bwMode="auto">
          <a:xfrm>
            <a:off x="533400" y="685800"/>
            <a:ext cx="8229600" cy="149542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90000"/>
              </a:lnSpc>
              <a:spcBef>
                <a:spcPct val="50000"/>
              </a:spcBef>
            </a:pPr>
            <a:endParaRPr lang="es-UY" sz="4000">
              <a:solidFill>
                <a:srgbClr val="FFCC00"/>
              </a:solidFill>
            </a:endParaRPr>
          </a:p>
          <a:p>
            <a:pPr>
              <a:lnSpc>
                <a:spcPct val="90000"/>
              </a:lnSpc>
              <a:spcBef>
                <a:spcPct val="50000"/>
              </a:spcBef>
            </a:pPr>
            <a:endParaRPr lang="es-ES" sz="4000">
              <a:solidFill>
                <a:srgbClr val="FFCC00"/>
              </a:solidFill>
            </a:endParaRPr>
          </a:p>
        </p:txBody>
      </p:sp>
      <p:sp>
        <p:nvSpPr>
          <p:cNvPr id="86022" name="Oval 8"/>
          <p:cNvSpPr>
            <a:spLocks noChangeArrowheads="1"/>
          </p:cNvSpPr>
          <p:nvPr/>
        </p:nvSpPr>
        <p:spPr bwMode="auto">
          <a:xfrm>
            <a:off x="2051050" y="5876925"/>
            <a:ext cx="914400" cy="914400"/>
          </a:xfrm>
          <a:prstGeom prst="ellipse">
            <a:avLst/>
          </a:prstGeom>
          <a:noFill/>
          <a:ln w="9525">
            <a:noFill/>
            <a:round/>
            <a:headEnd/>
            <a:tailEnd/>
          </a:ln>
        </p:spPr>
        <p:txBody>
          <a:bodyPr wrap="none" anchor="ctr"/>
          <a:lstStyle/>
          <a:p>
            <a:pPr>
              <a:spcBef>
                <a:spcPct val="20000"/>
              </a:spcBef>
            </a:pPr>
            <a:endParaRPr lang="en-US" sz="2000" u="sng">
              <a:solidFill>
                <a:srgbClr val="000000"/>
              </a:solidFill>
            </a:endParaRPr>
          </a:p>
        </p:txBody>
      </p:sp>
      <p:sp>
        <p:nvSpPr>
          <p:cNvPr id="86023" name="Rectangle 7"/>
          <p:cNvSpPr>
            <a:spLocks noChangeArrowheads="1"/>
          </p:cNvSpPr>
          <p:nvPr/>
        </p:nvSpPr>
        <p:spPr bwMode="auto">
          <a:xfrm>
            <a:off x="755650" y="549275"/>
            <a:ext cx="7488238" cy="701675"/>
          </a:xfrm>
          <a:prstGeom prst="rect">
            <a:avLst/>
          </a:prstGeom>
          <a:noFill/>
          <a:ln w="9525">
            <a:noFill/>
            <a:miter lim="800000"/>
            <a:headEnd/>
            <a:tailEnd/>
          </a:ln>
          <a:effectLst/>
        </p:spPr>
        <p:txBody>
          <a:bodyPr>
            <a:spAutoFit/>
          </a:bodyPr>
          <a:lstStyle/>
          <a:p>
            <a:r>
              <a:rPr lang="es-UY" sz="4000" dirty="0">
                <a:solidFill>
                  <a:srgbClr val="FFCC00"/>
                </a:solidFill>
                <a:latin typeface="Calibri" pitchFamily="34" charset="0"/>
              </a:rPr>
              <a:t>…Logistics </a:t>
            </a:r>
            <a:r>
              <a:rPr lang="es-UY" sz="4000" dirty="0" err="1">
                <a:solidFill>
                  <a:srgbClr val="FFCC00"/>
                </a:solidFill>
                <a:latin typeface="Calibri" pitchFamily="34" charset="0"/>
              </a:rPr>
              <a:t>Very</a:t>
            </a:r>
            <a:r>
              <a:rPr lang="es-UY" sz="4000" dirty="0">
                <a:solidFill>
                  <a:srgbClr val="FFCC00"/>
                </a:solidFill>
                <a:latin typeface="Calibri" pitchFamily="34" charset="0"/>
              </a:rPr>
              <a:t> </a:t>
            </a:r>
            <a:r>
              <a:rPr lang="es-UY" sz="4000" dirty="0" err="1">
                <a:solidFill>
                  <a:srgbClr val="FFCC00"/>
                </a:solidFill>
                <a:latin typeface="Calibri" pitchFamily="34" charset="0"/>
              </a:rPr>
              <a:t>Attractive</a:t>
            </a:r>
            <a:r>
              <a:rPr lang="es-UY" sz="4000" dirty="0">
                <a:solidFill>
                  <a:srgbClr val="FFCC00"/>
                </a:solidFill>
                <a:latin typeface="Calibri" pitchFamily="34" charset="0"/>
              </a:rPr>
              <a:t> </a:t>
            </a:r>
            <a:r>
              <a:rPr lang="es-UY" sz="4000" dirty="0" err="1">
                <a:solidFill>
                  <a:srgbClr val="FFCC00"/>
                </a:solidFill>
                <a:latin typeface="Calibri" pitchFamily="34" charset="0"/>
              </a:rPr>
              <a:t>Regimes</a:t>
            </a:r>
            <a:endParaRPr lang="es-ES" sz="4000" dirty="0">
              <a:solidFill>
                <a:srgbClr val="FFCC00"/>
              </a:solidFill>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00035" y="2924175"/>
            <a:ext cx="4929221" cy="3600450"/>
          </a:xfrm>
          <a:prstGeom prst="rect">
            <a:avLst/>
          </a:prstGeom>
          <a:noFill/>
          <a:ln w="9525">
            <a:noFill/>
            <a:miter lim="800000"/>
            <a:headEnd/>
            <a:tailEnd/>
          </a:ln>
          <a:effectLst/>
        </p:spPr>
        <p:txBody>
          <a:bodyPr/>
          <a:lstStyle/>
          <a:p>
            <a:pPr marL="342900" indent="-342900"/>
            <a:r>
              <a:rPr lang="en-US" dirty="0" err="1">
                <a:solidFill>
                  <a:schemeClr val="bg1"/>
                </a:solidFill>
              </a:rPr>
              <a:t>Jimena</a:t>
            </a:r>
            <a:r>
              <a:rPr lang="en-US" dirty="0">
                <a:solidFill>
                  <a:schemeClr val="bg1"/>
                </a:solidFill>
              </a:rPr>
              <a:t> </a:t>
            </a:r>
            <a:r>
              <a:rPr lang="en-US" dirty="0" err="1">
                <a:solidFill>
                  <a:schemeClr val="bg1"/>
                </a:solidFill>
              </a:rPr>
              <a:t>Villar</a:t>
            </a:r>
            <a:r>
              <a:rPr lang="en-US" dirty="0">
                <a:solidFill>
                  <a:schemeClr val="bg1"/>
                </a:solidFill>
              </a:rPr>
              <a:t> </a:t>
            </a:r>
            <a:r>
              <a:rPr lang="en-US" dirty="0" err="1">
                <a:solidFill>
                  <a:schemeClr val="bg1"/>
                </a:solidFill>
              </a:rPr>
              <a:t>Bouchacourt</a:t>
            </a:r>
            <a:endParaRPr lang="en-US" dirty="0">
              <a:solidFill>
                <a:schemeClr val="bg1"/>
              </a:solidFill>
            </a:endParaRPr>
          </a:p>
          <a:p>
            <a:pPr marL="342900" indent="-342900"/>
            <a:r>
              <a:rPr lang="en-US" dirty="0">
                <a:solidFill>
                  <a:schemeClr val="bg1"/>
                </a:solidFill>
              </a:rPr>
              <a:t>Economic and Commercial Attaché  </a:t>
            </a:r>
          </a:p>
          <a:p>
            <a:pPr marL="342900" indent="-342900"/>
            <a:r>
              <a:rPr lang="en-US" dirty="0">
                <a:solidFill>
                  <a:schemeClr val="bg1"/>
                </a:solidFill>
              </a:rPr>
              <a:t>E-Mail: </a:t>
            </a:r>
            <a:r>
              <a:rPr lang="en-US" dirty="0" err="1">
                <a:solidFill>
                  <a:schemeClr val="bg1"/>
                </a:solidFill>
              </a:rPr>
              <a:t>montevideo@sprb.brussels</a:t>
            </a:r>
            <a:br>
              <a:rPr lang="en-US" dirty="0"/>
            </a:br>
            <a:endParaRPr lang="en-US" dirty="0"/>
          </a:p>
          <a:p>
            <a:pPr marL="342900" indent="-342900" algn="ctr">
              <a:spcBef>
                <a:spcPct val="20000"/>
              </a:spcBef>
            </a:pPr>
            <a:endParaRPr lang="es-ES" u="none" dirty="0">
              <a:solidFill>
                <a:schemeClr val="bg1"/>
              </a:solidFill>
              <a:latin typeface="+mj-lt"/>
            </a:endParaRPr>
          </a:p>
        </p:txBody>
      </p:sp>
      <p:pic>
        <p:nvPicPr>
          <p:cNvPr id="53252" name="Picture 4" descr="2007"/>
          <p:cNvPicPr>
            <a:picLocks noChangeAspect="1" noChangeArrowheads="1"/>
          </p:cNvPicPr>
          <p:nvPr/>
        </p:nvPicPr>
        <p:blipFill>
          <a:blip r:embed="rId3" cstate="print"/>
          <a:srcRect/>
          <a:stretch>
            <a:fillRect/>
          </a:stretch>
        </p:blipFill>
        <p:spPr bwMode="auto">
          <a:xfrm>
            <a:off x="571472" y="1428736"/>
            <a:ext cx="2166937" cy="1485900"/>
          </a:xfrm>
          <a:prstGeom prst="rect">
            <a:avLst/>
          </a:prstGeom>
          <a:noFill/>
        </p:spPr>
      </p:pic>
      <p:sp>
        <p:nvSpPr>
          <p:cNvPr id="4" name="3 Rectángulo"/>
          <p:cNvSpPr/>
          <p:nvPr/>
        </p:nvSpPr>
        <p:spPr>
          <a:xfrm>
            <a:off x="571472" y="571481"/>
            <a:ext cx="7286676" cy="707886"/>
          </a:xfrm>
          <a:prstGeom prst="rect">
            <a:avLst/>
          </a:prstGeom>
        </p:spPr>
        <p:txBody>
          <a:bodyPr wrap="square">
            <a:spAutoFit/>
          </a:bodyPr>
          <a:lstStyle/>
          <a:p>
            <a:r>
              <a:rPr lang="en-US" sz="4000" dirty="0">
                <a:solidFill>
                  <a:srgbClr val="FFCC00"/>
                </a:solidFill>
                <a:latin typeface="+mn-lt"/>
              </a:rPr>
              <a:t>Thanks for your kind attention</a:t>
            </a:r>
          </a:p>
        </p:txBody>
      </p:sp>
      <p:pic>
        <p:nvPicPr>
          <p:cNvPr id="5"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4797152"/>
            <a:ext cx="2310232" cy="18142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471488" y="1371600"/>
            <a:ext cx="8208962" cy="7940635"/>
          </a:xfrm>
          <a:prstGeom prst="rect">
            <a:avLst/>
          </a:prstGeom>
          <a:noFill/>
          <a:ln w="9525">
            <a:noFill/>
            <a:miter lim="800000"/>
            <a:headEnd/>
            <a:tailEnd/>
          </a:ln>
        </p:spPr>
        <p:txBody>
          <a:bodyPr>
            <a:spAutoFit/>
          </a:bodyPr>
          <a:lstStyle/>
          <a:p>
            <a:pPr marL="342900" indent="-342900">
              <a:spcBef>
                <a:spcPct val="20000"/>
              </a:spcBef>
            </a:pPr>
            <a:r>
              <a:rPr lang="fr-FR" sz="2000" b="1" dirty="0">
                <a:solidFill>
                  <a:srgbClr val="000000"/>
                </a:solidFill>
              </a:rPr>
              <a:t>	</a:t>
            </a:r>
            <a:endParaRPr lang="fr-FR"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The population of  Uruguay is approximately 3,3 million. About 60% lives in Montevideo.</a:t>
            </a:r>
          </a:p>
          <a:p>
            <a:pPr marL="342900" indent="-342900">
              <a:spcBef>
                <a:spcPct val="20000"/>
              </a:spcBef>
              <a:buFont typeface="Wingdings" panose="05000000000000000000" pitchFamily="2" charset="2"/>
              <a:buChar char="Ø"/>
            </a:pPr>
            <a:endParaRPr lang="en-US"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Uruguayans are the result of different immigration waves, mainly from Europe, particularly Spain and Italy,  but also France and other European origins. Jewish of different  nationalities, Armenian and Lebanese also came in search of opportunities and refuge. </a:t>
            </a:r>
          </a:p>
          <a:p>
            <a:pPr marL="342900" indent="-342900">
              <a:spcBef>
                <a:spcPct val="20000"/>
              </a:spcBef>
              <a:buFont typeface="Wingdings" panose="05000000000000000000" pitchFamily="2" charset="2"/>
              <a:buChar char="Ø"/>
            </a:pPr>
            <a:endParaRPr lang="en-US"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Descendants of Africans brought during the slavery period, between XVIII century and beginnings of XIX, currently represent 8% of the population.</a:t>
            </a:r>
          </a:p>
          <a:p>
            <a:pPr marL="342900" indent="-342900">
              <a:spcBef>
                <a:spcPct val="20000"/>
              </a:spcBef>
              <a:buFont typeface="Wingdings" panose="05000000000000000000" pitchFamily="2" charset="2"/>
              <a:buChar char="Ø"/>
            </a:pPr>
            <a:endParaRPr lang="en-US"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There are no indigenous ethnic groups. </a:t>
            </a:r>
          </a:p>
          <a:p>
            <a:pPr>
              <a:spcBef>
                <a:spcPct val="20000"/>
              </a:spcBef>
            </a:pPr>
            <a:endParaRPr lang="en-US" sz="2000" dirty="0">
              <a:solidFill>
                <a:schemeClr val="bg1"/>
              </a:solidFill>
              <a:latin typeface="Calibri" pitchFamily="34" charset="0"/>
            </a:endParaRPr>
          </a:p>
          <a:p>
            <a:pPr marL="342900" indent="-342900">
              <a:spcBef>
                <a:spcPct val="20000"/>
              </a:spcBef>
            </a:pPr>
            <a:r>
              <a:rPr lang="en-US" sz="2000" dirty="0">
                <a:solidFill>
                  <a:schemeClr val="bg1"/>
                </a:solidFill>
                <a:latin typeface="Calibri" pitchFamily="34" charset="0"/>
              </a:rPr>
              <a:t>		</a:t>
            </a:r>
          </a:p>
          <a:p>
            <a:pPr marL="342900" indent="-342900">
              <a:spcBef>
                <a:spcPct val="20000"/>
              </a:spcBef>
            </a:pPr>
            <a:r>
              <a:rPr lang="en-US" sz="2000" dirty="0">
                <a:solidFill>
                  <a:schemeClr val="bg1"/>
                </a:solidFill>
                <a:latin typeface="Calibri" pitchFamily="34" charset="0"/>
              </a:rPr>
              <a:t>	</a:t>
            </a:r>
          </a:p>
          <a:p>
            <a:pPr marL="342900" indent="-342900">
              <a:spcBef>
                <a:spcPct val="20000"/>
              </a:spcBef>
            </a:pPr>
            <a:endParaRPr lang="en-US" sz="2000" dirty="0">
              <a:solidFill>
                <a:schemeClr val="bg1"/>
              </a:solidFill>
              <a:latin typeface="Calibri" pitchFamily="34" charset="0"/>
            </a:endParaRPr>
          </a:p>
          <a:p>
            <a:pPr marL="342900" indent="-342900">
              <a:spcBef>
                <a:spcPct val="20000"/>
              </a:spcBef>
            </a:pPr>
            <a:endParaRPr lang="en-US" sz="2000" dirty="0">
              <a:solidFill>
                <a:schemeClr val="bg1"/>
              </a:solidFill>
              <a:latin typeface="Calibri" pitchFamily="34" charset="0"/>
            </a:endParaRPr>
          </a:p>
          <a:p>
            <a:pPr marL="342900" indent="-342900">
              <a:spcBef>
                <a:spcPct val="20000"/>
              </a:spcBef>
            </a:pPr>
            <a:endParaRPr lang="en-US" sz="2000" dirty="0">
              <a:solidFill>
                <a:schemeClr val="bg1"/>
              </a:solidFill>
              <a:latin typeface="Calibri" pitchFamily="34" charset="0"/>
            </a:endParaRPr>
          </a:p>
          <a:p>
            <a:pPr marL="342900" indent="-342900">
              <a:spcBef>
                <a:spcPct val="20000"/>
              </a:spcBef>
            </a:pPr>
            <a:r>
              <a:rPr lang="en-US" sz="2000" dirty="0">
                <a:solidFill>
                  <a:schemeClr val="bg1"/>
                </a:solidFill>
                <a:latin typeface="Calibri" pitchFamily="34" charset="0"/>
              </a:rPr>
              <a:t>	</a:t>
            </a:r>
          </a:p>
          <a:p>
            <a:pPr marL="342900" indent="-342900">
              <a:spcBef>
                <a:spcPct val="20000"/>
              </a:spcBef>
            </a:pPr>
            <a:endParaRPr lang="en-US" sz="2000" dirty="0">
              <a:solidFill>
                <a:schemeClr val="bg1"/>
              </a:solidFill>
              <a:latin typeface="Calibri" pitchFamily="34" charset="0"/>
            </a:endParaRPr>
          </a:p>
          <a:p>
            <a:pPr marL="342900" indent="-342900">
              <a:spcBef>
                <a:spcPct val="50000"/>
              </a:spcBef>
            </a:pPr>
            <a:r>
              <a:rPr lang="en-US" sz="2000" b="1" dirty="0">
                <a:solidFill>
                  <a:schemeClr val="bg1"/>
                </a:solidFill>
                <a:latin typeface="Calibri" pitchFamily="34" charset="0"/>
              </a:rPr>
              <a:t>	</a:t>
            </a:r>
            <a:endParaRPr lang="en-US" sz="2000" u="sng" dirty="0">
              <a:solidFill>
                <a:schemeClr val="bg1"/>
              </a:solidFill>
            </a:endParaRPr>
          </a:p>
        </p:txBody>
      </p:sp>
      <p:sp>
        <p:nvSpPr>
          <p:cNvPr id="57349" name="Rectangle 5"/>
          <p:cNvSpPr>
            <a:spLocks noChangeArrowheads="1"/>
          </p:cNvSpPr>
          <p:nvPr/>
        </p:nvSpPr>
        <p:spPr bwMode="auto">
          <a:xfrm>
            <a:off x="457200" y="582613"/>
            <a:ext cx="8147050" cy="519112"/>
          </a:xfrm>
          <a:prstGeom prst="rect">
            <a:avLst/>
          </a:prstGeom>
          <a:noFill/>
          <a:ln>
            <a:noFill/>
          </a:ln>
          <a:effectLst>
            <a:outerShdw dist="35921" dir="2700000" algn="ctr" rotWithShape="0">
              <a:schemeClr val="tx1"/>
            </a:outerShdw>
          </a:effectLst>
          <a:extLst/>
        </p:spPr>
        <p:txBody>
          <a:bodyPr>
            <a:spAutoFit/>
          </a:bodyPr>
          <a:lstStyle/>
          <a:p>
            <a:pPr algn="ctr"/>
            <a:r>
              <a:rPr lang="fr-FR" sz="2800" dirty="0">
                <a:solidFill>
                  <a:srgbClr val="FFCC00"/>
                </a:solidFill>
                <a:latin typeface="Calibri" pitchFamily="34" charset="0"/>
              </a:rPr>
              <a:t>Uruguay : Cultural </a:t>
            </a:r>
            <a:r>
              <a:rPr lang="fr-FR" sz="2800" dirty="0" err="1">
                <a:solidFill>
                  <a:srgbClr val="FFCC00"/>
                </a:solidFill>
                <a:latin typeface="Calibri" pitchFamily="34" charset="0"/>
              </a:rPr>
              <a:t>approach</a:t>
            </a:r>
            <a:endParaRPr lang="es-ES" sz="2800" dirty="0">
              <a:solidFill>
                <a:srgbClr val="FFCC00"/>
              </a:solidFill>
              <a:latin typeface="Calibri" pitchFamily="34" charset="0"/>
            </a:endParaRPr>
          </a:p>
        </p:txBody>
      </p:sp>
      <p:sp>
        <p:nvSpPr>
          <p:cNvPr id="92164" name="Line 6"/>
          <p:cNvSpPr>
            <a:spLocks noChangeShapeType="1"/>
          </p:cNvSpPr>
          <p:nvPr/>
        </p:nvSpPr>
        <p:spPr bwMode="auto">
          <a:xfrm flipH="1">
            <a:off x="381000" y="1371600"/>
            <a:ext cx="8458200" cy="0"/>
          </a:xfrm>
          <a:prstGeom prst="line">
            <a:avLst/>
          </a:prstGeom>
          <a:noFill/>
          <a:ln w="9525">
            <a:solidFill>
              <a:srgbClr val="FFFFFF"/>
            </a:solidFill>
            <a:round/>
            <a:headEnd/>
            <a:tailEnd/>
          </a:ln>
        </p:spPr>
        <p:txBody>
          <a:bodyPr/>
          <a:lstStyle/>
          <a:p>
            <a:endParaRPr lang="en-US"/>
          </a:p>
        </p:txBody>
      </p:sp>
      <p:pic>
        <p:nvPicPr>
          <p:cNvPr id="5" name="Picture 7" descr="H:\Documents and Settings\gmarturet\Desktop\Fotos Villamil\Fotos turismo\90.jpg"/>
          <p:cNvPicPr>
            <a:picLocks noChangeAspect="1" noChangeArrowheads="1"/>
          </p:cNvPicPr>
          <p:nvPr/>
        </p:nvPicPr>
        <p:blipFill>
          <a:blip r:embed="rId3"/>
          <a:srcRect r="19429" b="4750"/>
          <a:stretch>
            <a:fillRect/>
          </a:stretch>
        </p:blipFill>
        <p:spPr bwMode="auto">
          <a:xfrm>
            <a:off x="7180263" y="56357"/>
            <a:ext cx="1500187" cy="12466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471488" y="1371600"/>
            <a:ext cx="8208962" cy="5693866"/>
          </a:xfrm>
          <a:prstGeom prst="rect">
            <a:avLst/>
          </a:prstGeom>
          <a:noFill/>
          <a:ln w="9525">
            <a:noFill/>
            <a:miter lim="800000"/>
            <a:headEnd/>
            <a:tailEnd/>
          </a:ln>
        </p:spPr>
        <p:txBody>
          <a:bodyPr>
            <a:spAutoFit/>
          </a:bodyPr>
          <a:lstStyle/>
          <a:p>
            <a:pPr marL="342900" indent="-342900">
              <a:spcBef>
                <a:spcPct val="20000"/>
              </a:spcBef>
            </a:pPr>
            <a:r>
              <a:rPr lang="fr-FR" sz="2000" b="1" dirty="0">
                <a:solidFill>
                  <a:srgbClr val="000000"/>
                </a:solidFill>
              </a:rPr>
              <a:t>	</a:t>
            </a: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Uruguay has been unique in Latin America thanks to the establishment of a welfare state in the early twentieth century.</a:t>
            </a:r>
          </a:p>
          <a:p>
            <a:pPr marL="342900" indent="-342900">
              <a:spcBef>
                <a:spcPct val="20000"/>
              </a:spcBef>
              <a:buFont typeface="Wingdings" panose="05000000000000000000" pitchFamily="2" charset="2"/>
              <a:buChar char="Ø"/>
            </a:pPr>
            <a:endParaRPr lang="en-US"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Egalitarian society with a strong predominance of the middle class.</a:t>
            </a:r>
          </a:p>
          <a:p>
            <a:pPr>
              <a:spcBef>
                <a:spcPct val="20000"/>
              </a:spcBef>
            </a:pPr>
            <a:r>
              <a:rPr lang="en-US" sz="2000" dirty="0">
                <a:solidFill>
                  <a:schemeClr val="bg1"/>
                </a:solidFill>
                <a:latin typeface="Calibri" pitchFamily="34" charset="0"/>
              </a:rPr>
              <a:t>	</a:t>
            </a: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Uruguayan Culture is noted for tolerance and inclusiveness.</a:t>
            </a:r>
          </a:p>
          <a:p>
            <a:pPr>
              <a:spcBef>
                <a:spcPct val="20000"/>
              </a:spcBef>
            </a:pPr>
            <a:r>
              <a:rPr lang="en-US" sz="2000" dirty="0">
                <a:solidFill>
                  <a:schemeClr val="bg1"/>
                </a:solidFill>
                <a:latin typeface="Calibri" pitchFamily="34" charset="0"/>
              </a:rPr>
              <a:t>		</a:t>
            </a: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Spanish is the official and most used language. English is the most used foreign language by the business community. Portuguese is also present as a result of having a long border with Brazil and because of trade and tourism between both countries.</a:t>
            </a:r>
          </a:p>
          <a:p>
            <a:pPr>
              <a:spcBef>
                <a:spcPct val="20000"/>
              </a:spcBef>
            </a:pPr>
            <a:r>
              <a:rPr lang="en-US" sz="2000" dirty="0">
                <a:solidFill>
                  <a:schemeClr val="bg1"/>
                </a:solidFill>
                <a:latin typeface="Calibri" pitchFamily="34" charset="0"/>
              </a:rPr>
              <a:t>	</a:t>
            </a:r>
          </a:p>
          <a:p>
            <a:pPr marL="342900" indent="-342900">
              <a:spcBef>
                <a:spcPct val="20000"/>
              </a:spcBef>
            </a:pPr>
            <a:r>
              <a:rPr lang="en-US" sz="2000" dirty="0">
                <a:solidFill>
                  <a:schemeClr val="bg1"/>
                </a:solidFill>
                <a:latin typeface="Calibri" pitchFamily="34" charset="0"/>
              </a:rPr>
              <a:t>	</a:t>
            </a:r>
          </a:p>
          <a:p>
            <a:pPr marL="342900" indent="-342900">
              <a:spcBef>
                <a:spcPct val="20000"/>
              </a:spcBef>
            </a:pPr>
            <a:endParaRPr lang="en-US" sz="2000" dirty="0">
              <a:solidFill>
                <a:schemeClr val="bg1"/>
              </a:solidFill>
              <a:latin typeface="Calibri" pitchFamily="34" charset="0"/>
            </a:endParaRPr>
          </a:p>
          <a:p>
            <a:pPr marL="342900" indent="-342900">
              <a:spcBef>
                <a:spcPct val="20000"/>
              </a:spcBef>
            </a:pPr>
            <a:r>
              <a:rPr lang="fr-FR" sz="2000" dirty="0">
                <a:solidFill>
                  <a:schemeClr val="bg1"/>
                </a:solidFill>
                <a:latin typeface="Calibri" pitchFamily="34" charset="0"/>
              </a:rPr>
              <a:t>	</a:t>
            </a:r>
            <a:endParaRPr lang="fr-FR" sz="2000" u="sng" dirty="0">
              <a:solidFill>
                <a:schemeClr val="bg1"/>
              </a:solidFill>
            </a:endParaRPr>
          </a:p>
        </p:txBody>
      </p:sp>
      <p:sp>
        <p:nvSpPr>
          <p:cNvPr id="57349" name="Rectangle 5"/>
          <p:cNvSpPr>
            <a:spLocks noChangeArrowheads="1"/>
          </p:cNvSpPr>
          <p:nvPr/>
        </p:nvSpPr>
        <p:spPr bwMode="auto">
          <a:xfrm>
            <a:off x="457200" y="582613"/>
            <a:ext cx="8147050" cy="519112"/>
          </a:xfrm>
          <a:prstGeom prst="rect">
            <a:avLst/>
          </a:prstGeom>
          <a:noFill/>
          <a:ln>
            <a:noFill/>
          </a:ln>
          <a:effectLst>
            <a:outerShdw dist="35921" dir="2700000" algn="ctr" rotWithShape="0">
              <a:schemeClr val="tx1"/>
            </a:outerShdw>
          </a:effectLst>
          <a:extLst/>
        </p:spPr>
        <p:txBody>
          <a:bodyPr>
            <a:spAutoFit/>
          </a:bodyPr>
          <a:lstStyle/>
          <a:p>
            <a:pPr algn="ctr"/>
            <a:r>
              <a:rPr lang="fr-FR" sz="2800" dirty="0">
                <a:solidFill>
                  <a:srgbClr val="FFCC00"/>
                </a:solidFill>
                <a:latin typeface="Calibri" pitchFamily="34" charset="0"/>
              </a:rPr>
              <a:t>Cultural </a:t>
            </a:r>
            <a:r>
              <a:rPr lang="fr-FR" sz="2800" dirty="0" err="1">
                <a:solidFill>
                  <a:srgbClr val="FFCC00"/>
                </a:solidFill>
                <a:latin typeface="Calibri" pitchFamily="34" charset="0"/>
              </a:rPr>
              <a:t>approach</a:t>
            </a:r>
            <a:endParaRPr lang="es-ES" sz="2800" dirty="0">
              <a:solidFill>
                <a:srgbClr val="FFCC00"/>
              </a:solidFill>
              <a:latin typeface="Calibri" pitchFamily="34" charset="0"/>
            </a:endParaRPr>
          </a:p>
        </p:txBody>
      </p:sp>
      <p:sp>
        <p:nvSpPr>
          <p:cNvPr id="92164" name="Line 6"/>
          <p:cNvSpPr>
            <a:spLocks noChangeShapeType="1"/>
          </p:cNvSpPr>
          <p:nvPr/>
        </p:nvSpPr>
        <p:spPr bwMode="auto">
          <a:xfrm flipH="1">
            <a:off x="381000" y="1371600"/>
            <a:ext cx="8458200" cy="0"/>
          </a:xfrm>
          <a:prstGeom prst="line">
            <a:avLst/>
          </a:prstGeom>
          <a:noFill/>
          <a:ln w="9525">
            <a:solidFill>
              <a:srgbClr val="FFFFFF"/>
            </a:solidFill>
            <a:round/>
            <a:headEnd/>
            <a:tailEnd/>
          </a:ln>
        </p:spPr>
        <p:txBody>
          <a:bodyPr/>
          <a:lstStyle/>
          <a:p>
            <a:endParaRPr lang="en-US"/>
          </a:p>
        </p:txBody>
      </p:sp>
      <p:pic>
        <p:nvPicPr>
          <p:cNvPr id="6" name="Picture 11" descr="H:\Documents and Settings\gmarturet\Desktop\Fotos Villamil\Fotos turismo\CN1229.jpg"/>
          <p:cNvPicPr>
            <a:picLocks noChangeAspect="1" noChangeArrowheads="1"/>
          </p:cNvPicPr>
          <p:nvPr/>
        </p:nvPicPr>
        <p:blipFill>
          <a:blip r:embed="rId3"/>
          <a:srcRect t="7201" b="17393"/>
          <a:stretch>
            <a:fillRect/>
          </a:stretch>
        </p:blipFill>
        <p:spPr bwMode="auto">
          <a:xfrm>
            <a:off x="6880225" y="128364"/>
            <a:ext cx="1800225" cy="1243236"/>
          </a:xfrm>
          <a:prstGeom prst="rect">
            <a:avLst/>
          </a:prstGeom>
          <a:noFill/>
          <a:ln w="9525">
            <a:noFill/>
            <a:miter lim="800000"/>
            <a:headEnd/>
            <a:tailEnd/>
          </a:ln>
        </p:spPr>
      </p:pic>
    </p:spTree>
    <p:extLst>
      <p:ext uri="{BB962C8B-B14F-4D97-AF65-F5344CB8AC3E}">
        <p14:creationId xmlns:p14="http://schemas.microsoft.com/office/powerpoint/2010/main" val="203947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471488" y="1371600"/>
            <a:ext cx="8208962" cy="6494085"/>
          </a:xfrm>
          <a:prstGeom prst="rect">
            <a:avLst/>
          </a:prstGeom>
          <a:noFill/>
          <a:ln w="9525">
            <a:noFill/>
            <a:miter lim="800000"/>
            <a:headEnd/>
            <a:tailEnd/>
          </a:ln>
        </p:spPr>
        <p:txBody>
          <a:bodyPr>
            <a:spAutoFit/>
          </a:bodyPr>
          <a:lstStyle/>
          <a:p>
            <a:pPr marL="342900" indent="-342900">
              <a:spcBef>
                <a:spcPct val="20000"/>
              </a:spcBef>
            </a:pPr>
            <a:endParaRPr lang="en-US"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Uruguayans are very friendly and open to business with Europeans due to their origins. </a:t>
            </a:r>
          </a:p>
          <a:p>
            <a:pPr marL="342900" indent="-342900">
              <a:spcBef>
                <a:spcPct val="20000"/>
              </a:spcBef>
              <a:buFont typeface="Wingdings" panose="05000000000000000000" pitchFamily="2" charset="2"/>
              <a:buChar char="Ø"/>
            </a:pPr>
            <a:endParaRPr lang="en-US"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Every business is done in a social context, Uruguayans assign great value to interpersonal relations. </a:t>
            </a:r>
          </a:p>
          <a:p>
            <a:pPr marL="342900" indent="-342900">
              <a:spcBef>
                <a:spcPct val="20000"/>
              </a:spcBef>
              <a:buFont typeface="Wingdings" panose="05000000000000000000" pitchFamily="2" charset="2"/>
              <a:buChar char="Ø"/>
            </a:pPr>
            <a:endParaRPr lang="en-US"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Greetings are warm and accompanied by a firm handshake. </a:t>
            </a:r>
          </a:p>
          <a:p>
            <a:pPr>
              <a:spcBef>
                <a:spcPct val="20000"/>
              </a:spcBef>
            </a:pPr>
            <a:endParaRPr lang="en-US"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Uruguayans dress conservatively.</a:t>
            </a:r>
          </a:p>
          <a:p>
            <a:pPr>
              <a:spcBef>
                <a:spcPct val="20000"/>
              </a:spcBef>
            </a:pPr>
            <a:endParaRPr lang="en-US"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Direct contact in Spanish is appreciated. Be ready to make small talk before the business discussions begin. </a:t>
            </a:r>
          </a:p>
          <a:p>
            <a:pPr>
              <a:spcBef>
                <a:spcPct val="20000"/>
              </a:spcBef>
            </a:pPr>
            <a:r>
              <a:rPr lang="en-US" sz="2000" dirty="0">
                <a:solidFill>
                  <a:schemeClr val="bg1"/>
                </a:solidFill>
                <a:latin typeface="Calibri" pitchFamily="34" charset="0"/>
              </a:rPr>
              <a:t>	</a:t>
            </a:r>
          </a:p>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Print all materials in Spanish, from business cards to brochures. </a:t>
            </a:r>
          </a:p>
          <a:p>
            <a:pPr marL="342900" indent="-342900">
              <a:spcBef>
                <a:spcPct val="20000"/>
              </a:spcBef>
              <a:buFont typeface="Wingdings" panose="05000000000000000000" pitchFamily="2" charset="2"/>
              <a:buChar char="Ø"/>
            </a:pPr>
            <a:endParaRPr lang="en-US" sz="2000" dirty="0">
              <a:solidFill>
                <a:schemeClr val="bg1"/>
              </a:solidFill>
              <a:latin typeface="Calibri" pitchFamily="34" charset="0"/>
            </a:endParaRPr>
          </a:p>
          <a:p>
            <a:pPr marL="342900" indent="-342900">
              <a:spcBef>
                <a:spcPct val="20000"/>
              </a:spcBef>
            </a:pPr>
            <a:endParaRPr lang="en-US" sz="2000" dirty="0">
              <a:solidFill>
                <a:schemeClr val="bg1"/>
              </a:solidFill>
              <a:latin typeface="Calibri" pitchFamily="34" charset="0"/>
            </a:endParaRPr>
          </a:p>
          <a:p>
            <a:pPr marL="342900" indent="-342900">
              <a:spcBef>
                <a:spcPct val="20000"/>
              </a:spcBef>
            </a:pPr>
            <a:r>
              <a:rPr lang="fr-FR" sz="2000" dirty="0">
                <a:solidFill>
                  <a:schemeClr val="bg1"/>
                </a:solidFill>
                <a:latin typeface="Calibri" pitchFamily="34" charset="0"/>
              </a:rPr>
              <a:t>	</a:t>
            </a:r>
            <a:endParaRPr lang="fr-FR" sz="2000" u="sng" dirty="0">
              <a:solidFill>
                <a:schemeClr val="bg1"/>
              </a:solidFill>
            </a:endParaRPr>
          </a:p>
        </p:txBody>
      </p:sp>
      <p:sp>
        <p:nvSpPr>
          <p:cNvPr id="57349" name="Rectangle 5"/>
          <p:cNvSpPr>
            <a:spLocks noChangeArrowheads="1"/>
          </p:cNvSpPr>
          <p:nvPr/>
        </p:nvSpPr>
        <p:spPr bwMode="auto">
          <a:xfrm>
            <a:off x="457200" y="582613"/>
            <a:ext cx="8147050" cy="519112"/>
          </a:xfrm>
          <a:prstGeom prst="rect">
            <a:avLst/>
          </a:prstGeom>
          <a:noFill/>
          <a:ln>
            <a:noFill/>
          </a:ln>
          <a:effectLst>
            <a:outerShdw dist="35921" dir="2700000" algn="ctr" rotWithShape="0">
              <a:schemeClr val="tx1"/>
            </a:outerShdw>
          </a:effectLst>
          <a:extLst/>
        </p:spPr>
        <p:txBody>
          <a:bodyPr>
            <a:spAutoFit/>
          </a:bodyPr>
          <a:lstStyle/>
          <a:p>
            <a:pPr algn="ctr"/>
            <a:r>
              <a:rPr lang="fr-FR" sz="2800" dirty="0">
                <a:solidFill>
                  <a:srgbClr val="FFCC00"/>
                </a:solidFill>
                <a:latin typeface="Calibri" pitchFamily="34" charset="0"/>
              </a:rPr>
              <a:t>Business </a:t>
            </a:r>
            <a:r>
              <a:rPr lang="fr-FR" sz="2800" dirty="0" err="1">
                <a:solidFill>
                  <a:srgbClr val="FFCC00"/>
                </a:solidFill>
                <a:latin typeface="Calibri" pitchFamily="34" charset="0"/>
              </a:rPr>
              <a:t>approach</a:t>
            </a:r>
            <a:endParaRPr lang="es-ES" sz="2800" dirty="0">
              <a:solidFill>
                <a:srgbClr val="FFCC00"/>
              </a:solidFill>
              <a:latin typeface="Calibri" pitchFamily="34" charset="0"/>
            </a:endParaRPr>
          </a:p>
        </p:txBody>
      </p:sp>
      <p:sp>
        <p:nvSpPr>
          <p:cNvPr id="92164" name="Line 6"/>
          <p:cNvSpPr>
            <a:spLocks noChangeShapeType="1"/>
          </p:cNvSpPr>
          <p:nvPr/>
        </p:nvSpPr>
        <p:spPr bwMode="auto">
          <a:xfrm flipH="1">
            <a:off x="381000" y="1371600"/>
            <a:ext cx="8458200" cy="0"/>
          </a:xfrm>
          <a:prstGeom prst="line">
            <a:avLst/>
          </a:prstGeom>
          <a:noFill/>
          <a:ln w="9525">
            <a:solidFill>
              <a:srgbClr val="FFFFFF"/>
            </a:solidFill>
            <a:round/>
            <a:headEnd/>
            <a:tailEnd/>
          </a:ln>
        </p:spPr>
        <p:txBody>
          <a:bodyPr/>
          <a:lstStyle/>
          <a:p>
            <a:endParaRPr lang="en-US"/>
          </a:p>
        </p:txBody>
      </p:sp>
      <p:pic>
        <p:nvPicPr>
          <p:cNvPr id="5" name="Picture 8" descr="2007"/>
          <p:cNvPicPr>
            <a:picLocks noChangeAspect="1" noChangeArrowheads="1"/>
          </p:cNvPicPr>
          <p:nvPr/>
        </p:nvPicPr>
        <p:blipFill>
          <a:blip r:embed="rId3" cstate="print"/>
          <a:srcRect/>
          <a:stretch>
            <a:fillRect/>
          </a:stretch>
        </p:blipFill>
        <p:spPr bwMode="auto">
          <a:xfrm>
            <a:off x="6883784" y="116632"/>
            <a:ext cx="1785950" cy="1224136"/>
          </a:xfrm>
          <a:prstGeom prst="rect">
            <a:avLst/>
          </a:prstGeom>
          <a:noFill/>
        </p:spPr>
      </p:pic>
    </p:spTree>
    <p:extLst>
      <p:ext uri="{BB962C8B-B14F-4D97-AF65-F5344CB8AC3E}">
        <p14:creationId xmlns:p14="http://schemas.microsoft.com/office/powerpoint/2010/main" val="427245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611188" y="1125538"/>
            <a:ext cx="8064500" cy="646331"/>
          </a:xfrm>
          <a:prstGeom prst="rect">
            <a:avLst/>
          </a:prstGeom>
          <a:noFill/>
          <a:ln w="9525">
            <a:noFill/>
            <a:miter lim="800000"/>
            <a:headEnd/>
            <a:tailEnd/>
          </a:ln>
        </p:spPr>
        <p:txBody>
          <a:bodyPr>
            <a:spAutoFit/>
          </a:bodyPr>
          <a:lstStyle/>
          <a:p>
            <a:pPr marL="342900" indent="-342900">
              <a:lnSpc>
                <a:spcPct val="90000"/>
              </a:lnSpc>
              <a:spcBef>
                <a:spcPct val="50000"/>
              </a:spcBef>
            </a:pPr>
            <a:br>
              <a:rPr lang="en-US" sz="2000" b="1" dirty="0">
                <a:solidFill>
                  <a:srgbClr val="000000"/>
                </a:solidFill>
              </a:rPr>
            </a:br>
            <a:endParaRPr lang="en-US" sz="2000" dirty="0">
              <a:solidFill>
                <a:schemeClr val="bg1"/>
              </a:solidFill>
              <a:latin typeface="Calibri" pitchFamily="34" charset="0"/>
            </a:endParaRPr>
          </a:p>
        </p:txBody>
      </p:sp>
      <p:sp>
        <p:nvSpPr>
          <p:cNvPr id="94211" name="Line 6"/>
          <p:cNvSpPr>
            <a:spLocks noChangeShapeType="1"/>
          </p:cNvSpPr>
          <p:nvPr/>
        </p:nvSpPr>
        <p:spPr bwMode="auto">
          <a:xfrm flipH="1">
            <a:off x="381000" y="1052513"/>
            <a:ext cx="8458200" cy="0"/>
          </a:xfrm>
          <a:prstGeom prst="line">
            <a:avLst/>
          </a:prstGeom>
          <a:noFill/>
          <a:ln w="9525">
            <a:solidFill>
              <a:srgbClr val="FFFFFF"/>
            </a:solidFill>
            <a:round/>
            <a:headEnd/>
            <a:tailEnd/>
          </a:ln>
        </p:spPr>
        <p:txBody>
          <a:bodyPr/>
          <a:lstStyle/>
          <a:p>
            <a:endParaRPr lang="en-US"/>
          </a:p>
        </p:txBody>
      </p:sp>
      <p:sp>
        <p:nvSpPr>
          <p:cNvPr id="7" name="Rectangle 5"/>
          <p:cNvSpPr>
            <a:spLocks noChangeArrowheads="1"/>
          </p:cNvSpPr>
          <p:nvPr/>
        </p:nvSpPr>
        <p:spPr bwMode="auto">
          <a:xfrm>
            <a:off x="536575" y="404813"/>
            <a:ext cx="8147050" cy="519112"/>
          </a:xfrm>
          <a:prstGeom prst="rect">
            <a:avLst/>
          </a:prstGeom>
          <a:noFill/>
          <a:ln>
            <a:noFill/>
          </a:ln>
          <a:effectLst>
            <a:outerShdw dist="35921" dir="2700000" algn="ctr" rotWithShape="0">
              <a:schemeClr val="tx1"/>
            </a:outerShdw>
          </a:effectLst>
          <a:extLst/>
        </p:spPr>
        <p:txBody>
          <a:bodyPr>
            <a:spAutoFit/>
          </a:bodyPr>
          <a:lstStyle/>
          <a:p>
            <a:pPr algn="ctr"/>
            <a:r>
              <a:rPr lang="fr-FR" sz="2800" dirty="0">
                <a:solidFill>
                  <a:srgbClr val="FFCC00"/>
                </a:solidFill>
                <a:latin typeface="+mn-lt"/>
              </a:rPr>
              <a:t>Business </a:t>
            </a:r>
            <a:r>
              <a:rPr lang="fr-FR" sz="2800" dirty="0" err="1">
                <a:solidFill>
                  <a:srgbClr val="FFCC00"/>
                </a:solidFill>
                <a:latin typeface="+mn-lt"/>
              </a:rPr>
              <a:t>approach</a:t>
            </a:r>
            <a:endParaRPr lang="es-ES" sz="2800" dirty="0">
              <a:solidFill>
                <a:srgbClr val="FFCC00"/>
              </a:solidFill>
              <a:latin typeface="+mn-lt"/>
            </a:endParaRPr>
          </a:p>
        </p:txBody>
      </p:sp>
      <p:sp>
        <p:nvSpPr>
          <p:cNvPr id="2" name="1 Rectángulo"/>
          <p:cNvSpPr/>
          <p:nvPr/>
        </p:nvSpPr>
        <p:spPr>
          <a:xfrm>
            <a:off x="381000" y="1346892"/>
            <a:ext cx="8655496" cy="4093428"/>
          </a:xfrm>
          <a:prstGeom prst="rect">
            <a:avLst/>
          </a:prstGeom>
        </p:spPr>
        <p:txBody>
          <a:bodyPr wrap="square">
            <a:spAutoFit/>
          </a:bodyPr>
          <a:lstStyle/>
          <a:p>
            <a:pPr marL="342900" indent="-342900">
              <a:spcBef>
                <a:spcPct val="20000"/>
              </a:spcBef>
              <a:buFont typeface="Wingdings" panose="05000000000000000000" pitchFamily="2" charset="2"/>
              <a:buChar char="Ø"/>
            </a:pPr>
            <a:r>
              <a:rPr lang="en-US" sz="2000" dirty="0">
                <a:solidFill>
                  <a:schemeClr val="bg1"/>
                </a:solidFill>
                <a:latin typeface="Calibri" pitchFamily="34" charset="0"/>
              </a:rPr>
              <a:t>One of the big challenges for business in the country is the size of its market. </a:t>
            </a:r>
          </a:p>
          <a:p>
            <a:pPr>
              <a:spcBef>
                <a:spcPct val="20000"/>
              </a:spcBef>
            </a:pPr>
            <a:endParaRPr lang="en-US" sz="2000" dirty="0">
              <a:solidFill>
                <a:schemeClr val="bg1"/>
              </a:solidFill>
              <a:latin typeface="Calibri" pitchFamily="34" charset="0"/>
            </a:endParaRPr>
          </a:p>
          <a:p>
            <a:pPr marL="342900" indent="-342900">
              <a:spcBef>
                <a:spcPct val="50000"/>
              </a:spcBef>
              <a:buFont typeface="Wingdings" panose="05000000000000000000" pitchFamily="2" charset="2"/>
              <a:buChar char="Ø"/>
            </a:pPr>
            <a:r>
              <a:rPr lang="en-US" sz="2000" dirty="0">
                <a:solidFill>
                  <a:schemeClr val="bg1"/>
                </a:solidFill>
                <a:latin typeface="Calibri" pitchFamily="34" charset="0"/>
              </a:rPr>
              <a:t>Corruption is not a big problem in the country and Justice is independent although it’s still very slow.</a:t>
            </a:r>
            <a:r>
              <a:rPr lang="en-US" sz="2000" u="sng" dirty="0">
                <a:solidFill>
                  <a:schemeClr val="bg1"/>
                </a:solidFill>
              </a:rPr>
              <a:t> </a:t>
            </a:r>
          </a:p>
          <a:p>
            <a:pPr marL="342900" indent="-342900">
              <a:lnSpc>
                <a:spcPct val="90000"/>
              </a:lnSpc>
              <a:spcBef>
                <a:spcPct val="50000"/>
              </a:spcBef>
              <a:buFont typeface="Wingdings" panose="05000000000000000000" pitchFamily="2" charset="2"/>
              <a:buChar char="Ø"/>
            </a:pPr>
            <a:endParaRPr lang="en-US" sz="2000" dirty="0">
              <a:solidFill>
                <a:schemeClr val="bg1"/>
              </a:solidFill>
              <a:latin typeface="Calibri" pitchFamily="34" charset="0"/>
            </a:endParaRPr>
          </a:p>
          <a:p>
            <a:pPr marL="342900" indent="-342900">
              <a:lnSpc>
                <a:spcPct val="90000"/>
              </a:lnSpc>
              <a:spcBef>
                <a:spcPct val="50000"/>
              </a:spcBef>
              <a:buFont typeface="Wingdings" panose="05000000000000000000" pitchFamily="2" charset="2"/>
              <a:buChar char="Ø"/>
            </a:pPr>
            <a:r>
              <a:rPr lang="en-US" sz="2000" dirty="0">
                <a:solidFill>
                  <a:schemeClr val="bg1"/>
                </a:solidFill>
                <a:latin typeface="Calibri" pitchFamily="34" charset="0"/>
              </a:rPr>
              <a:t>There are some complexities and red tape in the formalities that should not discourage Luxembourg exporters.</a:t>
            </a:r>
          </a:p>
          <a:p>
            <a:pPr marL="342900" indent="-342900">
              <a:lnSpc>
                <a:spcPct val="90000"/>
              </a:lnSpc>
              <a:spcBef>
                <a:spcPct val="50000"/>
              </a:spcBef>
              <a:buFont typeface="Wingdings" panose="05000000000000000000" pitchFamily="2" charset="2"/>
              <a:buChar char="Ø"/>
            </a:pPr>
            <a:endParaRPr lang="en-US" sz="2000" b="1" dirty="0">
              <a:solidFill>
                <a:schemeClr val="bg1"/>
              </a:solidFill>
              <a:latin typeface="Calibri" pitchFamily="34" charset="0"/>
            </a:endParaRPr>
          </a:p>
          <a:p>
            <a:pPr marL="342900" indent="-342900">
              <a:lnSpc>
                <a:spcPct val="90000"/>
              </a:lnSpc>
              <a:spcBef>
                <a:spcPct val="50000"/>
              </a:spcBef>
              <a:buFont typeface="Wingdings" panose="05000000000000000000" pitchFamily="2" charset="2"/>
              <a:buChar char="Ø"/>
            </a:pPr>
            <a:r>
              <a:rPr lang="en-US" sz="2000" dirty="0">
                <a:solidFill>
                  <a:schemeClr val="bg1"/>
                </a:solidFill>
                <a:latin typeface="Calibri" pitchFamily="34" charset="0"/>
              </a:rPr>
              <a:t>It is important to engage in associations or partnerships with Uruguayans to take advantage of their know how. Uruguayans are among the best-educated workforce on the continent.</a:t>
            </a:r>
          </a:p>
        </p:txBody>
      </p:sp>
    </p:spTree>
    <p:extLst>
      <p:ext uri="{BB962C8B-B14F-4D97-AF65-F5344CB8AC3E}">
        <p14:creationId xmlns:p14="http://schemas.microsoft.com/office/powerpoint/2010/main" val="399507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611188" y="1125538"/>
            <a:ext cx="8064500" cy="3200876"/>
          </a:xfrm>
          <a:prstGeom prst="rect">
            <a:avLst/>
          </a:prstGeom>
          <a:noFill/>
          <a:ln w="9525">
            <a:noFill/>
            <a:miter lim="800000"/>
            <a:headEnd/>
            <a:tailEnd/>
          </a:ln>
        </p:spPr>
        <p:txBody>
          <a:bodyPr>
            <a:spAutoFit/>
          </a:bodyPr>
          <a:lstStyle/>
          <a:p>
            <a:pPr marL="342900" indent="-342900">
              <a:lnSpc>
                <a:spcPct val="90000"/>
              </a:lnSpc>
              <a:spcBef>
                <a:spcPct val="50000"/>
              </a:spcBef>
              <a:buFont typeface="Wingdings" panose="05000000000000000000" pitchFamily="2" charset="2"/>
              <a:buChar char="Ø"/>
            </a:pPr>
            <a:r>
              <a:rPr lang="en-US" sz="2000" dirty="0">
                <a:solidFill>
                  <a:schemeClr val="bg1"/>
                </a:solidFill>
                <a:latin typeface="Calibri" pitchFamily="34" charset="0"/>
              </a:rPr>
              <a:t>It is important to be informed of the current trade laws, mainly to have access to the Mercosur.</a:t>
            </a:r>
          </a:p>
          <a:p>
            <a:pPr>
              <a:lnSpc>
                <a:spcPct val="90000"/>
              </a:lnSpc>
              <a:spcBef>
                <a:spcPct val="50000"/>
              </a:spcBef>
            </a:pPr>
            <a:endParaRPr lang="en-US" sz="2000" dirty="0">
              <a:solidFill>
                <a:schemeClr val="bg1"/>
              </a:solidFill>
              <a:latin typeface="Calibri" pitchFamily="34" charset="0"/>
            </a:endParaRPr>
          </a:p>
          <a:p>
            <a:pPr marL="342900" indent="-342900">
              <a:lnSpc>
                <a:spcPct val="90000"/>
              </a:lnSpc>
              <a:spcBef>
                <a:spcPct val="50000"/>
              </a:spcBef>
              <a:buFont typeface="Wingdings" panose="05000000000000000000" pitchFamily="2" charset="2"/>
              <a:buChar char="Ø"/>
            </a:pPr>
            <a:r>
              <a:rPr lang="en-US" sz="2000" dirty="0">
                <a:solidFill>
                  <a:schemeClr val="bg1"/>
                </a:solidFill>
                <a:latin typeface="Calibri" pitchFamily="34" charset="0"/>
              </a:rPr>
              <a:t>Uruguay aims to become a point of transit and distribution.  Usually the firms that invest there try to benefit from the several Free Trade Zones and advantages offered by a Free Port like Montevideo’s.</a:t>
            </a:r>
            <a:r>
              <a:rPr lang="en-US" sz="2000" u="sng" dirty="0">
                <a:solidFill>
                  <a:schemeClr val="bg1"/>
                </a:solidFill>
                <a:latin typeface="Calibri" pitchFamily="34" charset="0"/>
              </a:rPr>
              <a:t> </a:t>
            </a:r>
          </a:p>
          <a:p>
            <a:pPr>
              <a:lnSpc>
                <a:spcPct val="90000"/>
              </a:lnSpc>
              <a:spcBef>
                <a:spcPct val="50000"/>
              </a:spcBef>
            </a:pPr>
            <a:endParaRPr lang="en-US" sz="2000" dirty="0">
              <a:solidFill>
                <a:schemeClr val="bg1"/>
              </a:solidFill>
              <a:latin typeface="Calibri" pitchFamily="34" charset="0"/>
            </a:endParaRPr>
          </a:p>
          <a:p>
            <a:pPr marL="342900" indent="-342900">
              <a:lnSpc>
                <a:spcPct val="90000"/>
              </a:lnSpc>
              <a:spcBef>
                <a:spcPct val="50000"/>
              </a:spcBef>
              <a:buFont typeface="Wingdings" panose="05000000000000000000" pitchFamily="2" charset="2"/>
              <a:buChar char="Ø"/>
            </a:pPr>
            <a:r>
              <a:rPr lang="en-US" sz="2000" dirty="0">
                <a:solidFill>
                  <a:schemeClr val="bg1"/>
                </a:solidFill>
                <a:latin typeface="Calibri" pitchFamily="34" charset="0"/>
              </a:rPr>
              <a:t>This country is the strategic point for the region, thus being the perfect distribution spot. </a:t>
            </a:r>
          </a:p>
        </p:txBody>
      </p:sp>
      <p:sp>
        <p:nvSpPr>
          <p:cNvPr id="94211" name="Line 6"/>
          <p:cNvSpPr>
            <a:spLocks noChangeShapeType="1"/>
          </p:cNvSpPr>
          <p:nvPr/>
        </p:nvSpPr>
        <p:spPr bwMode="auto">
          <a:xfrm flipH="1">
            <a:off x="381000" y="1052513"/>
            <a:ext cx="8458200" cy="0"/>
          </a:xfrm>
          <a:prstGeom prst="line">
            <a:avLst/>
          </a:prstGeom>
          <a:noFill/>
          <a:ln w="9525">
            <a:solidFill>
              <a:srgbClr val="FFFFFF"/>
            </a:solidFill>
            <a:round/>
            <a:headEnd/>
            <a:tailEnd/>
          </a:ln>
        </p:spPr>
        <p:txBody>
          <a:bodyPr/>
          <a:lstStyle/>
          <a:p>
            <a:endParaRPr lang="en-US"/>
          </a:p>
        </p:txBody>
      </p:sp>
      <p:sp>
        <p:nvSpPr>
          <p:cNvPr id="7" name="Rectangle 5"/>
          <p:cNvSpPr>
            <a:spLocks noChangeArrowheads="1"/>
          </p:cNvSpPr>
          <p:nvPr/>
        </p:nvSpPr>
        <p:spPr bwMode="auto">
          <a:xfrm>
            <a:off x="536575" y="404813"/>
            <a:ext cx="8147050" cy="519112"/>
          </a:xfrm>
          <a:prstGeom prst="rect">
            <a:avLst/>
          </a:prstGeom>
          <a:noFill/>
          <a:ln>
            <a:noFill/>
          </a:ln>
          <a:effectLst>
            <a:outerShdw dist="35921" dir="2700000" algn="ctr" rotWithShape="0">
              <a:schemeClr val="tx1"/>
            </a:outerShdw>
          </a:effectLst>
          <a:extLst/>
        </p:spPr>
        <p:txBody>
          <a:bodyPr>
            <a:spAutoFit/>
          </a:bodyPr>
          <a:lstStyle/>
          <a:p>
            <a:pPr algn="ctr"/>
            <a:r>
              <a:rPr lang="fr-FR" sz="2800" dirty="0">
                <a:solidFill>
                  <a:srgbClr val="FFCC00"/>
                </a:solidFill>
                <a:latin typeface="+mn-lt"/>
              </a:rPr>
              <a:t>Business </a:t>
            </a:r>
            <a:r>
              <a:rPr lang="fr-FR" sz="2800" dirty="0" err="1">
                <a:solidFill>
                  <a:srgbClr val="FFCC00"/>
                </a:solidFill>
                <a:latin typeface="+mn-lt"/>
              </a:rPr>
              <a:t>approach</a:t>
            </a:r>
            <a:endParaRPr lang="es-ES" sz="2800" dirty="0">
              <a:solidFill>
                <a:srgbClr val="FFCC00"/>
              </a:solidFill>
              <a:latin typeface="+mn-lt"/>
            </a:endParaRPr>
          </a:p>
        </p:txBody>
      </p:sp>
    </p:spTree>
    <p:extLst>
      <p:ext uri="{BB962C8B-B14F-4D97-AF65-F5344CB8AC3E}">
        <p14:creationId xmlns:p14="http://schemas.microsoft.com/office/powerpoint/2010/main" val="90423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611188" y="1125538"/>
            <a:ext cx="8064500" cy="646331"/>
          </a:xfrm>
          <a:prstGeom prst="rect">
            <a:avLst/>
          </a:prstGeom>
          <a:noFill/>
          <a:ln w="9525">
            <a:noFill/>
            <a:miter lim="800000"/>
            <a:headEnd/>
            <a:tailEnd/>
          </a:ln>
        </p:spPr>
        <p:txBody>
          <a:bodyPr>
            <a:spAutoFit/>
          </a:bodyPr>
          <a:lstStyle/>
          <a:p>
            <a:pPr marL="342900" indent="-342900">
              <a:lnSpc>
                <a:spcPct val="90000"/>
              </a:lnSpc>
              <a:spcBef>
                <a:spcPct val="50000"/>
              </a:spcBef>
            </a:pPr>
            <a:br>
              <a:rPr lang="en-US" sz="2000" b="1" dirty="0">
                <a:solidFill>
                  <a:srgbClr val="000000"/>
                </a:solidFill>
              </a:rPr>
            </a:br>
            <a:endParaRPr lang="en-US" sz="2000" dirty="0">
              <a:solidFill>
                <a:schemeClr val="bg1"/>
              </a:solidFill>
              <a:latin typeface="Calibri" pitchFamily="34" charset="0"/>
            </a:endParaRPr>
          </a:p>
        </p:txBody>
      </p:sp>
      <p:sp>
        <p:nvSpPr>
          <p:cNvPr id="94211" name="Line 6"/>
          <p:cNvSpPr>
            <a:spLocks noChangeShapeType="1"/>
          </p:cNvSpPr>
          <p:nvPr/>
        </p:nvSpPr>
        <p:spPr bwMode="auto">
          <a:xfrm flipH="1">
            <a:off x="381000" y="1268760"/>
            <a:ext cx="8458200" cy="0"/>
          </a:xfrm>
          <a:prstGeom prst="line">
            <a:avLst/>
          </a:prstGeom>
          <a:noFill/>
          <a:ln w="9525">
            <a:solidFill>
              <a:srgbClr val="FFFFFF"/>
            </a:solidFill>
            <a:round/>
            <a:headEnd/>
            <a:tailEnd/>
          </a:ln>
        </p:spPr>
        <p:txBody>
          <a:bodyPr/>
          <a:lstStyle/>
          <a:p>
            <a:endParaRPr lang="en-US"/>
          </a:p>
        </p:txBody>
      </p:sp>
      <p:sp>
        <p:nvSpPr>
          <p:cNvPr id="7" name="Rectangle 5"/>
          <p:cNvSpPr>
            <a:spLocks noChangeArrowheads="1"/>
          </p:cNvSpPr>
          <p:nvPr/>
        </p:nvSpPr>
        <p:spPr bwMode="auto">
          <a:xfrm>
            <a:off x="536575" y="404813"/>
            <a:ext cx="8147050" cy="523220"/>
          </a:xfrm>
          <a:prstGeom prst="rect">
            <a:avLst/>
          </a:prstGeom>
          <a:noFill/>
          <a:ln>
            <a:noFill/>
          </a:ln>
          <a:effectLst>
            <a:outerShdw dist="35921" dir="2700000" algn="ctr" rotWithShape="0">
              <a:schemeClr val="tx1"/>
            </a:outerShdw>
          </a:effectLst>
          <a:extLst/>
        </p:spPr>
        <p:txBody>
          <a:bodyPr>
            <a:spAutoFit/>
          </a:bodyPr>
          <a:lstStyle/>
          <a:p>
            <a:pPr algn="ctr"/>
            <a:r>
              <a:rPr lang="en-US" sz="2800" dirty="0">
                <a:solidFill>
                  <a:srgbClr val="FFCC00"/>
                </a:solidFill>
                <a:latin typeface="+mn-lt"/>
              </a:rPr>
              <a:t>General Commerce Regime:</a:t>
            </a:r>
            <a:endParaRPr lang="es-ES" sz="2800" dirty="0">
              <a:solidFill>
                <a:srgbClr val="FFCC00"/>
              </a:solidFill>
              <a:latin typeface="+mn-lt"/>
            </a:endParaRPr>
          </a:p>
        </p:txBody>
      </p:sp>
      <p:sp>
        <p:nvSpPr>
          <p:cNvPr id="2" name="1 Rectángulo"/>
          <p:cNvSpPr/>
          <p:nvPr/>
        </p:nvSpPr>
        <p:spPr>
          <a:xfrm>
            <a:off x="17964" y="1108790"/>
            <a:ext cx="8159432" cy="4673587"/>
          </a:xfrm>
          <a:prstGeom prst="rect">
            <a:avLst/>
          </a:prstGeom>
        </p:spPr>
        <p:txBody>
          <a:bodyPr wrap="square">
            <a:spAutoFit/>
          </a:bodyPr>
          <a:lstStyle/>
          <a:p>
            <a:pPr marL="1085850" lvl="1" eaLnBrk="0" hangingPunct="0">
              <a:spcBef>
                <a:spcPct val="20000"/>
              </a:spcBef>
              <a:spcAft>
                <a:spcPct val="105000"/>
              </a:spcAft>
              <a:buClr>
                <a:srgbClr val="FF6600"/>
              </a:buClr>
              <a:buSzPct val="110000"/>
              <a:tabLst>
                <a:tab pos="1085850" algn="l"/>
              </a:tabLst>
            </a:pPr>
            <a:endParaRPr lang="fr-FR" sz="1400" dirty="0">
              <a:solidFill>
                <a:schemeClr val="bg1"/>
              </a:solidFill>
            </a:endParaRPr>
          </a:p>
          <a:p>
            <a:pPr marL="1428750" lvl="1" indent="-342900" eaLnBrk="0" hangingPunct="0">
              <a:spcBef>
                <a:spcPct val="20000"/>
              </a:spcBef>
              <a:spcAft>
                <a:spcPct val="105000"/>
              </a:spcAft>
              <a:buClr>
                <a:srgbClr val="FF6600"/>
              </a:buClr>
              <a:buSzPct val="110000"/>
              <a:buFont typeface="Wingdings" panose="05000000000000000000" pitchFamily="2" charset="2"/>
              <a:buChar char="Ø"/>
              <a:tabLst>
                <a:tab pos="1085850" algn="l"/>
              </a:tabLst>
            </a:pPr>
            <a:r>
              <a:rPr lang="es-UY" sz="2000" dirty="0" err="1">
                <a:solidFill>
                  <a:schemeClr val="bg1"/>
                </a:solidFill>
                <a:latin typeface="Calibri" pitchFamily="34" charset="0"/>
              </a:rPr>
              <a:t>The</a:t>
            </a:r>
            <a:r>
              <a:rPr lang="es-UY" sz="2000" dirty="0">
                <a:solidFill>
                  <a:schemeClr val="bg1"/>
                </a:solidFill>
                <a:latin typeface="Calibri" pitchFamily="34" charset="0"/>
              </a:rPr>
              <a:t> </a:t>
            </a:r>
            <a:r>
              <a:rPr lang="es-UY" sz="2000" dirty="0" err="1">
                <a:solidFill>
                  <a:schemeClr val="bg1"/>
                </a:solidFill>
                <a:latin typeface="Calibri" pitchFamily="34" charset="0"/>
              </a:rPr>
              <a:t>export</a:t>
            </a:r>
            <a:r>
              <a:rPr lang="es-UY" sz="2000" dirty="0">
                <a:solidFill>
                  <a:schemeClr val="bg1"/>
                </a:solidFill>
                <a:latin typeface="Calibri" pitchFamily="34" charset="0"/>
              </a:rPr>
              <a:t> and </a:t>
            </a:r>
            <a:r>
              <a:rPr lang="es-UY" sz="2000" dirty="0" err="1">
                <a:solidFill>
                  <a:schemeClr val="bg1"/>
                </a:solidFill>
                <a:latin typeface="Calibri" pitchFamily="34" charset="0"/>
              </a:rPr>
              <a:t>import</a:t>
            </a:r>
            <a:r>
              <a:rPr lang="es-UY" sz="2000" dirty="0">
                <a:solidFill>
                  <a:schemeClr val="bg1"/>
                </a:solidFill>
                <a:latin typeface="Calibri" pitchFamily="34" charset="0"/>
              </a:rPr>
              <a:t> </a:t>
            </a:r>
            <a:r>
              <a:rPr lang="es-UY" sz="2000" dirty="0" err="1">
                <a:solidFill>
                  <a:schemeClr val="bg1"/>
                </a:solidFill>
                <a:latin typeface="Calibri" pitchFamily="34" charset="0"/>
              </a:rPr>
              <a:t>Regime</a:t>
            </a:r>
            <a:r>
              <a:rPr lang="es-UY" sz="2000" dirty="0">
                <a:solidFill>
                  <a:schemeClr val="bg1"/>
                </a:solidFill>
                <a:latin typeface="Calibri" pitchFamily="34" charset="0"/>
              </a:rPr>
              <a:t> </a:t>
            </a:r>
            <a:r>
              <a:rPr lang="es-UY" sz="2000" dirty="0" err="1">
                <a:solidFill>
                  <a:schemeClr val="bg1"/>
                </a:solidFill>
                <a:latin typeface="Calibri" pitchFamily="34" charset="0"/>
              </a:rPr>
              <a:t>is</a:t>
            </a:r>
            <a:r>
              <a:rPr lang="es-UY" sz="2000" dirty="0">
                <a:solidFill>
                  <a:schemeClr val="bg1"/>
                </a:solidFill>
                <a:latin typeface="Calibri" pitchFamily="34" charset="0"/>
              </a:rPr>
              <a:t> </a:t>
            </a:r>
            <a:r>
              <a:rPr lang="es-UY" sz="2000" dirty="0" err="1">
                <a:solidFill>
                  <a:schemeClr val="bg1"/>
                </a:solidFill>
                <a:latin typeface="Calibri" pitchFamily="34" charset="0"/>
              </a:rPr>
              <a:t>totally</a:t>
            </a:r>
            <a:r>
              <a:rPr lang="es-UY" sz="2000" dirty="0">
                <a:solidFill>
                  <a:schemeClr val="bg1"/>
                </a:solidFill>
                <a:latin typeface="Calibri" pitchFamily="34" charset="0"/>
              </a:rPr>
              <a:t> free.</a:t>
            </a:r>
          </a:p>
          <a:p>
            <a:pPr marL="1428750" lvl="1" indent="-342900" eaLnBrk="0" hangingPunct="0">
              <a:spcBef>
                <a:spcPct val="20000"/>
              </a:spcBef>
              <a:spcAft>
                <a:spcPct val="105000"/>
              </a:spcAft>
              <a:buClr>
                <a:srgbClr val="FF6600"/>
              </a:buClr>
              <a:buSzPct val="110000"/>
              <a:buFont typeface="Wingdings" panose="05000000000000000000" pitchFamily="2" charset="2"/>
              <a:buChar char="Ø"/>
              <a:tabLst>
                <a:tab pos="1085850" algn="l"/>
              </a:tabLst>
            </a:pPr>
            <a:r>
              <a:rPr lang="es-UY" sz="2000" dirty="0">
                <a:solidFill>
                  <a:schemeClr val="bg1"/>
                </a:solidFill>
                <a:latin typeface="Calibri" pitchFamily="34" charset="0"/>
              </a:rPr>
              <a:t>Free </a:t>
            </a:r>
            <a:r>
              <a:rPr lang="es-UY" sz="2000" dirty="0" err="1">
                <a:solidFill>
                  <a:schemeClr val="bg1"/>
                </a:solidFill>
                <a:latin typeface="Calibri" pitchFamily="34" charset="0"/>
              </a:rPr>
              <a:t>exchange</a:t>
            </a:r>
            <a:r>
              <a:rPr lang="es-UY" sz="2000" dirty="0">
                <a:solidFill>
                  <a:schemeClr val="bg1"/>
                </a:solidFill>
                <a:latin typeface="Calibri" pitchFamily="34" charset="0"/>
              </a:rPr>
              <a:t> </a:t>
            </a:r>
            <a:r>
              <a:rPr lang="es-UY" sz="2000" dirty="0" err="1">
                <a:solidFill>
                  <a:schemeClr val="bg1"/>
                </a:solidFill>
                <a:latin typeface="Calibri" pitchFamily="34" charset="0"/>
              </a:rPr>
              <a:t>market</a:t>
            </a:r>
            <a:r>
              <a:rPr lang="es-UY" sz="2000" dirty="0">
                <a:solidFill>
                  <a:schemeClr val="bg1"/>
                </a:solidFill>
                <a:latin typeface="Calibri" pitchFamily="34" charset="0"/>
              </a:rPr>
              <a:t> has no </a:t>
            </a:r>
            <a:r>
              <a:rPr lang="es-UY" sz="2000" dirty="0" err="1">
                <a:solidFill>
                  <a:schemeClr val="bg1"/>
                </a:solidFill>
                <a:latin typeface="Calibri" pitchFamily="34" charset="0"/>
              </a:rPr>
              <a:t>restrictions</a:t>
            </a:r>
            <a:r>
              <a:rPr lang="es-UY" sz="2000" dirty="0">
                <a:solidFill>
                  <a:schemeClr val="bg1"/>
                </a:solidFill>
                <a:latin typeface="Calibri" pitchFamily="34" charset="0"/>
              </a:rPr>
              <a:t> </a:t>
            </a:r>
            <a:r>
              <a:rPr lang="es-UY" sz="2000" dirty="0" err="1">
                <a:solidFill>
                  <a:schemeClr val="bg1"/>
                </a:solidFill>
                <a:latin typeface="Calibri" pitchFamily="34" charset="0"/>
              </a:rPr>
              <a:t>for</a:t>
            </a:r>
            <a:r>
              <a:rPr lang="es-UY" sz="2000" dirty="0">
                <a:solidFill>
                  <a:schemeClr val="bg1"/>
                </a:solidFill>
                <a:latin typeface="Calibri" pitchFamily="34" charset="0"/>
              </a:rPr>
              <a:t> </a:t>
            </a:r>
            <a:r>
              <a:rPr lang="es-UY" sz="2000" dirty="0" err="1">
                <a:solidFill>
                  <a:schemeClr val="bg1"/>
                </a:solidFill>
                <a:latin typeface="Calibri" pitchFamily="34" charset="0"/>
              </a:rPr>
              <a:t>foreign</a:t>
            </a:r>
            <a:r>
              <a:rPr lang="es-UY" sz="2000" dirty="0">
                <a:solidFill>
                  <a:schemeClr val="bg1"/>
                </a:solidFill>
                <a:latin typeface="Calibri" pitchFamily="34" charset="0"/>
              </a:rPr>
              <a:t> </a:t>
            </a:r>
            <a:r>
              <a:rPr lang="es-UY" sz="2000" dirty="0" err="1">
                <a:solidFill>
                  <a:schemeClr val="bg1"/>
                </a:solidFill>
                <a:latin typeface="Calibri" pitchFamily="34" charset="0"/>
              </a:rPr>
              <a:t>trade</a:t>
            </a:r>
            <a:r>
              <a:rPr lang="es-UY" sz="2000" dirty="0">
                <a:solidFill>
                  <a:schemeClr val="bg1"/>
                </a:solidFill>
                <a:latin typeface="Calibri" pitchFamily="34" charset="0"/>
              </a:rPr>
              <a:t>. </a:t>
            </a:r>
          </a:p>
          <a:p>
            <a:pPr marL="1428750" lvl="1" indent="-342900" eaLnBrk="0" hangingPunct="0">
              <a:spcBef>
                <a:spcPct val="20000"/>
              </a:spcBef>
              <a:spcAft>
                <a:spcPct val="105000"/>
              </a:spcAft>
              <a:buClr>
                <a:srgbClr val="FF6600"/>
              </a:buClr>
              <a:buSzPct val="110000"/>
              <a:buFont typeface="Wingdings" panose="05000000000000000000" pitchFamily="2" charset="2"/>
              <a:buChar char="Ø"/>
              <a:tabLst>
                <a:tab pos="1085850" algn="l"/>
              </a:tabLst>
            </a:pPr>
            <a:r>
              <a:rPr lang="en-US" sz="2000" dirty="0">
                <a:solidFill>
                  <a:schemeClr val="bg1"/>
                </a:solidFill>
                <a:latin typeface="Calibri" pitchFamily="34" charset="0"/>
              </a:rPr>
              <a:t>Common external tariff varies from 0% to</a:t>
            </a:r>
            <a:r>
              <a:rPr lang="es-UY" sz="2000" dirty="0">
                <a:solidFill>
                  <a:schemeClr val="bg1"/>
                </a:solidFill>
                <a:latin typeface="Calibri" pitchFamily="34" charset="0"/>
              </a:rPr>
              <a:t> 20% </a:t>
            </a:r>
            <a:r>
              <a:rPr lang="es-UY" sz="2000" dirty="0" err="1">
                <a:solidFill>
                  <a:schemeClr val="bg1"/>
                </a:solidFill>
                <a:latin typeface="Calibri" pitchFamily="34" charset="0"/>
              </a:rPr>
              <a:t>with</a:t>
            </a:r>
            <a:r>
              <a:rPr lang="es-UY" sz="2000" dirty="0">
                <a:solidFill>
                  <a:schemeClr val="bg1"/>
                </a:solidFill>
                <a:latin typeface="Calibri" pitchFamily="34" charset="0"/>
              </a:rPr>
              <a:t> </a:t>
            </a:r>
            <a:r>
              <a:rPr lang="es-UY" sz="2000" dirty="0" err="1">
                <a:solidFill>
                  <a:schemeClr val="bg1"/>
                </a:solidFill>
                <a:latin typeface="Calibri" pitchFamily="34" charset="0"/>
              </a:rPr>
              <a:t>exceptional</a:t>
            </a:r>
            <a:r>
              <a:rPr lang="es-UY" sz="2000" dirty="0">
                <a:solidFill>
                  <a:schemeClr val="bg1"/>
                </a:solidFill>
                <a:latin typeface="Calibri" pitchFamily="34" charset="0"/>
              </a:rPr>
              <a:t> </a:t>
            </a:r>
            <a:r>
              <a:rPr lang="es-UY" sz="2000" dirty="0" err="1">
                <a:solidFill>
                  <a:schemeClr val="bg1"/>
                </a:solidFill>
                <a:latin typeface="Calibri" pitchFamily="34" charset="0"/>
              </a:rPr>
              <a:t>rates</a:t>
            </a:r>
            <a:r>
              <a:rPr lang="es-UY" sz="2000" dirty="0">
                <a:solidFill>
                  <a:schemeClr val="bg1"/>
                </a:solidFill>
                <a:latin typeface="Calibri" pitchFamily="34" charset="0"/>
              </a:rPr>
              <a:t> of  35%.</a:t>
            </a:r>
          </a:p>
          <a:p>
            <a:pPr marL="1428750" lvl="1" indent="-342900" eaLnBrk="0" hangingPunct="0">
              <a:spcBef>
                <a:spcPct val="20000"/>
              </a:spcBef>
              <a:spcAft>
                <a:spcPct val="105000"/>
              </a:spcAft>
              <a:buClr>
                <a:srgbClr val="FF6600"/>
              </a:buClr>
              <a:buSzPct val="110000"/>
              <a:buFont typeface="Wingdings" panose="05000000000000000000" pitchFamily="2" charset="2"/>
              <a:buChar char="Ø"/>
              <a:tabLst>
                <a:tab pos="1085850" algn="l"/>
              </a:tabLst>
            </a:pPr>
            <a:r>
              <a:rPr lang="es-UY" sz="2000" dirty="0">
                <a:solidFill>
                  <a:schemeClr val="bg1"/>
                </a:solidFill>
                <a:latin typeface="Calibri" pitchFamily="34" charset="0"/>
              </a:rPr>
              <a:t>0% </a:t>
            </a:r>
            <a:r>
              <a:rPr lang="es-UY" sz="2000" dirty="0" err="1">
                <a:solidFill>
                  <a:schemeClr val="bg1"/>
                </a:solidFill>
                <a:latin typeface="Calibri" pitchFamily="34" charset="0"/>
              </a:rPr>
              <a:t>tariff</a:t>
            </a:r>
            <a:r>
              <a:rPr lang="es-UY" sz="2000" dirty="0">
                <a:solidFill>
                  <a:schemeClr val="bg1"/>
                </a:solidFill>
                <a:latin typeface="Calibri" pitchFamily="34" charset="0"/>
              </a:rPr>
              <a:t> </a:t>
            </a:r>
            <a:r>
              <a:rPr lang="es-UY" sz="2000" dirty="0" err="1">
                <a:solidFill>
                  <a:schemeClr val="bg1"/>
                </a:solidFill>
                <a:latin typeface="Calibri" pitchFamily="34" charset="0"/>
              </a:rPr>
              <a:t>between</a:t>
            </a:r>
            <a:r>
              <a:rPr lang="es-UY" sz="2000" dirty="0">
                <a:solidFill>
                  <a:schemeClr val="bg1"/>
                </a:solidFill>
                <a:latin typeface="Calibri" pitchFamily="34" charset="0"/>
              </a:rPr>
              <a:t> MERCOSUR </a:t>
            </a:r>
            <a:r>
              <a:rPr lang="es-UY" sz="2000" dirty="0" err="1">
                <a:solidFill>
                  <a:schemeClr val="bg1"/>
                </a:solidFill>
                <a:latin typeface="Calibri" pitchFamily="34" charset="0"/>
              </a:rPr>
              <a:t>members</a:t>
            </a:r>
            <a:r>
              <a:rPr lang="es-UY" sz="2000" dirty="0">
                <a:solidFill>
                  <a:schemeClr val="bg1"/>
                </a:solidFill>
                <a:latin typeface="Calibri" pitchFamily="34" charset="0"/>
              </a:rPr>
              <a:t> ( </a:t>
            </a:r>
            <a:r>
              <a:rPr lang="es-UY" sz="2000" dirty="0" err="1">
                <a:solidFill>
                  <a:schemeClr val="bg1"/>
                </a:solidFill>
                <a:latin typeface="Calibri" pitchFamily="34" charset="0"/>
              </a:rPr>
              <a:t>with</a:t>
            </a:r>
            <a:r>
              <a:rPr lang="es-UY" sz="2000" dirty="0">
                <a:solidFill>
                  <a:schemeClr val="bg1"/>
                </a:solidFill>
                <a:latin typeface="Calibri" pitchFamily="34" charset="0"/>
              </a:rPr>
              <a:t> </a:t>
            </a:r>
            <a:r>
              <a:rPr lang="es-UY" sz="2000" dirty="0" err="1">
                <a:solidFill>
                  <a:schemeClr val="bg1"/>
                </a:solidFill>
                <a:latin typeface="Calibri" pitchFamily="34" charset="0"/>
              </a:rPr>
              <a:t>exceptions</a:t>
            </a:r>
            <a:r>
              <a:rPr lang="es-UY" sz="2000" dirty="0">
                <a:solidFill>
                  <a:schemeClr val="bg1"/>
                </a:solidFill>
                <a:latin typeface="Calibri" pitchFamily="34" charset="0"/>
              </a:rPr>
              <a:t>).</a:t>
            </a:r>
          </a:p>
          <a:p>
            <a:pPr marL="1085850" lvl="1" eaLnBrk="0" hangingPunct="0">
              <a:spcBef>
                <a:spcPct val="20000"/>
              </a:spcBef>
              <a:spcAft>
                <a:spcPct val="105000"/>
              </a:spcAft>
              <a:buClr>
                <a:srgbClr val="FF6600"/>
              </a:buClr>
              <a:buSzPct val="110000"/>
              <a:tabLst>
                <a:tab pos="1085850" algn="l"/>
              </a:tabLst>
            </a:pPr>
            <a:endParaRPr lang="es-UY" sz="2000" dirty="0">
              <a:solidFill>
                <a:schemeClr val="bg1"/>
              </a:solidFill>
              <a:latin typeface="Calibri" pitchFamily="34" charset="0"/>
            </a:endParaRPr>
          </a:p>
          <a:p>
            <a:pPr marL="1085850" lvl="1" eaLnBrk="0" hangingPunct="0">
              <a:spcBef>
                <a:spcPct val="20000"/>
              </a:spcBef>
              <a:spcAft>
                <a:spcPct val="105000"/>
              </a:spcAft>
              <a:buClr>
                <a:srgbClr val="FF6600"/>
              </a:buClr>
              <a:buSzPct val="110000"/>
              <a:tabLst>
                <a:tab pos="1085850" algn="l"/>
              </a:tabLst>
            </a:pPr>
            <a:r>
              <a:rPr lang="fr-FR" sz="2000" b="1" dirty="0">
                <a:solidFill>
                  <a:schemeClr val="bg1"/>
                </a:solidFill>
                <a:latin typeface="+mn-lt"/>
              </a:rPr>
              <a:t> </a:t>
            </a:r>
            <a:endParaRPr lang="es-ES" sz="2000" dirty="0">
              <a:solidFill>
                <a:schemeClr val="bg1"/>
              </a:solidFill>
              <a:latin typeface="+mn-lt"/>
            </a:endParaRPr>
          </a:p>
        </p:txBody>
      </p:sp>
      <p:pic>
        <p:nvPicPr>
          <p:cNvPr id="6" name="Picture 11" descr="IMAGEN4A"/>
          <p:cNvPicPr>
            <a:picLocks noChangeAspect="1" noChangeArrowheads="1"/>
          </p:cNvPicPr>
          <p:nvPr/>
        </p:nvPicPr>
        <p:blipFill>
          <a:blip r:embed="rId3"/>
          <a:srcRect/>
          <a:stretch>
            <a:fillRect/>
          </a:stretch>
        </p:blipFill>
        <p:spPr bwMode="auto">
          <a:xfrm>
            <a:off x="6774180" y="55542"/>
            <a:ext cx="2037496" cy="1148417"/>
          </a:xfrm>
          <a:prstGeom prst="rect">
            <a:avLst/>
          </a:prstGeom>
          <a:noFill/>
          <a:ln w="9525">
            <a:noFill/>
            <a:miter lim="800000"/>
            <a:headEnd/>
            <a:tailEnd/>
          </a:ln>
        </p:spPr>
      </p:pic>
    </p:spTree>
    <p:extLst>
      <p:ext uri="{BB962C8B-B14F-4D97-AF65-F5344CB8AC3E}">
        <p14:creationId xmlns:p14="http://schemas.microsoft.com/office/powerpoint/2010/main" val="57160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611188" y="1125538"/>
            <a:ext cx="8064500" cy="6863417"/>
          </a:xfrm>
          <a:prstGeom prst="rect">
            <a:avLst/>
          </a:prstGeom>
          <a:noFill/>
          <a:ln w="9525">
            <a:noFill/>
            <a:miter lim="800000"/>
            <a:headEnd/>
            <a:tailEnd/>
          </a:ln>
        </p:spPr>
        <p:txBody>
          <a:bodyPr>
            <a:spAutoFit/>
          </a:bodyPr>
          <a:lstStyle/>
          <a:p>
            <a:pPr marL="342900" indent="-342900">
              <a:spcBef>
                <a:spcPct val="20000"/>
              </a:spcBef>
              <a:buFont typeface="Wingdings" panose="05000000000000000000" pitchFamily="2" charset="2"/>
              <a:buChar char="Ø"/>
            </a:pPr>
            <a:r>
              <a:rPr lang="en-US" sz="2000" b="1" dirty="0">
                <a:solidFill>
                  <a:schemeClr val="bg1"/>
                </a:solidFill>
                <a:latin typeface="Calibri" pitchFamily="34" charset="0"/>
              </a:rPr>
              <a:t>Choice of entity : </a:t>
            </a:r>
            <a:endParaRPr lang="en-US" sz="2000" dirty="0">
              <a:solidFill>
                <a:schemeClr val="bg1"/>
              </a:solidFill>
              <a:latin typeface="Calibri" pitchFamily="34" charset="0"/>
            </a:endParaRPr>
          </a:p>
          <a:p>
            <a:pPr marL="342900" indent="-342900">
              <a:spcBef>
                <a:spcPct val="20000"/>
              </a:spcBef>
            </a:pPr>
            <a:r>
              <a:rPr lang="en-US" sz="2000" dirty="0">
                <a:solidFill>
                  <a:schemeClr val="bg1"/>
                </a:solidFill>
                <a:latin typeface="Calibri" pitchFamily="34" charset="0"/>
              </a:rPr>
              <a:t>	Individuals and legal entities can set up an enterprise in Uruguay without any prior formalities or special authorizations from the government ( except projects with impact on the environment, public concessions, insurance and banking activities or sectors in which there is a State monopoly).</a:t>
            </a:r>
          </a:p>
          <a:p>
            <a:pPr marL="342900" indent="-342900">
              <a:spcBef>
                <a:spcPct val="20000"/>
              </a:spcBef>
            </a:pPr>
            <a:r>
              <a:rPr lang="en-US" sz="2000" dirty="0">
                <a:solidFill>
                  <a:schemeClr val="bg1"/>
                </a:solidFill>
                <a:latin typeface="Calibri" pitchFamily="34" charset="0"/>
              </a:rPr>
              <a:t>	The corporation is the most commonly used type of legal entity by foreign investors. </a:t>
            </a:r>
          </a:p>
          <a:p>
            <a:pPr marL="342900" indent="-342900">
              <a:spcBef>
                <a:spcPct val="20000"/>
              </a:spcBef>
            </a:pPr>
            <a:endParaRPr lang="en-US" sz="2000" dirty="0">
              <a:solidFill>
                <a:schemeClr val="bg1"/>
              </a:solidFill>
              <a:latin typeface="Calibri" pitchFamily="34" charset="0"/>
            </a:endParaRPr>
          </a:p>
          <a:p>
            <a:pPr marL="342900" indent="-342900">
              <a:spcBef>
                <a:spcPct val="20000"/>
              </a:spcBef>
              <a:buFont typeface="Wingdings" panose="05000000000000000000" pitchFamily="2" charset="2"/>
              <a:buChar char="Ø"/>
            </a:pPr>
            <a:r>
              <a:rPr lang="en-US" sz="2000" b="1" dirty="0">
                <a:solidFill>
                  <a:schemeClr val="bg1"/>
                </a:solidFill>
                <a:latin typeface="Calibri" pitchFamily="34" charset="0"/>
              </a:rPr>
              <a:t>Capital and Holding requirements :</a:t>
            </a:r>
          </a:p>
          <a:p>
            <a:pPr marL="342900" indent="-342900">
              <a:spcBef>
                <a:spcPct val="20000"/>
              </a:spcBef>
            </a:pPr>
            <a:r>
              <a:rPr lang="en-US" sz="2000" dirty="0">
                <a:solidFill>
                  <a:schemeClr val="bg1"/>
                </a:solidFill>
                <a:latin typeface="Calibri" pitchFamily="34" charset="0"/>
              </a:rPr>
              <a:t>	There are no specific rules establishing percentages for foreign investment participation. There are no minimum or maximum capital requirements.</a:t>
            </a:r>
          </a:p>
          <a:p>
            <a:pPr marL="342900" indent="-342900">
              <a:spcBef>
                <a:spcPct val="20000"/>
              </a:spcBef>
            </a:pPr>
            <a:endParaRPr lang="en-US" sz="2000" dirty="0">
              <a:solidFill>
                <a:schemeClr val="bg1"/>
              </a:solidFill>
              <a:latin typeface="Calibri" pitchFamily="34" charset="0"/>
            </a:endParaRPr>
          </a:p>
          <a:p>
            <a:pPr marL="342900" indent="-342900">
              <a:spcBef>
                <a:spcPct val="20000"/>
              </a:spcBef>
            </a:pPr>
            <a:r>
              <a:rPr lang="en-US" sz="2000" dirty="0">
                <a:solidFill>
                  <a:schemeClr val="bg1"/>
                </a:solidFill>
                <a:latin typeface="Calibri" pitchFamily="34" charset="0"/>
              </a:rPr>
              <a:t>	There is no requirement stating that directors or managers must be Uruguayan residents or nationals. </a:t>
            </a:r>
          </a:p>
          <a:p>
            <a:pPr marL="342900" indent="-342900">
              <a:spcBef>
                <a:spcPct val="20000"/>
              </a:spcBef>
            </a:pPr>
            <a:endParaRPr lang="en-US" sz="2000" dirty="0">
              <a:solidFill>
                <a:schemeClr val="bg1"/>
              </a:solidFill>
              <a:latin typeface="Calibri" pitchFamily="34" charset="0"/>
            </a:endParaRPr>
          </a:p>
          <a:p>
            <a:pPr marL="342900" indent="-342900">
              <a:spcBef>
                <a:spcPct val="20000"/>
              </a:spcBef>
            </a:pPr>
            <a:r>
              <a:rPr lang="en-US" sz="2000" dirty="0">
                <a:solidFill>
                  <a:schemeClr val="bg1"/>
                </a:solidFill>
                <a:latin typeface="Calibri" pitchFamily="34" charset="0"/>
              </a:rPr>
              <a:t>	</a:t>
            </a:r>
          </a:p>
          <a:p>
            <a:pPr marL="342900" indent="-342900">
              <a:spcBef>
                <a:spcPct val="20000"/>
              </a:spcBef>
            </a:pPr>
            <a:r>
              <a:rPr lang="en-US" sz="2000" dirty="0">
                <a:solidFill>
                  <a:schemeClr val="bg1"/>
                </a:solidFill>
                <a:latin typeface="Calibri" pitchFamily="34" charset="0"/>
              </a:rPr>
              <a:t>	</a:t>
            </a:r>
            <a:r>
              <a:rPr lang="en-US" sz="2000" b="1" dirty="0">
                <a:solidFill>
                  <a:schemeClr val="bg1"/>
                </a:solidFill>
                <a:latin typeface="Calibri" pitchFamily="34" charset="0"/>
              </a:rPr>
              <a:t>	</a:t>
            </a:r>
            <a:br>
              <a:rPr lang="en-US" sz="2000" b="1" dirty="0">
                <a:solidFill>
                  <a:schemeClr val="bg1"/>
                </a:solidFill>
                <a:latin typeface="Calibri" pitchFamily="34" charset="0"/>
              </a:rPr>
            </a:br>
            <a:endParaRPr lang="en-US" sz="2000" dirty="0">
              <a:solidFill>
                <a:schemeClr val="bg1"/>
              </a:solidFill>
              <a:latin typeface="Calibri" pitchFamily="34" charset="0"/>
            </a:endParaRPr>
          </a:p>
        </p:txBody>
      </p:sp>
      <p:sp>
        <p:nvSpPr>
          <p:cNvPr id="94211" name="Line 6"/>
          <p:cNvSpPr>
            <a:spLocks noChangeShapeType="1"/>
          </p:cNvSpPr>
          <p:nvPr/>
        </p:nvSpPr>
        <p:spPr bwMode="auto">
          <a:xfrm flipH="1">
            <a:off x="381000" y="1052513"/>
            <a:ext cx="8458200" cy="0"/>
          </a:xfrm>
          <a:prstGeom prst="line">
            <a:avLst/>
          </a:prstGeom>
          <a:noFill/>
          <a:ln w="9525">
            <a:solidFill>
              <a:srgbClr val="FFFFFF"/>
            </a:solidFill>
            <a:round/>
            <a:headEnd/>
            <a:tailEnd/>
          </a:ln>
        </p:spPr>
        <p:txBody>
          <a:bodyPr/>
          <a:lstStyle/>
          <a:p>
            <a:endParaRPr lang="en-US"/>
          </a:p>
        </p:txBody>
      </p:sp>
      <p:sp>
        <p:nvSpPr>
          <p:cNvPr id="7" name="Rectangle 5"/>
          <p:cNvSpPr>
            <a:spLocks noChangeArrowheads="1"/>
          </p:cNvSpPr>
          <p:nvPr/>
        </p:nvSpPr>
        <p:spPr bwMode="auto">
          <a:xfrm>
            <a:off x="536575" y="404813"/>
            <a:ext cx="8147050" cy="519112"/>
          </a:xfrm>
          <a:prstGeom prst="rect">
            <a:avLst/>
          </a:prstGeom>
          <a:noFill/>
          <a:ln>
            <a:noFill/>
          </a:ln>
          <a:effectLst>
            <a:outerShdw dist="35921" dir="2700000" algn="ctr" rotWithShape="0">
              <a:schemeClr val="tx1"/>
            </a:outerShdw>
          </a:effectLst>
          <a:extLst/>
        </p:spPr>
        <p:txBody>
          <a:bodyPr>
            <a:spAutoFit/>
          </a:bodyPr>
          <a:lstStyle/>
          <a:p>
            <a:pPr algn="ctr"/>
            <a:r>
              <a:rPr lang="fr-FR" sz="2800" dirty="0" err="1">
                <a:solidFill>
                  <a:srgbClr val="FFCC00"/>
                </a:solidFill>
                <a:latin typeface="+mn-lt"/>
              </a:rPr>
              <a:t>Doing</a:t>
            </a:r>
            <a:r>
              <a:rPr lang="fr-FR" sz="2800" dirty="0">
                <a:solidFill>
                  <a:srgbClr val="FFCC00"/>
                </a:solidFill>
                <a:latin typeface="+mn-lt"/>
              </a:rPr>
              <a:t> business in Uruguay</a:t>
            </a:r>
            <a:endParaRPr lang="es-ES" sz="2800" dirty="0">
              <a:solidFill>
                <a:srgbClr val="FFCC00"/>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611188" y="1125538"/>
            <a:ext cx="8064500" cy="646331"/>
          </a:xfrm>
          <a:prstGeom prst="rect">
            <a:avLst/>
          </a:prstGeom>
          <a:noFill/>
          <a:ln w="9525">
            <a:noFill/>
            <a:miter lim="800000"/>
            <a:headEnd/>
            <a:tailEnd/>
          </a:ln>
        </p:spPr>
        <p:txBody>
          <a:bodyPr>
            <a:spAutoFit/>
          </a:bodyPr>
          <a:lstStyle/>
          <a:p>
            <a:pPr marL="342900" indent="-342900">
              <a:lnSpc>
                <a:spcPct val="90000"/>
              </a:lnSpc>
              <a:spcBef>
                <a:spcPct val="50000"/>
              </a:spcBef>
            </a:pPr>
            <a:br>
              <a:rPr lang="en-US" sz="2000" b="1" dirty="0">
                <a:solidFill>
                  <a:srgbClr val="000000"/>
                </a:solidFill>
              </a:rPr>
            </a:br>
            <a:endParaRPr lang="en-US" sz="2000" dirty="0">
              <a:solidFill>
                <a:schemeClr val="bg1"/>
              </a:solidFill>
              <a:latin typeface="Calibri" pitchFamily="34" charset="0"/>
            </a:endParaRPr>
          </a:p>
        </p:txBody>
      </p:sp>
      <p:sp>
        <p:nvSpPr>
          <p:cNvPr id="94211" name="Line 6"/>
          <p:cNvSpPr>
            <a:spLocks noChangeShapeType="1"/>
          </p:cNvSpPr>
          <p:nvPr/>
        </p:nvSpPr>
        <p:spPr bwMode="auto">
          <a:xfrm flipH="1">
            <a:off x="381000" y="1052513"/>
            <a:ext cx="8458200" cy="0"/>
          </a:xfrm>
          <a:prstGeom prst="line">
            <a:avLst/>
          </a:prstGeom>
          <a:noFill/>
          <a:ln w="9525">
            <a:solidFill>
              <a:srgbClr val="FFFFFF"/>
            </a:solidFill>
            <a:round/>
            <a:headEnd/>
            <a:tailEnd/>
          </a:ln>
        </p:spPr>
        <p:txBody>
          <a:bodyPr/>
          <a:lstStyle/>
          <a:p>
            <a:endParaRPr lang="en-US"/>
          </a:p>
        </p:txBody>
      </p:sp>
      <p:sp>
        <p:nvSpPr>
          <p:cNvPr id="7" name="Rectangle 5"/>
          <p:cNvSpPr>
            <a:spLocks noChangeArrowheads="1"/>
          </p:cNvSpPr>
          <p:nvPr/>
        </p:nvSpPr>
        <p:spPr bwMode="auto">
          <a:xfrm>
            <a:off x="536575" y="404813"/>
            <a:ext cx="8147050" cy="523220"/>
          </a:xfrm>
          <a:prstGeom prst="rect">
            <a:avLst/>
          </a:prstGeom>
          <a:noFill/>
          <a:ln>
            <a:noFill/>
          </a:ln>
          <a:effectLst>
            <a:outerShdw dist="35921" dir="2700000" algn="ctr" rotWithShape="0">
              <a:schemeClr val="tx1"/>
            </a:outerShdw>
          </a:effectLst>
          <a:extLst/>
        </p:spPr>
        <p:txBody>
          <a:bodyPr>
            <a:spAutoFit/>
          </a:bodyPr>
          <a:lstStyle/>
          <a:p>
            <a:pPr algn="ctr"/>
            <a:r>
              <a:rPr lang="en-US" sz="2800" dirty="0">
                <a:solidFill>
                  <a:srgbClr val="FFCC00"/>
                </a:solidFill>
                <a:latin typeface="+mn-lt"/>
              </a:rPr>
              <a:t>Selling to the Government:</a:t>
            </a:r>
            <a:endParaRPr lang="es-ES" sz="2800" dirty="0">
              <a:solidFill>
                <a:srgbClr val="FFCC00"/>
              </a:solidFill>
              <a:latin typeface="+mn-lt"/>
            </a:endParaRPr>
          </a:p>
        </p:txBody>
      </p:sp>
      <p:sp>
        <p:nvSpPr>
          <p:cNvPr id="2" name="1 Rectángulo"/>
          <p:cNvSpPr/>
          <p:nvPr/>
        </p:nvSpPr>
        <p:spPr>
          <a:xfrm>
            <a:off x="0" y="768521"/>
            <a:ext cx="8159432" cy="6443302"/>
          </a:xfrm>
          <a:prstGeom prst="rect">
            <a:avLst/>
          </a:prstGeom>
        </p:spPr>
        <p:txBody>
          <a:bodyPr wrap="square">
            <a:spAutoFit/>
          </a:bodyPr>
          <a:lstStyle/>
          <a:p>
            <a:pPr marL="1085850" lvl="1" eaLnBrk="0" hangingPunct="0">
              <a:spcBef>
                <a:spcPct val="20000"/>
              </a:spcBef>
              <a:spcAft>
                <a:spcPct val="105000"/>
              </a:spcAft>
              <a:buClr>
                <a:srgbClr val="FF6600"/>
              </a:buClr>
              <a:buSzPct val="110000"/>
              <a:tabLst>
                <a:tab pos="1085850" algn="l"/>
              </a:tabLst>
            </a:pPr>
            <a:endParaRPr lang="fr-FR" sz="1400" dirty="0">
              <a:solidFill>
                <a:schemeClr val="bg1"/>
              </a:solidFill>
            </a:endParaRPr>
          </a:p>
          <a:p>
            <a:pPr marL="1085850" lvl="1" eaLnBrk="0" hangingPunct="0">
              <a:spcBef>
                <a:spcPct val="20000"/>
              </a:spcBef>
              <a:spcAft>
                <a:spcPct val="105000"/>
              </a:spcAft>
              <a:buClr>
                <a:srgbClr val="FF6600"/>
              </a:buClr>
              <a:buSzPct val="110000"/>
              <a:tabLst>
                <a:tab pos="1085850" algn="l"/>
              </a:tabLst>
            </a:pPr>
            <a:r>
              <a:rPr lang="en-US" sz="2000" b="1" dirty="0">
                <a:solidFill>
                  <a:schemeClr val="bg1"/>
                </a:solidFill>
                <a:latin typeface="+mn-lt"/>
              </a:rPr>
              <a:t>International public tender is the most common mode of selection</a:t>
            </a:r>
            <a:r>
              <a:rPr lang="en-US" sz="2000" dirty="0">
                <a:solidFill>
                  <a:schemeClr val="bg1"/>
                </a:solidFill>
                <a:latin typeface="+mn-lt"/>
              </a:rPr>
              <a:t>. </a:t>
            </a:r>
          </a:p>
          <a:p>
            <a:pPr marL="1085850" lvl="1" eaLnBrk="0" hangingPunct="0">
              <a:spcBef>
                <a:spcPct val="20000"/>
              </a:spcBef>
              <a:spcAft>
                <a:spcPct val="105000"/>
              </a:spcAft>
              <a:buClr>
                <a:srgbClr val="FF6600"/>
              </a:buClr>
              <a:buSzPct val="110000"/>
              <a:tabLst>
                <a:tab pos="1085850" algn="l"/>
              </a:tabLst>
            </a:pPr>
            <a:r>
              <a:rPr lang="en-US" sz="2000" dirty="0">
                <a:solidFill>
                  <a:schemeClr val="bg1"/>
                </a:solidFill>
                <a:latin typeface="+mn-lt"/>
              </a:rPr>
              <a:t>No local presence in the country is required to become a government contractor &amp; sell to the government, but companies must register with the RUPE (</a:t>
            </a:r>
            <a:r>
              <a:rPr lang="en-US" sz="2000" dirty="0" err="1">
                <a:solidFill>
                  <a:schemeClr val="bg1"/>
                </a:solidFill>
                <a:latin typeface="+mn-lt"/>
              </a:rPr>
              <a:t>Registro</a:t>
            </a:r>
            <a:r>
              <a:rPr lang="en-US" sz="2000" dirty="0">
                <a:solidFill>
                  <a:schemeClr val="bg1"/>
                </a:solidFill>
                <a:latin typeface="+mn-lt"/>
              </a:rPr>
              <a:t> </a:t>
            </a:r>
            <a:r>
              <a:rPr lang="en-US" sz="2000" dirty="0" err="1">
                <a:solidFill>
                  <a:schemeClr val="bg1"/>
                </a:solidFill>
                <a:latin typeface="+mn-lt"/>
              </a:rPr>
              <a:t>Unico</a:t>
            </a:r>
            <a:r>
              <a:rPr lang="en-US" sz="2000" dirty="0">
                <a:solidFill>
                  <a:schemeClr val="bg1"/>
                </a:solidFill>
                <a:latin typeface="+mn-lt"/>
              </a:rPr>
              <a:t> de </a:t>
            </a:r>
            <a:r>
              <a:rPr lang="en-US" sz="2000" dirty="0" err="1">
                <a:solidFill>
                  <a:schemeClr val="bg1"/>
                </a:solidFill>
                <a:latin typeface="+mn-lt"/>
              </a:rPr>
              <a:t>Proveedores</a:t>
            </a:r>
            <a:r>
              <a:rPr lang="en-US" sz="2000" dirty="0">
                <a:solidFill>
                  <a:schemeClr val="bg1"/>
                </a:solidFill>
                <a:latin typeface="+mn-lt"/>
              </a:rPr>
              <a:t> del Estado).  (Single Registry of State Providers).</a:t>
            </a:r>
          </a:p>
          <a:p>
            <a:pPr marL="1085850" lvl="1" eaLnBrk="0" hangingPunct="0">
              <a:spcBef>
                <a:spcPct val="20000"/>
              </a:spcBef>
              <a:spcAft>
                <a:spcPct val="105000"/>
              </a:spcAft>
              <a:buClr>
                <a:srgbClr val="FF6600"/>
              </a:buClr>
              <a:buSzPct val="110000"/>
              <a:tabLst>
                <a:tab pos="1085850" algn="l"/>
              </a:tabLst>
            </a:pPr>
            <a:r>
              <a:rPr lang="en-US" sz="2000" dirty="0">
                <a:solidFill>
                  <a:schemeClr val="bg1"/>
                </a:solidFill>
                <a:latin typeface="+mn-lt"/>
              </a:rPr>
              <a:t>RUPE was established for the entire administration in September 2013: Imperative for the Government, Ministries, public enterprises, decentralized organizations.</a:t>
            </a:r>
          </a:p>
          <a:p>
            <a:pPr marL="1085850" lvl="1" eaLnBrk="0" hangingPunct="0">
              <a:spcBef>
                <a:spcPct val="20000"/>
              </a:spcBef>
              <a:spcAft>
                <a:spcPct val="105000"/>
              </a:spcAft>
              <a:buClr>
                <a:srgbClr val="FF6600"/>
              </a:buClr>
              <a:buSzPct val="110000"/>
              <a:tabLst>
                <a:tab pos="1085850" algn="l"/>
              </a:tabLst>
            </a:pPr>
            <a:r>
              <a:rPr lang="fr-FR" sz="2000" b="1" dirty="0">
                <a:solidFill>
                  <a:schemeClr val="bg1"/>
                </a:solidFill>
                <a:latin typeface="+mn-lt"/>
              </a:rPr>
              <a:t>How to registrer? </a:t>
            </a:r>
          </a:p>
          <a:p>
            <a:pPr marL="1085850" lvl="1">
              <a:tabLst>
                <a:tab pos="1085850" algn="l"/>
              </a:tabLst>
            </a:pPr>
            <a:r>
              <a:rPr lang="fr-FR" sz="1600" dirty="0">
                <a:solidFill>
                  <a:schemeClr val="bg1"/>
                </a:solidFill>
                <a:latin typeface="+mn-lt"/>
              </a:rPr>
              <a:t>1) Go to www.comprasestatales.gub.uy</a:t>
            </a:r>
          </a:p>
          <a:p>
            <a:pPr marL="1085850" lvl="1">
              <a:tabLst>
                <a:tab pos="1085850" algn="l"/>
              </a:tabLst>
            </a:pPr>
            <a:r>
              <a:rPr lang="fr-FR" sz="1600" dirty="0">
                <a:solidFill>
                  <a:schemeClr val="bg1"/>
                </a:solidFill>
                <a:latin typeface="+mn-lt"/>
              </a:rPr>
              <a:t>2) </a:t>
            </a:r>
            <a:r>
              <a:rPr lang="fr-FR" sz="1600" dirty="0" err="1">
                <a:solidFill>
                  <a:schemeClr val="bg1"/>
                </a:solidFill>
                <a:latin typeface="+mn-lt"/>
              </a:rPr>
              <a:t>Acces</a:t>
            </a:r>
            <a:r>
              <a:rPr lang="fr-FR" sz="1600" dirty="0">
                <a:solidFill>
                  <a:schemeClr val="bg1"/>
                </a:solidFill>
                <a:latin typeface="+mn-lt"/>
              </a:rPr>
              <a:t> </a:t>
            </a:r>
            <a:r>
              <a:rPr lang="fr-FR" sz="1600" dirty="0" err="1">
                <a:solidFill>
                  <a:schemeClr val="bg1"/>
                </a:solidFill>
                <a:latin typeface="+mn-lt"/>
              </a:rPr>
              <a:t>button</a:t>
            </a:r>
            <a:r>
              <a:rPr lang="fr-FR" sz="1600" dirty="0">
                <a:solidFill>
                  <a:schemeClr val="bg1"/>
                </a:solidFill>
                <a:latin typeface="+mn-lt"/>
              </a:rPr>
              <a:t> </a:t>
            </a:r>
          </a:p>
          <a:p>
            <a:pPr marL="1085850" lvl="1">
              <a:tabLst>
                <a:tab pos="1085850" algn="l"/>
              </a:tabLst>
            </a:pPr>
            <a:r>
              <a:rPr lang="fr-FR" sz="1600" dirty="0">
                <a:solidFill>
                  <a:schemeClr val="bg1"/>
                </a:solidFill>
                <a:latin typeface="+mn-lt"/>
              </a:rPr>
              <a:t>3) </a:t>
            </a:r>
            <a:r>
              <a:rPr lang="fr-FR" sz="1600" dirty="0" err="1">
                <a:solidFill>
                  <a:schemeClr val="bg1"/>
                </a:solidFill>
                <a:latin typeface="+mn-lt"/>
              </a:rPr>
              <a:t>Choose</a:t>
            </a:r>
            <a:r>
              <a:rPr lang="fr-FR" sz="1600" dirty="0">
                <a:solidFill>
                  <a:schemeClr val="bg1"/>
                </a:solidFill>
                <a:latin typeface="+mn-lt"/>
              </a:rPr>
              <a:t> option “ </a:t>
            </a:r>
            <a:r>
              <a:rPr lang="fr-FR" sz="1600" dirty="0" err="1">
                <a:solidFill>
                  <a:schemeClr val="bg1"/>
                </a:solidFill>
                <a:latin typeface="+mn-lt"/>
              </a:rPr>
              <a:t>Registrarse</a:t>
            </a:r>
            <a:r>
              <a:rPr lang="fr-FR" sz="1600" dirty="0">
                <a:solidFill>
                  <a:schemeClr val="bg1"/>
                </a:solidFill>
                <a:latin typeface="+mn-lt"/>
              </a:rPr>
              <a:t> </a:t>
            </a:r>
            <a:r>
              <a:rPr lang="fr-FR" sz="1600" dirty="0" err="1">
                <a:solidFill>
                  <a:schemeClr val="bg1"/>
                </a:solidFill>
                <a:latin typeface="+mn-lt"/>
              </a:rPr>
              <a:t>como</a:t>
            </a:r>
            <a:r>
              <a:rPr lang="fr-FR" sz="1600" dirty="0">
                <a:solidFill>
                  <a:schemeClr val="bg1"/>
                </a:solidFill>
                <a:latin typeface="+mn-lt"/>
              </a:rPr>
              <a:t> </a:t>
            </a:r>
            <a:r>
              <a:rPr lang="fr-FR" sz="1600" dirty="0" err="1">
                <a:solidFill>
                  <a:schemeClr val="bg1"/>
                </a:solidFill>
                <a:latin typeface="+mn-lt"/>
              </a:rPr>
              <a:t>proveedor</a:t>
            </a:r>
            <a:r>
              <a:rPr lang="fr-FR" sz="1600" dirty="0">
                <a:solidFill>
                  <a:schemeClr val="bg1"/>
                </a:solidFill>
                <a:latin typeface="+mn-lt"/>
              </a:rPr>
              <a:t>”</a:t>
            </a:r>
          </a:p>
          <a:p>
            <a:pPr marL="1085850" lvl="1">
              <a:tabLst>
                <a:tab pos="1085850" algn="l"/>
              </a:tabLst>
            </a:pPr>
            <a:r>
              <a:rPr lang="fr-FR" sz="1600" dirty="0">
                <a:solidFill>
                  <a:schemeClr val="bg1"/>
                </a:solidFill>
                <a:latin typeface="+mn-lt"/>
              </a:rPr>
              <a:t>4) The </a:t>
            </a:r>
            <a:r>
              <a:rPr lang="fr-FR" sz="1600" dirty="0" err="1">
                <a:solidFill>
                  <a:schemeClr val="bg1"/>
                </a:solidFill>
                <a:latin typeface="+mn-lt"/>
              </a:rPr>
              <a:t>company</a:t>
            </a:r>
            <a:r>
              <a:rPr lang="fr-FR" sz="1600" dirty="0">
                <a:solidFill>
                  <a:schemeClr val="bg1"/>
                </a:solidFill>
                <a:latin typeface="+mn-lt"/>
              </a:rPr>
              <a:t> </a:t>
            </a:r>
            <a:r>
              <a:rPr lang="fr-FR" sz="1600" dirty="0" err="1">
                <a:solidFill>
                  <a:schemeClr val="bg1"/>
                </a:solidFill>
                <a:latin typeface="+mn-lt"/>
              </a:rPr>
              <a:t>may</a:t>
            </a:r>
            <a:r>
              <a:rPr lang="fr-FR" sz="1600" dirty="0">
                <a:solidFill>
                  <a:schemeClr val="bg1"/>
                </a:solidFill>
                <a:latin typeface="+mn-lt"/>
              </a:rPr>
              <a:t> </a:t>
            </a:r>
            <a:r>
              <a:rPr lang="fr-FR" sz="1600" dirty="0" err="1">
                <a:solidFill>
                  <a:schemeClr val="bg1"/>
                </a:solidFill>
                <a:latin typeface="+mn-lt"/>
              </a:rPr>
              <a:t>register</a:t>
            </a:r>
            <a:r>
              <a:rPr lang="fr-FR" sz="1600" dirty="0">
                <a:solidFill>
                  <a:schemeClr val="bg1"/>
                </a:solidFill>
                <a:latin typeface="+mn-lt"/>
              </a:rPr>
              <a:t> </a:t>
            </a:r>
            <a:r>
              <a:rPr lang="fr-FR" sz="1600" dirty="0" err="1">
                <a:solidFill>
                  <a:schemeClr val="bg1"/>
                </a:solidFill>
                <a:latin typeface="+mn-lt"/>
              </a:rPr>
              <a:t>directly</a:t>
            </a:r>
            <a:r>
              <a:rPr lang="fr-FR" sz="1600" dirty="0">
                <a:solidFill>
                  <a:schemeClr val="bg1"/>
                </a:solidFill>
                <a:latin typeface="+mn-lt"/>
              </a:rPr>
              <a:t> or </a:t>
            </a:r>
            <a:r>
              <a:rPr lang="fr-FR" sz="1600" dirty="0" err="1">
                <a:solidFill>
                  <a:schemeClr val="bg1"/>
                </a:solidFill>
                <a:latin typeface="+mn-lt"/>
              </a:rPr>
              <a:t>through</a:t>
            </a:r>
            <a:r>
              <a:rPr lang="fr-FR" sz="1600" dirty="0">
                <a:solidFill>
                  <a:schemeClr val="bg1"/>
                </a:solidFill>
                <a:latin typeface="+mn-lt"/>
              </a:rPr>
              <a:t> </a:t>
            </a:r>
            <a:r>
              <a:rPr lang="fr-FR" sz="1600" dirty="0" err="1">
                <a:solidFill>
                  <a:schemeClr val="bg1"/>
                </a:solidFill>
                <a:latin typeface="+mn-lt"/>
              </a:rPr>
              <a:t>its</a:t>
            </a:r>
            <a:r>
              <a:rPr lang="fr-FR" sz="1600" dirty="0">
                <a:solidFill>
                  <a:schemeClr val="bg1"/>
                </a:solidFill>
                <a:latin typeface="+mn-lt"/>
              </a:rPr>
              <a:t> </a:t>
            </a:r>
            <a:r>
              <a:rPr lang="fr-FR" sz="1600" dirty="0" err="1">
                <a:solidFill>
                  <a:schemeClr val="bg1"/>
                </a:solidFill>
                <a:latin typeface="+mn-lt"/>
              </a:rPr>
              <a:t>representative</a:t>
            </a:r>
            <a:r>
              <a:rPr lang="fr-FR" sz="1600" dirty="0">
                <a:solidFill>
                  <a:schemeClr val="bg1"/>
                </a:solidFill>
                <a:latin typeface="+mn-lt"/>
              </a:rPr>
              <a:t>. </a:t>
            </a:r>
            <a:endParaRPr lang="es-ES" sz="1600" dirty="0">
              <a:solidFill>
                <a:schemeClr val="bg1"/>
              </a:solidFill>
              <a:latin typeface="+mn-lt"/>
            </a:endParaRPr>
          </a:p>
          <a:p>
            <a:pPr marL="1085850" lvl="1">
              <a:tabLst>
                <a:tab pos="1085850" algn="l"/>
              </a:tabLst>
            </a:pPr>
            <a:endParaRPr lang="es-ES" sz="2000" dirty="0">
              <a:solidFill>
                <a:schemeClr val="bg1"/>
              </a:solidFill>
              <a:latin typeface="+mn-lt"/>
            </a:endParaRPr>
          </a:p>
        </p:txBody>
      </p:sp>
    </p:spTree>
    <p:extLst>
      <p:ext uri="{BB962C8B-B14F-4D97-AF65-F5344CB8AC3E}">
        <p14:creationId xmlns:p14="http://schemas.microsoft.com/office/powerpoint/2010/main" val="116161820"/>
      </p:ext>
    </p:extLst>
  </p:cSld>
  <p:clrMapOvr>
    <a:masterClrMapping/>
  </p:clrMapOvr>
</p:sld>
</file>

<file path=ppt/theme/theme1.xml><?xml version="1.0" encoding="utf-8"?>
<a:theme xmlns:a="http://schemas.openxmlformats.org/drawingml/2006/main" name="Tema_MIEM">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uruxxi_espanol">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uruxxi_espanol">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uruxxi_espanol</Template>
  <TotalTime>16631</TotalTime>
  <Words>582</Words>
  <Application>Microsoft Office PowerPoint</Application>
  <PresentationFormat>On-screen Show (4:3)</PresentationFormat>
  <Paragraphs>137</Paragraphs>
  <Slides>12</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ＭＳ Ｐゴシック</vt:lpstr>
      <vt:lpstr>Arial</vt:lpstr>
      <vt:lpstr>Calibri</vt:lpstr>
      <vt:lpstr>Times New Roman</vt:lpstr>
      <vt:lpstr>Wingdings</vt:lpstr>
      <vt:lpstr>Tema_MIEM</vt:lpstr>
      <vt:lpstr>1_uruxxi_espanol</vt:lpstr>
      <vt:lpstr>2_uruxxi_espanol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gmarturet</dc:creator>
  <cp:lastModifiedBy>Thomas Lyford-Pike</cp:lastModifiedBy>
  <cp:revision>2294</cp:revision>
  <dcterms:created xsi:type="dcterms:W3CDTF">2009-05-21T18:05:16Z</dcterms:created>
  <dcterms:modified xsi:type="dcterms:W3CDTF">2017-06-13T02:01:17Z</dcterms:modified>
</cp:coreProperties>
</file>