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57" r:id="rId2"/>
    <p:sldId id="444" r:id="rId3"/>
    <p:sldId id="1268" r:id="rId4"/>
    <p:sldId id="1302" r:id="rId5"/>
    <p:sldId id="1269" r:id="rId6"/>
    <p:sldId id="1270" r:id="rId7"/>
    <p:sldId id="1271" r:id="rId8"/>
    <p:sldId id="1272" r:id="rId9"/>
    <p:sldId id="1273" r:id="rId10"/>
    <p:sldId id="1274" r:id="rId11"/>
    <p:sldId id="1275" r:id="rId12"/>
    <p:sldId id="1276" r:id="rId13"/>
    <p:sldId id="1277" r:id="rId14"/>
    <p:sldId id="1278" r:id="rId15"/>
    <p:sldId id="1279" r:id="rId16"/>
    <p:sldId id="1280" r:id="rId17"/>
    <p:sldId id="1281" r:id="rId18"/>
    <p:sldId id="1282" r:id="rId19"/>
    <p:sldId id="1283" r:id="rId20"/>
    <p:sldId id="1284" r:id="rId21"/>
    <p:sldId id="1285" r:id="rId22"/>
    <p:sldId id="1286" r:id="rId23"/>
    <p:sldId id="1287" r:id="rId24"/>
    <p:sldId id="1288" r:id="rId25"/>
    <p:sldId id="1289" r:id="rId26"/>
    <p:sldId id="1290" r:id="rId27"/>
    <p:sldId id="1291" r:id="rId28"/>
    <p:sldId id="1292" r:id="rId29"/>
    <p:sldId id="1293" r:id="rId30"/>
    <p:sldId id="1294" r:id="rId31"/>
    <p:sldId id="1295" r:id="rId32"/>
    <p:sldId id="1296" r:id="rId33"/>
    <p:sldId id="1297" r:id="rId34"/>
    <p:sldId id="1298" r:id="rId35"/>
    <p:sldId id="1254" r:id="rId36"/>
    <p:sldId id="1255" r:id="rId37"/>
    <p:sldId id="1256" r:id="rId38"/>
    <p:sldId id="1257" r:id="rId39"/>
    <p:sldId id="1258" r:id="rId40"/>
    <p:sldId id="1259" r:id="rId41"/>
    <p:sldId id="1260" r:id="rId42"/>
    <p:sldId id="1261" r:id="rId43"/>
    <p:sldId id="1262" r:id="rId44"/>
    <p:sldId id="1263" r:id="rId45"/>
    <p:sldId id="1264" r:id="rId46"/>
    <p:sldId id="1265" r:id="rId47"/>
    <p:sldId id="1299" r:id="rId48"/>
    <p:sldId id="1253" r:id="rId49"/>
    <p:sldId id="1201" r:id="rId50"/>
    <p:sldId id="751" r:id="rId51"/>
    <p:sldId id="754" r:id="rId52"/>
    <p:sldId id="738" r:id="rId53"/>
    <p:sldId id="580" r:id="rId54"/>
    <p:sldId id="1300" r:id="rId55"/>
    <p:sldId id="1301" r:id="rId56"/>
    <p:sldId id="621" r:id="rId5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83" autoAdjust="0"/>
    <p:restoredTop sz="94660"/>
  </p:normalViewPr>
  <p:slideViewPr>
    <p:cSldViewPr>
      <p:cViewPr varScale="1">
        <p:scale>
          <a:sx n="65" d="100"/>
          <a:sy n="65" d="100"/>
        </p:scale>
        <p:origin x="-1492" y="-6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2.xlsx"/><Relationship Id="rId1" Type="http://schemas.openxmlformats.org/officeDocument/2006/relationships/themeOverride" Target="../theme/themeOverride1.xm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D:\02%20&#23560;&#26696;\01%20&#32160;&#33394;&#36031;&#26131;(105&#24180;)\C1%20&#31777;&#22577;\06%20&#21488;&#27472;&#30431;&#29986;&#26989;&#23565;&#35441;&#26371;&#35696;&#12304;&#24490;&#29872;&#32147;&#28639;&#12305;\&#29872;&#22659;&#20445;&#35703;&#32113;&#35336;&#24180;&#22577;&#34920;&#26684;excel.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D:\02%20&#23560;&#26696;\01%20&#32160;&#33394;&#36031;&#26131;(105&#24180;)\C1%20&#31777;&#22577;\06%20&#21488;&#27472;&#30431;&#29986;&#26989;&#23565;&#35441;&#26371;&#35696;&#12304;&#24490;&#29872;&#32147;&#28639;&#12305;\&#29872;&#22659;&#20445;&#35703;&#32113;&#35336;&#24180;&#22577;&#34920;&#26684;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zh-TW"/>
        </a:p>
      </c:txPr>
    </c:title>
    <c:autoTitleDeleted val="0"/>
    <c:plotArea>
      <c:layout/>
      <c:pieChart>
        <c:varyColors val="1"/>
        <c:ser>
          <c:idx val="0"/>
          <c:order val="0"/>
          <c:tx>
            <c:strRef>
              <c:f>工作表1!$B$1</c:f>
              <c:strCache>
                <c:ptCount val="1"/>
                <c:pt idx="0">
                  <c:v>MSW Treatment</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6111-4074-A394-3EE9CFAF549B}"/>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6111-4074-A394-3EE9CFAF549B}"/>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6111-4074-A394-3EE9CFAF549B}"/>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6111-4074-A394-3EE9CFAF549B}"/>
              </c:ext>
            </c:extLst>
          </c:dPt>
          <c:dLbls>
            <c:dLbl>
              <c:idx val="0"/>
              <c:layout>
                <c:manualLayout>
                  <c:x val="6.0815288713910801E-3"/>
                  <c:y val="-8.125000000000000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TW"/>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111-4074-A394-3EE9CFAF549B}"/>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zh-TW"/>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zh-TW"/>
                </a:p>
              </c:txPr>
              <c:dLblPos val="outEnd"/>
              <c:showLegendKey val="0"/>
              <c:showVal val="0"/>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zh-TW"/>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工作表1!$A$2:$A$5</c:f>
              <c:strCache>
                <c:ptCount val="2"/>
                <c:pt idx="0">
                  <c:v>Incineration</c:v>
                </c:pt>
                <c:pt idx="1">
                  <c:v>Landfill</c:v>
                </c:pt>
              </c:strCache>
            </c:strRef>
          </c:cat>
          <c:val>
            <c:numRef>
              <c:f>工作表1!$B$2:$B$5</c:f>
              <c:numCache>
                <c:formatCode>0%</c:formatCode>
                <c:ptCount val="4"/>
                <c:pt idx="0">
                  <c:v>0.95</c:v>
                </c:pt>
                <c:pt idx="1">
                  <c:v>0.05</c:v>
                </c:pt>
              </c:numCache>
            </c:numRef>
          </c:val>
          <c:extLst xmlns:c16r2="http://schemas.microsoft.com/office/drawing/2015/06/chart">
            <c:ext xmlns:c16="http://schemas.microsoft.com/office/drawing/2014/chart" uri="{C3380CC4-5D6E-409C-BE32-E72D297353CC}">
              <c16:uniqueId val="{00000008-6111-4074-A394-3EE9CFAF549B}"/>
            </c:ext>
          </c:extLst>
        </c:ser>
        <c:dLbls>
          <c:dLblPos val="outEnd"/>
          <c:showLegendKey val="0"/>
          <c:showVal val="0"/>
          <c:showCatName val="0"/>
          <c:showSerName val="0"/>
          <c:showPercent val="1"/>
          <c:showBubbleSize val="0"/>
          <c:showLeaderLines val="0"/>
        </c:dLbls>
        <c:firstSliceAng val="256"/>
      </c:pieChart>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垃圾清理概況!$B$2</c:f>
              <c:strCache>
                <c:ptCount val="1"/>
                <c:pt idx="0">
                  <c:v>Volume of Garbage Generated Per Capita Per Day (Kg)</c:v>
                </c:pt>
              </c:strCache>
            </c:strRef>
          </c:tx>
          <c:spPr>
            <a:solidFill>
              <a:srgbClr val="5B9BD5"/>
            </a:solidFill>
            <a:ln>
              <a:noFill/>
            </a:ln>
            <a:effectLst/>
          </c:spPr>
          <c:invertIfNegative val="0"/>
          <c:cat>
            <c:numRef>
              <c:f>垃圾清理概況!$A$3:$A$25</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垃圾清理概況!$B$3:$B$25</c:f>
              <c:numCache>
                <c:formatCode>General</c:formatCode>
                <c:ptCount val="17"/>
                <c:pt idx="0">
                  <c:v>1.149</c:v>
                </c:pt>
                <c:pt idx="1">
                  <c:v>1.101</c:v>
                </c:pt>
                <c:pt idx="2">
                  <c:v>1.089</c:v>
                </c:pt>
                <c:pt idx="3">
                  <c:v>1.0289999999999999</c:v>
                </c:pt>
                <c:pt idx="4">
                  <c:v>0.98199999999999998</c:v>
                </c:pt>
                <c:pt idx="5">
                  <c:v>0.94099999999999995</c:v>
                </c:pt>
                <c:pt idx="6">
                  <c:v>0.93200000000000005</c:v>
                </c:pt>
                <c:pt idx="7">
                  <c:v>0.94499999999999995</c:v>
                </c:pt>
                <c:pt idx="8">
                  <c:v>0.93600000000000005</c:v>
                </c:pt>
                <c:pt idx="9">
                  <c:v>0.95099999999999996</c:v>
                </c:pt>
                <c:pt idx="10">
                  <c:v>0.89600000000000002</c:v>
                </c:pt>
                <c:pt idx="11">
                  <c:v>0.92</c:v>
                </c:pt>
                <c:pt idx="12">
                  <c:v>0.94199999999999995</c:v>
                </c:pt>
                <c:pt idx="13">
                  <c:v>0.89200000000000002</c:v>
                </c:pt>
                <c:pt idx="14">
                  <c:v>0.86899999999999999</c:v>
                </c:pt>
                <c:pt idx="15">
                  <c:v>0.86099999999999999</c:v>
                </c:pt>
                <c:pt idx="16">
                  <c:v>0.86299999999999999</c:v>
                </c:pt>
              </c:numCache>
            </c:numRef>
          </c:val>
          <c:extLst xmlns:c16r2="http://schemas.microsoft.com/office/drawing/2015/06/chart">
            <c:ext xmlns:c16="http://schemas.microsoft.com/office/drawing/2014/chart" uri="{C3380CC4-5D6E-409C-BE32-E72D297353CC}">
              <c16:uniqueId val="{00000000-0880-42F9-BD22-36B706DF5E00}"/>
            </c:ext>
          </c:extLst>
        </c:ser>
        <c:dLbls>
          <c:showLegendKey val="0"/>
          <c:showVal val="0"/>
          <c:showCatName val="0"/>
          <c:showSerName val="0"/>
          <c:showPercent val="0"/>
          <c:showBubbleSize val="0"/>
        </c:dLbls>
        <c:gapWidth val="269"/>
        <c:overlap val="-27"/>
        <c:axId val="141612160"/>
        <c:axId val="141606272"/>
      </c:barChart>
      <c:lineChart>
        <c:grouping val="standard"/>
        <c:varyColors val="0"/>
        <c:ser>
          <c:idx val="1"/>
          <c:order val="1"/>
          <c:tx>
            <c:strRef>
              <c:f>垃圾清理概況!$C$2</c:f>
              <c:strCache>
                <c:ptCount val="1"/>
                <c:pt idx="0">
                  <c:v>Garbage Recycled (%)</c:v>
                </c:pt>
              </c:strCache>
            </c:strRef>
          </c:tx>
          <c:spPr>
            <a:ln w="38100" cap="rnd">
              <a:solidFill>
                <a:schemeClr val="accent6">
                  <a:lumMod val="75000"/>
                </a:schemeClr>
              </a:solidFill>
              <a:round/>
            </a:ln>
            <a:effectLst/>
          </c:spPr>
          <c:marker>
            <c:symbol val="circle"/>
            <c:size val="8"/>
            <c:spPr>
              <a:solidFill>
                <a:schemeClr val="accent6">
                  <a:lumMod val="75000"/>
                </a:schemeClr>
              </a:solidFill>
              <a:ln>
                <a:solidFill>
                  <a:schemeClr val="accent6">
                    <a:lumMod val="75000"/>
                  </a:schemeClr>
                </a:solidFill>
              </a:ln>
              <a:effectLst/>
            </c:spPr>
          </c:marker>
          <c:cat>
            <c:numRef>
              <c:f>垃圾清理概況!$A$3:$A$25</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垃圾清理概況!$C$3:$C$25</c:f>
              <c:numCache>
                <c:formatCode>General</c:formatCode>
                <c:ptCount val="17"/>
                <c:pt idx="0">
                  <c:v>1.25</c:v>
                </c:pt>
                <c:pt idx="1">
                  <c:v>1.94</c:v>
                </c:pt>
                <c:pt idx="2">
                  <c:v>9.7800000000000011</c:v>
                </c:pt>
                <c:pt idx="3">
                  <c:v>12.68</c:v>
                </c:pt>
                <c:pt idx="4">
                  <c:v>15.55</c:v>
                </c:pt>
                <c:pt idx="5">
                  <c:v>17.89</c:v>
                </c:pt>
                <c:pt idx="6">
                  <c:v>20.13</c:v>
                </c:pt>
                <c:pt idx="7">
                  <c:v>23.12</c:v>
                </c:pt>
                <c:pt idx="8">
                  <c:v>27.72</c:v>
                </c:pt>
                <c:pt idx="9">
                  <c:v>29.97</c:v>
                </c:pt>
                <c:pt idx="10">
                  <c:v>32.21</c:v>
                </c:pt>
                <c:pt idx="11">
                  <c:v>35.32</c:v>
                </c:pt>
                <c:pt idx="12">
                  <c:v>38.15</c:v>
                </c:pt>
                <c:pt idx="13">
                  <c:v>40.4</c:v>
                </c:pt>
                <c:pt idx="14">
                  <c:v>41.88</c:v>
                </c:pt>
                <c:pt idx="15">
                  <c:v>43.02</c:v>
                </c:pt>
                <c:pt idx="16">
                  <c:v>44.92</c:v>
                </c:pt>
              </c:numCache>
            </c:numRef>
          </c:val>
          <c:smooth val="0"/>
          <c:extLst xmlns:c16r2="http://schemas.microsoft.com/office/drawing/2015/06/chart">
            <c:ext xmlns:c16="http://schemas.microsoft.com/office/drawing/2014/chart" uri="{C3380CC4-5D6E-409C-BE32-E72D297353CC}">
              <c16:uniqueId val="{00000001-0880-42F9-BD22-36B706DF5E00}"/>
            </c:ext>
          </c:extLst>
        </c:ser>
        <c:dLbls>
          <c:showLegendKey val="0"/>
          <c:showVal val="0"/>
          <c:showCatName val="0"/>
          <c:showSerName val="0"/>
          <c:showPercent val="0"/>
          <c:showBubbleSize val="0"/>
        </c:dLbls>
        <c:marker val="1"/>
        <c:smooth val="0"/>
        <c:axId val="141604736"/>
        <c:axId val="141602816"/>
      </c:lineChart>
      <c:valAx>
        <c:axId val="141602816"/>
        <c:scaling>
          <c:orientation val="minMax"/>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zh-TW"/>
          </a:p>
        </c:txPr>
        <c:crossAx val="141604736"/>
        <c:crosses val="max"/>
        <c:crossBetween val="between"/>
      </c:valAx>
      <c:dateAx>
        <c:axId val="14160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zh-TW"/>
          </a:p>
        </c:txPr>
        <c:crossAx val="141602816"/>
        <c:crosses val="autoZero"/>
        <c:auto val="0"/>
        <c:lblOffset val="100"/>
        <c:baseTimeUnit val="days"/>
      </c:dateAx>
      <c:valAx>
        <c:axId val="141606272"/>
        <c:scaling>
          <c:orientation val="minMax"/>
          <c:max val="1.2"/>
          <c:min val="0.7"/>
        </c:scaling>
        <c:delete val="0"/>
        <c:axPos val="l"/>
        <c:numFmt formatCode="#,##0.00_);[Red]\(#,##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141612160"/>
        <c:crosses val="autoZero"/>
        <c:crossBetween val="between"/>
      </c:valAx>
      <c:dateAx>
        <c:axId val="141612160"/>
        <c:scaling>
          <c:orientation val="minMax"/>
        </c:scaling>
        <c:delete val="1"/>
        <c:axPos val="b"/>
        <c:numFmt formatCode="General" sourceLinked="1"/>
        <c:majorTickMark val="none"/>
        <c:minorTickMark val="none"/>
        <c:tickLblPos val="nextTo"/>
        <c:crossAx val="141606272"/>
        <c:crossesAt val="0"/>
        <c:auto val="0"/>
        <c:lblOffset val="100"/>
        <c:baseTimeUnit val="days"/>
      </c:date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solidFill>
      <a:schemeClr val="bg1"/>
    </a:solidFill>
    <a:ln w="9525" cap="flat" cmpd="sng" algn="ctr">
      <a:noFill/>
      <a:round/>
    </a:ln>
    <a:effectLst/>
  </c:spPr>
  <c:txPr>
    <a:bodyPr/>
    <a:lstStyle/>
    <a:p>
      <a:pPr>
        <a:defRPr/>
      </a:pPr>
      <a:endParaRPr lang="zh-TW"/>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大型垃圾焚化廠操作營運情形!$C$2</c:f>
              <c:strCache>
                <c:ptCount val="1"/>
                <c:pt idx="0">
                  <c:v>Refuse Incinerated (Tonnes)</c:v>
                </c:pt>
              </c:strCache>
            </c:strRef>
          </c:tx>
          <c:spPr>
            <a:solidFill>
              <a:schemeClr val="accent1"/>
            </a:solidFill>
            <a:ln>
              <a:noFill/>
            </a:ln>
            <a:effectLst/>
          </c:spPr>
          <c:invertIfNegative val="0"/>
          <c:cat>
            <c:numRef>
              <c:f>大型垃圾焚化廠操作營運情形!$A$3:$A$12</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大型垃圾焚化廠操作營運情形!$C$3:$C$12</c:f>
              <c:numCache>
                <c:formatCode>#,##0.00</c:formatCode>
                <c:ptCount val="10"/>
                <c:pt idx="0">
                  <c:v>5614930.0999999996</c:v>
                </c:pt>
                <c:pt idx="1">
                  <c:v>5683032.8200000003</c:v>
                </c:pt>
                <c:pt idx="2">
                  <c:v>5948764.6900000004</c:v>
                </c:pt>
                <c:pt idx="3">
                  <c:v>6110838.0300000003</c:v>
                </c:pt>
                <c:pt idx="4">
                  <c:v>6092928.5800000001</c:v>
                </c:pt>
                <c:pt idx="5">
                  <c:v>6235389.71</c:v>
                </c:pt>
                <c:pt idx="6">
                  <c:v>6355422.1100000003</c:v>
                </c:pt>
                <c:pt idx="7">
                  <c:v>6404987.4500000002</c:v>
                </c:pt>
                <c:pt idx="8">
                  <c:v>6349912.7999999998</c:v>
                </c:pt>
                <c:pt idx="9">
                  <c:v>6294478.7800000003</c:v>
                </c:pt>
              </c:numCache>
            </c:numRef>
          </c:val>
          <c:extLst xmlns:c16r2="http://schemas.microsoft.com/office/drawing/2015/06/chart">
            <c:ext xmlns:c16="http://schemas.microsoft.com/office/drawing/2014/chart" uri="{C3380CC4-5D6E-409C-BE32-E72D297353CC}">
              <c16:uniqueId val="{00000000-3ACB-447B-9906-7DEA9C22B56E}"/>
            </c:ext>
          </c:extLst>
        </c:ser>
        <c:dLbls>
          <c:showLegendKey val="0"/>
          <c:showVal val="0"/>
          <c:showCatName val="0"/>
          <c:showSerName val="0"/>
          <c:showPercent val="0"/>
          <c:showBubbleSize val="0"/>
        </c:dLbls>
        <c:gapWidth val="269"/>
        <c:overlap val="-27"/>
        <c:axId val="217985408"/>
        <c:axId val="217987328"/>
      </c:barChart>
      <c:lineChart>
        <c:grouping val="standard"/>
        <c:varyColors val="0"/>
        <c:ser>
          <c:idx val="1"/>
          <c:order val="1"/>
          <c:tx>
            <c:strRef>
              <c:f>大型垃圾焚化廠操作營運情形!$D$2</c:f>
              <c:strCache>
                <c:ptCount val="1"/>
                <c:pt idx="0">
                  <c:v>Electric Power Generation (1000 Kw)</c:v>
                </c:pt>
              </c:strCache>
            </c:strRef>
          </c:tx>
          <c:spPr>
            <a:ln w="38100" cap="rnd">
              <a:solidFill>
                <a:schemeClr val="accent2"/>
              </a:solidFill>
              <a:round/>
            </a:ln>
            <a:effectLst/>
          </c:spPr>
          <c:marker>
            <c:symbol val="circle"/>
            <c:size val="8"/>
            <c:spPr>
              <a:solidFill>
                <a:schemeClr val="accent2"/>
              </a:solidFill>
              <a:ln>
                <a:noFill/>
              </a:ln>
              <a:effectLst/>
            </c:spPr>
          </c:marker>
          <c:cat>
            <c:numRef>
              <c:f>大型垃圾焚化廠操作營運情形!$A$3:$A$12</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大型垃圾焚化廠操作營運情形!$D$3:$D$12</c:f>
              <c:numCache>
                <c:formatCode>#,##0.00</c:formatCode>
                <c:ptCount val="10"/>
                <c:pt idx="0">
                  <c:v>2852242.16</c:v>
                </c:pt>
                <c:pt idx="1">
                  <c:v>2852682.22</c:v>
                </c:pt>
                <c:pt idx="2">
                  <c:v>2960268.87</c:v>
                </c:pt>
                <c:pt idx="3">
                  <c:v>2967218.29</c:v>
                </c:pt>
                <c:pt idx="4">
                  <c:v>2924933.89</c:v>
                </c:pt>
                <c:pt idx="5">
                  <c:v>3026002.95</c:v>
                </c:pt>
                <c:pt idx="6">
                  <c:v>3076344.78</c:v>
                </c:pt>
                <c:pt idx="7">
                  <c:v>3056475.81</c:v>
                </c:pt>
                <c:pt idx="8">
                  <c:v>3131459.64</c:v>
                </c:pt>
                <c:pt idx="9">
                  <c:v>3187484.46</c:v>
                </c:pt>
              </c:numCache>
            </c:numRef>
          </c:val>
          <c:smooth val="0"/>
          <c:extLst xmlns:c16r2="http://schemas.microsoft.com/office/drawing/2015/06/chart">
            <c:ext xmlns:c16="http://schemas.microsoft.com/office/drawing/2014/chart" uri="{C3380CC4-5D6E-409C-BE32-E72D297353CC}">
              <c16:uniqueId val="{00000001-3ACB-447B-9906-7DEA9C22B56E}"/>
            </c:ext>
          </c:extLst>
        </c:ser>
        <c:dLbls>
          <c:showLegendKey val="0"/>
          <c:showVal val="0"/>
          <c:showCatName val="0"/>
          <c:showSerName val="0"/>
          <c:showPercent val="0"/>
          <c:showBubbleSize val="0"/>
        </c:dLbls>
        <c:marker val="1"/>
        <c:smooth val="0"/>
        <c:axId val="218002944"/>
        <c:axId val="218001408"/>
      </c:lineChart>
      <c:catAx>
        <c:axId val="2179854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zh-TW"/>
          </a:p>
        </c:txPr>
        <c:crossAx val="217987328"/>
        <c:crosses val="autoZero"/>
        <c:auto val="1"/>
        <c:lblAlgn val="ctr"/>
        <c:lblOffset val="100"/>
        <c:noMultiLvlLbl val="0"/>
      </c:catAx>
      <c:valAx>
        <c:axId val="2179873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17985408"/>
        <c:crosses val="autoZero"/>
        <c:crossBetween val="between"/>
      </c:valAx>
      <c:valAx>
        <c:axId val="218001408"/>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218002944"/>
        <c:crosses val="max"/>
        <c:crossBetween val="between"/>
      </c:valAx>
      <c:catAx>
        <c:axId val="218002944"/>
        <c:scaling>
          <c:orientation val="minMax"/>
        </c:scaling>
        <c:delete val="1"/>
        <c:axPos val="b"/>
        <c:numFmt formatCode="General" sourceLinked="1"/>
        <c:majorTickMark val="out"/>
        <c:minorTickMark val="none"/>
        <c:tickLblPos val="nextTo"/>
        <c:crossAx val="21800140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回收率!$C$1</c:f>
              <c:strCache>
                <c:ptCount val="1"/>
                <c:pt idx="0">
                  <c:v>%</c:v>
                </c:pt>
              </c:strCache>
            </c:strRef>
          </c:tx>
          <c:spPr>
            <a:ln w="31750" cap="rnd">
              <a:solidFill>
                <a:schemeClr val="accent1"/>
              </a:solidFill>
              <a:round/>
            </a:ln>
            <a:effectLst>
              <a:outerShdw blurRad="40000" dist="23000" dir="5400000" rotWithShape="0">
                <a:srgbClr val="000000">
                  <a:alpha val="35000"/>
                </a:srgbClr>
              </a:outerShdw>
            </a:effectLst>
          </c:spPr>
          <c:marker>
            <c:symbol val="none"/>
          </c:marker>
          <c:dPt>
            <c:idx val="0"/>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0-D110-4ECA-B08B-82CE53A40C15}"/>
              </c:ext>
            </c:extLst>
          </c:dPt>
          <c:dPt>
            <c:idx val="1"/>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1-D110-4ECA-B08B-82CE53A40C15}"/>
              </c:ext>
            </c:extLst>
          </c:dPt>
          <c:dPt>
            <c:idx val="2"/>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2-D110-4ECA-B08B-82CE53A40C15}"/>
              </c:ext>
            </c:extLst>
          </c:dPt>
          <c:dPt>
            <c:idx val="3"/>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3-D110-4ECA-B08B-82CE53A40C15}"/>
              </c:ext>
            </c:extLst>
          </c:dPt>
          <c:dPt>
            <c:idx val="4"/>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4-D110-4ECA-B08B-82CE53A40C15}"/>
              </c:ext>
            </c:extLst>
          </c:dPt>
          <c:dPt>
            <c:idx val="5"/>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5-D110-4ECA-B08B-82CE53A40C15}"/>
              </c:ext>
            </c:extLst>
          </c:dPt>
          <c:dPt>
            <c:idx val="6"/>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6-D110-4ECA-B08B-82CE53A40C15}"/>
              </c:ext>
            </c:extLst>
          </c:dPt>
          <c:dPt>
            <c:idx val="7"/>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7-D110-4ECA-B08B-82CE53A40C15}"/>
              </c:ext>
            </c:extLst>
          </c:dPt>
          <c:dPt>
            <c:idx val="8"/>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8-D110-4ECA-B08B-82CE53A40C15}"/>
              </c:ext>
            </c:extLst>
          </c:dPt>
          <c:dPt>
            <c:idx val="9"/>
            <c:marker>
              <c:symbol val="circle"/>
              <c:size val="1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bubble3D val="0"/>
            <c:extLst xmlns:c16r2="http://schemas.microsoft.com/office/drawing/2015/06/chart">
              <c:ext xmlns:c16="http://schemas.microsoft.com/office/drawing/2014/chart" uri="{C3380CC4-5D6E-409C-BE32-E72D297353CC}">
                <c16:uniqueId val="{00000009-D110-4ECA-B08B-82CE53A40C15}"/>
              </c:ext>
            </c:extLst>
          </c:dPt>
          <c:dLbls>
            <c:dLbl>
              <c:idx val="0"/>
              <c:layout>
                <c:manualLayout>
                  <c:x val="2.9274004683840799E-2"/>
                  <c:y val="-1.2722646310432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110-4ECA-B08B-82CE53A40C1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Calibri" panose="020F0502020204030204" pitchFamily="34" charset="0"/>
                    <a:ea typeface="+mn-ea"/>
                    <a:cs typeface="+mn-cs"/>
                  </a:defRPr>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回收率!$B$2:$B$11</c:f>
              <c:strCache>
                <c:ptCount val="10"/>
                <c:pt idx="0">
                  <c:v>Metal Containers</c:v>
                </c:pt>
                <c:pt idx="1">
                  <c:v>Glass Containers</c:v>
                </c:pt>
                <c:pt idx="2">
                  <c:v>Tetra Pak Containers</c:v>
                </c:pt>
                <c:pt idx="3">
                  <c:v>Paper Containers</c:v>
                </c:pt>
                <c:pt idx="4">
                  <c:v>Plastic Containers</c:v>
                </c:pt>
                <c:pt idx="5">
                  <c:v>Batteries</c:v>
                </c:pt>
                <c:pt idx="6">
                  <c:v>Tires</c:v>
                </c:pt>
                <c:pt idx="7">
                  <c:v>Vehicles</c:v>
                </c:pt>
                <c:pt idx="8">
                  <c:v>Home Electrical Appliances</c:v>
                </c:pt>
                <c:pt idx="9">
                  <c:v>Information Productions</c:v>
                </c:pt>
              </c:strCache>
            </c:strRef>
          </c:cat>
          <c:val>
            <c:numRef>
              <c:f>回收率!$C$2:$C$11</c:f>
              <c:numCache>
                <c:formatCode>0.00%</c:formatCode>
                <c:ptCount val="10"/>
                <c:pt idx="0">
                  <c:v>0.49199999999999999</c:v>
                </c:pt>
                <c:pt idx="1">
                  <c:v>0.89600000000000002</c:v>
                </c:pt>
                <c:pt idx="2">
                  <c:v>0.437</c:v>
                </c:pt>
                <c:pt idx="3">
                  <c:v>0.22600000000000001</c:v>
                </c:pt>
                <c:pt idx="4">
                  <c:v>0.57499999999999996</c:v>
                </c:pt>
                <c:pt idx="5">
                  <c:v>0.39700000000000002</c:v>
                </c:pt>
                <c:pt idx="6">
                  <c:v>0.66800000000000004</c:v>
                </c:pt>
                <c:pt idx="7">
                  <c:v>0.38200000000000001</c:v>
                </c:pt>
                <c:pt idx="8">
                  <c:v>0.66200000000000003</c:v>
                </c:pt>
                <c:pt idx="9">
                  <c:v>0.43099999999999999</c:v>
                </c:pt>
              </c:numCache>
            </c:numRef>
          </c:val>
          <c:extLst xmlns:c16r2="http://schemas.microsoft.com/office/drawing/2015/06/chart">
            <c:ext xmlns:c16="http://schemas.microsoft.com/office/drawing/2014/chart" uri="{C3380CC4-5D6E-409C-BE32-E72D297353CC}">
              <c16:uniqueId val="{0000000A-D110-4ECA-B08B-82CE53A40C15}"/>
            </c:ext>
          </c:extLst>
        </c:ser>
        <c:dLbls>
          <c:showLegendKey val="0"/>
          <c:showVal val="0"/>
          <c:showCatName val="0"/>
          <c:showSerName val="0"/>
          <c:showPercent val="0"/>
          <c:showBubbleSize val="0"/>
        </c:dLbls>
        <c:axId val="217848448"/>
        <c:axId val="217858432"/>
      </c:radarChart>
      <c:catAx>
        <c:axId val="2178484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00FF"/>
                </a:solidFill>
                <a:latin typeface="+mn-lt"/>
                <a:ea typeface="+mn-ea"/>
                <a:cs typeface="+mn-cs"/>
              </a:defRPr>
            </a:pPr>
            <a:endParaRPr lang="zh-TW"/>
          </a:p>
        </c:txPr>
        <c:crossAx val="217858432"/>
        <c:crosses val="autoZero"/>
        <c:auto val="1"/>
        <c:lblAlgn val="ctr"/>
        <c:lblOffset val="100"/>
        <c:noMultiLvlLbl val="0"/>
      </c:catAx>
      <c:valAx>
        <c:axId val="21785843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TW"/>
          </a:p>
        </c:txPr>
        <c:crossAx val="217848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200A0A-47B1-D141-950E-625C286CB844}" type="datetimeFigureOut">
              <a:rPr kumimoji="1" lang="zh-TW" altLang="en-US" smtClean="0"/>
              <a:t>2018/11/30</a:t>
            </a:fld>
            <a:endParaRPr kumimoji="1"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B19F72-3335-1A45-AE90-347EDFEC03A0}" type="slidenum">
              <a:rPr kumimoji="1" lang="zh-TW" altLang="en-US" smtClean="0"/>
              <a:t>‹#›</a:t>
            </a:fld>
            <a:endParaRPr kumimoji="1" lang="zh-TW" altLang="en-US"/>
          </a:p>
        </p:txBody>
      </p:sp>
    </p:spTree>
    <p:extLst>
      <p:ext uri="{BB962C8B-B14F-4D97-AF65-F5344CB8AC3E}">
        <p14:creationId xmlns:p14="http://schemas.microsoft.com/office/powerpoint/2010/main" val="320081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D5808A-6276-4523-9067-962046D1A8FC}" type="datetimeFigureOut">
              <a:rPr lang="zh-TW" altLang="en-US" smtClean="0"/>
              <a:t>2018/11/30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1FDF92-96BF-4B6E-9D8B-912A30107AE9}" type="slidenum">
              <a:rPr lang="zh-TW" altLang="en-US" smtClean="0"/>
              <a:t>‹#›</a:t>
            </a:fld>
            <a:endParaRPr lang="zh-TW" altLang="en-US"/>
          </a:p>
        </p:txBody>
      </p:sp>
    </p:spTree>
    <p:extLst>
      <p:ext uri="{BB962C8B-B14F-4D97-AF65-F5344CB8AC3E}">
        <p14:creationId xmlns:p14="http://schemas.microsoft.com/office/powerpoint/2010/main" val="369445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pa.gov/wastes/nonhaz/municipal/pubs/2013_advncng_smm_f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新細明體" pitchFamily="18" charset="-120"/>
              </a:defRPr>
            </a:lvl1pPr>
            <a:lvl2pPr marL="37931725" indent="-37474525" eaLnBrk="0" hangingPunct="0">
              <a:defRPr kumimoji="1" sz="2400">
                <a:solidFill>
                  <a:schemeClr val="tx1"/>
                </a:solidFill>
                <a:latin typeface="Arial" pitchFamily="34" charset="0"/>
                <a:ea typeface="新細明體" pitchFamily="18" charset="-120"/>
              </a:defRPr>
            </a:lvl2pPr>
            <a:lvl3pPr eaLnBrk="0" hangingPunct="0">
              <a:defRPr kumimoji="1" sz="2400">
                <a:solidFill>
                  <a:schemeClr val="tx1"/>
                </a:solidFill>
                <a:latin typeface="Arial" pitchFamily="34" charset="0"/>
                <a:ea typeface="新細明體" pitchFamily="18" charset="-120"/>
              </a:defRPr>
            </a:lvl3pPr>
            <a:lvl4pPr eaLnBrk="0" hangingPunct="0">
              <a:defRPr kumimoji="1" sz="2400">
                <a:solidFill>
                  <a:schemeClr val="tx1"/>
                </a:solidFill>
                <a:latin typeface="Arial" pitchFamily="34" charset="0"/>
                <a:ea typeface="新細明體" pitchFamily="18" charset="-120"/>
              </a:defRPr>
            </a:lvl4pPr>
            <a:lvl5pPr eaLnBrk="0" hangingPunct="0">
              <a:defRPr kumimoji="1" sz="2400">
                <a:solidFill>
                  <a:schemeClr val="tx1"/>
                </a:solidFill>
                <a:latin typeface="Arial" pitchFamily="34" charset="0"/>
                <a:ea typeface="新細明體" pitchFamily="18" charset="-120"/>
              </a:defRPr>
            </a:lvl5pPr>
            <a:lvl6pPr marL="4572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9144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1371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18288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fld id="{64B3D131-9E33-4380-B3D6-148524B685A3}" type="slidenum">
              <a:rPr kumimoji="0" lang="zh-TW" altLang="en-US" sz="1200">
                <a:latin typeface="Calibri" pitchFamily="34" charset="0"/>
              </a:rPr>
              <a:pPr eaLnBrk="1" hangingPunct="1"/>
              <a:t>1</a:t>
            </a:fld>
            <a:endParaRPr kumimoji="0" lang="zh-TW" altLang="en-US" sz="1200">
              <a:latin typeface="Calibri" pitchFamily="34" charset="0"/>
            </a:endParaRPr>
          </a:p>
        </p:txBody>
      </p:sp>
    </p:spTree>
    <p:extLst>
      <p:ext uri="{BB962C8B-B14F-4D97-AF65-F5344CB8AC3E}">
        <p14:creationId xmlns:p14="http://schemas.microsoft.com/office/powerpoint/2010/main" val="379572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a:xfrm>
            <a:off x="917575" y="749300"/>
            <a:ext cx="4960938" cy="3721100"/>
          </a:xfrm>
          <a:ln/>
        </p:spPr>
      </p:sp>
      <p:sp>
        <p:nvSpPr>
          <p:cNvPr id="4813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3" tIns="45562" rIns="91123" bIns="45562"/>
          <a:lstStyle/>
          <a:p>
            <a:endParaRPr lang="zh-TW" altLang="en-US">
              <a:latin typeface="Arial" panose="020B0604020202020204" pitchFamily="34" charset="0"/>
              <a:ea typeface="新細明體" panose="02020500000000000000" pitchFamily="18" charset="-120"/>
            </a:endParaRPr>
          </a:p>
        </p:txBody>
      </p:sp>
      <p:sp>
        <p:nvSpPr>
          <p:cNvPr id="48132" name="投影片編號版面配置區 3"/>
          <p:cNvSpPr txBox="1">
            <a:spLocks noGrp="1"/>
          </p:cNvSpPr>
          <p:nvPr/>
        </p:nvSpPr>
        <p:spPr bwMode="auto">
          <a:xfrm>
            <a:off x="3849688" y="9434513"/>
            <a:ext cx="294481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3" tIns="45562" rIns="91123" bIns="45562" anchor="b"/>
          <a:lstStyle>
            <a:lvl1pPr defTabSz="909638"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09638"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09638"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09638"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09638"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096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096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096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096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49A114A8-6211-4FCB-A4EC-57DFEDBBD289}" type="slidenum">
              <a:rPr lang="en-US" altLang="zh-TW" sz="1200"/>
              <a:pPr algn="r" eaLnBrk="1" hangingPunct="1"/>
              <a:t>12</a:t>
            </a:fld>
            <a:endParaRPr lang="en-US" altLang="zh-TW" sz="1200"/>
          </a:p>
        </p:txBody>
      </p:sp>
    </p:spTree>
    <p:extLst>
      <p:ext uri="{BB962C8B-B14F-4D97-AF65-F5344CB8AC3E}">
        <p14:creationId xmlns:p14="http://schemas.microsoft.com/office/powerpoint/2010/main" val="374936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64DA3B1-A44B-7543-8A4C-7CC3775DFF07}" type="slidenum">
              <a:rPr kumimoji="1" lang="zh-TW" altLang="en-US" smtClean="0"/>
              <a:t>13</a:t>
            </a:fld>
            <a:endParaRPr kumimoji="1" lang="zh-TW" altLang="en-US"/>
          </a:p>
        </p:txBody>
      </p:sp>
    </p:spTree>
    <p:extLst>
      <p:ext uri="{BB962C8B-B14F-4D97-AF65-F5344CB8AC3E}">
        <p14:creationId xmlns:p14="http://schemas.microsoft.com/office/powerpoint/2010/main" val="138185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pPr lvl="0"/>
            <a:endParaRPr dirty="0"/>
          </a:p>
        </p:txBody>
      </p:sp>
      <p:sp>
        <p:nvSpPr>
          <p:cNvPr id="490" name="Shape 490"/>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dirty="0"/>
              <a:t>In Taiwan, we have a waste treatment plant right in the middle of the city. The wastes are burnt to generate heat. The heat is used for the swimming pool. There is a restaurant with a 360 degree view on this smoke stack. And the smoke stack functions as a reminder to the citizens to reduce the amount of waste they produce.  </a:t>
            </a:r>
          </a:p>
        </p:txBody>
      </p:sp>
    </p:spTree>
    <p:extLst>
      <p:ext uri="{BB962C8B-B14F-4D97-AF65-F5344CB8AC3E}">
        <p14:creationId xmlns:p14="http://schemas.microsoft.com/office/powerpoint/2010/main" val="33538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4529449F-FB31-405A-BD29-6C6332522098}" type="slidenum">
              <a:rPr lang="zh-TW" altLang="en-US" smtClean="0"/>
              <a:pPr>
                <a:defRPr/>
              </a:pPr>
              <a:t>17</a:t>
            </a:fld>
            <a:endParaRPr lang="zh-TW" altLang="en-US"/>
          </a:p>
        </p:txBody>
      </p:sp>
    </p:spTree>
    <p:extLst>
      <p:ext uri="{BB962C8B-B14F-4D97-AF65-F5344CB8AC3E}">
        <p14:creationId xmlns:p14="http://schemas.microsoft.com/office/powerpoint/2010/main" val="298538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18</a:t>
            </a:fld>
            <a:endParaRPr lang="zh-TW" altLang="en-US"/>
          </a:p>
        </p:txBody>
      </p:sp>
    </p:spTree>
    <p:extLst>
      <p:ext uri="{BB962C8B-B14F-4D97-AF65-F5344CB8AC3E}">
        <p14:creationId xmlns:p14="http://schemas.microsoft.com/office/powerpoint/2010/main" val="261447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zh-TW" altLang="en-US" sz="1200" dirty="0"/>
              <a:t>照字唸</a:t>
            </a:r>
          </a:p>
          <a:p>
            <a:pPr lvl="0" defTabSz="914400">
              <a:lnSpc>
                <a:spcPct val="100000"/>
              </a:lnSpc>
              <a:defRPr sz="1800"/>
            </a:pPr>
            <a:endParaRPr lang="en-US" altLang="zh-TW" sz="1200" dirty="0">
              <a:latin typeface="+mn-lt"/>
              <a:ea typeface="Calibri"/>
              <a:cs typeface="Calibri"/>
              <a:sym typeface="Calibri"/>
            </a:endParaRPr>
          </a:p>
          <a:p>
            <a:pPr lvl="0" defTabSz="914400">
              <a:lnSpc>
                <a:spcPct val="100000"/>
              </a:lnSpc>
              <a:defRPr sz="1800"/>
            </a:pPr>
            <a:endParaRPr lang="en-US" altLang="zh-TW" sz="1200" dirty="0">
              <a:latin typeface="+mn-lt"/>
              <a:ea typeface="Calibri"/>
              <a:cs typeface="Calibri"/>
              <a:sym typeface="Calibri"/>
            </a:endParaRPr>
          </a:p>
          <a:p>
            <a:pPr lvl="0" defTabSz="914400">
              <a:lnSpc>
                <a:spcPct val="100000"/>
              </a:lnSpc>
              <a:defRPr sz="1800"/>
            </a:pPr>
            <a:r>
              <a:rPr lang="en-US" altLang="zh-TW" sz="1200" dirty="0">
                <a:latin typeface="+mn-lt"/>
                <a:ea typeface="Calibri"/>
                <a:cs typeface="Calibri"/>
                <a:sym typeface="Calibri"/>
              </a:rPr>
              <a:t>****</a:t>
            </a:r>
            <a:r>
              <a:rPr lang="zh-TW" altLang="en-US" sz="1200" dirty="0">
                <a:latin typeface="+mn-lt"/>
                <a:ea typeface="Calibri"/>
                <a:cs typeface="Calibri"/>
                <a:sym typeface="Calibri"/>
              </a:rPr>
              <a:t>參考資料****</a:t>
            </a:r>
            <a:endParaRPr lang="en-US" altLang="zh-TW" sz="1200" dirty="0">
              <a:latin typeface="+mn-lt"/>
              <a:ea typeface="Calibri"/>
              <a:cs typeface="Calibri"/>
              <a:sym typeface="Calibri"/>
            </a:endParaRPr>
          </a:p>
          <a:p>
            <a:pPr lvl="0" defTabSz="914400">
              <a:lnSpc>
                <a:spcPct val="100000"/>
              </a:lnSpc>
              <a:defRPr sz="1800"/>
            </a:pPr>
            <a:r>
              <a:rPr lang="en-US" altLang="zh-TW" sz="1200" dirty="0">
                <a:latin typeface="+mn-lt"/>
                <a:ea typeface="Calibri"/>
                <a:cs typeface="Calibri"/>
                <a:sym typeface="Calibri"/>
              </a:rPr>
              <a:t>Far Eastern New Century is producing recycled polyester products, SUCH AS FOOD GRADE secondary material. Which can be made for new bottle.</a:t>
            </a:r>
          </a:p>
          <a:p>
            <a:pPr lvl="0" defTabSz="914400">
              <a:lnSpc>
                <a:spcPct val="100000"/>
              </a:lnSpc>
              <a:defRPr sz="1800"/>
            </a:pPr>
            <a:r>
              <a:rPr lang="en-US" altLang="zh-TW" sz="1200" dirty="0">
                <a:latin typeface="+mn-lt"/>
                <a:ea typeface="Calibri"/>
                <a:cs typeface="Calibri"/>
                <a:sym typeface="Calibri"/>
              </a:rPr>
              <a:t>they created first building with exterior wall made entirely by discarded PET bottles </a:t>
            </a:r>
          </a:p>
          <a:p>
            <a:pPr lvl="0" defTabSz="914400">
              <a:lnSpc>
                <a:spcPct val="100000"/>
              </a:lnSpc>
              <a:defRPr sz="1800"/>
            </a:pPr>
            <a:r>
              <a:rPr lang="en-US" altLang="zh-TW" sz="1200" dirty="0">
                <a:latin typeface="+mn-lt"/>
                <a:ea typeface="Calibri"/>
                <a:cs typeface="Calibri"/>
                <a:sym typeface="Calibri"/>
              </a:rPr>
              <a:t>they provide athlete dressing made out of recycled bottles to world cup by NIKE </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19</a:t>
            </a:fld>
            <a:endParaRPr lang="zh-TW" altLang="en-US"/>
          </a:p>
        </p:txBody>
      </p:sp>
    </p:spTree>
    <p:extLst>
      <p:ext uri="{BB962C8B-B14F-4D97-AF65-F5344CB8AC3E}">
        <p14:creationId xmlns:p14="http://schemas.microsoft.com/office/powerpoint/2010/main" val="3118963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22</a:t>
            </a:fld>
            <a:endParaRPr lang="zh-TW" altLang="en-US"/>
          </a:p>
        </p:txBody>
      </p:sp>
    </p:spTree>
    <p:extLst>
      <p:ext uri="{BB962C8B-B14F-4D97-AF65-F5344CB8AC3E}">
        <p14:creationId xmlns:p14="http://schemas.microsoft.com/office/powerpoint/2010/main" val="3687919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23</a:t>
            </a:fld>
            <a:endParaRPr lang="zh-TW" altLang="en-US"/>
          </a:p>
        </p:txBody>
      </p:sp>
    </p:spTree>
    <p:extLst>
      <p:ext uri="{BB962C8B-B14F-4D97-AF65-F5344CB8AC3E}">
        <p14:creationId xmlns:p14="http://schemas.microsoft.com/office/powerpoint/2010/main" val="63907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24</a:t>
            </a:fld>
            <a:endParaRPr lang="zh-TW" altLang="en-US"/>
          </a:p>
        </p:txBody>
      </p:sp>
    </p:spTree>
    <p:extLst>
      <p:ext uri="{BB962C8B-B14F-4D97-AF65-F5344CB8AC3E}">
        <p14:creationId xmlns:p14="http://schemas.microsoft.com/office/powerpoint/2010/main" val="3111052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照字唸</a:t>
            </a:r>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25</a:t>
            </a:fld>
            <a:endParaRPr lang="zh-TW" altLang="en-US"/>
          </a:p>
        </p:txBody>
      </p:sp>
    </p:spTree>
    <p:extLst>
      <p:ext uri="{BB962C8B-B14F-4D97-AF65-F5344CB8AC3E}">
        <p14:creationId xmlns:p14="http://schemas.microsoft.com/office/powerpoint/2010/main" val="228837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4529449F-FB31-405A-BD29-6C6332522098}" type="slidenum">
              <a:rPr lang="zh-TW" altLang="en-US" smtClean="0"/>
              <a:pPr>
                <a:defRPr/>
              </a:pPr>
              <a:t>3</a:t>
            </a:fld>
            <a:endParaRPr lang="zh-TW" altLang="en-US"/>
          </a:p>
        </p:txBody>
      </p:sp>
    </p:spTree>
    <p:extLst>
      <p:ext uri="{BB962C8B-B14F-4D97-AF65-F5344CB8AC3E}">
        <p14:creationId xmlns:p14="http://schemas.microsoft.com/office/powerpoint/2010/main" val="236183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照字唸</a:t>
            </a:r>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26</a:t>
            </a:fld>
            <a:endParaRPr lang="zh-TW" altLang="en-US"/>
          </a:p>
        </p:txBody>
      </p:sp>
    </p:spTree>
    <p:extLst>
      <p:ext uri="{BB962C8B-B14F-4D97-AF65-F5344CB8AC3E}">
        <p14:creationId xmlns:p14="http://schemas.microsoft.com/office/powerpoint/2010/main" val="757039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27</a:t>
            </a:fld>
            <a:endParaRPr lang="zh-TW" altLang="en-US"/>
          </a:p>
        </p:txBody>
      </p:sp>
    </p:spTree>
    <p:extLst>
      <p:ext uri="{BB962C8B-B14F-4D97-AF65-F5344CB8AC3E}">
        <p14:creationId xmlns:p14="http://schemas.microsoft.com/office/powerpoint/2010/main" val="3871290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a:solidFill>
                  <a:schemeClr val="tx1"/>
                </a:solidFill>
                <a:effectLst/>
                <a:latin typeface="+mn-lt"/>
                <a:ea typeface="+mn-ea"/>
                <a:cs typeface="+mn-cs"/>
              </a:rPr>
              <a:t>Spring Pool’s energy-saving bricks, made from recycled LCD fragments and cement, can withstand temperatures of up to 600 degrees. These bricks also offer excellent soundproofing and are only a fifth of the weight of conventional bricks. In fact, a total energy savings of up to 14 percent can be obtained simply by replacing a building’s interior walls with these bricks.</a:t>
            </a:r>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28</a:t>
            </a:fld>
            <a:endParaRPr lang="zh-TW" altLang="en-US"/>
          </a:p>
        </p:txBody>
      </p:sp>
    </p:spTree>
    <p:extLst>
      <p:ext uri="{BB962C8B-B14F-4D97-AF65-F5344CB8AC3E}">
        <p14:creationId xmlns:p14="http://schemas.microsoft.com/office/powerpoint/2010/main" val="2982321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29</a:t>
            </a:fld>
            <a:endParaRPr lang="zh-TW" altLang="en-US"/>
          </a:p>
        </p:txBody>
      </p:sp>
    </p:spTree>
    <p:extLst>
      <p:ext uri="{BB962C8B-B14F-4D97-AF65-F5344CB8AC3E}">
        <p14:creationId xmlns:p14="http://schemas.microsoft.com/office/powerpoint/2010/main" val="171649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30</a:t>
            </a:fld>
            <a:endParaRPr lang="zh-TW" altLang="en-US"/>
          </a:p>
        </p:txBody>
      </p:sp>
    </p:spTree>
    <p:extLst>
      <p:ext uri="{BB962C8B-B14F-4D97-AF65-F5344CB8AC3E}">
        <p14:creationId xmlns:p14="http://schemas.microsoft.com/office/powerpoint/2010/main" val="390029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31</a:t>
            </a:fld>
            <a:endParaRPr lang="zh-TW" altLang="en-US"/>
          </a:p>
        </p:txBody>
      </p:sp>
    </p:spTree>
    <p:extLst>
      <p:ext uri="{BB962C8B-B14F-4D97-AF65-F5344CB8AC3E}">
        <p14:creationId xmlns:p14="http://schemas.microsoft.com/office/powerpoint/2010/main" val="3161307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32</a:t>
            </a:fld>
            <a:endParaRPr lang="zh-TW" altLang="en-US"/>
          </a:p>
        </p:txBody>
      </p:sp>
    </p:spTree>
    <p:extLst>
      <p:ext uri="{BB962C8B-B14F-4D97-AF65-F5344CB8AC3E}">
        <p14:creationId xmlns:p14="http://schemas.microsoft.com/office/powerpoint/2010/main" val="1871767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33</a:t>
            </a:fld>
            <a:endParaRPr lang="zh-TW" altLang="en-US"/>
          </a:p>
        </p:txBody>
      </p:sp>
    </p:spTree>
    <p:extLst>
      <p:ext uri="{BB962C8B-B14F-4D97-AF65-F5344CB8AC3E}">
        <p14:creationId xmlns:p14="http://schemas.microsoft.com/office/powerpoint/2010/main" val="1023587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zh-TW" altLang="en-US" sz="1200" dirty="0"/>
              <a:t>照字唸</a:t>
            </a:r>
          </a:p>
          <a:p>
            <a:pPr lvl="0" defTabSz="914400">
              <a:lnSpc>
                <a:spcPct val="100000"/>
              </a:lnSpc>
              <a:defRPr sz="1800"/>
            </a:pPr>
            <a:endParaRPr lang="en-US" altLang="zh-TW" sz="1200" dirty="0">
              <a:latin typeface="+mn-lt"/>
              <a:ea typeface="Calibri"/>
              <a:cs typeface="Calibri"/>
              <a:sym typeface="Calibri"/>
            </a:endParaRPr>
          </a:p>
          <a:p>
            <a:pPr lvl="0" defTabSz="914400">
              <a:lnSpc>
                <a:spcPct val="100000"/>
              </a:lnSpc>
              <a:defRPr sz="1800"/>
            </a:pPr>
            <a:endParaRPr lang="en-US" altLang="zh-TW" sz="1200" dirty="0">
              <a:latin typeface="+mn-lt"/>
              <a:ea typeface="Calibri"/>
              <a:cs typeface="Calibri"/>
              <a:sym typeface="Calibri"/>
            </a:endParaRPr>
          </a:p>
          <a:p>
            <a:pPr lvl="0" defTabSz="914400">
              <a:lnSpc>
                <a:spcPct val="100000"/>
              </a:lnSpc>
              <a:defRPr sz="1800"/>
            </a:pPr>
            <a:r>
              <a:rPr lang="en-US" altLang="zh-TW" sz="1200" dirty="0">
                <a:latin typeface="+mn-lt"/>
                <a:ea typeface="Calibri"/>
                <a:cs typeface="Calibri"/>
                <a:sym typeface="Calibri"/>
              </a:rPr>
              <a:t>***</a:t>
            </a:r>
            <a:r>
              <a:rPr lang="zh-TW" altLang="en-US" sz="1200" dirty="0">
                <a:latin typeface="+mn-lt"/>
                <a:ea typeface="Calibri"/>
                <a:cs typeface="Calibri"/>
                <a:sym typeface="Calibri"/>
              </a:rPr>
              <a:t>參考資料***</a:t>
            </a:r>
            <a:endParaRPr lang="en-US" altLang="zh-TW" sz="1200" dirty="0">
              <a:latin typeface="+mn-lt"/>
              <a:ea typeface="Calibri"/>
              <a:cs typeface="Calibri"/>
              <a:sym typeface="Calibri"/>
            </a:endParaRPr>
          </a:p>
          <a:p>
            <a:pPr lvl="0" defTabSz="914400">
              <a:lnSpc>
                <a:spcPct val="100000"/>
              </a:lnSpc>
              <a:defRPr sz="1800"/>
            </a:pPr>
            <a:r>
              <a:rPr lang="en-US" altLang="zh-TW" sz="1200" dirty="0">
                <a:latin typeface="+mn-lt"/>
                <a:ea typeface="Calibri"/>
                <a:cs typeface="Calibri"/>
                <a:sym typeface="Calibri"/>
              </a:rPr>
              <a:t>The first one is Hair O’right Corporation. This corporation not only use use biodegradable material for packaging and bottles. </a:t>
            </a:r>
          </a:p>
          <a:p>
            <a:pPr lvl="0" defTabSz="914400">
              <a:lnSpc>
                <a:spcPct val="100000"/>
              </a:lnSpc>
              <a:defRPr sz="1800"/>
            </a:pPr>
            <a:r>
              <a:rPr lang="en-US" altLang="zh-TW" sz="1200" dirty="0">
                <a:latin typeface="+mn-lt"/>
                <a:ea typeface="Calibri"/>
                <a:cs typeface="Calibri"/>
                <a:sym typeface="Calibri"/>
              </a:rPr>
              <a:t>But they also placed a seed in the bottle, after the bottle is empty, you could simply landfill, and it will grow into a tree, the design of “tree in the </a:t>
            </a:r>
            <a:r>
              <a:rPr lang="en-US" altLang="zh-TW" sz="1200" dirty="0" err="1">
                <a:latin typeface="+mn-lt"/>
                <a:ea typeface="Calibri"/>
                <a:cs typeface="Calibri"/>
                <a:sym typeface="Calibri"/>
              </a:rPr>
              <a:t>bottle”and</a:t>
            </a:r>
            <a:r>
              <a:rPr lang="en-US" altLang="zh-TW" sz="1200" dirty="0">
                <a:latin typeface="+mn-lt"/>
                <a:ea typeface="Calibri"/>
                <a:cs typeface="Calibri"/>
                <a:sym typeface="Calibri"/>
              </a:rPr>
              <a:t> the clean production certification has attracted a lot of attention in the market.</a:t>
            </a:r>
          </a:p>
          <a:p>
            <a:pPr lvl="0" defTabSz="914400">
              <a:lnSpc>
                <a:spcPct val="100000"/>
              </a:lnSpc>
              <a:defRPr sz="1800"/>
            </a:pPr>
            <a:r>
              <a:rPr lang="en-US" altLang="zh-TW" sz="1200" dirty="0">
                <a:latin typeface="+mn-lt"/>
                <a:ea typeface="Calibri"/>
                <a:cs typeface="Calibri"/>
                <a:sym typeface="Calibri"/>
              </a:rPr>
              <a:t>International brands mostly emphasize fashion and luxury, and use strong advertisements and deep resources to sweep across the world's markets. But </a:t>
            </a:r>
            <a:r>
              <a:rPr lang="en-US" altLang="zh-TW" sz="1200" dirty="0" err="1">
                <a:latin typeface="+mn-lt"/>
                <a:ea typeface="Calibri"/>
                <a:cs typeface="Calibri"/>
                <a:sym typeface="Calibri"/>
              </a:rPr>
              <a:t>O'right</a:t>
            </a:r>
            <a:r>
              <a:rPr lang="en-US" altLang="zh-TW" sz="1200" dirty="0">
                <a:latin typeface="+mn-lt"/>
                <a:ea typeface="Calibri"/>
                <a:cs typeface="Calibri"/>
                <a:sym typeface="Calibri"/>
              </a:rPr>
              <a:t> did not waver, and</a:t>
            </a:r>
          </a:p>
          <a:p>
            <a:pPr lvl="0" defTabSz="914400">
              <a:lnSpc>
                <a:spcPct val="100000"/>
              </a:lnSpc>
              <a:defRPr sz="1800"/>
            </a:pPr>
            <a:r>
              <a:rPr lang="en-US" altLang="zh-TW" sz="1200" dirty="0">
                <a:latin typeface="+mn-lt"/>
                <a:ea typeface="Calibri"/>
                <a:cs typeface="Calibri"/>
                <a:sym typeface="Calibri"/>
              </a:rPr>
              <a:t>decided to set itself apart with its green products. 'If we're going to make green products, then we must become the best at it. Now everyone else is copying us. What makes me feel the happiest is not how much the company has grown or how many countries we have exported our products to, but our impact to this industry. Large international companies are starting to launch green products. This is a change for the entire industry. If everyone contributes a little, then the Earth will become more beautiful and better.' said by the general manager, Steven </a:t>
            </a:r>
            <a:r>
              <a:rPr lang="en-US" altLang="zh-TW" sz="1200" dirty="0" err="1">
                <a:latin typeface="+mn-lt"/>
                <a:ea typeface="Calibri"/>
                <a:cs typeface="Calibri"/>
                <a:sym typeface="Calibri"/>
              </a:rPr>
              <a:t>Ko</a:t>
            </a:r>
            <a:endParaRPr lang="en-US" altLang="zh-TW" sz="1200" dirty="0">
              <a:latin typeface="+mn-lt"/>
              <a:ea typeface="Calibri"/>
              <a:cs typeface="Calibri"/>
              <a:sym typeface="Calibri"/>
            </a:endParaRP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34</a:t>
            </a:fld>
            <a:endParaRPr lang="zh-TW" altLang="en-US"/>
          </a:p>
        </p:txBody>
      </p:sp>
    </p:spTree>
    <p:extLst>
      <p:ext uri="{BB962C8B-B14F-4D97-AF65-F5344CB8AC3E}">
        <p14:creationId xmlns:p14="http://schemas.microsoft.com/office/powerpoint/2010/main" val="2590725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35</a:t>
            </a:fld>
            <a:endParaRPr lang="zh-TW" altLang="en-US"/>
          </a:p>
        </p:txBody>
      </p:sp>
    </p:spTree>
    <p:extLst>
      <p:ext uri="{BB962C8B-B14F-4D97-AF65-F5344CB8AC3E}">
        <p14:creationId xmlns:p14="http://schemas.microsoft.com/office/powerpoint/2010/main" val="291029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4529449F-FB31-405A-BD29-6C6332522098}" type="slidenum">
              <a:rPr lang="zh-TW" altLang="en-US" smtClean="0"/>
              <a:pPr>
                <a:defRPr/>
              </a:pPr>
              <a:t>4</a:t>
            </a:fld>
            <a:endParaRPr lang="zh-TW" altLang="en-US"/>
          </a:p>
        </p:txBody>
      </p:sp>
    </p:spTree>
    <p:extLst>
      <p:ext uri="{BB962C8B-B14F-4D97-AF65-F5344CB8AC3E}">
        <p14:creationId xmlns:p14="http://schemas.microsoft.com/office/powerpoint/2010/main" val="236183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36</a:t>
            </a:fld>
            <a:endParaRPr lang="zh-TW" altLang="en-US"/>
          </a:p>
        </p:txBody>
      </p:sp>
    </p:spTree>
    <p:extLst>
      <p:ext uri="{BB962C8B-B14F-4D97-AF65-F5344CB8AC3E}">
        <p14:creationId xmlns:p14="http://schemas.microsoft.com/office/powerpoint/2010/main" val="3736377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照字唸</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37</a:t>
            </a:fld>
            <a:endParaRPr lang="zh-TW" altLang="en-US"/>
          </a:p>
        </p:txBody>
      </p:sp>
    </p:spTree>
    <p:extLst>
      <p:ext uri="{BB962C8B-B14F-4D97-AF65-F5344CB8AC3E}">
        <p14:creationId xmlns:p14="http://schemas.microsoft.com/office/powerpoint/2010/main" val="2478924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Finally, let me introduce a total solution combing</a:t>
            </a:r>
            <a:r>
              <a:rPr lang="en-US" altLang="zh-TW" baseline="0" dirty="0"/>
              <a:t> the points I just covered.</a:t>
            </a:r>
          </a:p>
          <a:p>
            <a:endParaRPr lang="en-US" altLang="zh-TW" baseline="0" dirty="0"/>
          </a:p>
          <a:p>
            <a:r>
              <a:rPr lang="en-US" altLang="zh-TW" baseline="0" dirty="0"/>
              <a:t>“Skynergy” is the name of this green power station. </a:t>
            </a:r>
          </a:p>
          <a:p>
            <a:r>
              <a:rPr lang="en-US" altLang="zh-TW" baseline="0" dirty="0"/>
              <a:t>It is a prototype of future life, and it becomes real at this moment.</a:t>
            </a:r>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38</a:t>
            </a:fld>
            <a:endParaRPr lang="zh-TW" altLang="en-US"/>
          </a:p>
        </p:txBody>
      </p:sp>
    </p:spTree>
    <p:extLst>
      <p:ext uri="{BB962C8B-B14F-4D97-AF65-F5344CB8AC3E}">
        <p14:creationId xmlns:p14="http://schemas.microsoft.com/office/powerpoint/2010/main" val="2607142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This the PV</a:t>
            </a:r>
            <a:r>
              <a:rPr lang="en-US" altLang="zh-TW" baseline="0" dirty="0"/>
              <a:t> industry of Taiwan.</a:t>
            </a:r>
          </a:p>
          <a:p>
            <a:r>
              <a:rPr lang="en-US" altLang="zh-TW" baseline="0" dirty="0"/>
              <a:t>As you can see, we have strong supply chain in this industry.</a:t>
            </a:r>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40</a:t>
            </a:fld>
            <a:endParaRPr lang="zh-TW" altLang="en-US"/>
          </a:p>
        </p:txBody>
      </p:sp>
    </p:spTree>
    <p:extLst>
      <p:ext uri="{BB962C8B-B14F-4D97-AF65-F5344CB8AC3E}">
        <p14:creationId xmlns:p14="http://schemas.microsoft.com/office/powerpoint/2010/main" val="154624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秀一下</a:t>
            </a:r>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41</a:t>
            </a:fld>
            <a:endParaRPr lang="zh-TW" altLang="en-US"/>
          </a:p>
        </p:txBody>
      </p:sp>
    </p:spTree>
    <p:extLst>
      <p:ext uri="{BB962C8B-B14F-4D97-AF65-F5344CB8AC3E}">
        <p14:creationId xmlns:p14="http://schemas.microsoft.com/office/powerpoint/2010/main" val="1527214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秀一下</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42</a:t>
            </a:fld>
            <a:endParaRPr lang="zh-TW" altLang="en-US"/>
          </a:p>
        </p:txBody>
      </p:sp>
    </p:spTree>
    <p:extLst>
      <p:ext uri="{BB962C8B-B14F-4D97-AF65-F5344CB8AC3E}">
        <p14:creationId xmlns:p14="http://schemas.microsoft.com/office/powerpoint/2010/main" val="3333439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秀一下</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43</a:t>
            </a:fld>
            <a:endParaRPr lang="zh-TW" altLang="en-US"/>
          </a:p>
        </p:txBody>
      </p:sp>
    </p:spTree>
    <p:extLst>
      <p:ext uri="{BB962C8B-B14F-4D97-AF65-F5344CB8AC3E}">
        <p14:creationId xmlns:p14="http://schemas.microsoft.com/office/powerpoint/2010/main" val="213054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秀一下</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44</a:t>
            </a:fld>
            <a:endParaRPr lang="zh-TW" altLang="en-US"/>
          </a:p>
        </p:txBody>
      </p:sp>
    </p:spTree>
    <p:extLst>
      <p:ext uri="{BB962C8B-B14F-4D97-AF65-F5344CB8AC3E}">
        <p14:creationId xmlns:p14="http://schemas.microsoft.com/office/powerpoint/2010/main" val="2025630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秀一下</a:t>
            </a:r>
          </a:p>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45</a:t>
            </a:fld>
            <a:endParaRPr lang="zh-TW" altLang="en-US"/>
          </a:p>
        </p:txBody>
      </p:sp>
    </p:spTree>
    <p:extLst>
      <p:ext uri="{BB962C8B-B14F-4D97-AF65-F5344CB8AC3E}">
        <p14:creationId xmlns:p14="http://schemas.microsoft.com/office/powerpoint/2010/main" val="3469776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Wingdings" panose="05000000000000000000" pitchFamily="2" charset="2"/>
              <a:buChar char="l"/>
            </a:pPr>
            <a:r>
              <a:rPr lang="en-US" altLang="zh-TW" dirty="0"/>
              <a:t>In</a:t>
            </a:r>
            <a:r>
              <a:rPr lang="en-US" altLang="zh-TW" baseline="0" dirty="0"/>
              <a:t> conclusion, there is a strong and complete supply chain of green industry in Taiwan.</a:t>
            </a:r>
          </a:p>
          <a:p>
            <a:pPr marL="171450" indent="-171450">
              <a:buFont typeface="Wingdings" panose="05000000000000000000" pitchFamily="2" charset="2"/>
              <a:buChar char="l"/>
            </a:pPr>
            <a:r>
              <a:rPr lang="en-US" altLang="zh-TW" baseline="0" dirty="0"/>
              <a:t>We are willing to be a trusted partner with you.</a:t>
            </a:r>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46</a:t>
            </a:fld>
            <a:endParaRPr lang="zh-TW" altLang="en-US"/>
          </a:p>
        </p:txBody>
      </p:sp>
    </p:spTree>
    <p:extLst>
      <p:ext uri="{BB962C8B-B14F-4D97-AF65-F5344CB8AC3E}">
        <p14:creationId xmlns:p14="http://schemas.microsoft.com/office/powerpoint/2010/main" val="71117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pPr lvl="0"/>
            <a:endParaRPr/>
          </a:p>
        </p:txBody>
      </p:sp>
      <p:sp>
        <p:nvSpPr>
          <p:cNvPr id="149" name="Shape 149"/>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You probably already know, According to IMD, Taiwan is a export –driven economy, ranked 20</a:t>
            </a:r>
            <a:r>
              <a:rPr sz="1200" baseline="30000">
                <a:latin typeface="Calibri"/>
                <a:ea typeface="Calibri"/>
                <a:cs typeface="Calibri"/>
                <a:sym typeface="Calibri"/>
              </a:rPr>
              <a:t>th</a:t>
            </a:r>
            <a:r>
              <a:rPr sz="1200">
                <a:latin typeface="Calibri"/>
                <a:ea typeface="Calibri"/>
                <a:cs typeface="Calibri"/>
                <a:sym typeface="Calibri"/>
              </a:rPr>
              <a:t> largest economy in the world.</a:t>
            </a:r>
          </a:p>
          <a:p>
            <a:pPr lvl="0" defTabSz="914400">
              <a:lnSpc>
                <a:spcPct val="100000"/>
              </a:lnSpc>
              <a:defRPr sz="1800"/>
            </a:pPr>
            <a:r>
              <a:rPr sz="1200">
                <a:latin typeface="Calibri"/>
                <a:ea typeface="Calibri"/>
                <a:cs typeface="Calibri"/>
                <a:sym typeface="Calibri"/>
              </a:rPr>
              <a:t>  Almost 60% of GDP is from foreign trade.</a:t>
            </a:r>
          </a:p>
        </p:txBody>
      </p:sp>
    </p:spTree>
    <p:extLst>
      <p:ext uri="{BB962C8B-B14F-4D97-AF65-F5344CB8AC3E}">
        <p14:creationId xmlns:p14="http://schemas.microsoft.com/office/powerpoint/2010/main" val="552531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4529449F-FB31-405A-BD29-6C6332522098}" type="slidenum">
              <a:rPr lang="zh-TW" altLang="en-US" smtClean="0"/>
              <a:pPr>
                <a:defRPr/>
              </a:pPr>
              <a:t>47</a:t>
            </a:fld>
            <a:endParaRPr lang="zh-TW" altLang="en-US"/>
          </a:p>
        </p:txBody>
      </p:sp>
    </p:spTree>
    <p:extLst>
      <p:ext uri="{BB962C8B-B14F-4D97-AF65-F5344CB8AC3E}">
        <p14:creationId xmlns:p14="http://schemas.microsoft.com/office/powerpoint/2010/main" val="582365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a:xfrm>
            <a:off x="4196171" y="10010128"/>
            <a:ext cx="3211073" cy="526848"/>
          </a:xfrm>
          <a:prstGeom prst="rect">
            <a:avLst/>
          </a:prstGeom>
        </p:spPr>
        <p:txBody>
          <a:bodyPr/>
          <a:lstStyle/>
          <a:p>
            <a:fld id="{1446DB1E-905B-428D-8149-B60747C1A8B1}" type="slidenum">
              <a:rPr lang="zh-TW" altLang="en-US" smtClean="0"/>
              <a:pPr/>
              <a:t>49</a:t>
            </a:fld>
            <a:endParaRPr lang="zh-TW" altLang="en-US"/>
          </a:p>
        </p:txBody>
      </p:sp>
    </p:spTree>
    <p:extLst>
      <p:ext uri="{BB962C8B-B14F-4D97-AF65-F5344CB8AC3E}">
        <p14:creationId xmlns:p14="http://schemas.microsoft.com/office/powerpoint/2010/main" val="3881799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itchFamily="34" charset="0"/>
              </a:rPr>
              <a:t>And these are what keeps us busy for the past year. thank you all for listening. Now i’d like to open the floor to you all, if you have any questions.</a:t>
            </a:r>
            <a:endParaRPr lang="zh-TW" altLang="en-US">
              <a:latin typeface="Arial" pitchFamily="34" charset="0"/>
            </a:endParaRPr>
          </a:p>
        </p:txBody>
      </p:sp>
    </p:spTree>
    <p:extLst>
      <p:ext uri="{BB962C8B-B14F-4D97-AF65-F5344CB8AC3E}">
        <p14:creationId xmlns:p14="http://schemas.microsoft.com/office/powerpoint/2010/main" val="134560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pPr lvl="0"/>
            <a:endParaRPr/>
          </a:p>
        </p:txBody>
      </p:sp>
      <p:sp>
        <p:nvSpPr>
          <p:cNvPr id="159" name="Shape 159"/>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So in Taiwan’s Green Technology competitiveness was  ranked 2</a:t>
            </a:r>
            <a:r>
              <a:rPr sz="1200" baseline="30000">
                <a:latin typeface="Calibri"/>
                <a:ea typeface="Calibri"/>
                <a:cs typeface="Calibri"/>
                <a:sym typeface="Calibri"/>
              </a:rPr>
              <a:t>nd</a:t>
            </a:r>
            <a:r>
              <a:rPr sz="1200">
                <a:latin typeface="Calibri"/>
                <a:ea typeface="Calibri"/>
                <a:cs typeface="Calibri"/>
                <a:sym typeface="Calibri"/>
              </a:rPr>
              <a:t> in Asia and 6</a:t>
            </a:r>
            <a:r>
              <a:rPr sz="1200" baseline="30000">
                <a:latin typeface="Calibri"/>
                <a:ea typeface="Calibri"/>
                <a:cs typeface="Calibri"/>
                <a:sym typeface="Calibri"/>
              </a:rPr>
              <a:t>th</a:t>
            </a:r>
            <a:r>
              <a:rPr sz="1200">
                <a:latin typeface="Calibri"/>
                <a:ea typeface="Calibri"/>
                <a:cs typeface="Calibri"/>
                <a:sym typeface="Calibri"/>
              </a:rPr>
              <a:t> in the world according to IMD.</a:t>
            </a:r>
          </a:p>
          <a:p>
            <a:pPr lvl="0" defTabSz="914400">
              <a:lnSpc>
                <a:spcPct val="100000"/>
              </a:lnSpc>
              <a:defRPr sz="1800"/>
            </a:pPr>
            <a:r>
              <a:rPr sz="1200">
                <a:latin typeface="Calibri"/>
                <a:ea typeface="Calibri"/>
                <a:cs typeface="Calibri"/>
                <a:sym typeface="Calibri"/>
              </a:rPr>
              <a:t>Taiwan has been doing well in production of PV and LED, Green ICT, and Green building.</a:t>
            </a:r>
          </a:p>
        </p:txBody>
      </p:sp>
    </p:spTree>
    <p:extLst>
      <p:ext uri="{BB962C8B-B14F-4D97-AF65-F5344CB8AC3E}">
        <p14:creationId xmlns:p14="http://schemas.microsoft.com/office/powerpoint/2010/main" val="243841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Cutting down its municipal waste by more than half from 1997-2011, Taiwan generates less waste per capita than most OECD member countries. </a:t>
            </a:r>
          </a:p>
          <a:p>
            <a:r>
              <a:rPr lang="en-US" altLang="zh-TW" dirty="0"/>
              <a:t>The island also generates half as </a:t>
            </a:r>
            <a:r>
              <a:rPr lang="en-US" altLang="zh-TW" dirty="0">
                <a:hlinkClick r:id="rId3"/>
              </a:rPr>
              <a:t>much waste per person as the US</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8</a:t>
            </a:fld>
            <a:endParaRPr lang="zh-TW" altLang="en-US"/>
          </a:p>
        </p:txBody>
      </p:sp>
    </p:spTree>
    <p:extLst>
      <p:ext uri="{BB962C8B-B14F-4D97-AF65-F5344CB8AC3E}">
        <p14:creationId xmlns:p14="http://schemas.microsoft.com/office/powerpoint/2010/main" val="53733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Incineration is the primary choice for solid-waste treatment, while disposal in landfills is employed as an auxiliary method. Currently, Taiwan has 24 incinerators, which handle household garbage and a large portion of industrial waste. All these incinerators are the waste-to-energy type, whereby heat generated from burning garbage is converted into electricity and sold to Taiwan Power Company. In 2008, a total of 2.88 million </a:t>
            </a:r>
            <a:r>
              <a:rPr lang="en-US" altLang="zh-TW" dirty="0" err="1"/>
              <a:t>tonnes</a:t>
            </a:r>
            <a:r>
              <a:rPr lang="en-US" altLang="zh-TW" dirty="0"/>
              <a:t> of waste were sent to the incinerators, producing around 295 megawatt-hours of electricity. </a:t>
            </a:r>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9</a:t>
            </a:fld>
            <a:endParaRPr lang="zh-TW" altLang="en-US"/>
          </a:p>
        </p:txBody>
      </p:sp>
    </p:spTree>
    <p:extLst>
      <p:ext uri="{BB962C8B-B14F-4D97-AF65-F5344CB8AC3E}">
        <p14:creationId xmlns:p14="http://schemas.microsoft.com/office/powerpoint/2010/main" val="271114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F9EF70D-DF35-45FC-B43A-6BFFC50B4C5B}" type="slidenum">
              <a:rPr lang="zh-TW" altLang="en-US" smtClean="0"/>
              <a:t>10</a:t>
            </a:fld>
            <a:endParaRPr lang="zh-TW" altLang="en-US"/>
          </a:p>
        </p:txBody>
      </p:sp>
    </p:spTree>
    <p:extLst>
      <p:ext uri="{BB962C8B-B14F-4D97-AF65-F5344CB8AC3E}">
        <p14:creationId xmlns:p14="http://schemas.microsoft.com/office/powerpoint/2010/main" val="426740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pPr>
              <a:defRPr/>
            </a:pPr>
            <a:fld id="{4529449F-FB31-405A-BD29-6C6332522098}" type="slidenum">
              <a:rPr lang="zh-TW" altLang="en-US" smtClean="0"/>
              <a:pPr>
                <a:defRPr/>
              </a:pPr>
              <a:t>11</a:t>
            </a:fld>
            <a:endParaRPr lang="zh-TW" altLang="en-US"/>
          </a:p>
        </p:txBody>
      </p:sp>
    </p:spTree>
    <p:extLst>
      <p:ext uri="{BB962C8B-B14F-4D97-AF65-F5344CB8AC3E}">
        <p14:creationId xmlns:p14="http://schemas.microsoft.com/office/powerpoint/2010/main" val="249682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19921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363746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426753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69981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246149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95274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319264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385796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260794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185076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308004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B7CC7-DAD1-40A8-BF06-6D8ABF2F877A}" type="slidenum">
              <a:rPr lang="zh-TW" altLang="en-US" smtClean="0"/>
              <a:t>‹#›</a:t>
            </a:fld>
            <a:endParaRPr lang="zh-TW" altLang="en-US"/>
          </a:p>
        </p:txBody>
      </p:sp>
    </p:spTree>
    <p:extLst>
      <p:ext uri="{BB962C8B-B14F-4D97-AF65-F5344CB8AC3E}">
        <p14:creationId xmlns:p14="http://schemas.microsoft.com/office/powerpoint/2010/main" val="3184941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mail.cier.edu.tw/owa/redir.aspx?C=aW-4fkfWDBwmJ_7zMZH5gqn7GROos-XnhxWHdDZaXWmR7ZulQ4TTCA..&amp;URL=http://recycle.epa.gov.tw/Recycle/"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wsj.com/articles/taiwan-the-worlds-geniuses-of-garbage-disposal-1463519134"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3.wdp"/></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5.wdp"/></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8.png"/><Relationship Id="rId4" Type="http://schemas.microsoft.com/office/2007/relationships/hdphoto" Target="../media/hdphoto16.wdp"/></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3" Type="http://schemas.openxmlformats.org/officeDocument/2006/relationships/hyperlink" Target="http://www.pidc.org.tw/" TargetMode="External"/><Relationship Id="rId18" Type="http://schemas.openxmlformats.org/officeDocument/2006/relationships/image" Target="../media/image106.jpeg"/><Relationship Id="rId26" Type="http://schemas.openxmlformats.org/officeDocument/2006/relationships/image" Target="../media/image110.png"/><Relationship Id="rId39" Type="http://schemas.openxmlformats.org/officeDocument/2006/relationships/hyperlink" Target="http://www.azureland.com.tw/Chinese/about_us.html" TargetMode="External"/><Relationship Id="rId21" Type="http://schemas.openxmlformats.org/officeDocument/2006/relationships/hyperlink" Target="http://www.s-y.tw/index.asp" TargetMode="External"/><Relationship Id="rId34" Type="http://schemas.openxmlformats.org/officeDocument/2006/relationships/image" Target="../media/image114.png"/><Relationship Id="rId42" Type="http://schemas.openxmlformats.org/officeDocument/2006/relationships/image" Target="../media/image118.jpeg"/><Relationship Id="rId47" Type="http://schemas.openxmlformats.org/officeDocument/2006/relationships/hyperlink" Target="http://www.sdti.com.tw/" TargetMode="External"/><Relationship Id="rId50" Type="http://schemas.openxmlformats.org/officeDocument/2006/relationships/image" Target="../media/image122.jpeg"/><Relationship Id="rId55" Type="http://schemas.openxmlformats.org/officeDocument/2006/relationships/hyperlink" Target="http://www.sintex-m.com/" TargetMode="External"/><Relationship Id="rId63" Type="http://schemas.openxmlformats.org/officeDocument/2006/relationships/hyperlink" Target="http://www.pouchen.com/" TargetMode="External"/><Relationship Id="rId68" Type="http://schemas.openxmlformats.org/officeDocument/2006/relationships/hyperlink" Target="http://www.wistron.com.tw/" TargetMode="External"/><Relationship Id="rId76" Type="http://schemas.openxmlformats.org/officeDocument/2006/relationships/image" Target="../media/image136.png"/><Relationship Id="rId7" Type="http://schemas.openxmlformats.org/officeDocument/2006/relationships/hyperlink" Target="http://www.epd.ntpc.gov.tw/web/Home?command=display&amp;page=flash" TargetMode="External"/><Relationship Id="rId71" Type="http://schemas.openxmlformats.org/officeDocument/2006/relationships/hyperlink" Target="http://www.tuv.com/tw/greater_china/home.jsp" TargetMode="External"/><Relationship Id="rId2" Type="http://schemas.openxmlformats.org/officeDocument/2006/relationships/hyperlink" Target="http://re-source.com.tw/new.html" TargetMode="External"/><Relationship Id="rId16" Type="http://schemas.openxmlformats.org/officeDocument/2006/relationships/image" Target="../media/image105.jpeg"/><Relationship Id="rId29" Type="http://schemas.openxmlformats.org/officeDocument/2006/relationships/hyperlink" Target="http://www.daait.com/index.php/tc/" TargetMode="External"/><Relationship Id="rId11" Type="http://schemas.openxmlformats.org/officeDocument/2006/relationships/hyperlink" Target="http://www.ttri.org.tw/" TargetMode="External"/><Relationship Id="rId24" Type="http://schemas.openxmlformats.org/officeDocument/2006/relationships/image" Target="../media/image109.png"/><Relationship Id="rId32" Type="http://schemas.openxmlformats.org/officeDocument/2006/relationships/image" Target="../media/image113.jpeg"/><Relationship Id="rId37" Type="http://schemas.openxmlformats.org/officeDocument/2006/relationships/hyperlink" Target="http://www.minlan.com.tw/" TargetMode="External"/><Relationship Id="rId40" Type="http://schemas.openxmlformats.org/officeDocument/2006/relationships/image" Target="../media/image117.jpeg"/><Relationship Id="rId45" Type="http://schemas.openxmlformats.org/officeDocument/2006/relationships/hyperlink" Target="http://www.chinalab.com.tw/front/bin/home.phtml" TargetMode="External"/><Relationship Id="rId53" Type="http://schemas.openxmlformats.org/officeDocument/2006/relationships/hyperlink" Target="http://www.sj-group.com.tw/index.html" TargetMode="External"/><Relationship Id="rId58" Type="http://schemas.openxmlformats.org/officeDocument/2006/relationships/image" Target="../media/image126.jpeg"/><Relationship Id="rId66" Type="http://schemas.openxmlformats.org/officeDocument/2006/relationships/image" Target="../media/image130.jpeg"/><Relationship Id="rId74" Type="http://schemas.openxmlformats.org/officeDocument/2006/relationships/image" Target="../media/image135.jpeg"/><Relationship Id="rId79" Type="http://schemas.openxmlformats.org/officeDocument/2006/relationships/hyperlink" Target="http://www.jjpan.com/default.htm" TargetMode="External"/><Relationship Id="rId5" Type="http://schemas.openxmlformats.org/officeDocument/2006/relationships/hyperlink" Target="http://www.epa.gov.tw/" TargetMode="External"/><Relationship Id="rId61" Type="http://schemas.openxmlformats.org/officeDocument/2006/relationships/hyperlink" Target="http://dayeh.net/chinese/02_dboard/01_overview.php" TargetMode="External"/><Relationship Id="rId10" Type="http://schemas.openxmlformats.org/officeDocument/2006/relationships/image" Target="../media/image102.png"/><Relationship Id="rId19" Type="http://schemas.openxmlformats.org/officeDocument/2006/relationships/hyperlink" Target="http://taiwangca.org/" TargetMode="External"/><Relationship Id="rId31" Type="http://schemas.openxmlformats.org/officeDocument/2006/relationships/hyperlink" Target="http://www.trade-taiwan.org/WebSiteTemp/a1.asp?v_id=52488761" TargetMode="External"/><Relationship Id="rId44" Type="http://schemas.openxmlformats.org/officeDocument/2006/relationships/image" Target="../media/image119.jpeg"/><Relationship Id="rId52" Type="http://schemas.openxmlformats.org/officeDocument/2006/relationships/image" Target="../media/image123.jpeg"/><Relationship Id="rId60" Type="http://schemas.openxmlformats.org/officeDocument/2006/relationships/image" Target="../media/image127.jpeg"/><Relationship Id="rId65" Type="http://schemas.openxmlformats.org/officeDocument/2006/relationships/hyperlink" Target="https://www.facebook.com/TaiwanTEFP" TargetMode="External"/><Relationship Id="rId73" Type="http://schemas.openxmlformats.org/officeDocument/2006/relationships/hyperlink" Target="http://w5.camec.com.tw/cam/" TargetMode="External"/><Relationship Id="rId78" Type="http://schemas.openxmlformats.org/officeDocument/2006/relationships/image" Target="../media/image137.png"/><Relationship Id="rId4" Type="http://schemas.openxmlformats.org/officeDocument/2006/relationships/image" Target="../media/image99.png"/><Relationship Id="rId9" Type="http://schemas.openxmlformats.org/officeDocument/2006/relationships/hyperlink" Target="http://www.itri.org.tw/chi/gel/" TargetMode="External"/><Relationship Id="rId14" Type="http://schemas.openxmlformats.org/officeDocument/2006/relationships/image" Target="../media/image104.jpeg"/><Relationship Id="rId22" Type="http://schemas.openxmlformats.org/officeDocument/2006/relationships/image" Target="../media/image108.png"/><Relationship Id="rId27" Type="http://schemas.openxmlformats.org/officeDocument/2006/relationships/hyperlink" Target="http://www.marvel-clean.com.tw/" TargetMode="External"/><Relationship Id="rId30" Type="http://schemas.openxmlformats.org/officeDocument/2006/relationships/image" Target="../media/image112.jpeg"/><Relationship Id="rId35" Type="http://schemas.openxmlformats.org/officeDocument/2006/relationships/hyperlink" Target="http://www.yuyuang.com.tw/" TargetMode="External"/><Relationship Id="rId43" Type="http://schemas.openxmlformats.org/officeDocument/2006/relationships/hyperlink" Target="http://www.df-recycle.com.tw/" TargetMode="External"/><Relationship Id="rId48" Type="http://schemas.openxmlformats.org/officeDocument/2006/relationships/image" Target="../media/image121.jpeg"/><Relationship Id="rId56" Type="http://schemas.openxmlformats.org/officeDocument/2006/relationships/image" Target="../media/image125.jpeg"/><Relationship Id="rId64" Type="http://schemas.openxmlformats.org/officeDocument/2006/relationships/image" Target="../media/image129.png"/><Relationship Id="rId69" Type="http://schemas.openxmlformats.org/officeDocument/2006/relationships/image" Target="../media/image132.jpeg"/><Relationship Id="rId77" Type="http://schemas.openxmlformats.org/officeDocument/2006/relationships/hyperlink" Target="http://epea-hamburg.org/index.php?id=145&amp;L=2" TargetMode="External"/><Relationship Id="rId8" Type="http://schemas.openxmlformats.org/officeDocument/2006/relationships/image" Target="../media/image101.jpeg"/><Relationship Id="rId51" Type="http://schemas.openxmlformats.org/officeDocument/2006/relationships/hyperlink" Target="http://www.globetape.com/tw/index.html" TargetMode="External"/><Relationship Id="rId72" Type="http://schemas.openxmlformats.org/officeDocument/2006/relationships/image" Target="../media/image134.jpeg"/><Relationship Id="rId80" Type="http://schemas.openxmlformats.org/officeDocument/2006/relationships/image" Target="../media/image138.jpeg"/><Relationship Id="rId3" Type="http://schemas.openxmlformats.org/officeDocument/2006/relationships/image" Target="../media/image98.png"/><Relationship Id="rId12" Type="http://schemas.openxmlformats.org/officeDocument/2006/relationships/image" Target="../media/image103.jpeg"/><Relationship Id="rId17" Type="http://schemas.openxmlformats.org/officeDocument/2006/relationships/hyperlink" Target="http://www.nonwoven.org.tw/" TargetMode="External"/><Relationship Id="rId25" Type="http://schemas.openxmlformats.org/officeDocument/2006/relationships/hyperlink" Target="http://www.oright.com.tw/" TargetMode="External"/><Relationship Id="rId33" Type="http://schemas.openxmlformats.org/officeDocument/2006/relationships/hyperlink" Target="http://www.fabric-k.com/" TargetMode="External"/><Relationship Id="rId38" Type="http://schemas.openxmlformats.org/officeDocument/2006/relationships/image" Target="../media/image116.jpeg"/><Relationship Id="rId46" Type="http://schemas.openxmlformats.org/officeDocument/2006/relationships/image" Target="../media/image120.png"/><Relationship Id="rId59" Type="http://schemas.openxmlformats.org/officeDocument/2006/relationships/hyperlink" Target="http://www.everlightchemical-ecbu.com/" TargetMode="External"/><Relationship Id="rId67" Type="http://schemas.openxmlformats.org/officeDocument/2006/relationships/image" Target="../media/image131.jpeg"/><Relationship Id="rId20" Type="http://schemas.openxmlformats.org/officeDocument/2006/relationships/image" Target="../media/image107.jpeg"/><Relationship Id="rId41" Type="http://schemas.openxmlformats.org/officeDocument/2006/relationships/hyperlink" Target="http://www.singtex.com.tw/" TargetMode="External"/><Relationship Id="rId54" Type="http://schemas.openxmlformats.org/officeDocument/2006/relationships/image" Target="../media/image124.jpeg"/><Relationship Id="rId62" Type="http://schemas.openxmlformats.org/officeDocument/2006/relationships/image" Target="../media/image128.jpeg"/><Relationship Id="rId70" Type="http://schemas.openxmlformats.org/officeDocument/2006/relationships/image" Target="../media/image133.jpeg"/><Relationship Id="rId75" Type="http://schemas.openxmlformats.org/officeDocument/2006/relationships/hyperlink" Target="http://www.forte-hotel.net/" TargetMode="External"/><Relationship Id="rId1" Type="http://schemas.openxmlformats.org/officeDocument/2006/relationships/slideLayout" Target="../slideLayouts/slideLayout2.xml"/><Relationship Id="rId6" Type="http://schemas.openxmlformats.org/officeDocument/2006/relationships/image" Target="../media/image100.jpeg"/><Relationship Id="rId15" Type="http://schemas.openxmlformats.org/officeDocument/2006/relationships/hyperlink" Target="http://npo-emba.blogspot.tw/" TargetMode="External"/><Relationship Id="rId23" Type="http://schemas.openxmlformats.org/officeDocument/2006/relationships/hyperlink" Target="http://www.oswald-essence.com/" TargetMode="External"/><Relationship Id="rId28" Type="http://schemas.openxmlformats.org/officeDocument/2006/relationships/image" Target="../media/image111.jpeg"/><Relationship Id="rId36" Type="http://schemas.openxmlformats.org/officeDocument/2006/relationships/image" Target="../media/image115.jpeg"/><Relationship Id="rId49" Type="http://schemas.openxmlformats.org/officeDocument/2006/relationships/hyperlink" Target="http://www.basf.com.tw/" TargetMode="External"/><Relationship Id="rId57" Type="http://schemas.openxmlformats.org/officeDocument/2006/relationships/hyperlink" Target="http://doctorgreen.com.tw/"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jpeg"/><Relationship Id="rId10" Type="http://schemas.openxmlformats.org/officeDocument/2006/relationships/image" Target="../media/image150.tiff"/><Relationship Id="rId4" Type="http://schemas.openxmlformats.org/officeDocument/2006/relationships/image" Target="../media/image144.png"/><Relationship Id="rId9" Type="http://schemas.openxmlformats.org/officeDocument/2006/relationships/image" Target="../media/image149.png"/></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chlin@cier.edu.tw" TargetMode="External"/><Relationship Id="rId4" Type="http://schemas.openxmlformats.org/officeDocument/2006/relationships/image" Target="../media/image15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www.google.com.tw/url?sa=i&amp;rct=j&amp;q=&amp;esrc=s&amp;frm=1&amp;source=images&amp;cd=&amp;cad=rja&amp;docid=1UsAQMB61rnCyM&amp;tbnid=8tMUHDMpPD_o2M:&amp;ved=0CAUQjRw&amp;url=http://www.123freevectors.com/recycle-icon/&amp;ei=Iy-TUfi3JsHQkgX9roGwBA&amp;psig=AFQjCNEBbin50lKgJ1iEE_DQpVkfCpQP0w&amp;ust=1368686563729089"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26" y="27384"/>
            <a:ext cx="9144000" cy="6858000"/>
          </a:xfrm>
          <a:prstGeom prst="rect">
            <a:avLst/>
          </a:prstGeom>
        </p:spPr>
      </p:pic>
      <p:sp>
        <p:nvSpPr>
          <p:cNvPr id="17412" name="標題 1"/>
          <p:cNvSpPr>
            <a:spLocks noGrp="1"/>
          </p:cNvSpPr>
          <p:nvPr>
            <p:ph type="ctrTitle"/>
          </p:nvPr>
        </p:nvSpPr>
        <p:spPr>
          <a:xfrm>
            <a:off x="107504" y="806847"/>
            <a:ext cx="8856984" cy="1470025"/>
          </a:xfrm>
        </p:spPr>
        <p:txBody>
          <a:bodyPr>
            <a:noAutofit/>
          </a:bodyPr>
          <a:lstStyle/>
          <a:p>
            <a:pPr defTabSz="1298575"/>
            <a:r>
              <a:rPr lang="en-US" altLang="zh-TW" sz="4000" b="1" dirty="0">
                <a:solidFill>
                  <a:srgbClr val="006600"/>
                </a:solidFill>
                <a:cs typeface="Arial" pitchFamily="34" charset="0"/>
                <a:sym typeface="Helvetica Light" pitchFamily="-84" charset="0"/>
              </a:rPr>
              <a:t>Beyond Recycling</a:t>
            </a:r>
            <a:endParaRPr lang="zh-TW" altLang="en-US" sz="2800" i="1" dirty="0">
              <a:solidFill>
                <a:schemeClr val="accent2">
                  <a:lumMod val="75000"/>
                </a:schemeClr>
              </a:solidFill>
              <a:ea typeface="微軟正黑體" pitchFamily="34" charset="-120"/>
              <a:sym typeface="Helvetica Light" pitchFamily="-84" charset="0"/>
            </a:endParaRPr>
          </a:p>
        </p:txBody>
      </p:sp>
      <p:sp>
        <p:nvSpPr>
          <p:cNvPr id="17413"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新細明體" pitchFamily="18" charset="-120"/>
              </a:defRPr>
            </a:lvl1pPr>
            <a:lvl2pPr marL="37931725" indent="-37474525" eaLnBrk="0" hangingPunct="0">
              <a:defRPr kumimoji="1" sz="2400">
                <a:solidFill>
                  <a:schemeClr val="tx1"/>
                </a:solidFill>
                <a:latin typeface="Arial" pitchFamily="34" charset="0"/>
                <a:ea typeface="新細明體" pitchFamily="18" charset="-120"/>
              </a:defRPr>
            </a:lvl2pPr>
            <a:lvl3pPr eaLnBrk="0" hangingPunct="0">
              <a:defRPr kumimoji="1" sz="2400">
                <a:solidFill>
                  <a:schemeClr val="tx1"/>
                </a:solidFill>
                <a:latin typeface="Arial" pitchFamily="34" charset="0"/>
                <a:ea typeface="新細明體" pitchFamily="18" charset="-120"/>
              </a:defRPr>
            </a:lvl3pPr>
            <a:lvl4pPr eaLnBrk="0" hangingPunct="0">
              <a:defRPr kumimoji="1" sz="2400">
                <a:solidFill>
                  <a:schemeClr val="tx1"/>
                </a:solidFill>
                <a:latin typeface="Arial" pitchFamily="34" charset="0"/>
                <a:ea typeface="新細明體" pitchFamily="18" charset="-120"/>
              </a:defRPr>
            </a:lvl4pPr>
            <a:lvl5pPr eaLnBrk="0" hangingPunct="0">
              <a:defRPr kumimoji="1" sz="2400">
                <a:solidFill>
                  <a:schemeClr val="tx1"/>
                </a:solidFill>
                <a:latin typeface="Arial" pitchFamily="34" charset="0"/>
                <a:ea typeface="新細明體" pitchFamily="18" charset="-120"/>
              </a:defRPr>
            </a:lvl5pPr>
            <a:lvl6pPr marL="4572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9144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1371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18288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eaLnBrk="1" hangingPunct="1"/>
            <a:fld id="{98A2F0DB-BA21-478D-A6AF-CE0102A36B17}" type="slidenum">
              <a:rPr kumimoji="0" lang="zh-TW" altLang="en-US" sz="1200">
                <a:solidFill>
                  <a:srgbClr val="898989"/>
                </a:solidFill>
                <a:cs typeface="Arial" pitchFamily="34" charset="0"/>
              </a:rPr>
              <a:pPr eaLnBrk="1" hangingPunct="1"/>
              <a:t>1</a:t>
            </a:fld>
            <a:endParaRPr kumimoji="0" lang="zh-TW" altLang="en-US" sz="1200">
              <a:solidFill>
                <a:srgbClr val="898989"/>
              </a:solidFill>
              <a:cs typeface="Arial" pitchFamily="34" charset="0"/>
            </a:endParaRPr>
          </a:p>
        </p:txBody>
      </p:sp>
      <p:sp>
        <p:nvSpPr>
          <p:cNvPr id="15" name="矩形 14"/>
          <p:cNvSpPr/>
          <p:nvPr/>
        </p:nvSpPr>
        <p:spPr>
          <a:xfrm>
            <a:off x="0" y="0"/>
            <a:ext cx="9144000" cy="260648"/>
          </a:xfrm>
          <a:prstGeom prst="rect">
            <a:avLst/>
          </a:prstGeom>
          <a:solidFill>
            <a:srgbClr val="9F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86CAB6"/>
              </a:solidFill>
            </a:endParaRPr>
          </a:p>
        </p:txBody>
      </p:sp>
      <p:sp>
        <p:nvSpPr>
          <p:cNvPr id="16" name="矩形 15"/>
          <p:cNvSpPr/>
          <p:nvPr/>
        </p:nvSpPr>
        <p:spPr>
          <a:xfrm>
            <a:off x="-36512" y="6464871"/>
            <a:ext cx="9144000" cy="404664"/>
          </a:xfrm>
          <a:prstGeom prst="rect">
            <a:avLst/>
          </a:prstGeom>
          <a:solidFill>
            <a:srgbClr val="9F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86CAB6"/>
              </a:solidFill>
            </a:endParaRPr>
          </a:p>
        </p:txBody>
      </p:sp>
      <p:sp>
        <p:nvSpPr>
          <p:cNvPr id="11" name="文字方塊 10"/>
          <p:cNvSpPr txBox="1"/>
          <p:nvPr/>
        </p:nvSpPr>
        <p:spPr>
          <a:xfrm>
            <a:off x="456458" y="2015262"/>
            <a:ext cx="8549001" cy="523220"/>
          </a:xfrm>
          <a:prstGeom prst="rect">
            <a:avLst/>
          </a:prstGeom>
          <a:noFill/>
        </p:spPr>
        <p:txBody>
          <a:bodyPr wrap="square" rtlCol="0">
            <a:spAutoFit/>
          </a:bodyPr>
          <a:lstStyle/>
          <a:p>
            <a:pPr algn="ctr">
              <a:spcBef>
                <a:spcPts val="600"/>
              </a:spcBef>
            </a:pPr>
            <a:r>
              <a:rPr lang="en-US" altLang="zh-TW" sz="2800" b="1" dirty="0">
                <a:solidFill>
                  <a:srgbClr val="002060"/>
                </a:solidFill>
              </a:rPr>
              <a:t>thoughts about Circular Economy in Taiwan</a:t>
            </a:r>
            <a:endParaRPr lang="zh-TW" altLang="en-US" sz="2800" b="1" dirty="0">
              <a:solidFill>
                <a:srgbClr val="002060"/>
              </a:solidFill>
            </a:endParaRPr>
          </a:p>
        </p:txBody>
      </p:sp>
      <p:pic>
        <p:nvPicPr>
          <p:cNvPr id="8" name="圖片 7" descr="logo00-2.png">
            <a:extLst>
              <a:ext uri="{FF2B5EF4-FFF2-40B4-BE49-F238E27FC236}">
                <a16:creationId xmlns:a16="http://schemas.microsoft.com/office/drawing/2014/main" xmlns="" id="{96150C74-1CF1-404E-AB7E-2220FFA0C7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3768" y="5189204"/>
            <a:ext cx="3805843" cy="1136070"/>
          </a:xfrm>
          <a:prstGeom prst="rect">
            <a:avLst/>
          </a:prstGeom>
        </p:spPr>
      </p:pic>
    </p:spTree>
    <p:extLst>
      <p:ext uri="{BB962C8B-B14F-4D97-AF65-F5344CB8AC3E}">
        <p14:creationId xmlns:p14="http://schemas.microsoft.com/office/powerpoint/2010/main" val="4085894465"/>
      </p:ext>
    </p:extLst>
  </p:cSld>
  <p:clrMapOvr>
    <a:masterClrMapping/>
  </p:clrMapOvr>
  <p:transition advTm="992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3B0E3F9C-FD30-4CF3-BFCE-C1268EA60AD5}" type="slidenum">
              <a:rPr lang="zh-TW" altLang="en-US" smtClean="0"/>
              <a:t>10</a:t>
            </a:fld>
            <a:endParaRPr lang="zh-TW" altLang="en-US"/>
          </a:p>
        </p:txBody>
      </p:sp>
      <p:sp>
        <p:nvSpPr>
          <p:cNvPr id="4" name="標題 1"/>
          <p:cNvSpPr txBox="1">
            <a:spLocks/>
          </p:cNvSpPr>
          <p:nvPr/>
        </p:nvSpPr>
        <p:spPr>
          <a:xfrm>
            <a:off x="0" y="332656"/>
            <a:ext cx="9144000" cy="792163"/>
          </a:xfrm>
          <a:prstGeom prst="rect">
            <a:avLst/>
          </a:prstGeom>
        </p:spPr>
        <p:txBody>
          <a:bodyPr vert="horz" lIns="91440" tIns="45720" rIns="91440" bIns="45720" rtlCol="0" anchor="ctr">
            <a:normAutofit/>
          </a:bodyPr>
          <a:lstStyle/>
          <a:p>
            <a:pPr algn="ctr">
              <a:spcBef>
                <a:spcPct val="0"/>
              </a:spcBef>
              <a:defRPr/>
            </a:pPr>
            <a:r>
              <a:rPr kumimoji="1" lang="en-US" altLang="zh-TW"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rPr>
              <a:t>Recycling Rate for Selected Products</a:t>
            </a:r>
            <a:endParaRPr kumimoji="1" lang="zh-TW" altLang="en-US"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endParaRPr>
          </a:p>
        </p:txBody>
      </p:sp>
      <p:sp>
        <p:nvSpPr>
          <p:cNvPr id="6" name="矩形 5"/>
          <p:cNvSpPr/>
          <p:nvPr/>
        </p:nvSpPr>
        <p:spPr>
          <a:xfrm>
            <a:off x="203454" y="6302378"/>
            <a:ext cx="8737092" cy="276999"/>
          </a:xfrm>
          <a:prstGeom prst="rect">
            <a:avLst/>
          </a:prstGeom>
        </p:spPr>
        <p:txBody>
          <a:bodyPr wrap="square">
            <a:spAutoFit/>
          </a:bodyPr>
          <a:lstStyle/>
          <a:p>
            <a:r>
              <a:rPr lang="en-US" altLang="zh-TW" sz="1200" dirty="0">
                <a:solidFill>
                  <a:schemeClr val="tx1">
                    <a:lumMod val="75000"/>
                    <a:lumOff val="25000"/>
                  </a:schemeClr>
                </a:solidFill>
              </a:rPr>
              <a:t>Source: Recycle Management Fund, Environmental Protection Agency, Taiwan, 2015</a:t>
            </a:r>
            <a:r>
              <a:rPr lang="zh-TW" altLang="en-US" sz="1200" dirty="0">
                <a:solidFill>
                  <a:schemeClr val="tx1">
                    <a:lumMod val="75000"/>
                    <a:lumOff val="25000"/>
                  </a:schemeClr>
                </a:solidFill>
              </a:rPr>
              <a:t> </a:t>
            </a:r>
            <a:r>
              <a:rPr lang="en-US" altLang="zh-TW" sz="1200" dirty="0">
                <a:solidFill>
                  <a:schemeClr val="tx1">
                    <a:lumMod val="75000"/>
                    <a:lumOff val="25000"/>
                  </a:schemeClr>
                </a:solidFill>
              </a:rPr>
              <a:t>(</a:t>
            </a:r>
            <a:r>
              <a:rPr lang="en-US" altLang="zh-TW" sz="1200" u="sng" dirty="0">
                <a:hlinkClick r:id="rId3" action="ppaction://hlinkfile"/>
              </a:rPr>
              <a:t>http://recycle.epa.gov.tw/Recycle/</a:t>
            </a:r>
            <a:r>
              <a:rPr lang="en-US" altLang="zh-TW" sz="1200" u="sng" dirty="0"/>
              <a:t>)</a:t>
            </a:r>
            <a:endParaRPr lang="zh-TW" altLang="en-US" sz="1200" dirty="0">
              <a:solidFill>
                <a:schemeClr val="tx1">
                  <a:lumMod val="75000"/>
                  <a:lumOff val="25000"/>
                </a:schemeClr>
              </a:solidFill>
            </a:endParaRPr>
          </a:p>
        </p:txBody>
      </p:sp>
      <p:graphicFrame>
        <p:nvGraphicFramePr>
          <p:cNvPr id="7" name="圖表 6"/>
          <p:cNvGraphicFramePr>
            <a:graphicFrameLocks/>
          </p:cNvGraphicFramePr>
          <p:nvPr>
            <p:extLst/>
          </p:nvPr>
        </p:nvGraphicFramePr>
        <p:xfrm>
          <a:off x="581891" y="1124819"/>
          <a:ext cx="8146473" cy="5231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41070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339" name="圖片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687" y="2387171"/>
            <a:ext cx="1091426" cy="4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3B0E3F9C-FD30-4CF3-BFCE-C1268EA60AD5}" type="slidenum">
              <a:rPr lang="zh-TW" altLang="en-US" smtClean="0"/>
              <a:t>11</a:t>
            </a:fld>
            <a:endParaRPr lang="zh-TW" altLang="en-US"/>
          </a:p>
        </p:txBody>
      </p:sp>
      <p:sp>
        <p:nvSpPr>
          <p:cNvPr id="6" name="矩形 5"/>
          <p:cNvSpPr/>
          <p:nvPr/>
        </p:nvSpPr>
        <p:spPr>
          <a:xfrm>
            <a:off x="0" y="2990850"/>
            <a:ext cx="9144000" cy="19812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r>
              <a:rPr lang="en-US" altLang="zh-TW" sz="3600" b="1" dirty="0">
                <a:effectLst>
                  <a:outerShdw blurRad="38100" dist="38100" dir="2700000" algn="tl">
                    <a:srgbClr val="000000">
                      <a:alpha val="43137"/>
                    </a:srgbClr>
                  </a:outerShdw>
                </a:effectLst>
                <a:ea typeface="微軟正黑體" panose="020B0604030504040204" pitchFamily="34" charset="-120"/>
              </a:rPr>
              <a:t>How Taiwan achieves, or try to achieve, a </a:t>
            </a:r>
            <a:r>
              <a:rPr lang="en-US" altLang="zh-TW" sz="3600" b="1" dirty="0" smtClean="0">
                <a:effectLst>
                  <a:outerShdw blurRad="38100" dist="38100" dir="2700000" algn="tl">
                    <a:srgbClr val="000000">
                      <a:alpha val="43137"/>
                    </a:srgbClr>
                  </a:outerShdw>
                </a:effectLst>
                <a:ea typeface="微軟正黑體" panose="020B0604030504040204" pitchFamily="34" charset="-120"/>
              </a:rPr>
              <a:t>circular </a:t>
            </a:r>
            <a:r>
              <a:rPr lang="en-US" altLang="zh-TW" sz="3600" b="1" dirty="0">
                <a:effectLst>
                  <a:outerShdw blurRad="38100" dist="38100" dir="2700000" algn="tl">
                    <a:srgbClr val="000000">
                      <a:alpha val="43137"/>
                    </a:srgbClr>
                  </a:outerShdw>
                </a:effectLst>
                <a:ea typeface="微軟正黑體" panose="020B0604030504040204" pitchFamily="34" charset="-120"/>
              </a:rPr>
              <a:t>e</a:t>
            </a:r>
            <a:r>
              <a:rPr lang="en-US" altLang="zh-TW" sz="3600" b="1" dirty="0" smtClean="0">
                <a:effectLst>
                  <a:outerShdw blurRad="38100" dist="38100" dir="2700000" algn="tl">
                    <a:srgbClr val="000000">
                      <a:alpha val="43137"/>
                    </a:srgbClr>
                  </a:outerShdw>
                </a:effectLst>
                <a:ea typeface="微軟正黑體" panose="020B0604030504040204" pitchFamily="34" charset="-120"/>
              </a:rPr>
              <a:t>conomy</a:t>
            </a:r>
            <a:r>
              <a:rPr lang="en-US" altLang="zh-TW" sz="3600" b="1" dirty="0">
                <a:effectLst>
                  <a:outerShdw blurRad="38100" dist="38100" dir="2700000" algn="tl">
                    <a:srgbClr val="000000">
                      <a:alpha val="43137"/>
                    </a:srgbClr>
                  </a:outerShdw>
                </a:effectLst>
                <a:ea typeface="微軟正黑體" panose="020B0604030504040204" pitchFamily="34" charset="-120"/>
              </a:rPr>
              <a:t>?</a:t>
            </a:r>
          </a:p>
          <a:p>
            <a:pPr algn="ctr" fontAlgn="auto">
              <a:spcBef>
                <a:spcPts val="0"/>
              </a:spcBef>
              <a:spcAft>
                <a:spcPts val="0"/>
              </a:spcAft>
              <a:defRPr/>
            </a:pPr>
            <a:r>
              <a:rPr lang="en-US" altLang="zh-TW" sz="3600" b="1" dirty="0" smtClean="0">
                <a:solidFill>
                  <a:srgbClr val="00B050"/>
                </a:solidFill>
                <a:effectLst>
                  <a:outerShdw blurRad="38100" dist="38100" dir="2700000" algn="tl">
                    <a:srgbClr val="000000">
                      <a:alpha val="43137"/>
                    </a:srgbClr>
                  </a:outerShdw>
                </a:effectLst>
                <a:ea typeface="微軟正黑體" panose="020B0604030504040204" pitchFamily="34" charset="-120"/>
              </a:rPr>
              <a:t>Policies </a:t>
            </a:r>
            <a:r>
              <a:rPr lang="en-US" altLang="zh-TW" sz="3600" b="1" dirty="0">
                <a:solidFill>
                  <a:srgbClr val="00B050"/>
                </a:solidFill>
                <a:effectLst>
                  <a:outerShdw blurRad="38100" dist="38100" dir="2700000" algn="tl">
                    <a:srgbClr val="000000">
                      <a:alpha val="43137"/>
                    </a:srgbClr>
                  </a:outerShdw>
                </a:effectLst>
                <a:ea typeface="微軟正黑體" panose="020B0604030504040204" pitchFamily="34" charset="-120"/>
              </a:rPr>
              <a:t>and </a:t>
            </a:r>
            <a:r>
              <a:rPr lang="en-US" altLang="zh-TW" sz="3600" b="1" dirty="0" smtClean="0">
                <a:solidFill>
                  <a:srgbClr val="00B050"/>
                </a:solidFill>
                <a:effectLst>
                  <a:outerShdw blurRad="38100" dist="38100" dir="2700000" algn="tl">
                    <a:srgbClr val="000000">
                      <a:alpha val="43137"/>
                    </a:srgbClr>
                  </a:outerShdw>
                </a:effectLst>
                <a:ea typeface="微軟正黑體" panose="020B0604030504040204" pitchFamily="34" charset="-120"/>
              </a:rPr>
              <a:t>Legislations</a:t>
            </a:r>
            <a:endParaRPr lang="en-US" altLang="zh-TW" sz="3600" b="1" dirty="0">
              <a:solidFill>
                <a:srgbClr val="00B050"/>
              </a:solidFill>
              <a:effectLst>
                <a:outerShdw blurRad="38100" dist="38100" dir="2700000" algn="tl">
                  <a:srgbClr val="000000">
                    <a:alpha val="43137"/>
                  </a:srgbClr>
                </a:outerShdw>
              </a:effectLst>
              <a:ea typeface="微軟正黑體" panose="020B0604030504040204" pitchFamily="34" charset="-120"/>
            </a:endParaRPr>
          </a:p>
          <a:p>
            <a:pPr marL="457200" algn="ctr" fontAlgn="auto">
              <a:spcBef>
                <a:spcPts val="0"/>
              </a:spcBef>
              <a:spcAft>
                <a:spcPts val="0"/>
              </a:spcAft>
              <a:defRPr/>
            </a:pPr>
            <a:endParaRPr lang="en-US" altLang="zh-TW" sz="3200" b="1" dirty="0">
              <a:solidFill>
                <a:schemeClr val="bg1"/>
              </a:solidFill>
              <a:effectLst>
                <a:outerShdw blurRad="38100" dist="38100" dir="2700000" algn="tl">
                  <a:srgbClr val="000000">
                    <a:alpha val="43137"/>
                  </a:srgbClr>
                </a:outerShdw>
              </a:effectLst>
              <a:ea typeface="微軟正黑體" pitchFamily="34" charset="-120"/>
              <a:cs typeface="Arial" charset="0"/>
            </a:endParaRPr>
          </a:p>
        </p:txBody>
      </p:sp>
    </p:spTree>
    <p:extLst>
      <p:ext uri="{BB962C8B-B14F-4D97-AF65-F5344CB8AC3E}">
        <p14:creationId xmlns:p14="http://schemas.microsoft.com/office/powerpoint/2010/main" val="182843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0" y="0"/>
            <a:ext cx="9144000" cy="1125538"/>
          </a:xfrm>
        </p:spPr>
        <p:txBody>
          <a:bodyPr>
            <a:noAutofit/>
          </a:bodyPr>
          <a:lstStyle/>
          <a:p>
            <a:pPr lvl="1" algn="ctr">
              <a:defRPr/>
            </a:pPr>
            <a:r>
              <a:rPr kumimoji="1" lang="en-US" altLang="zh-TW" sz="3600" b="1" kern="1200"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rPr>
              <a:t>Recycling Management Policy</a:t>
            </a:r>
          </a:p>
        </p:txBody>
      </p:sp>
      <p:sp>
        <p:nvSpPr>
          <p:cNvPr id="10243" name="Text Box 7"/>
          <p:cNvSpPr txBox="1">
            <a:spLocks noChangeArrowheads="1"/>
          </p:cNvSpPr>
          <p:nvPr/>
        </p:nvSpPr>
        <p:spPr bwMode="auto">
          <a:xfrm>
            <a:off x="626745" y="2531745"/>
            <a:ext cx="663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1984</a:t>
            </a:r>
          </a:p>
        </p:txBody>
      </p:sp>
      <p:sp>
        <p:nvSpPr>
          <p:cNvPr id="10244" name="Text Box 12"/>
          <p:cNvSpPr txBox="1">
            <a:spLocks noChangeArrowheads="1"/>
          </p:cNvSpPr>
          <p:nvPr/>
        </p:nvSpPr>
        <p:spPr bwMode="auto">
          <a:xfrm>
            <a:off x="5738495" y="2531745"/>
            <a:ext cx="5746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a:solidFill>
                  <a:schemeClr val="tx2"/>
                </a:solidFill>
                <a:latin typeface="+mn-lt"/>
                <a:ea typeface="標楷體" panose="03000509000000000000" pitchFamily="65" charset="-120"/>
              </a:rPr>
              <a:t>2003</a:t>
            </a:r>
          </a:p>
        </p:txBody>
      </p:sp>
      <p:sp>
        <p:nvSpPr>
          <p:cNvPr id="10245" name="Text Box 13"/>
          <p:cNvSpPr txBox="1">
            <a:spLocks noChangeArrowheads="1"/>
          </p:cNvSpPr>
          <p:nvPr/>
        </p:nvSpPr>
        <p:spPr bwMode="auto">
          <a:xfrm>
            <a:off x="6945315" y="2549446"/>
            <a:ext cx="57626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2005</a:t>
            </a:r>
          </a:p>
        </p:txBody>
      </p:sp>
      <p:sp>
        <p:nvSpPr>
          <p:cNvPr id="10246" name="Text Box 17"/>
          <p:cNvSpPr txBox="1">
            <a:spLocks noChangeArrowheads="1"/>
          </p:cNvSpPr>
          <p:nvPr/>
        </p:nvSpPr>
        <p:spPr bwMode="auto">
          <a:xfrm>
            <a:off x="7118108" y="3461068"/>
            <a:ext cx="674688"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r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Resource recycling promotion plan for general waste</a:t>
            </a:r>
          </a:p>
        </p:txBody>
      </p:sp>
      <p:sp>
        <p:nvSpPr>
          <p:cNvPr id="10247" name="Text Box 20"/>
          <p:cNvSpPr txBox="1">
            <a:spLocks noChangeArrowheads="1"/>
          </p:cNvSpPr>
          <p:nvPr/>
        </p:nvSpPr>
        <p:spPr bwMode="auto">
          <a:xfrm>
            <a:off x="5389563" y="3419793"/>
            <a:ext cx="6477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FontTx/>
              <a:buChar char="•"/>
            </a:pPr>
            <a:r>
              <a:rPr lang="en-US" altLang="zh-TW" sz="1400" b="1" dirty="0">
                <a:latin typeface="+mn-lt"/>
                <a:ea typeface="標楷體" panose="03000509000000000000" pitchFamily="65" charset="-120"/>
              </a:rPr>
              <a:t>Resource regeneration and reuse</a:t>
            </a:r>
          </a:p>
          <a:p>
            <a:pPr>
              <a:buFontTx/>
              <a:buChar char="•"/>
            </a:pPr>
            <a:r>
              <a:rPr lang="en-US" altLang="zh-TW" sz="1400" b="1" dirty="0">
                <a:latin typeface="+mn-lt"/>
                <a:ea typeface="標楷體" panose="03000509000000000000" pitchFamily="65" charset="-120"/>
              </a:rPr>
              <a:t>Zero waste</a:t>
            </a:r>
          </a:p>
        </p:txBody>
      </p:sp>
      <p:sp>
        <p:nvSpPr>
          <p:cNvPr id="10248" name="Line 31"/>
          <p:cNvSpPr>
            <a:spLocks noChangeShapeType="1"/>
          </p:cNvSpPr>
          <p:nvPr/>
        </p:nvSpPr>
        <p:spPr bwMode="auto">
          <a:xfrm flipH="1">
            <a:off x="811213" y="2811780"/>
            <a:ext cx="15875" cy="558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50" name="Text Box 49"/>
          <p:cNvSpPr txBox="1">
            <a:spLocks noChangeArrowheads="1"/>
          </p:cNvSpPr>
          <p:nvPr/>
        </p:nvSpPr>
        <p:spPr bwMode="auto">
          <a:xfrm>
            <a:off x="529432" y="3431859"/>
            <a:ext cx="51435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MSW policy initiated - landfill</a:t>
            </a:r>
          </a:p>
        </p:txBody>
      </p:sp>
      <p:sp>
        <p:nvSpPr>
          <p:cNvPr id="10251" name="Text Box 50"/>
          <p:cNvSpPr txBox="1">
            <a:spLocks noChangeArrowheads="1"/>
          </p:cNvSpPr>
          <p:nvPr/>
        </p:nvSpPr>
        <p:spPr bwMode="auto">
          <a:xfrm>
            <a:off x="5963444" y="3449955"/>
            <a:ext cx="52546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Prospects and evaluation on MSW treatment program</a:t>
            </a:r>
          </a:p>
        </p:txBody>
      </p:sp>
      <p:sp>
        <p:nvSpPr>
          <p:cNvPr id="10255" name="Line 56"/>
          <p:cNvSpPr>
            <a:spLocks noChangeShapeType="1"/>
          </p:cNvSpPr>
          <p:nvPr/>
        </p:nvSpPr>
        <p:spPr bwMode="auto">
          <a:xfrm flipH="1">
            <a:off x="5943767" y="2772728"/>
            <a:ext cx="4763"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56" name="Line 57"/>
          <p:cNvSpPr>
            <a:spLocks noChangeShapeType="1"/>
          </p:cNvSpPr>
          <p:nvPr/>
        </p:nvSpPr>
        <p:spPr bwMode="auto">
          <a:xfrm flipH="1">
            <a:off x="7094538" y="2816543"/>
            <a:ext cx="4762"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grpSp>
        <p:nvGrpSpPr>
          <p:cNvPr id="10257" name="Group 67"/>
          <p:cNvGrpSpPr>
            <a:grpSpLocks/>
          </p:cNvGrpSpPr>
          <p:nvPr/>
        </p:nvGrpSpPr>
        <p:grpSpPr bwMode="auto">
          <a:xfrm flipV="1">
            <a:off x="71438" y="2816543"/>
            <a:ext cx="9072562" cy="73025"/>
            <a:chOff x="239" y="2296"/>
            <a:chExt cx="5438" cy="0"/>
          </a:xfrm>
        </p:grpSpPr>
        <p:sp>
          <p:nvSpPr>
            <p:cNvPr id="10296" name="Line 19"/>
            <p:cNvSpPr>
              <a:spLocks noChangeShapeType="1"/>
            </p:cNvSpPr>
            <p:nvPr/>
          </p:nvSpPr>
          <p:spPr bwMode="auto">
            <a:xfrm>
              <a:off x="239" y="2296"/>
              <a:ext cx="4764" cy="0"/>
            </a:xfrm>
            <a:prstGeom prst="line">
              <a:avLst/>
            </a:prstGeom>
            <a:noFill/>
            <a:ln w="698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sz="1400"/>
            </a:p>
          </p:txBody>
        </p:sp>
        <p:sp>
          <p:nvSpPr>
            <p:cNvPr id="10297" name="Line 62"/>
            <p:cNvSpPr>
              <a:spLocks noChangeShapeType="1"/>
            </p:cNvSpPr>
            <p:nvPr/>
          </p:nvSpPr>
          <p:spPr bwMode="auto">
            <a:xfrm>
              <a:off x="960" y="2296"/>
              <a:ext cx="4717" cy="0"/>
            </a:xfrm>
            <a:prstGeom prst="line">
              <a:avLst/>
            </a:prstGeom>
            <a:noFill/>
            <a:ln w="635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grpSp>
      <p:sp>
        <p:nvSpPr>
          <p:cNvPr id="10258" name="Text Box 64"/>
          <p:cNvSpPr txBox="1">
            <a:spLocks noChangeArrowheads="1"/>
          </p:cNvSpPr>
          <p:nvPr/>
        </p:nvSpPr>
        <p:spPr bwMode="auto">
          <a:xfrm>
            <a:off x="8301991" y="2555716"/>
            <a:ext cx="5762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2010</a:t>
            </a:r>
          </a:p>
        </p:txBody>
      </p:sp>
      <p:sp>
        <p:nvSpPr>
          <p:cNvPr id="10259" name="Line 65"/>
          <p:cNvSpPr>
            <a:spLocks noChangeShapeType="1"/>
          </p:cNvSpPr>
          <p:nvPr/>
        </p:nvSpPr>
        <p:spPr bwMode="auto">
          <a:xfrm flipH="1">
            <a:off x="8464381" y="2802255"/>
            <a:ext cx="4763"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60" name="Text Box 66"/>
          <p:cNvSpPr txBox="1">
            <a:spLocks noChangeArrowheads="1"/>
          </p:cNvSpPr>
          <p:nvPr/>
        </p:nvSpPr>
        <p:spPr bwMode="auto">
          <a:xfrm>
            <a:off x="8174038" y="3511074"/>
            <a:ext cx="5143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SEA for waste treatment</a:t>
            </a:r>
          </a:p>
        </p:txBody>
      </p:sp>
      <p:sp>
        <p:nvSpPr>
          <p:cNvPr id="10261" name="Text Box 13"/>
          <p:cNvSpPr txBox="1">
            <a:spLocks noChangeArrowheads="1"/>
          </p:cNvSpPr>
          <p:nvPr/>
        </p:nvSpPr>
        <p:spPr bwMode="auto">
          <a:xfrm>
            <a:off x="7367027" y="2562225"/>
            <a:ext cx="647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2007</a:t>
            </a:r>
          </a:p>
        </p:txBody>
      </p:sp>
      <p:sp>
        <p:nvSpPr>
          <p:cNvPr id="10262" name="Line 57"/>
          <p:cNvSpPr>
            <a:spLocks noChangeShapeType="1"/>
          </p:cNvSpPr>
          <p:nvPr/>
        </p:nvSpPr>
        <p:spPr bwMode="auto">
          <a:xfrm flipH="1">
            <a:off x="7518400" y="2813368"/>
            <a:ext cx="4763"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63" name="Text Box 17"/>
          <p:cNvSpPr txBox="1">
            <a:spLocks noChangeArrowheads="1"/>
          </p:cNvSpPr>
          <p:nvPr/>
        </p:nvSpPr>
        <p:spPr bwMode="auto">
          <a:xfrm>
            <a:off x="6923089" y="3508693"/>
            <a:ext cx="3857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r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400" b="1" dirty="0">
                <a:solidFill>
                  <a:srgbClr val="FF6600"/>
                </a:solidFill>
                <a:latin typeface="+mn-lt"/>
                <a:sym typeface="Wingdings" panose="05000000000000000000" pitchFamily="2" charset="2"/>
              </a:rPr>
              <a:t>Mandatory garbage sorting – keep trash off the ground</a:t>
            </a:r>
            <a:endParaRPr lang="en-US" altLang="zh-TW" sz="1400" b="1" dirty="0">
              <a:solidFill>
                <a:srgbClr val="FF6600"/>
              </a:solidFill>
              <a:latin typeface="+mn-lt"/>
              <a:ea typeface="標楷體" panose="03000509000000000000" pitchFamily="65" charset="-120"/>
            </a:endParaRPr>
          </a:p>
        </p:txBody>
      </p:sp>
      <p:sp>
        <p:nvSpPr>
          <p:cNvPr id="10264" name="Text Box 8"/>
          <p:cNvSpPr txBox="1">
            <a:spLocks noChangeArrowheads="1"/>
          </p:cNvSpPr>
          <p:nvPr/>
        </p:nvSpPr>
        <p:spPr bwMode="auto">
          <a:xfrm>
            <a:off x="5162234" y="2553971"/>
            <a:ext cx="5016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2002</a:t>
            </a:r>
          </a:p>
        </p:txBody>
      </p:sp>
      <p:sp>
        <p:nvSpPr>
          <p:cNvPr id="10265" name="Line 30"/>
          <p:cNvSpPr>
            <a:spLocks noChangeShapeType="1"/>
          </p:cNvSpPr>
          <p:nvPr/>
        </p:nvSpPr>
        <p:spPr bwMode="auto">
          <a:xfrm flipH="1">
            <a:off x="5339240" y="2783840"/>
            <a:ext cx="4762"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66" name="Text Box 48"/>
          <p:cNvSpPr txBox="1">
            <a:spLocks noChangeArrowheads="1"/>
          </p:cNvSpPr>
          <p:nvPr/>
        </p:nvSpPr>
        <p:spPr bwMode="auto">
          <a:xfrm>
            <a:off x="5098258" y="3499167"/>
            <a:ext cx="4572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kumimoji="0" lang="en-US" altLang="zh-TW" sz="1400" b="1" dirty="0">
                <a:solidFill>
                  <a:srgbClr val="00133A"/>
                </a:solidFill>
                <a:latin typeface="+mn-lt"/>
              </a:rPr>
              <a:t>Resource Recycling  Act initiated</a:t>
            </a:r>
          </a:p>
          <a:p>
            <a:r>
              <a:rPr lang="en-US" altLang="zh-TW" sz="1400" b="1" dirty="0">
                <a:latin typeface="+mn-lt"/>
                <a:ea typeface="標楷體" panose="03000509000000000000" pitchFamily="65" charset="-120"/>
              </a:rPr>
              <a:t> </a:t>
            </a:r>
          </a:p>
        </p:txBody>
      </p:sp>
      <p:sp>
        <p:nvSpPr>
          <p:cNvPr id="10267" name="Text Box 8"/>
          <p:cNvSpPr txBox="1">
            <a:spLocks noChangeArrowheads="1"/>
          </p:cNvSpPr>
          <p:nvPr/>
        </p:nvSpPr>
        <p:spPr bwMode="auto">
          <a:xfrm>
            <a:off x="2506345" y="2531745"/>
            <a:ext cx="574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1997</a:t>
            </a:r>
          </a:p>
        </p:txBody>
      </p:sp>
      <p:sp>
        <p:nvSpPr>
          <p:cNvPr id="10268" name="Line 30"/>
          <p:cNvSpPr>
            <a:spLocks noChangeShapeType="1"/>
          </p:cNvSpPr>
          <p:nvPr/>
        </p:nvSpPr>
        <p:spPr bwMode="auto">
          <a:xfrm flipH="1">
            <a:off x="2693988" y="2786380"/>
            <a:ext cx="4762"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69" name="Text Box 48"/>
          <p:cNvSpPr txBox="1">
            <a:spLocks noChangeArrowheads="1"/>
          </p:cNvSpPr>
          <p:nvPr/>
        </p:nvSpPr>
        <p:spPr bwMode="auto">
          <a:xfrm>
            <a:off x="2447924" y="3514249"/>
            <a:ext cx="45005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solidFill>
                  <a:srgbClr val="FF6600"/>
                </a:solidFill>
                <a:latin typeface="+mn-lt"/>
                <a:ea typeface="標楷體" panose="03000509000000000000" pitchFamily="65" charset="-120"/>
              </a:rPr>
              <a:t>Four-in-one Recycling  Program</a:t>
            </a:r>
          </a:p>
        </p:txBody>
      </p:sp>
      <p:sp>
        <p:nvSpPr>
          <p:cNvPr id="10270" name="Line 31"/>
          <p:cNvSpPr>
            <a:spLocks noChangeShapeType="1"/>
          </p:cNvSpPr>
          <p:nvPr/>
        </p:nvSpPr>
        <p:spPr bwMode="auto">
          <a:xfrm flipH="1">
            <a:off x="379413" y="2813368"/>
            <a:ext cx="15875" cy="558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71" name="Text Box 49"/>
          <p:cNvSpPr txBox="1">
            <a:spLocks noChangeArrowheads="1"/>
          </p:cNvSpPr>
          <p:nvPr/>
        </p:nvSpPr>
        <p:spPr bwMode="auto">
          <a:xfrm>
            <a:off x="59690" y="3431860"/>
            <a:ext cx="5143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Garbage open dump</a:t>
            </a:r>
          </a:p>
        </p:txBody>
      </p:sp>
      <p:sp>
        <p:nvSpPr>
          <p:cNvPr id="10272" name="Text Box 8"/>
          <p:cNvSpPr txBox="1">
            <a:spLocks noChangeArrowheads="1"/>
          </p:cNvSpPr>
          <p:nvPr/>
        </p:nvSpPr>
        <p:spPr bwMode="auto">
          <a:xfrm>
            <a:off x="1791858" y="2543493"/>
            <a:ext cx="7905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dirty="0">
                <a:solidFill>
                  <a:schemeClr val="tx2"/>
                </a:solidFill>
                <a:latin typeface="+mn-lt"/>
                <a:ea typeface="標楷體" panose="03000509000000000000" pitchFamily="65" charset="-120"/>
              </a:rPr>
              <a:t>1990</a:t>
            </a:r>
          </a:p>
        </p:txBody>
      </p:sp>
      <p:sp>
        <p:nvSpPr>
          <p:cNvPr id="10273" name="Line 30"/>
          <p:cNvSpPr>
            <a:spLocks noChangeShapeType="1"/>
          </p:cNvSpPr>
          <p:nvPr/>
        </p:nvSpPr>
        <p:spPr bwMode="auto">
          <a:xfrm flipH="1">
            <a:off x="1912938" y="2811780"/>
            <a:ext cx="4762"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74" name="Text Box 48"/>
          <p:cNvSpPr txBox="1">
            <a:spLocks noChangeArrowheads="1"/>
          </p:cNvSpPr>
          <p:nvPr/>
        </p:nvSpPr>
        <p:spPr bwMode="auto">
          <a:xfrm>
            <a:off x="1608138" y="3449955"/>
            <a:ext cx="5143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MSW policy adjusted – shift to Incineration </a:t>
            </a:r>
          </a:p>
        </p:txBody>
      </p:sp>
      <p:sp>
        <p:nvSpPr>
          <p:cNvPr id="10275" name="Text Box 6"/>
          <p:cNvSpPr txBox="1">
            <a:spLocks noChangeArrowheads="1"/>
          </p:cNvSpPr>
          <p:nvPr/>
        </p:nvSpPr>
        <p:spPr bwMode="auto">
          <a:xfrm>
            <a:off x="4302126" y="3499167"/>
            <a:ext cx="823912"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400" b="1" dirty="0">
                <a:latin typeface="+mn-lt"/>
              </a:rPr>
              <a:t>Source reduction restriction of Plastic Shopping Bags and Disposable Tableware</a:t>
            </a:r>
          </a:p>
        </p:txBody>
      </p:sp>
      <p:sp>
        <p:nvSpPr>
          <p:cNvPr id="10276" name="Text Box 8"/>
          <p:cNvSpPr txBox="1">
            <a:spLocks noChangeArrowheads="1"/>
          </p:cNvSpPr>
          <p:nvPr/>
        </p:nvSpPr>
        <p:spPr bwMode="auto">
          <a:xfrm>
            <a:off x="4052570" y="2531745"/>
            <a:ext cx="574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a:solidFill>
                  <a:schemeClr val="tx2"/>
                </a:solidFill>
                <a:latin typeface="+mn-lt"/>
                <a:ea typeface="標楷體" panose="03000509000000000000" pitchFamily="65" charset="-120"/>
              </a:rPr>
              <a:t>1999</a:t>
            </a:r>
          </a:p>
        </p:txBody>
      </p:sp>
      <p:sp>
        <p:nvSpPr>
          <p:cNvPr id="10277" name="Line 30"/>
          <p:cNvSpPr>
            <a:spLocks noChangeShapeType="1"/>
          </p:cNvSpPr>
          <p:nvPr/>
        </p:nvSpPr>
        <p:spPr bwMode="auto">
          <a:xfrm flipH="1">
            <a:off x="4235451" y="2783840"/>
            <a:ext cx="4762"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78" name="Text Box 48"/>
          <p:cNvSpPr txBox="1">
            <a:spLocks noChangeArrowheads="1"/>
          </p:cNvSpPr>
          <p:nvPr/>
        </p:nvSpPr>
        <p:spPr bwMode="auto">
          <a:xfrm>
            <a:off x="2915841" y="3511074"/>
            <a:ext cx="5032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Waste Household appliances collection and Storage</a:t>
            </a:r>
          </a:p>
        </p:txBody>
      </p:sp>
      <p:sp>
        <p:nvSpPr>
          <p:cNvPr id="10279" name="Text Box 13"/>
          <p:cNvSpPr txBox="1">
            <a:spLocks noChangeArrowheads="1"/>
          </p:cNvSpPr>
          <p:nvPr/>
        </p:nvSpPr>
        <p:spPr bwMode="auto">
          <a:xfrm>
            <a:off x="6408475" y="2551351"/>
            <a:ext cx="431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a:solidFill>
                  <a:schemeClr val="tx2"/>
                </a:solidFill>
                <a:latin typeface="+mn-lt"/>
                <a:ea typeface="標楷體" panose="03000509000000000000" pitchFamily="65" charset="-120"/>
              </a:rPr>
              <a:t>2004</a:t>
            </a:r>
          </a:p>
        </p:txBody>
      </p:sp>
      <p:sp>
        <p:nvSpPr>
          <p:cNvPr id="10280" name="Line 57"/>
          <p:cNvSpPr>
            <a:spLocks noChangeShapeType="1"/>
          </p:cNvSpPr>
          <p:nvPr/>
        </p:nvSpPr>
        <p:spPr bwMode="auto">
          <a:xfrm flipH="1">
            <a:off x="6567488" y="2794318"/>
            <a:ext cx="4762" cy="577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81" name="Text Box 17"/>
          <p:cNvSpPr txBox="1">
            <a:spLocks noChangeArrowheads="1"/>
          </p:cNvSpPr>
          <p:nvPr/>
        </p:nvSpPr>
        <p:spPr bwMode="auto">
          <a:xfrm>
            <a:off x="6334124" y="3499167"/>
            <a:ext cx="3857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r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latin typeface="+mn-lt"/>
                <a:ea typeface="標楷體" panose="03000509000000000000" pitchFamily="65" charset="-120"/>
              </a:rPr>
              <a:t>Zero waste policy</a:t>
            </a:r>
          </a:p>
        </p:txBody>
      </p:sp>
      <p:sp>
        <p:nvSpPr>
          <p:cNvPr id="10284" name="Text Box 59"/>
          <p:cNvSpPr txBox="1">
            <a:spLocks noChangeArrowheads="1"/>
          </p:cNvSpPr>
          <p:nvPr/>
        </p:nvSpPr>
        <p:spPr bwMode="auto">
          <a:xfrm>
            <a:off x="7686510" y="3430905"/>
            <a:ext cx="720725"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FontTx/>
              <a:buChar char="•"/>
            </a:pPr>
            <a:r>
              <a:rPr kumimoji="0" lang="en-US" altLang="zh-TW" sz="1400" b="1" dirty="0">
                <a:latin typeface="+mn-lt"/>
                <a:ea typeface="NSimSun" panose="02010609030101010101" pitchFamily="49" charset="-122"/>
              </a:rPr>
              <a:t>Construct Biomass-energy Center</a:t>
            </a:r>
          </a:p>
          <a:p>
            <a:pPr>
              <a:buFontTx/>
              <a:buChar char="•"/>
            </a:pPr>
            <a:r>
              <a:rPr kumimoji="0" lang="en-US" altLang="zh-TW" sz="1400" b="1" dirty="0">
                <a:latin typeface="+mn-lt"/>
                <a:ea typeface="NSimSun" panose="02010609030101010101" pitchFamily="49" charset="-122"/>
              </a:rPr>
              <a:t>Reactivate landfill site</a:t>
            </a:r>
          </a:p>
        </p:txBody>
      </p:sp>
      <p:sp>
        <p:nvSpPr>
          <p:cNvPr id="10285" name="Text Box 48"/>
          <p:cNvSpPr txBox="1">
            <a:spLocks noChangeArrowheads="1"/>
          </p:cNvSpPr>
          <p:nvPr/>
        </p:nvSpPr>
        <p:spPr bwMode="auto">
          <a:xfrm>
            <a:off x="3998913" y="3449955"/>
            <a:ext cx="5032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solidFill>
                  <a:srgbClr val="FF6600"/>
                </a:solidFill>
                <a:latin typeface="+mn-lt"/>
                <a:ea typeface="標楷體" panose="03000509000000000000" pitchFamily="65" charset="-120"/>
              </a:rPr>
              <a:t>Waste Home appliances recycling enterprise setup</a:t>
            </a:r>
          </a:p>
        </p:txBody>
      </p:sp>
      <p:sp>
        <p:nvSpPr>
          <p:cNvPr id="10286" name="Text Box 49"/>
          <p:cNvSpPr txBox="1">
            <a:spLocks noChangeArrowheads="1"/>
          </p:cNvSpPr>
          <p:nvPr/>
        </p:nvSpPr>
        <p:spPr bwMode="auto">
          <a:xfrm>
            <a:off x="1021080" y="3422335"/>
            <a:ext cx="5143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400" b="1" dirty="0">
                <a:latin typeface="+mn-lt"/>
                <a:ea typeface="標楷體" panose="03000509000000000000" pitchFamily="65" charset="-120"/>
                <a:sym typeface="Wingdings" panose="05000000000000000000" pitchFamily="2" charset="2"/>
              </a:rPr>
              <a:t>Polluter Pays Principle”  introduced</a:t>
            </a:r>
            <a:endParaRPr lang="zh-TW" altLang="en-US" sz="1400" b="1" dirty="0">
              <a:latin typeface="+mn-lt"/>
            </a:endParaRPr>
          </a:p>
        </p:txBody>
      </p:sp>
      <p:sp>
        <p:nvSpPr>
          <p:cNvPr id="10287" name="Text Box 7"/>
          <p:cNvSpPr txBox="1">
            <a:spLocks noChangeArrowheads="1"/>
          </p:cNvSpPr>
          <p:nvPr/>
        </p:nvSpPr>
        <p:spPr bwMode="auto">
          <a:xfrm>
            <a:off x="1136333" y="2531745"/>
            <a:ext cx="663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kumimoji="0" lang="en-US" altLang="zh-TW" sz="1300" b="1">
                <a:solidFill>
                  <a:schemeClr val="tx2"/>
                </a:solidFill>
                <a:latin typeface="+mn-lt"/>
                <a:ea typeface="標楷體" panose="03000509000000000000" pitchFamily="65" charset="-120"/>
              </a:rPr>
              <a:t>1987</a:t>
            </a:r>
          </a:p>
        </p:txBody>
      </p:sp>
      <p:sp>
        <p:nvSpPr>
          <p:cNvPr id="10288" name="Line 31"/>
          <p:cNvSpPr>
            <a:spLocks noChangeShapeType="1"/>
          </p:cNvSpPr>
          <p:nvPr/>
        </p:nvSpPr>
        <p:spPr bwMode="auto">
          <a:xfrm flipH="1">
            <a:off x="1316038" y="2816543"/>
            <a:ext cx="15875" cy="558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400"/>
          </a:p>
        </p:txBody>
      </p:sp>
      <p:sp>
        <p:nvSpPr>
          <p:cNvPr id="10289" name="矩形 3"/>
          <p:cNvSpPr>
            <a:spLocks/>
          </p:cNvSpPr>
          <p:nvPr/>
        </p:nvSpPr>
        <p:spPr bwMode="auto">
          <a:xfrm>
            <a:off x="135732" y="1633856"/>
            <a:ext cx="1301750" cy="80645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20000"/>
              </a:spcBef>
            </a:pPr>
            <a:r>
              <a:rPr lang="en-US" altLang="zh-TW" sz="1200" dirty="0">
                <a:solidFill>
                  <a:schemeClr val="bg1"/>
                </a:solidFill>
                <a:latin typeface="+mn-lt"/>
                <a:ea typeface="Arial Unicode MS" panose="020B0604020202020204" pitchFamily="34" charset="-120"/>
                <a:cs typeface="Arial Unicode MS" panose="020B0604020202020204" pitchFamily="34" charset="-120"/>
              </a:rPr>
              <a:t>Market-driven recycling only</a:t>
            </a:r>
          </a:p>
        </p:txBody>
      </p:sp>
      <p:sp>
        <p:nvSpPr>
          <p:cNvPr id="10290" name="矩形 66"/>
          <p:cNvSpPr>
            <a:spLocks noChangeArrowheads="1"/>
          </p:cNvSpPr>
          <p:nvPr/>
        </p:nvSpPr>
        <p:spPr bwMode="auto">
          <a:xfrm>
            <a:off x="1507331" y="1620839"/>
            <a:ext cx="1512887" cy="79533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20000"/>
              </a:spcBef>
            </a:pPr>
            <a:r>
              <a:rPr lang="en-US" altLang="zh-TW" sz="1200" dirty="0">
                <a:solidFill>
                  <a:schemeClr val="bg1"/>
                </a:solidFill>
                <a:latin typeface="+mn-lt"/>
                <a:ea typeface="Arial Unicode MS" panose="020B0604020202020204" pitchFamily="34" charset="-120"/>
                <a:cs typeface="Arial Unicode MS" panose="020B0604020202020204" pitchFamily="34" charset="-120"/>
              </a:rPr>
              <a:t>Producers were responsible for recycling physically and financially</a:t>
            </a:r>
          </a:p>
        </p:txBody>
      </p:sp>
      <p:sp>
        <p:nvSpPr>
          <p:cNvPr id="10292" name="矩形 68"/>
          <p:cNvSpPr>
            <a:spLocks noChangeArrowheads="1"/>
          </p:cNvSpPr>
          <p:nvPr/>
        </p:nvSpPr>
        <p:spPr bwMode="auto">
          <a:xfrm>
            <a:off x="3076576" y="1625442"/>
            <a:ext cx="1225550" cy="79533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20000"/>
              </a:spcBef>
            </a:pPr>
            <a:r>
              <a:rPr lang="en-US" altLang="zh-TW" sz="1200" dirty="0">
                <a:solidFill>
                  <a:schemeClr val="bg1"/>
                </a:solidFill>
                <a:latin typeface="+mn-lt"/>
                <a:ea typeface="Arial Unicode MS" panose="020B0604020202020204" pitchFamily="34" charset="-120"/>
                <a:cs typeface="Arial Unicode MS" panose="020B0604020202020204" pitchFamily="34" charset="-120"/>
              </a:rPr>
              <a:t>Producers pay recycling fees to eight recycling funds</a:t>
            </a:r>
          </a:p>
        </p:txBody>
      </p:sp>
      <p:sp>
        <p:nvSpPr>
          <p:cNvPr id="10293" name="矩形 69"/>
          <p:cNvSpPr>
            <a:spLocks noChangeArrowheads="1"/>
          </p:cNvSpPr>
          <p:nvPr/>
        </p:nvSpPr>
        <p:spPr bwMode="auto">
          <a:xfrm>
            <a:off x="4372773" y="1615918"/>
            <a:ext cx="4454525" cy="795337"/>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20000"/>
              </a:spcBef>
            </a:pPr>
            <a:r>
              <a:rPr lang="en-US" altLang="zh-TW" sz="1200" dirty="0">
                <a:solidFill>
                  <a:schemeClr val="bg1"/>
                </a:solidFill>
                <a:latin typeface="+mn-lt"/>
                <a:ea typeface="Arial Unicode MS" panose="020B0604020202020204" pitchFamily="34" charset="-120"/>
                <a:cs typeface="Arial Unicode MS" panose="020B0604020202020204" pitchFamily="34" charset="-120"/>
              </a:rPr>
              <a:t>The eight recycling funds are administered by EPAT’s Recycling Fund Management Board</a:t>
            </a:r>
          </a:p>
        </p:txBody>
      </p:sp>
      <p:sp>
        <p:nvSpPr>
          <p:cNvPr id="2" name="矩形 1"/>
          <p:cNvSpPr/>
          <p:nvPr/>
        </p:nvSpPr>
        <p:spPr>
          <a:xfrm>
            <a:off x="1021081" y="1019613"/>
            <a:ext cx="311369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spcBef>
                <a:spcPct val="0"/>
              </a:spcBef>
            </a:pPr>
            <a:r>
              <a:rPr lang="en-US" altLang="zh-TW" b="1" dirty="0">
                <a:solidFill>
                  <a:schemeClr val="bg1"/>
                </a:solidFill>
              </a:rPr>
              <a:t>Waste Disposal Act (WDA)</a:t>
            </a:r>
          </a:p>
        </p:txBody>
      </p:sp>
      <p:sp>
        <p:nvSpPr>
          <p:cNvPr id="3" name="矩形 2"/>
          <p:cNvSpPr/>
          <p:nvPr/>
        </p:nvSpPr>
        <p:spPr>
          <a:xfrm>
            <a:off x="4673832" y="988419"/>
            <a:ext cx="310468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0"/>
              </a:spcBef>
            </a:pPr>
            <a:r>
              <a:rPr lang="en-US" altLang="zh-TW" b="1" dirty="0">
                <a:solidFill>
                  <a:schemeClr val="bg1"/>
                </a:solidFill>
              </a:rPr>
              <a:t>Resource Recycling Act (RRA)</a:t>
            </a:r>
            <a:endParaRPr lang="zh-TW" altLang="en-US" b="1" dirty="0">
              <a:solidFill>
                <a:schemeClr val="bg1"/>
              </a:solidFill>
            </a:endParaRPr>
          </a:p>
        </p:txBody>
      </p:sp>
      <p:sp>
        <p:nvSpPr>
          <p:cNvPr id="4" name="投影片編號版面配置區 3"/>
          <p:cNvSpPr>
            <a:spLocks noGrp="1"/>
          </p:cNvSpPr>
          <p:nvPr>
            <p:ph type="sldNum" sz="quarter" idx="12"/>
          </p:nvPr>
        </p:nvSpPr>
        <p:spPr/>
        <p:txBody>
          <a:bodyPr/>
          <a:lstStyle/>
          <a:p>
            <a:fld id="{1F0B7CC7-DAD1-40A8-BF06-6D8ABF2F877A}" type="slidenum">
              <a:rPr lang="zh-TW" altLang="en-US" smtClean="0"/>
              <a:t>12</a:t>
            </a:fld>
            <a:endParaRPr lang="zh-TW" altLang="en-US"/>
          </a:p>
        </p:txBody>
      </p:sp>
    </p:spTree>
    <p:extLst>
      <p:ext uri="{BB962C8B-B14F-4D97-AF65-F5344CB8AC3E}">
        <p14:creationId xmlns:p14="http://schemas.microsoft.com/office/powerpoint/2010/main" val="134651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sz="3600" b="1" dirty="0" smtClean="0">
                <a:solidFill>
                  <a:srgbClr val="006600"/>
                </a:solidFill>
                <a:effectLst>
                  <a:innerShdw blurRad="63500" dist="50800" dir="10800000">
                    <a:prstClr val="black">
                      <a:alpha val="50000"/>
                    </a:prstClr>
                  </a:innerShdw>
                </a:effectLst>
                <a:ea typeface="微軟正黑體" pitchFamily="34" charset="-120"/>
                <a:cs typeface="Arial" pitchFamily="34" charset="0"/>
              </a:rPr>
              <a:t>Trash </a:t>
            </a:r>
            <a:r>
              <a:rPr kumimoji="1" lang="en-US" altLang="zh-TW" sz="3600" b="1" dirty="0">
                <a:solidFill>
                  <a:srgbClr val="006600"/>
                </a:solidFill>
                <a:effectLst>
                  <a:innerShdw blurRad="63500" dist="50800" dir="10800000">
                    <a:prstClr val="black">
                      <a:alpha val="50000"/>
                    </a:prstClr>
                  </a:innerShdw>
                </a:effectLst>
                <a:ea typeface="微軟正黑體" pitchFamily="34" charset="-120"/>
                <a:cs typeface="Arial" pitchFamily="34" charset="0"/>
              </a:rPr>
              <a:t>Collection</a:t>
            </a:r>
            <a:endParaRPr kumimoji="1" lang="zh-TW" altLang="en-US" sz="3600" b="1" dirty="0">
              <a:solidFill>
                <a:srgbClr val="006600"/>
              </a:solidFill>
              <a:effectLst>
                <a:innerShdw blurRad="63500" dist="50800" dir="10800000">
                  <a:prstClr val="black">
                    <a:alpha val="50000"/>
                  </a:prstClr>
                </a:innerShdw>
              </a:effectLst>
              <a:ea typeface="微軟正黑體" pitchFamily="34" charset="-120"/>
              <a:cs typeface="Arial" pitchFamily="34" charset="0"/>
            </a:endParaRPr>
          </a:p>
        </p:txBody>
      </p:sp>
      <p:sp>
        <p:nvSpPr>
          <p:cNvPr id="5" name="Rectangle 6"/>
          <p:cNvSpPr>
            <a:spLocks noChangeArrowheads="1"/>
          </p:cNvSpPr>
          <p:nvPr/>
        </p:nvSpPr>
        <p:spPr bwMode="auto">
          <a:xfrm>
            <a:off x="5050732" y="1417638"/>
            <a:ext cx="3312368" cy="1083793"/>
          </a:xfrm>
          <a:prstGeom prst="rect">
            <a:avLst/>
          </a:prstGeom>
          <a:noFill/>
          <a:ln w="9525">
            <a:noFill/>
            <a:miter lim="800000"/>
            <a:headEnd/>
            <a:tailEnd/>
          </a:ln>
        </p:spPr>
        <p:txBody>
          <a:bodyPr/>
          <a:lstStyle/>
          <a:p>
            <a:pPr marL="342900" indent="-342900" eaLnBrk="0" hangingPunct="0">
              <a:buClr>
                <a:schemeClr val="tx1"/>
              </a:buClr>
              <a:buSzPct val="75000"/>
              <a:buFont typeface="Arial" panose="020B0604020202020204" pitchFamily="34" charset="0"/>
              <a:buChar char="•"/>
            </a:pPr>
            <a:r>
              <a:rPr kumimoji="0" lang="en-US" altLang="zh-TW" sz="2400" b="1" dirty="0">
                <a:ea typeface="標楷體" pitchFamily="65" charset="-120"/>
                <a:cs typeface="Times New Roman" pitchFamily="18" charset="0"/>
              </a:rPr>
              <a:t>Unit-price bag system </a:t>
            </a:r>
            <a:r>
              <a:rPr kumimoji="0" lang="en-US" altLang="zh-TW" sz="2400" b="1" dirty="0" smtClean="0">
                <a:ea typeface="標楷體" pitchFamily="65" charset="-120"/>
                <a:cs typeface="Times New Roman" pitchFamily="18" charset="0"/>
              </a:rPr>
              <a:t>adopted </a:t>
            </a:r>
            <a:r>
              <a:rPr kumimoji="0" lang="en-US" altLang="zh-TW" sz="2400" b="1" dirty="0">
                <a:ea typeface="標楷體" pitchFamily="65" charset="-120"/>
                <a:cs typeface="Times New Roman" pitchFamily="18" charset="0"/>
              </a:rPr>
              <a:t>in July</a:t>
            </a:r>
            <a:r>
              <a:rPr lang="en-US" altLang="zh-TW" sz="2400" b="1" dirty="0">
                <a:ea typeface="標楷體" pitchFamily="65" charset="-120"/>
                <a:cs typeface="Times New Roman" pitchFamily="18" charset="0"/>
              </a:rPr>
              <a:t>, </a:t>
            </a:r>
            <a:r>
              <a:rPr lang="en-US" altLang="zh-TW" sz="2400" b="1" dirty="0" smtClean="0">
                <a:ea typeface="標楷體" pitchFamily="65" charset="-120"/>
                <a:cs typeface="Times New Roman" pitchFamily="18" charset="0"/>
              </a:rPr>
              <a:t>2000</a:t>
            </a:r>
          </a:p>
          <a:p>
            <a:pPr marL="342900" indent="-342900" eaLnBrk="0" hangingPunct="0">
              <a:buClr>
                <a:schemeClr val="tx1"/>
              </a:buClr>
              <a:buSzPct val="75000"/>
              <a:buFont typeface="Arial" panose="020B0604020202020204" pitchFamily="34" charset="0"/>
              <a:buChar char="•"/>
            </a:pPr>
            <a:r>
              <a:rPr lang="en-US" altLang="zh-TW" sz="2400" b="1" dirty="0">
                <a:ea typeface="標楷體" pitchFamily="65" charset="-120"/>
                <a:cs typeface="Times New Roman" pitchFamily="18" charset="0"/>
              </a:rPr>
              <a:t>K</a:t>
            </a:r>
            <a:r>
              <a:rPr lang="en-US" altLang="zh-TW" sz="2400" b="1" dirty="0" smtClean="0">
                <a:ea typeface="標楷體" pitchFamily="65" charset="-120"/>
                <a:cs typeface="Times New Roman" pitchFamily="18" charset="0"/>
              </a:rPr>
              <a:t>itchen </a:t>
            </a:r>
            <a:r>
              <a:rPr lang="en-US" altLang="zh-TW" sz="2400" b="1" dirty="0">
                <a:ea typeface="標楷體" pitchFamily="65" charset="-120"/>
                <a:cs typeface="Times New Roman" pitchFamily="18" charset="0"/>
              </a:rPr>
              <a:t>waste collection </a:t>
            </a:r>
            <a:r>
              <a:rPr lang="en-US" altLang="zh-TW" sz="2400" b="1" dirty="0" smtClean="0">
                <a:ea typeface="標楷體" pitchFamily="65" charset="-120"/>
                <a:cs typeface="Times New Roman" pitchFamily="18" charset="0"/>
              </a:rPr>
              <a:t>started </a:t>
            </a:r>
            <a:r>
              <a:rPr lang="en-US" altLang="zh-TW" sz="2400" b="1" dirty="0">
                <a:ea typeface="標楷體" pitchFamily="65" charset="-120"/>
                <a:cs typeface="Times New Roman" pitchFamily="18" charset="0"/>
              </a:rPr>
              <a:t>in December, 2003</a:t>
            </a:r>
            <a:endParaRPr lang="zh-TW" altLang="en-US" sz="2400" b="1" dirty="0">
              <a:ea typeface="標楷體" pitchFamily="65" charset="-120"/>
              <a:cs typeface="Times New Roman" pitchFamily="18" charset="0"/>
            </a:endParaRPr>
          </a:p>
          <a:p>
            <a:pPr eaLnBrk="0" hangingPunct="0">
              <a:buClr>
                <a:schemeClr val="tx1"/>
              </a:buClr>
              <a:buSzPct val="75000"/>
            </a:pPr>
            <a:endParaRPr kumimoji="0" lang="en-US" altLang="zh-TW" sz="2400" b="1" dirty="0">
              <a:ea typeface="標楷體" pitchFamily="65" charset="-120"/>
              <a:cs typeface="Times New Roman" pitchFamily="18" charset="0"/>
            </a:endParaRPr>
          </a:p>
          <a:p>
            <a:pPr eaLnBrk="0" hangingPunct="0">
              <a:buClr>
                <a:schemeClr val="tx1"/>
              </a:buClr>
              <a:buSzPct val="75000"/>
            </a:pPr>
            <a:endParaRPr kumimoji="0" lang="en-US" altLang="zh-TW" sz="2400" b="1" dirty="0">
              <a:ea typeface="標楷體" pitchFamily="65" charset="-120"/>
              <a:cs typeface="Times New Roman" pitchFamily="18" charset="0"/>
            </a:endParaRPr>
          </a:p>
        </p:txBody>
      </p:sp>
      <p:pic>
        <p:nvPicPr>
          <p:cNvPr id="8" name="Picture 9" descr="IMGP0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576" y="4005064"/>
            <a:ext cx="2634382" cy="2759198"/>
          </a:xfrm>
          <a:prstGeom prst="rect">
            <a:avLst/>
          </a:prstGeom>
          <a:noFill/>
          <a:ln w="38100">
            <a:solidFill>
              <a:schemeClr val="bg1"/>
            </a:solidFill>
            <a:miter lim="800000"/>
            <a:headEnd/>
            <a:tailEnd/>
          </a:ln>
          <a:effectLst>
            <a:outerShdw blurRad="63500" sx="102000" sy="102000" algn="ctr" rotWithShape="0">
              <a:prstClr val="black">
                <a:alpha val="40000"/>
              </a:prstClr>
            </a:outerShdw>
          </a:effectLst>
        </p:spPr>
      </p:pic>
      <p:sp>
        <p:nvSpPr>
          <p:cNvPr id="3" name="文字方塊 2"/>
          <p:cNvSpPr txBox="1"/>
          <p:nvPr/>
        </p:nvSpPr>
        <p:spPr>
          <a:xfrm>
            <a:off x="3923928" y="4045835"/>
            <a:ext cx="5040560" cy="2739211"/>
          </a:xfrm>
          <a:prstGeom prst="rect">
            <a:avLst/>
          </a:prstGeom>
          <a:noFill/>
        </p:spPr>
        <p:txBody>
          <a:bodyPr wrap="square" rtlCol="0">
            <a:spAutoFit/>
          </a:bodyPr>
          <a:lstStyle/>
          <a:p>
            <a:r>
              <a:rPr lang="en-US" altLang="zh-TW" sz="2800" b="1" dirty="0"/>
              <a:t>Three Categories to be collected: </a:t>
            </a:r>
          </a:p>
          <a:p>
            <a:pPr marL="342900" indent="-342900">
              <a:buFont typeface="+mj-lt"/>
              <a:buAutoNum type="arabicPeriod"/>
            </a:pPr>
            <a:r>
              <a:rPr lang="en-US" altLang="zh-TW" sz="2400" b="1" dirty="0"/>
              <a:t>General Trash: </a:t>
            </a:r>
            <a:r>
              <a:rPr lang="en-US" altLang="zh-TW" sz="2400" dirty="0"/>
              <a:t>unit-pricing bags required</a:t>
            </a:r>
          </a:p>
          <a:p>
            <a:pPr marL="342900" indent="-342900">
              <a:buFont typeface="+mj-lt"/>
              <a:buAutoNum type="arabicPeriod"/>
            </a:pPr>
            <a:r>
              <a:rPr lang="en-US" altLang="zh-TW" sz="2400" b="1" dirty="0"/>
              <a:t>Kitchen Waste: </a:t>
            </a:r>
            <a:r>
              <a:rPr lang="en-US" altLang="zh-TW" sz="2400" dirty="0"/>
              <a:t>no unit-pricing bags are required</a:t>
            </a:r>
          </a:p>
          <a:p>
            <a:pPr marL="342900" indent="-342900">
              <a:buFont typeface="+mj-lt"/>
              <a:buAutoNum type="arabicPeriod"/>
            </a:pPr>
            <a:r>
              <a:rPr lang="en-US" altLang="zh-TW" sz="2400" b="1" dirty="0"/>
              <a:t>Recyclables:</a:t>
            </a:r>
            <a:r>
              <a:rPr lang="en-US" altLang="zh-TW" sz="2400" dirty="0"/>
              <a:t> no unit-pricing bags are required</a:t>
            </a:r>
          </a:p>
        </p:txBody>
      </p:sp>
      <p:sp>
        <p:nvSpPr>
          <p:cNvPr id="4" name="投影片編號版面配置區 3"/>
          <p:cNvSpPr>
            <a:spLocks noGrp="1"/>
          </p:cNvSpPr>
          <p:nvPr>
            <p:ph type="sldNum" sz="quarter" idx="12"/>
          </p:nvPr>
        </p:nvSpPr>
        <p:spPr/>
        <p:txBody>
          <a:bodyPr/>
          <a:lstStyle/>
          <a:p>
            <a:fld id="{1F0B7CC7-DAD1-40A8-BF06-6D8ABF2F877A}" type="slidenum">
              <a:rPr lang="zh-TW" altLang="en-US" smtClean="0"/>
              <a:t>13</a:t>
            </a:fld>
            <a:endParaRPr lang="zh-TW" altLang="en-US"/>
          </a:p>
        </p:txBody>
      </p:sp>
      <p:pic>
        <p:nvPicPr>
          <p:cNvPr id="9" name="圖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245" y="1417638"/>
            <a:ext cx="4623487" cy="2090259"/>
          </a:xfrm>
          <a:prstGeom prst="rect">
            <a:avLst/>
          </a:prstGeom>
        </p:spPr>
      </p:pic>
    </p:spTree>
    <p:extLst>
      <p:ext uri="{BB962C8B-B14F-4D97-AF65-F5344CB8AC3E}">
        <p14:creationId xmlns:p14="http://schemas.microsoft.com/office/powerpoint/2010/main" val="292486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250825" y="1700213"/>
            <a:ext cx="4826000" cy="2305050"/>
          </a:xfrm>
          <a:prstGeom prst="rect">
            <a:avLst/>
          </a:prstGeom>
          <a:noFill/>
          <a:ln w="9525">
            <a:noFill/>
            <a:miter lim="800000"/>
            <a:headEnd/>
            <a:tailEnd/>
          </a:ln>
        </p:spPr>
        <p:txBody>
          <a:bodyPr/>
          <a:lstStyle/>
          <a:p>
            <a:pPr eaLnBrk="0" hangingPunct="0">
              <a:spcBef>
                <a:spcPct val="20000"/>
              </a:spcBef>
              <a:buClr>
                <a:schemeClr val="tx1"/>
              </a:buClr>
              <a:buSzPct val="75000"/>
              <a:tabLst>
                <a:tab pos="627063" algn="l"/>
              </a:tabLst>
            </a:pPr>
            <a:r>
              <a:rPr kumimoji="0" lang="en-US" altLang="zh-TW" sz="2400" dirty="0">
                <a:cs typeface="Times New Roman" pitchFamily="18" charset="0"/>
              </a:rPr>
              <a:t>Citizens who want to discard large furniture or appliance can call local environmental agency to arrange a pick up service for FREE</a:t>
            </a:r>
            <a:endParaRPr kumimoji="0" lang="zh-TW" altLang="en-US" sz="2400" dirty="0">
              <a:cs typeface="Times New Roman" pitchFamily="18" charset="0"/>
            </a:endParaRPr>
          </a:p>
        </p:txBody>
      </p:sp>
      <p:pic>
        <p:nvPicPr>
          <p:cNvPr id="111623" name="Picture 7" descr="IMGP022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65713" y="1701800"/>
            <a:ext cx="3754437" cy="2232025"/>
          </a:xfrm>
          <a:prstGeom prst="rect">
            <a:avLst/>
          </a:prstGeom>
          <a:noFill/>
          <a:ln w="9525">
            <a:noFill/>
            <a:miter lim="800000"/>
            <a:headEnd/>
            <a:tailEnd/>
          </a:ln>
        </p:spPr>
      </p:pic>
      <p:cxnSp>
        <p:nvCxnSpPr>
          <p:cNvPr id="31" name="直線接點 30"/>
          <p:cNvCxnSpPr/>
          <p:nvPr/>
        </p:nvCxnSpPr>
        <p:spPr>
          <a:xfrm flipV="1">
            <a:off x="301625" y="4076700"/>
            <a:ext cx="8518525" cy="0"/>
          </a:xfrm>
          <a:prstGeom prst="line">
            <a:avLst/>
          </a:prstGeom>
          <a:ln>
            <a:prstDash val="dash"/>
          </a:ln>
        </p:spPr>
        <p:style>
          <a:lnRef idx="2">
            <a:schemeClr val="accent6"/>
          </a:lnRef>
          <a:fillRef idx="0">
            <a:schemeClr val="accent6"/>
          </a:fillRef>
          <a:effectRef idx="1">
            <a:schemeClr val="accent6"/>
          </a:effectRef>
          <a:fontRef idx="minor">
            <a:schemeClr val="tx1"/>
          </a:fontRef>
        </p:style>
      </p:cxnSp>
      <p:grpSp>
        <p:nvGrpSpPr>
          <p:cNvPr id="22534" name="Group 10"/>
          <p:cNvGrpSpPr>
            <a:grpSpLocks/>
          </p:cNvGrpSpPr>
          <p:nvPr/>
        </p:nvGrpSpPr>
        <p:grpSpPr bwMode="auto">
          <a:xfrm>
            <a:off x="683568" y="4206466"/>
            <a:ext cx="4767263" cy="2560638"/>
            <a:chOff x="2699" y="1318"/>
            <a:chExt cx="3003" cy="1613"/>
          </a:xfrm>
        </p:grpSpPr>
        <p:pic>
          <p:nvPicPr>
            <p:cNvPr id="2254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4" y="1318"/>
              <a:ext cx="998" cy="1447"/>
            </a:xfrm>
            <a:prstGeom prst="rect">
              <a:avLst/>
            </a:prstGeom>
            <a:noFill/>
            <a:ln w="9525">
              <a:noFill/>
              <a:miter lim="800000"/>
              <a:headEnd/>
              <a:tailEnd/>
            </a:ln>
          </p:spPr>
        </p:pic>
        <p:pic>
          <p:nvPicPr>
            <p:cNvPr id="22542"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9" y="1344"/>
              <a:ext cx="953" cy="680"/>
            </a:xfrm>
            <a:prstGeom prst="rect">
              <a:avLst/>
            </a:prstGeom>
            <a:noFill/>
            <a:ln w="9525">
              <a:noFill/>
              <a:miter lim="800000"/>
              <a:headEnd/>
              <a:tailEnd/>
            </a:ln>
          </p:spPr>
        </p:pic>
        <p:pic>
          <p:nvPicPr>
            <p:cNvPr id="22543"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6" y="1344"/>
              <a:ext cx="1000" cy="680"/>
            </a:xfrm>
            <a:prstGeom prst="rect">
              <a:avLst/>
            </a:prstGeom>
            <a:noFill/>
            <a:ln w="9525">
              <a:noFill/>
              <a:miter lim="800000"/>
              <a:headEnd/>
              <a:tailEnd/>
            </a:ln>
          </p:spPr>
        </p:pic>
        <p:pic>
          <p:nvPicPr>
            <p:cNvPr id="22544" name="Picture 22" descr="C:\Documents and Settings\user\桌面\新資料夾 (2)\TV.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06" y="1979"/>
              <a:ext cx="1060" cy="952"/>
            </a:xfrm>
            <a:prstGeom prst="rect">
              <a:avLst/>
            </a:prstGeom>
            <a:noFill/>
            <a:ln w="9525">
              <a:noFill/>
              <a:miter lim="800000"/>
              <a:headEnd/>
              <a:tailEnd/>
            </a:ln>
          </p:spPr>
        </p:pic>
        <p:pic>
          <p:nvPicPr>
            <p:cNvPr id="22545" name="Picture 2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99" y="2024"/>
              <a:ext cx="953" cy="767"/>
            </a:xfrm>
            <a:prstGeom prst="rect">
              <a:avLst/>
            </a:prstGeom>
            <a:noFill/>
            <a:ln w="9525">
              <a:noFill/>
              <a:miter lim="800000"/>
              <a:headEnd/>
              <a:tailEnd/>
            </a:ln>
          </p:spPr>
        </p:pic>
      </p:grpSp>
      <p:sp>
        <p:nvSpPr>
          <p:cNvPr id="22536" name="矩形 20"/>
          <p:cNvSpPr>
            <a:spLocks noChangeArrowheads="1"/>
          </p:cNvSpPr>
          <p:nvPr/>
        </p:nvSpPr>
        <p:spPr bwMode="auto">
          <a:xfrm>
            <a:off x="5246044" y="4252913"/>
            <a:ext cx="3862460" cy="1938992"/>
          </a:xfrm>
          <a:prstGeom prst="rect">
            <a:avLst/>
          </a:prstGeom>
          <a:noFill/>
          <a:ln w="9525">
            <a:noFill/>
            <a:miter lim="800000"/>
            <a:headEnd/>
            <a:tailEnd/>
          </a:ln>
        </p:spPr>
        <p:txBody>
          <a:bodyPr wrap="square">
            <a:spAutoFit/>
          </a:bodyPr>
          <a:lstStyle/>
          <a:p>
            <a:r>
              <a:rPr lang="en-US" altLang="zh-TW" sz="2400" dirty="0">
                <a:solidFill>
                  <a:srgbClr val="0033CC"/>
                </a:solidFill>
                <a:ea typeface="微軟正黑體" panose="020B0604030504040204" pitchFamily="34" charset="-120"/>
                <a:cs typeface="Times New Roman" pitchFamily="18" charset="0"/>
              </a:rPr>
              <a:t>After the appointment is made, citizens should move the large waste to outside of their buildings after 22:00 for pick-up next day</a:t>
            </a:r>
            <a:endParaRPr kumimoji="0" lang="zh-TW" altLang="en-US" sz="2400" dirty="0">
              <a:ea typeface="微軟正黑體" panose="020B0604030504040204" pitchFamily="34" charset="-120"/>
              <a:cs typeface="Times New Roman" pitchFamily="18" charset="0"/>
            </a:endParaRPr>
          </a:p>
        </p:txBody>
      </p:sp>
      <p:sp>
        <p:nvSpPr>
          <p:cNvPr id="2" name="標題 1"/>
          <p:cNvSpPr>
            <a:spLocks noGrp="1"/>
          </p:cNvSpPr>
          <p:nvPr>
            <p:ph type="title"/>
          </p:nvPr>
        </p:nvSpPr>
        <p:spPr/>
        <p:txBody>
          <a:bodyPr>
            <a:normAutofit/>
          </a:bodyPr>
          <a:lstStyle/>
          <a:p>
            <a:r>
              <a:rPr kumimoji="1" lang="en-US" altLang="zh-TW" sz="3600" b="1" dirty="0">
                <a:solidFill>
                  <a:srgbClr val="006600"/>
                </a:solidFill>
                <a:effectLst>
                  <a:innerShdw blurRad="63500" dist="50800" dir="10800000">
                    <a:prstClr val="black">
                      <a:alpha val="50000"/>
                    </a:prstClr>
                  </a:innerShdw>
                </a:effectLst>
                <a:ea typeface="微軟正黑體" pitchFamily="34" charset="-120"/>
                <a:cs typeface="Arial" pitchFamily="34" charset="0"/>
              </a:rPr>
              <a:t>Giant Article Collection</a:t>
            </a:r>
            <a:endParaRPr kumimoji="1" lang="zh-TW" altLang="en-US" sz="3600" b="1" dirty="0">
              <a:solidFill>
                <a:srgbClr val="006600"/>
              </a:solidFill>
              <a:effectLst>
                <a:innerShdw blurRad="63500" dist="50800" dir="10800000">
                  <a:prstClr val="black">
                    <a:alpha val="50000"/>
                  </a:prstClr>
                </a:innerShdw>
              </a:effectLst>
              <a:ea typeface="微軟正黑體" pitchFamily="34" charset="-120"/>
              <a:cs typeface="Arial" pitchFamily="34" charset="0"/>
            </a:endParaRPr>
          </a:p>
        </p:txBody>
      </p:sp>
      <p:sp>
        <p:nvSpPr>
          <p:cNvPr id="3" name="投影片編號版面配置區 2"/>
          <p:cNvSpPr>
            <a:spLocks noGrp="1"/>
          </p:cNvSpPr>
          <p:nvPr>
            <p:ph type="sldNum" sz="quarter" idx="12"/>
          </p:nvPr>
        </p:nvSpPr>
        <p:spPr/>
        <p:txBody>
          <a:bodyPr/>
          <a:lstStyle/>
          <a:p>
            <a:fld id="{1F0B7CC7-DAD1-40A8-BF06-6D8ABF2F877A}" type="slidenum">
              <a:rPr lang="zh-TW" altLang="en-US" smtClean="0"/>
              <a:t>14</a:t>
            </a:fld>
            <a:endParaRPr lang="zh-TW" altLang="en-US"/>
          </a:p>
        </p:txBody>
      </p:sp>
    </p:spTree>
    <p:extLst>
      <p:ext uri="{BB962C8B-B14F-4D97-AF65-F5344CB8AC3E}">
        <p14:creationId xmlns:p14="http://schemas.microsoft.com/office/powerpoint/2010/main" val="78729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7"/>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7037" y="1309460"/>
            <a:ext cx="4284662" cy="2952750"/>
          </a:xfrm>
          <a:prstGeom prst="rect">
            <a:avLst/>
          </a:prstGeom>
          <a:noFill/>
          <a:ln w="9525">
            <a:noFill/>
            <a:miter lim="800000"/>
            <a:headEnd/>
            <a:tailEnd/>
          </a:ln>
        </p:spPr>
      </p:pic>
      <p:pic>
        <p:nvPicPr>
          <p:cNvPr id="19462" name="Picture 6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7384" y="1309460"/>
            <a:ext cx="4311650" cy="2951163"/>
          </a:xfrm>
          <a:prstGeom prst="rect">
            <a:avLst/>
          </a:prstGeom>
          <a:noFill/>
          <a:ln w="9525">
            <a:noFill/>
            <a:miter lim="800000"/>
            <a:headEnd/>
            <a:tailEnd/>
          </a:ln>
        </p:spPr>
      </p:pic>
      <p:sp>
        <p:nvSpPr>
          <p:cNvPr id="8" name="標題 7"/>
          <p:cNvSpPr>
            <a:spLocks noGrp="1"/>
          </p:cNvSpPr>
          <p:nvPr>
            <p:ph type="title"/>
          </p:nvPr>
        </p:nvSpPr>
        <p:spPr/>
        <p:txBody>
          <a:bodyPr>
            <a:normAutofit/>
          </a:bodyPr>
          <a:lstStyle/>
          <a:p>
            <a:r>
              <a:rPr kumimoji="1" lang="en-US" altLang="zh-TW" sz="3600" b="1" dirty="0">
                <a:solidFill>
                  <a:srgbClr val="006600"/>
                </a:solidFill>
                <a:effectLst>
                  <a:innerShdw blurRad="63500" dist="50800" dir="10800000">
                    <a:prstClr val="black">
                      <a:alpha val="50000"/>
                    </a:prstClr>
                  </a:innerShdw>
                </a:effectLst>
                <a:ea typeface="微軟正黑體" pitchFamily="34" charset="-120"/>
                <a:cs typeface="Arial" pitchFamily="34" charset="0"/>
              </a:rPr>
              <a:t>Unit-Pricing Bags</a:t>
            </a:r>
            <a:endParaRPr kumimoji="1" lang="zh-TW" altLang="en-US" sz="3600" b="1" dirty="0">
              <a:solidFill>
                <a:srgbClr val="006600"/>
              </a:solidFill>
              <a:effectLst>
                <a:innerShdw blurRad="63500" dist="50800" dir="10800000">
                  <a:prstClr val="black">
                    <a:alpha val="50000"/>
                  </a:prstClr>
                </a:innerShdw>
              </a:effectLst>
              <a:ea typeface="微軟正黑體" pitchFamily="34" charset="-120"/>
              <a:cs typeface="Arial" pitchFamily="34" charset="0"/>
            </a:endParaRPr>
          </a:p>
        </p:txBody>
      </p:sp>
      <p:pic>
        <p:nvPicPr>
          <p:cNvPr id="10" name="Picture 66" descr="台北市專用垃圾袋"/>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4371" y="4176036"/>
            <a:ext cx="3024187" cy="2476500"/>
          </a:xfrm>
          <a:prstGeom prst="rect">
            <a:avLst/>
          </a:prstGeom>
          <a:noFill/>
          <a:ln w="9525">
            <a:noFill/>
            <a:miter lim="800000"/>
            <a:headEnd/>
            <a:tailEnd/>
          </a:ln>
          <a:effectLst>
            <a:outerShdw dist="107763" dir="2700000" algn="ctr" rotWithShape="0">
              <a:srgbClr val="808080">
                <a:alpha val="50000"/>
              </a:srgbClr>
            </a:outerShdw>
          </a:effectLst>
        </p:spPr>
      </p:pic>
      <p:pic>
        <p:nvPicPr>
          <p:cNvPr id="11" name="Picture 14" descr="2-2-2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19198" y="4767469"/>
            <a:ext cx="1789561" cy="1222562"/>
          </a:xfrm>
          <a:prstGeom prst="rect">
            <a:avLst/>
          </a:prstGeom>
          <a:noFill/>
          <a:ln w="63500">
            <a:solidFill>
              <a:schemeClr val="bg1"/>
            </a:solidFill>
            <a:miter lim="800000"/>
            <a:headEnd/>
            <a:tailEnd/>
          </a:ln>
        </p:spPr>
      </p:pic>
      <p:pic>
        <p:nvPicPr>
          <p:cNvPr id="13" name="Picture 14" descr="I:\修改簡報\圖表資料\untitled.bm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4248" y="4767469"/>
            <a:ext cx="1579625" cy="119934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1F0B7CC7-DAD1-40A8-BF06-6D8ABF2F877A}" type="slidenum">
              <a:rPr lang="zh-TW" altLang="en-US" smtClean="0"/>
              <a:t>15</a:t>
            </a:fld>
            <a:endParaRPr lang="zh-TW" altLang="en-US"/>
          </a:p>
        </p:txBody>
      </p:sp>
    </p:spTree>
    <p:extLst>
      <p:ext uri="{BB962C8B-B14F-4D97-AF65-F5344CB8AC3E}">
        <p14:creationId xmlns:p14="http://schemas.microsoft.com/office/powerpoint/2010/main" val="237895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image38.jpg" descr="4a16712146a39"/>
          <p:cNvPicPr/>
          <p:nvPr/>
        </p:nvPicPr>
        <p:blipFill>
          <a:blip r:embed="rId3">
            <a:extLst>
              <a:ext uri="{28A0092B-C50C-407E-A947-70E740481C1C}">
                <a14:useLocalDpi xmlns:a14="http://schemas.microsoft.com/office/drawing/2010/main"/>
              </a:ext>
            </a:extLst>
          </a:blip>
          <a:stretch>
            <a:fillRect/>
          </a:stretch>
        </p:blipFill>
        <p:spPr>
          <a:xfrm>
            <a:off x="-1005059" y="1"/>
            <a:ext cx="10329587" cy="6879505"/>
          </a:xfrm>
          <a:prstGeom prst="rect">
            <a:avLst/>
          </a:prstGeom>
          <a:ln w="12700">
            <a:miter lim="400000"/>
          </a:ln>
        </p:spPr>
      </p:pic>
      <p:sp>
        <p:nvSpPr>
          <p:cNvPr id="488" name="Shape 488"/>
          <p:cNvSpPr/>
          <p:nvPr/>
        </p:nvSpPr>
        <p:spPr>
          <a:xfrm>
            <a:off x="1403648" y="966873"/>
            <a:ext cx="8713787"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ctr">
              <a:defRPr sz="2400" b="1">
                <a:solidFill>
                  <a:srgbClr val="002060"/>
                </a:solidFill>
                <a:latin typeface="+mj-lt"/>
                <a:ea typeface="+mj-ea"/>
                <a:cs typeface="+mj-cs"/>
                <a:sym typeface="Helvetica"/>
              </a:defRPr>
            </a:lvl1pPr>
          </a:lstStyle>
          <a:p>
            <a:pPr lvl="0">
              <a:defRPr sz="1800" b="0">
                <a:solidFill>
                  <a:srgbClr val="000000"/>
                </a:solidFill>
              </a:defRPr>
            </a:pPr>
            <a:r>
              <a:rPr lang="en-US" sz="2000" b="1" dirty="0">
                <a:solidFill>
                  <a:srgbClr val="002060"/>
                </a:solidFill>
              </a:rPr>
              <a:t>THREE</a:t>
            </a:r>
            <a:r>
              <a:rPr sz="2000" b="1" dirty="0">
                <a:solidFill>
                  <a:srgbClr val="002060"/>
                </a:solidFill>
              </a:rPr>
              <a:t> incinerator</a:t>
            </a:r>
            <a:r>
              <a:rPr lang="en-US" sz="2000" b="1" dirty="0">
                <a:solidFill>
                  <a:srgbClr val="002060"/>
                </a:solidFill>
              </a:rPr>
              <a:t>s</a:t>
            </a:r>
            <a:r>
              <a:rPr sz="2000" b="1" dirty="0">
                <a:solidFill>
                  <a:srgbClr val="002060"/>
                </a:solidFill>
              </a:rPr>
              <a:t> right in the middle of the city</a:t>
            </a:r>
            <a:endParaRPr lang="en-US" sz="2000" b="1" dirty="0">
              <a:solidFill>
                <a:srgbClr val="002060"/>
              </a:solidFill>
            </a:endParaRPr>
          </a:p>
          <a:p>
            <a:pPr lvl="0">
              <a:defRPr sz="1800" b="0">
                <a:solidFill>
                  <a:srgbClr val="000000"/>
                </a:solidFill>
              </a:defRPr>
            </a:pPr>
            <a:r>
              <a:rPr lang="zh-TW" altLang="en-US" sz="2000" dirty="0"/>
              <a:t> </a:t>
            </a:r>
            <a:r>
              <a:rPr lang="en-US" altLang="zh-TW" sz="2800" i="1" dirty="0"/>
              <a:t>but</a:t>
            </a:r>
            <a:r>
              <a:rPr lang="zh-TW" altLang="en-US" sz="2800" i="1" dirty="0"/>
              <a:t> </a:t>
            </a:r>
            <a:r>
              <a:rPr lang="en-US" altLang="zh-TW" sz="2800" i="1" dirty="0"/>
              <a:t>lack</a:t>
            </a:r>
            <a:r>
              <a:rPr lang="zh-TW" altLang="en-US" sz="2800" i="1" dirty="0"/>
              <a:t> </a:t>
            </a:r>
            <a:r>
              <a:rPr lang="en-US" altLang="zh-TW" sz="2800" i="1" dirty="0"/>
              <a:t>of</a:t>
            </a:r>
            <a:r>
              <a:rPr lang="zh-TW" altLang="en-US" sz="2800" i="1" dirty="0"/>
              <a:t> </a:t>
            </a:r>
            <a:r>
              <a:rPr lang="en-US" altLang="zh-TW" sz="2800" i="1" dirty="0"/>
              <a:t>trash</a:t>
            </a:r>
            <a:r>
              <a:rPr lang="zh-TW" altLang="en-US" sz="2800" i="1" dirty="0"/>
              <a:t> </a:t>
            </a:r>
            <a:r>
              <a:rPr lang="en-US" altLang="zh-TW" sz="2800" i="1" dirty="0"/>
              <a:t>to</a:t>
            </a:r>
            <a:r>
              <a:rPr lang="zh-TW" altLang="en-US" sz="2800" i="1" dirty="0"/>
              <a:t> </a:t>
            </a:r>
            <a:r>
              <a:rPr lang="en-US" altLang="zh-TW" sz="2800" i="1" dirty="0"/>
              <a:t>burn</a:t>
            </a:r>
            <a:r>
              <a:rPr sz="2800" i="1" dirty="0">
                <a:solidFill>
                  <a:srgbClr val="002060"/>
                </a:solidFill>
              </a:rPr>
              <a:t> </a:t>
            </a:r>
          </a:p>
        </p:txBody>
      </p:sp>
      <p:sp>
        <p:nvSpPr>
          <p:cNvPr id="2" name="投影片編號版面配置區 1"/>
          <p:cNvSpPr>
            <a:spLocks noGrp="1"/>
          </p:cNvSpPr>
          <p:nvPr>
            <p:ph type="sldNum" sz="quarter" idx="12"/>
          </p:nvPr>
        </p:nvSpPr>
        <p:spPr/>
        <p:txBody>
          <a:bodyPr/>
          <a:lstStyle/>
          <a:p>
            <a:fld id="{1F0B7CC7-DAD1-40A8-BF06-6D8ABF2F877A}" type="slidenum">
              <a:rPr lang="zh-TW" altLang="en-US" smtClean="0"/>
              <a:t>16</a:t>
            </a:fld>
            <a:endParaRPr lang="zh-TW" altLang="en-US"/>
          </a:p>
        </p:txBody>
      </p:sp>
    </p:spTree>
    <p:extLst>
      <p:ext uri="{BB962C8B-B14F-4D97-AF65-F5344CB8AC3E}">
        <p14:creationId xmlns:p14="http://schemas.microsoft.com/office/powerpoint/2010/main" val="3243733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339" name="圖片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687" y="2387171"/>
            <a:ext cx="1091426" cy="4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3B0E3F9C-FD30-4CF3-BFCE-C1268EA60AD5}" type="slidenum">
              <a:rPr lang="zh-TW" altLang="en-US" smtClean="0"/>
              <a:t>17</a:t>
            </a:fld>
            <a:endParaRPr lang="zh-TW" altLang="en-US"/>
          </a:p>
        </p:txBody>
      </p:sp>
      <p:sp>
        <p:nvSpPr>
          <p:cNvPr id="6" name="矩形 5"/>
          <p:cNvSpPr/>
          <p:nvPr/>
        </p:nvSpPr>
        <p:spPr>
          <a:xfrm>
            <a:off x="0" y="2990850"/>
            <a:ext cx="9144000" cy="19812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endParaRPr lang="en-US" altLang="zh-TW" sz="3200" b="1" dirty="0">
              <a:effectLst>
                <a:outerShdw blurRad="38100" dist="38100" dir="2700000" algn="tl">
                  <a:srgbClr val="000000">
                    <a:alpha val="43137"/>
                  </a:srgbClr>
                </a:outerShdw>
              </a:effectLst>
              <a:ea typeface="微軟正黑體" panose="020B0604030504040204" pitchFamily="34" charset="-120"/>
            </a:endParaRPr>
          </a:p>
          <a:p>
            <a:pPr algn="ctr" fontAlgn="auto">
              <a:spcBef>
                <a:spcPts val="0"/>
              </a:spcBef>
              <a:spcAft>
                <a:spcPts val="0"/>
              </a:spcAft>
              <a:defRPr/>
            </a:pPr>
            <a:r>
              <a:rPr lang="en-US" altLang="zh-TW" sz="3600" b="1" dirty="0" smtClean="0">
                <a:effectLst>
                  <a:outerShdw blurRad="38100" dist="38100" dir="2700000" algn="tl">
                    <a:srgbClr val="000000">
                      <a:alpha val="43137"/>
                    </a:srgbClr>
                  </a:outerShdw>
                </a:effectLst>
                <a:ea typeface="微軟正黑體" panose="020B0604030504040204" pitchFamily="34" charset="-120"/>
              </a:rPr>
              <a:t>Green Industries In </a:t>
            </a:r>
            <a:r>
              <a:rPr lang="en-US" altLang="zh-TW" sz="3600" b="1" dirty="0">
                <a:effectLst>
                  <a:outerShdw blurRad="38100" dist="38100" dir="2700000" algn="tl">
                    <a:srgbClr val="000000">
                      <a:alpha val="43137"/>
                    </a:srgbClr>
                  </a:outerShdw>
                </a:effectLst>
                <a:ea typeface="微軟正黑體" panose="020B0604030504040204" pitchFamily="34" charset="-120"/>
              </a:rPr>
              <a:t>Taiwan</a:t>
            </a:r>
          </a:p>
          <a:p>
            <a:pPr marL="457200" algn="ctr" fontAlgn="auto">
              <a:spcBef>
                <a:spcPts val="0"/>
              </a:spcBef>
              <a:spcAft>
                <a:spcPts val="0"/>
              </a:spcAft>
              <a:defRPr/>
            </a:pPr>
            <a:endParaRPr lang="en-US" altLang="zh-TW" sz="3200" b="1" dirty="0">
              <a:solidFill>
                <a:schemeClr val="bg1"/>
              </a:solidFill>
              <a:effectLst>
                <a:outerShdw blurRad="38100" dist="38100" dir="2700000" algn="tl">
                  <a:srgbClr val="000000">
                    <a:alpha val="43137"/>
                  </a:srgbClr>
                </a:outerShdw>
              </a:effectLst>
              <a:ea typeface="微軟正黑體" pitchFamily="34" charset="-120"/>
              <a:cs typeface="Arial" charset="0"/>
            </a:endParaRPr>
          </a:p>
        </p:txBody>
      </p:sp>
    </p:spTree>
    <p:extLst>
      <p:ext uri="{BB962C8B-B14F-4D97-AF65-F5344CB8AC3E}">
        <p14:creationId xmlns:p14="http://schemas.microsoft.com/office/powerpoint/2010/main" val="767640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0" y="-130629"/>
            <a:ext cx="9144000" cy="7134704"/>
          </a:xfrm>
          <a:prstGeom prst="rect">
            <a:avLst/>
          </a:prstGeo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18</a:t>
            </a:fld>
            <a:endParaRPr lang="zh-TW" altLang="en-US" dirty="0"/>
          </a:p>
        </p:txBody>
      </p:sp>
      <p:sp>
        <p:nvSpPr>
          <p:cNvPr id="6" name="文字方塊 5"/>
          <p:cNvSpPr txBox="1"/>
          <p:nvPr/>
        </p:nvSpPr>
        <p:spPr>
          <a:xfrm>
            <a:off x="420715" y="5336420"/>
            <a:ext cx="8094635" cy="584775"/>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How do you deal with plastic waste?</a:t>
            </a:r>
            <a:endParaRPr lang="zh-TW" altLang="en-US" sz="32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35682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37855"/>
            <a:ext cx="9144000" cy="5015345"/>
          </a:xfrm>
          <a:prstGeom prst="rect">
            <a:avLst/>
          </a:prstGeom>
        </p:spPr>
      </p:pic>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19</a:t>
            </a:fld>
            <a:endParaRPr lang="zh-TW" altLang="en-US" dirty="0">
              <a:latin typeface="Gill Sans MT" panose="020B0502020104020203" pitchFamily="34" charset="0"/>
            </a:endParaRPr>
          </a:p>
        </p:txBody>
      </p:sp>
      <p:sp>
        <p:nvSpPr>
          <p:cNvPr id="9" name="矩形 8"/>
          <p:cNvSpPr/>
          <p:nvPr/>
        </p:nvSpPr>
        <p:spPr>
          <a:xfrm>
            <a:off x="148071" y="6127630"/>
            <a:ext cx="5922818" cy="215444"/>
          </a:xfrm>
          <a:prstGeom prst="rect">
            <a:avLst/>
          </a:prstGeom>
        </p:spPr>
        <p:txBody>
          <a:bodyPr wrap="square">
            <a:spAutoFit/>
          </a:bodyPr>
          <a:lstStyle/>
          <a:p>
            <a:r>
              <a:rPr lang="en-US" altLang="zh-TW" sz="800" dirty="0"/>
              <a:t>Source: </a:t>
            </a:r>
            <a:r>
              <a:rPr lang="zh-TW" altLang="en-US" sz="800" dirty="0"/>
              <a:t>http://www.soccerbox.com/blog/how-nike-manufacture-football-jerseys-from-recycled-bottles/</a:t>
            </a:r>
          </a:p>
        </p:txBody>
      </p:sp>
      <p:sp>
        <p:nvSpPr>
          <p:cNvPr id="10" name="矩形 9"/>
          <p:cNvSpPr/>
          <p:nvPr/>
        </p:nvSpPr>
        <p:spPr>
          <a:xfrm>
            <a:off x="805293" y="217318"/>
            <a:ext cx="6317674" cy="1077218"/>
          </a:xfrm>
          <a:prstGeom prst="rect">
            <a:avLst/>
          </a:prstGeom>
        </p:spPr>
        <p:txBody>
          <a:bodyPr wrap="square">
            <a:spAutoFit/>
          </a:bodyPr>
          <a:lstStyle/>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How about a Shirt</a:t>
            </a:r>
          </a:p>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made with recycled PET bottles ?</a:t>
            </a:r>
            <a:endParaRPr lang="zh-TW" altLang="en-US" sz="3200" dirty="0">
              <a:solidFill>
                <a:srgbClr val="CC0000"/>
              </a:solidFill>
              <a:effectLst>
                <a:outerShdw blurRad="38100" dist="38100" dir="2700000" algn="tl">
                  <a:srgbClr val="000000">
                    <a:alpha val="43137"/>
                  </a:srgbClr>
                </a:outerShdw>
              </a:effectLst>
              <a:latin typeface="Gill Sans MT" panose="020B0502020104020203" pitchFamily="34" charset="0"/>
            </a:endParaRPr>
          </a:p>
        </p:txBody>
      </p:sp>
      <p:graphicFrame>
        <p:nvGraphicFramePr>
          <p:cNvPr id="6" name="表格 5"/>
          <p:cNvGraphicFramePr>
            <a:graphicFrameLocks noGrp="1"/>
          </p:cNvGraphicFramePr>
          <p:nvPr>
            <p:extLst/>
          </p:nvPr>
        </p:nvGraphicFramePr>
        <p:xfrm>
          <a:off x="0" y="6426200"/>
          <a:ext cx="9144000" cy="470276"/>
        </p:xfrm>
        <a:graphic>
          <a:graphicData uri="http://schemas.openxmlformats.org/drawingml/2006/table">
            <a:tbl>
              <a:tblPr firstRow="1" bandRow="1">
                <a:tableStyleId>{073A0DAA-6AF3-43AB-8588-CEC1D06C72B9}</a:tableStyleId>
              </a:tblPr>
              <a:tblGrid>
                <a:gridCol w="2603500">
                  <a:extLst>
                    <a:ext uri="{9D8B030D-6E8A-4147-A177-3AD203B41FA5}">
                      <a16:colId xmlns:a16="http://schemas.microsoft.com/office/drawing/2014/main" xmlns="" val="20000"/>
                    </a:ext>
                  </a:extLst>
                </a:gridCol>
                <a:gridCol w="6540500">
                  <a:extLst>
                    <a:ext uri="{9D8B030D-6E8A-4147-A177-3AD203B41FA5}">
                      <a16:colId xmlns:a16="http://schemas.microsoft.com/office/drawing/2014/main" xmlns="" val="20001"/>
                    </a:ext>
                  </a:extLst>
                </a:gridCol>
              </a:tblGrid>
              <a:tr h="470276">
                <a:tc>
                  <a:txBody>
                    <a:bodyPr/>
                    <a:lstStyle/>
                    <a:p>
                      <a:pPr algn="ctr"/>
                      <a:r>
                        <a:rPr lang="es-ES" altLang="zh-TW" sz="1400" dirty="0">
                          <a:latin typeface="Times New Roman" panose="02020603050405020304" pitchFamily="18" charset="0"/>
                          <a:cs typeface="Times New Roman" panose="02020603050405020304" pitchFamily="18" charset="0"/>
                        </a:rPr>
                        <a:t>Far Eastern New Century </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The Food Grade recycled polyester materials from PET bottles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投影片編號版面配置區 1">
            <a:extLst>
              <a:ext uri="{FF2B5EF4-FFF2-40B4-BE49-F238E27FC236}">
                <a16:creationId xmlns:a16="http://schemas.microsoft.com/office/drawing/2014/main" xmlns="" id="{6BCB67D7-A076-A24C-8908-B7C136BA736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19</a:t>
            </a:fld>
            <a:endParaRPr lang="zh-TW" altLang="en-US" dirty="0"/>
          </a:p>
        </p:txBody>
      </p:sp>
    </p:spTree>
    <p:extLst>
      <p:ext uri="{BB962C8B-B14F-4D97-AF65-F5344CB8AC3E}">
        <p14:creationId xmlns:p14="http://schemas.microsoft.com/office/powerpoint/2010/main" val="104756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3952" y="5375760"/>
            <a:ext cx="1732504" cy="1163152"/>
          </a:xfrm>
          <a:prstGeom prst="rect">
            <a:avLst/>
          </a:prstGeom>
        </p:spPr>
      </p:pic>
      <p:pic>
        <p:nvPicPr>
          <p:cNvPr id="77" name="image4.jpg" descr="DSC_0037.JPG"/>
          <p:cNvPicPr/>
          <p:nvPr/>
        </p:nvPicPr>
        <p:blipFill>
          <a:blip r:embed="rId3" cstate="email">
            <a:extLst>
              <a:ext uri="{28A0092B-C50C-407E-A947-70E740481C1C}">
                <a14:useLocalDpi xmlns:a14="http://schemas.microsoft.com/office/drawing/2010/main"/>
              </a:ext>
            </a:extLst>
          </a:blip>
          <a:stretch>
            <a:fillRect/>
          </a:stretch>
        </p:blipFill>
        <p:spPr>
          <a:xfrm>
            <a:off x="5989040" y="1797779"/>
            <a:ext cx="2722179" cy="3600401"/>
          </a:xfrm>
          <a:prstGeom prst="rect">
            <a:avLst/>
          </a:prstGeom>
          <a:ln w="12700">
            <a:miter lim="400000"/>
          </a:ln>
        </p:spPr>
      </p:pic>
      <p:sp>
        <p:nvSpPr>
          <p:cNvPr id="78" name="Shape 78"/>
          <p:cNvSpPr>
            <a:spLocks noGrp="1"/>
          </p:cNvSpPr>
          <p:nvPr>
            <p:ph type="title"/>
          </p:nvPr>
        </p:nvSpPr>
        <p:spPr>
          <a:xfrm>
            <a:off x="0" y="-1"/>
            <a:ext cx="9144000" cy="1124746"/>
          </a:xfrm>
          <a:prstGeom prst="rect">
            <a:avLst/>
          </a:prstGeom>
          <a:solidFill>
            <a:srgbClr val="9FD5C6"/>
          </a:solidFill>
        </p:spPr>
        <p:txBody>
          <a:bodyPr lIns="0" tIns="0" rIns="0" bIns="0"/>
          <a:lstStyle>
            <a:lvl1pPr>
              <a:defRPr sz="4000" b="1">
                <a:solidFill>
                  <a:srgbClr val="0070C0"/>
                </a:solidFill>
                <a:uFill>
                  <a:solidFill>
                    <a:srgbClr val="0070C0"/>
                  </a:solidFill>
                </a:uFill>
                <a:latin typeface="微軟正黑體"/>
                <a:ea typeface="微軟正黑體"/>
                <a:cs typeface="微軟正黑體"/>
                <a:sym typeface="微軟正黑體"/>
              </a:defRPr>
            </a:lvl1pPr>
          </a:lstStyle>
          <a:p>
            <a:pPr lvl="0">
              <a:defRPr sz="1800" b="0">
                <a:solidFill>
                  <a:srgbClr val="000000"/>
                </a:solidFill>
                <a:uFillTx/>
              </a:defRPr>
            </a:pPr>
            <a:r>
              <a:rPr lang="en-US" sz="4000" b="1" dirty="0">
                <a:solidFill>
                  <a:srgbClr val="0070C0"/>
                </a:solidFill>
                <a:uFill>
                  <a:solidFill>
                    <a:srgbClr val="0070C0"/>
                  </a:solidFill>
                </a:uFill>
              </a:rPr>
              <a:t>CGE in CIER</a:t>
            </a:r>
            <a:endParaRPr sz="4000" b="1" dirty="0">
              <a:solidFill>
                <a:srgbClr val="0070C0"/>
              </a:solidFill>
              <a:uFill>
                <a:solidFill>
                  <a:srgbClr val="0070C0"/>
                </a:solidFill>
              </a:uFill>
            </a:endParaRPr>
          </a:p>
        </p:txBody>
      </p:sp>
      <p:sp>
        <p:nvSpPr>
          <p:cNvPr id="79" name="Shape 79"/>
          <p:cNvSpPr>
            <a:spLocks noGrp="1"/>
          </p:cNvSpPr>
          <p:nvPr>
            <p:ph type="body" idx="1"/>
          </p:nvPr>
        </p:nvSpPr>
        <p:spPr>
          <a:xfrm>
            <a:off x="371678" y="1700808"/>
            <a:ext cx="5568474" cy="4464497"/>
          </a:xfrm>
          <a:prstGeom prst="rect">
            <a:avLst/>
          </a:prstGeom>
        </p:spPr>
        <p:txBody>
          <a:bodyPr lIns="0" tIns="0" rIns="0" bIns="0">
            <a:normAutofit/>
          </a:bodyPr>
          <a:lstStyle/>
          <a:p>
            <a:pPr marL="342900" lvl="0" indent="-342900" algn="l">
              <a:lnSpc>
                <a:spcPct val="90000"/>
              </a:lnSpc>
              <a:spcBef>
                <a:spcPts val="500"/>
              </a:spcBef>
              <a:buClr>
                <a:srgbClr val="000000"/>
              </a:buClr>
              <a:buSzPct val="100000"/>
              <a:buFont typeface="Wingdings" panose="05000000000000000000" pitchFamily="2" charset="2"/>
              <a:buChar char="u"/>
              <a:defRPr sz="1800">
                <a:solidFill>
                  <a:srgbClr val="000000"/>
                </a:solidFill>
              </a:defRPr>
            </a:pPr>
            <a:r>
              <a:rPr sz="2400" dirty="0"/>
              <a:t>Chung-Hua Institution for Economic Research (CIER)</a:t>
            </a:r>
          </a:p>
          <a:p>
            <a:pPr marL="285750" lvl="0" indent="-285750" algn="l">
              <a:lnSpc>
                <a:spcPct val="90000"/>
              </a:lnSpc>
              <a:spcBef>
                <a:spcPts val="400"/>
              </a:spcBef>
              <a:buFont typeface="Arial"/>
              <a:buChar char="•"/>
              <a:defRPr sz="1800">
                <a:solidFill>
                  <a:srgbClr val="000000"/>
                </a:solidFill>
              </a:defRPr>
            </a:pPr>
            <a:r>
              <a:rPr lang="en-US" sz="1600" dirty="0"/>
              <a:t>Established in 1981</a:t>
            </a:r>
          </a:p>
          <a:p>
            <a:pPr marL="285750" lvl="0" indent="-285750" algn="l">
              <a:lnSpc>
                <a:spcPct val="90000"/>
              </a:lnSpc>
              <a:spcBef>
                <a:spcPts val="400"/>
              </a:spcBef>
              <a:buFont typeface="Arial"/>
              <a:buChar char="•"/>
              <a:defRPr sz="1800">
                <a:solidFill>
                  <a:srgbClr val="000000"/>
                </a:solidFill>
              </a:defRPr>
            </a:pPr>
            <a:r>
              <a:rPr sz="1600" dirty="0"/>
              <a:t>A think tank </a:t>
            </a:r>
            <a:r>
              <a:rPr lang="en-US" sz="1600" dirty="0"/>
              <a:t>with about 400 employees</a:t>
            </a:r>
          </a:p>
          <a:p>
            <a:pPr marL="285750" lvl="0" indent="-285750" algn="l">
              <a:lnSpc>
                <a:spcPct val="90000"/>
              </a:lnSpc>
              <a:spcBef>
                <a:spcPts val="400"/>
              </a:spcBef>
              <a:buFont typeface="Arial"/>
              <a:buChar char="•"/>
              <a:defRPr sz="1800">
                <a:solidFill>
                  <a:srgbClr val="000000"/>
                </a:solidFill>
              </a:defRPr>
            </a:pPr>
            <a:r>
              <a:rPr lang="en-US" sz="1600" dirty="0"/>
              <a:t>Focused </a:t>
            </a:r>
            <a:r>
              <a:rPr sz="1600" dirty="0"/>
              <a:t>on the research of economic</a:t>
            </a:r>
            <a:r>
              <a:rPr lang="en-US" sz="1600" dirty="0"/>
              <a:t> issues</a:t>
            </a:r>
            <a:r>
              <a:rPr sz="1600" dirty="0"/>
              <a:t>, </a:t>
            </a:r>
            <a:r>
              <a:rPr lang="en-US" sz="1600" dirty="0"/>
              <a:t>mainly </a:t>
            </a:r>
            <a:r>
              <a:rPr sz="1600" dirty="0"/>
              <a:t>serving Taiwanese government for the policy analysis</a:t>
            </a:r>
          </a:p>
          <a:p>
            <a:pPr lvl="0" algn="l">
              <a:lnSpc>
                <a:spcPct val="90000"/>
              </a:lnSpc>
              <a:spcBef>
                <a:spcPts val="400"/>
              </a:spcBef>
              <a:defRPr sz="1800">
                <a:solidFill>
                  <a:srgbClr val="000000"/>
                </a:solidFill>
              </a:defRPr>
            </a:pPr>
            <a:endParaRPr sz="1600" dirty="0"/>
          </a:p>
          <a:p>
            <a:pPr marL="342900" lvl="0" indent="-342900" algn="l">
              <a:lnSpc>
                <a:spcPct val="90000"/>
              </a:lnSpc>
              <a:spcBef>
                <a:spcPts val="500"/>
              </a:spcBef>
              <a:buClr>
                <a:srgbClr val="000000"/>
              </a:buClr>
              <a:buSzPct val="100000"/>
              <a:buFont typeface="Wingdings" panose="05000000000000000000" pitchFamily="2" charset="2"/>
              <a:buChar char="u"/>
              <a:defRPr sz="1800">
                <a:solidFill>
                  <a:srgbClr val="000000"/>
                </a:solidFill>
              </a:defRPr>
            </a:pPr>
            <a:r>
              <a:rPr sz="2400" dirty="0"/>
              <a:t>Center for Green Economy (CGE)</a:t>
            </a:r>
          </a:p>
          <a:p>
            <a:pPr marL="285750" lvl="0" indent="-285750" algn="l">
              <a:lnSpc>
                <a:spcPct val="90000"/>
              </a:lnSpc>
              <a:spcBef>
                <a:spcPts val="400"/>
              </a:spcBef>
              <a:buFont typeface="Arial"/>
              <a:buChar char="•"/>
              <a:defRPr sz="1800">
                <a:solidFill>
                  <a:srgbClr val="000000"/>
                </a:solidFill>
              </a:defRPr>
            </a:pPr>
            <a:r>
              <a:rPr lang="en-US" sz="1600" dirty="0"/>
              <a:t>Established in 2013 </a:t>
            </a:r>
            <a:r>
              <a:rPr lang="en-US" altLang="zh-TW" sz="1600" dirty="0"/>
              <a:t>under</a:t>
            </a:r>
            <a:r>
              <a:rPr sz="1600" dirty="0"/>
              <a:t> CIER</a:t>
            </a:r>
          </a:p>
          <a:p>
            <a:pPr marL="285750" lvl="0" indent="-285750" algn="l">
              <a:lnSpc>
                <a:spcPct val="90000"/>
              </a:lnSpc>
              <a:spcBef>
                <a:spcPts val="400"/>
              </a:spcBef>
              <a:buFont typeface="Arial"/>
              <a:buChar char="•"/>
              <a:defRPr sz="1800">
                <a:solidFill>
                  <a:srgbClr val="000000"/>
                </a:solidFill>
              </a:defRPr>
            </a:pPr>
            <a:r>
              <a:rPr sz="1600" dirty="0"/>
              <a:t>Specializ</a:t>
            </a:r>
            <a:r>
              <a:rPr lang="en-US" sz="1600" dirty="0"/>
              <a:t>ed</a:t>
            </a:r>
            <a:r>
              <a:rPr sz="1600" dirty="0"/>
              <a:t> in environmental ecoomics, international trade and</a:t>
            </a:r>
            <a:r>
              <a:rPr lang="zh-TW" altLang="en-US" sz="1600" dirty="0"/>
              <a:t> </a:t>
            </a:r>
            <a:r>
              <a:rPr sz="1600" dirty="0"/>
              <a:t>green polic</a:t>
            </a:r>
            <a:r>
              <a:rPr lang="en-US" altLang="zh-TW" sz="1600" dirty="0"/>
              <a:t>ies.</a:t>
            </a:r>
            <a:r>
              <a:rPr sz="1600" dirty="0"/>
              <a:t> </a:t>
            </a:r>
            <a:endParaRPr lang="en-US" sz="1600" dirty="0"/>
          </a:p>
          <a:p>
            <a:pPr marL="285750" lvl="0" indent="-285750" algn="l">
              <a:lnSpc>
                <a:spcPct val="90000"/>
              </a:lnSpc>
              <a:spcBef>
                <a:spcPts val="400"/>
              </a:spcBef>
              <a:buFont typeface="Arial"/>
              <a:buChar char="•"/>
              <a:defRPr sz="1800">
                <a:solidFill>
                  <a:srgbClr val="000000"/>
                </a:solidFill>
              </a:defRPr>
            </a:pPr>
            <a:r>
              <a:rPr lang="en-US" sz="1600" dirty="0"/>
              <a:t>With about 30 research fellows, assistants, supporting staff members.</a:t>
            </a:r>
          </a:p>
          <a:p>
            <a:pPr lvl="0" algn="l">
              <a:lnSpc>
                <a:spcPct val="90000"/>
              </a:lnSpc>
              <a:spcBef>
                <a:spcPts val="400"/>
              </a:spcBef>
              <a:defRPr sz="1800">
                <a:solidFill>
                  <a:srgbClr val="000000"/>
                </a:solidFill>
              </a:defRPr>
            </a:pPr>
            <a:endParaRPr sz="1600" dirty="0"/>
          </a:p>
        </p:txBody>
      </p:sp>
      <p:pic>
        <p:nvPicPr>
          <p:cNvPr id="7" name="Picture 19" descr="cierlogo4"/>
          <p:cNvPicPr>
            <a:picLocks noChangeAspect="1" noChangeArrowheads="1"/>
          </p:cNvPicPr>
          <p:nvPr/>
        </p:nvPicPr>
        <p:blipFill>
          <a:blip r:embed="rId4">
            <a:lum bright="-40000"/>
            <a:extLst>
              <a:ext uri="{28A0092B-C50C-407E-A947-70E740481C1C}">
                <a14:useLocalDpi xmlns:a14="http://schemas.microsoft.com/office/drawing/2010/main"/>
              </a:ext>
            </a:extLst>
          </a:blip>
          <a:srcRect/>
          <a:stretch>
            <a:fillRect/>
          </a:stretch>
        </p:blipFill>
        <p:spPr bwMode="auto">
          <a:xfrm>
            <a:off x="539552" y="5367633"/>
            <a:ext cx="1440160" cy="135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1F0B7CC7-DAD1-40A8-BF06-6D8ABF2F877A}" type="slidenum">
              <a:rPr lang="zh-TW" altLang="en-US" smtClean="0"/>
              <a:t>2</a:t>
            </a:fld>
            <a:endParaRPr lang="zh-TW" altLang="en-US"/>
          </a:p>
        </p:txBody>
      </p:sp>
    </p:spTree>
    <p:extLst>
      <p:ext uri="{BB962C8B-B14F-4D97-AF65-F5344CB8AC3E}">
        <p14:creationId xmlns:p14="http://schemas.microsoft.com/office/powerpoint/2010/main" val="256795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20</a:t>
            </a:fld>
            <a:endParaRPr lang="zh-TW" altLang="en-US" dirty="0"/>
          </a:p>
        </p:txBody>
      </p:sp>
      <p:sp>
        <p:nvSpPr>
          <p:cNvPr id="6" name="矩形 5"/>
          <p:cNvSpPr/>
          <p:nvPr/>
        </p:nvSpPr>
        <p:spPr>
          <a:xfrm>
            <a:off x="476250" y="5388830"/>
            <a:ext cx="6625532" cy="830997"/>
          </a:xfrm>
          <a:prstGeom prst="rect">
            <a:avLst/>
          </a:prstGeom>
        </p:spPr>
        <p:txBody>
          <a:bodyPr wrap="none">
            <a:spAutoFit/>
          </a:bodyPr>
          <a:lstStyle/>
          <a:p>
            <a:r>
              <a:rPr lang="en-US" altLang="zh-TW" sz="2400" b="1" dirty="0" err="1">
                <a:solidFill>
                  <a:schemeClr val="bg1"/>
                </a:solidFill>
                <a:effectLst>
                  <a:outerShdw blurRad="38100" dist="38100" dir="2700000" algn="tl">
                    <a:srgbClr val="000000">
                      <a:alpha val="43137"/>
                    </a:srgbClr>
                  </a:outerShdw>
                </a:effectLst>
              </a:rPr>
              <a:t>EcoARK</a:t>
            </a:r>
            <a:r>
              <a:rPr lang="en-US" altLang="zh-TW" sz="2400" b="1" dirty="0">
                <a:solidFill>
                  <a:schemeClr val="bg1"/>
                </a:solidFill>
                <a:effectLst>
                  <a:outerShdw blurRad="38100" dist="38100" dir="2700000" algn="tl">
                    <a:srgbClr val="000000">
                      <a:alpha val="43137"/>
                    </a:srgbClr>
                  </a:outerShdw>
                </a:effectLst>
              </a:rPr>
              <a:t>,  the world’s greenest pavilion,</a:t>
            </a:r>
          </a:p>
          <a:p>
            <a:r>
              <a:rPr lang="en-US" altLang="zh-TW" sz="2400" b="1" dirty="0">
                <a:solidFill>
                  <a:schemeClr val="bg1"/>
                </a:solidFill>
                <a:effectLst>
                  <a:outerShdw blurRad="38100" dist="38100" dir="2700000" algn="tl">
                    <a:srgbClr val="000000">
                      <a:alpha val="43137"/>
                    </a:srgbClr>
                  </a:outerShdw>
                </a:effectLst>
              </a:rPr>
              <a:t>built with 1.5 million recycled plastic drink bottles.</a:t>
            </a:r>
            <a:endParaRPr lang="zh-TW" alt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5627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ackgroundRemoval t="10638" b="100000" l="400" r="100000"/>
                    </a14:imgEffect>
                  </a14:imgLayer>
                </a14:imgProps>
              </a:ext>
              <a:ext uri="{28A0092B-C50C-407E-A947-70E740481C1C}">
                <a14:useLocalDpi xmlns:a14="http://schemas.microsoft.com/office/drawing/2010/main"/>
              </a:ext>
            </a:extLst>
          </a:blip>
          <a:srcRect/>
          <a:stretch/>
        </p:blipFill>
        <p:spPr>
          <a:xfrm>
            <a:off x="2814320" y="1219200"/>
            <a:ext cx="5953760" cy="4846320"/>
          </a:xfr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21</a:t>
            </a:fld>
            <a:endParaRPr lang="zh-TW" altLang="en-US" dirty="0"/>
          </a:p>
        </p:txBody>
      </p:sp>
      <p:graphicFrame>
        <p:nvGraphicFramePr>
          <p:cNvPr id="6" name="表格 5"/>
          <p:cNvGraphicFramePr>
            <a:graphicFrameLocks noGrp="1"/>
          </p:cNvGraphicFramePr>
          <p:nvPr>
            <p:extLst/>
          </p:nvPr>
        </p:nvGraphicFramePr>
        <p:xfrm>
          <a:off x="0" y="6426200"/>
          <a:ext cx="9144000" cy="470276"/>
        </p:xfrm>
        <a:graphic>
          <a:graphicData uri="http://schemas.openxmlformats.org/drawingml/2006/table">
            <a:tbl>
              <a:tblPr firstRow="1" bandRow="1">
                <a:tableStyleId>{073A0DAA-6AF3-43AB-8588-CEC1D06C72B9}</a:tableStyleId>
              </a:tblPr>
              <a:tblGrid>
                <a:gridCol w="2603500">
                  <a:extLst>
                    <a:ext uri="{9D8B030D-6E8A-4147-A177-3AD203B41FA5}">
                      <a16:colId xmlns:a16="http://schemas.microsoft.com/office/drawing/2014/main" xmlns="" val="20000"/>
                    </a:ext>
                  </a:extLst>
                </a:gridCol>
                <a:gridCol w="6540500">
                  <a:extLst>
                    <a:ext uri="{9D8B030D-6E8A-4147-A177-3AD203B41FA5}">
                      <a16:colId xmlns:a16="http://schemas.microsoft.com/office/drawing/2014/main" xmlns="" val="20001"/>
                    </a:ext>
                  </a:extLst>
                </a:gridCol>
              </a:tblGrid>
              <a:tr h="470276">
                <a:tc>
                  <a:txBody>
                    <a:bodyPr/>
                    <a:lstStyle/>
                    <a:p>
                      <a:pPr algn="ctr"/>
                      <a:r>
                        <a:rPr lang="es-ES" altLang="zh-TW" sz="1400" dirty="0">
                          <a:latin typeface="Times New Roman" panose="02020603050405020304" pitchFamily="18" charset="0"/>
                          <a:cs typeface="Times New Roman" panose="02020603050405020304" pitchFamily="18" charset="0"/>
                        </a:rPr>
                        <a:t>DA.AI</a:t>
                      </a:r>
                      <a:r>
                        <a:rPr lang="es-ES" altLang="zh-TW" sz="1400" baseline="0" dirty="0">
                          <a:latin typeface="Times New Roman" panose="02020603050405020304" pitchFamily="18" charset="0"/>
                          <a:cs typeface="Times New Roman" panose="02020603050405020304" pitchFamily="18" charset="0"/>
                        </a:rPr>
                        <a:t> Tech. Corp.</a:t>
                      </a:r>
                      <a:r>
                        <a:rPr lang="es-ES" altLang="zh-TW" sz="1400" dirty="0">
                          <a:latin typeface="Times New Roman" panose="02020603050405020304" pitchFamily="18" charset="0"/>
                          <a:cs typeface="Times New Roman" panose="02020603050405020304" pitchFamily="18" charset="0"/>
                        </a:rPr>
                        <a:t> </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 Eco</a:t>
                      </a:r>
                      <a:r>
                        <a:rPr lang="en-US" altLang="zh-TW" sz="1400" baseline="0" dirty="0">
                          <a:latin typeface="Times New Roman" panose="02020603050405020304" pitchFamily="18" charset="0"/>
                          <a:cs typeface="Times New Roman" panose="02020603050405020304" pitchFamily="18" charset="0"/>
                        </a:rPr>
                        <a:t> Blanket </a:t>
                      </a:r>
                      <a:endParaRPr lang="en-US" altLang="zh-TW"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矩形 6"/>
          <p:cNvSpPr/>
          <p:nvPr/>
        </p:nvSpPr>
        <p:spPr>
          <a:xfrm>
            <a:off x="784973" y="318918"/>
            <a:ext cx="6317674" cy="1077218"/>
          </a:xfrm>
          <a:prstGeom prst="rect">
            <a:avLst/>
          </a:prstGeom>
        </p:spPr>
        <p:txBody>
          <a:bodyPr wrap="square">
            <a:spAutoFit/>
          </a:bodyPr>
          <a:lstStyle/>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How about a Blanket or Scarf</a:t>
            </a:r>
          </a:p>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made with recycled PET bottles ?</a:t>
            </a:r>
            <a:endParaRPr lang="zh-TW" altLang="en-US" sz="3200" dirty="0">
              <a:solidFill>
                <a:srgbClr val="CC0000"/>
              </a:solidFill>
              <a:effectLst>
                <a:outerShdw blurRad="38100" dist="38100" dir="2700000" algn="tl">
                  <a:srgbClr val="000000">
                    <a:alpha val="43137"/>
                  </a:srgbClr>
                </a:outerShdw>
              </a:effectLst>
              <a:latin typeface="Gill Sans MT" panose="020B0502020104020203" pitchFamily="34" charset="0"/>
            </a:endParaRPr>
          </a:p>
        </p:txBody>
      </p:sp>
      <p:pic>
        <p:nvPicPr>
          <p:cNvPr id="8" name="圖片 7"/>
          <p:cNvPicPr>
            <a:picLocks noChangeAspect="1"/>
          </p:cNvPicPr>
          <p:nvPr/>
        </p:nvPicPr>
        <p:blipFill>
          <a:blip r:embed="rId4">
            <a:extLst>
              <a:ext uri="{BEBA8EAE-BF5A-486C-A8C5-ECC9F3942E4B}">
                <a14:imgProps xmlns:a14="http://schemas.microsoft.com/office/drawing/2010/main">
                  <a14:imgLayer r:embed="rId5">
                    <a14:imgEffect>
                      <a14:backgroundRemoval t="10000" b="90000" l="4400" r="94800"/>
                    </a14:imgEffect>
                  </a14:imgLayer>
                </a14:imgProps>
              </a:ext>
              <a:ext uri="{28A0092B-C50C-407E-A947-70E740481C1C}">
                <a14:useLocalDpi xmlns:a14="http://schemas.microsoft.com/office/drawing/2010/main"/>
              </a:ext>
            </a:extLst>
          </a:blip>
          <a:stretch>
            <a:fillRect/>
          </a:stretch>
        </p:blipFill>
        <p:spPr>
          <a:xfrm>
            <a:off x="419158" y="1858548"/>
            <a:ext cx="4173162" cy="4680365"/>
          </a:xfrm>
          <a:prstGeom prst="rect">
            <a:avLst/>
          </a:prstGeom>
        </p:spPr>
      </p:pic>
      <p:sp>
        <p:nvSpPr>
          <p:cNvPr id="9" name="投影片編號版面配置區 1">
            <a:extLst>
              <a:ext uri="{FF2B5EF4-FFF2-40B4-BE49-F238E27FC236}">
                <a16:creationId xmlns:a16="http://schemas.microsoft.com/office/drawing/2014/main" xmlns="" id="{22DE32FC-0C4B-A243-9E79-4E15A09B04BD}"/>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21</a:t>
            </a:fld>
            <a:endParaRPr lang="zh-TW" altLang="en-US" dirty="0"/>
          </a:p>
        </p:txBody>
      </p:sp>
    </p:spTree>
    <p:extLst>
      <p:ext uri="{BB962C8B-B14F-4D97-AF65-F5344CB8AC3E}">
        <p14:creationId xmlns:p14="http://schemas.microsoft.com/office/powerpoint/2010/main" val="306531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 y="0"/>
            <a:ext cx="9136361" cy="6858000"/>
          </a:xfrm>
          <a:prstGeom prst="rect">
            <a:avLst/>
          </a:prstGeom>
        </p:spPr>
      </p:pic>
      <p:sp>
        <p:nvSpPr>
          <p:cNvPr id="6" name="文字方塊 5"/>
          <p:cNvSpPr txBox="1"/>
          <p:nvPr/>
        </p:nvSpPr>
        <p:spPr>
          <a:xfrm>
            <a:off x="420715" y="5336420"/>
            <a:ext cx="8094635" cy="584775"/>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How do you deal with glass waste?</a:t>
            </a:r>
            <a:endParaRPr lang="zh-TW" altLang="en-US" sz="32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
        <p:nvSpPr>
          <p:cNvPr id="5" name="投影片編號版面配置區 1">
            <a:extLst>
              <a:ext uri="{FF2B5EF4-FFF2-40B4-BE49-F238E27FC236}">
                <a16:creationId xmlns:a16="http://schemas.microsoft.com/office/drawing/2014/main" xmlns="" id="{E30D12EE-1E59-FA42-8789-7B5532441D28}"/>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22</a:t>
            </a:fld>
            <a:endParaRPr lang="zh-TW" altLang="en-US" dirty="0"/>
          </a:p>
        </p:txBody>
      </p:sp>
    </p:spTree>
    <p:extLst>
      <p:ext uri="{BB962C8B-B14F-4D97-AF65-F5344CB8AC3E}">
        <p14:creationId xmlns:p14="http://schemas.microsoft.com/office/powerpoint/2010/main" val="3746139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1"/>
            <a:ext cx="9144000" cy="4832350"/>
          </a:xfrm>
          <a:prstGeom prst="rect">
            <a:avLst/>
          </a:prstGeo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23</a:t>
            </a:fld>
            <a:endParaRPr lang="zh-TW" altLang="en-US" dirty="0"/>
          </a:p>
        </p:txBody>
      </p:sp>
      <p:graphicFrame>
        <p:nvGraphicFramePr>
          <p:cNvPr id="5" name="表格 4"/>
          <p:cNvGraphicFramePr>
            <a:graphicFrameLocks noGrp="1"/>
          </p:cNvGraphicFramePr>
          <p:nvPr>
            <p:extLst/>
          </p:nvPr>
        </p:nvGraphicFramePr>
        <p:xfrm>
          <a:off x="0" y="6356351"/>
          <a:ext cx="9144000" cy="542606"/>
        </p:xfrm>
        <a:graphic>
          <a:graphicData uri="http://schemas.openxmlformats.org/drawingml/2006/table">
            <a:tbl>
              <a:tblPr firstRow="1" bandRow="1">
                <a:tableStyleId>{073A0DAA-6AF3-43AB-8588-CEC1D06C72B9}</a:tableStyleId>
              </a:tblPr>
              <a:tblGrid>
                <a:gridCol w="3200400">
                  <a:extLst>
                    <a:ext uri="{9D8B030D-6E8A-4147-A177-3AD203B41FA5}">
                      <a16:colId xmlns:a16="http://schemas.microsoft.com/office/drawing/2014/main" xmlns="" val="20000"/>
                    </a:ext>
                  </a:extLst>
                </a:gridCol>
                <a:gridCol w="5943600">
                  <a:extLst>
                    <a:ext uri="{9D8B030D-6E8A-4147-A177-3AD203B41FA5}">
                      <a16:colId xmlns:a16="http://schemas.microsoft.com/office/drawing/2014/main" xmlns="" val="20001"/>
                    </a:ext>
                  </a:extLst>
                </a:gridCol>
              </a:tblGrid>
              <a:tr h="542606">
                <a:tc>
                  <a:txBody>
                    <a:bodyPr/>
                    <a:lstStyle/>
                    <a:p>
                      <a:pPr algn="ctr"/>
                      <a:r>
                        <a:rPr lang="es-ES" altLang="zh-TW" sz="1400" dirty="0">
                          <a:latin typeface="Times New Roman" panose="02020603050405020304" pitchFamily="18" charset="0"/>
                          <a:cs typeface="Times New Roman" panose="02020603050405020304" pitchFamily="18" charset="0"/>
                        </a:rPr>
                        <a:t>Spring Pool Glass Industrial</a:t>
                      </a:r>
                      <a:r>
                        <a:rPr lang="es-ES" altLang="zh-TW" sz="1400" baseline="0" dirty="0">
                          <a:latin typeface="Times New Roman" panose="02020603050405020304" pitchFamily="18" charset="0"/>
                          <a:cs typeface="Times New Roman" panose="02020603050405020304" pitchFamily="18" charset="0"/>
                        </a:rPr>
                        <a:t> Corp.</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Glass stone is durable and elegant for walls and floors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矩形 6"/>
          <p:cNvSpPr/>
          <p:nvPr/>
        </p:nvSpPr>
        <p:spPr>
          <a:xfrm>
            <a:off x="499292" y="271629"/>
            <a:ext cx="8127999" cy="1077218"/>
          </a:xfrm>
          <a:prstGeom prst="rect">
            <a:avLst/>
          </a:prstGeom>
        </p:spPr>
        <p:txBody>
          <a:bodyPr wrap="square">
            <a:spAutoFit/>
          </a:bodyPr>
          <a:lstStyle/>
          <a:p>
            <a:r>
              <a:rPr lang="en-US" altLang="zh-TW" sz="3200" dirty="0">
                <a:solidFill>
                  <a:srgbClr val="006600"/>
                </a:solidFill>
                <a:effectLst>
                  <a:outerShdw blurRad="38100" dist="38100" dir="2700000" algn="tl">
                    <a:srgbClr val="000000">
                      <a:alpha val="43137"/>
                    </a:srgbClr>
                  </a:outerShdw>
                </a:effectLst>
                <a:latin typeface="Gill Sans MT" panose="020B0502020104020203" pitchFamily="34" charset="0"/>
                <a:sym typeface="Helvetica"/>
              </a:rPr>
              <a:t>How about using Glass Stones</a:t>
            </a:r>
          </a:p>
          <a:p>
            <a:r>
              <a:rPr lang="en-US" altLang="zh-TW" sz="3200" dirty="0">
                <a:solidFill>
                  <a:srgbClr val="006600"/>
                </a:solidFill>
                <a:effectLst>
                  <a:outerShdw blurRad="38100" dist="38100" dir="2700000" algn="tl">
                    <a:srgbClr val="000000">
                      <a:alpha val="43137"/>
                    </a:srgbClr>
                  </a:outerShdw>
                </a:effectLst>
                <a:latin typeface="Gill Sans MT" panose="020B0502020104020203" pitchFamily="34" charset="0"/>
                <a:sym typeface="Helvetica"/>
              </a:rPr>
              <a:t>for walls and floors?</a:t>
            </a:r>
            <a:endParaRPr lang="zh-TW" altLang="en-US" sz="3200" dirty="0">
              <a:solidFill>
                <a:srgbClr val="006600"/>
              </a:solidFill>
              <a:effectLst>
                <a:outerShdw blurRad="38100" dist="38100" dir="2700000" algn="tl">
                  <a:srgbClr val="000000">
                    <a:alpha val="43137"/>
                  </a:srgbClr>
                </a:outerShdw>
              </a:effectLst>
              <a:latin typeface="Gill Sans MT" panose="020B0502020104020203" pitchFamily="34" charset="0"/>
            </a:endParaRPr>
          </a:p>
        </p:txBody>
      </p:sp>
      <p:sp>
        <p:nvSpPr>
          <p:cNvPr id="6" name="投影片編號版面配置區 1">
            <a:extLst>
              <a:ext uri="{FF2B5EF4-FFF2-40B4-BE49-F238E27FC236}">
                <a16:creationId xmlns:a16="http://schemas.microsoft.com/office/drawing/2014/main" xmlns="" id="{A1F0F1A1-7E60-7642-8359-3087B8929B64}"/>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23</a:t>
            </a:fld>
            <a:endParaRPr lang="zh-TW" altLang="en-US" dirty="0"/>
          </a:p>
        </p:txBody>
      </p:sp>
    </p:spTree>
    <p:extLst>
      <p:ext uri="{BB962C8B-B14F-4D97-AF65-F5344CB8AC3E}">
        <p14:creationId xmlns:p14="http://schemas.microsoft.com/office/powerpoint/2010/main" val="215417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1" cy="6858000"/>
          </a:xfrm>
          <a:prstGeom prst="rect">
            <a:avLst/>
          </a:prstGeo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24</a:t>
            </a:fld>
            <a:endParaRPr lang="zh-TW" altLang="en-US" dirty="0"/>
          </a:p>
        </p:txBody>
      </p:sp>
      <p:sp>
        <p:nvSpPr>
          <p:cNvPr id="6" name="文字方塊 5"/>
          <p:cNvSpPr txBox="1"/>
          <p:nvPr/>
        </p:nvSpPr>
        <p:spPr>
          <a:xfrm>
            <a:off x="420715" y="5336420"/>
            <a:ext cx="8094635" cy="584775"/>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How do you deal with waste rubber tires?</a:t>
            </a:r>
            <a:endParaRPr lang="zh-TW" altLang="en-US" sz="32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4310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25</a:t>
            </a:fld>
            <a:endParaRPr lang="zh-TW" altLang="en-US" dirty="0">
              <a:latin typeface="Gill Sans MT" panose="020B0502020104020203" pitchFamily="34" charset="0"/>
            </a:endParaRPr>
          </a:p>
        </p:txBody>
      </p:sp>
      <p:sp>
        <p:nvSpPr>
          <p:cNvPr id="10" name="矩形 9"/>
          <p:cNvSpPr/>
          <p:nvPr/>
        </p:nvSpPr>
        <p:spPr>
          <a:xfrm>
            <a:off x="805293" y="217318"/>
            <a:ext cx="6317674" cy="1077218"/>
          </a:xfrm>
          <a:prstGeom prst="rect">
            <a:avLst/>
          </a:prstGeom>
        </p:spPr>
        <p:txBody>
          <a:bodyPr wrap="square">
            <a:spAutoFit/>
          </a:bodyPr>
          <a:lstStyle/>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How about a trendy stool </a:t>
            </a:r>
          </a:p>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designed with recycled rubber tires?</a:t>
            </a:r>
            <a:endParaRPr lang="zh-TW" altLang="en-US" sz="3200" dirty="0">
              <a:solidFill>
                <a:srgbClr val="CC0000"/>
              </a:solidFill>
              <a:effectLst>
                <a:outerShdw blurRad="38100" dist="38100" dir="2700000" algn="tl">
                  <a:srgbClr val="000000">
                    <a:alpha val="43137"/>
                  </a:srgbClr>
                </a:outerShdw>
              </a:effectLst>
              <a:latin typeface="Gill Sans MT" panose="020B0502020104020203" pitchFamily="34" charset="0"/>
            </a:endParaRPr>
          </a:p>
        </p:txBody>
      </p:sp>
      <p:graphicFrame>
        <p:nvGraphicFramePr>
          <p:cNvPr id="6" name="表格 5"/>
          <p:cNvGraphicFramePr>
            <a:graphicFrameLocks noGrp="1"/>
          </p:cNvGraphicFramePr>
          <p:nvPr>
            <p:extLst/>
          </p:nvPr>
        </p:nvGraphicFramePr>
        <p:xfrm>
          <a:off x="0" y="6343073"/>
          <a:ext cx="9144000" cy="553403"/>
        </p:xfrm>
        <a:graphic>
          <a:graphicData uri="http://schemas.openxmlformats.org/drawingml/2006/table">
            <a:tbl>
              <a:tblPr firstRow="1" bandRow="1">
                <a:tableStyleId>{073A0DAA-6AF3-43AB-8588-CEC1D06C72B9}</a:tableStyleId>
              </a:tblPr>
              <a:tblGrid>
                <a:gridCol w="2156059">
                  <a:extLst>
                    <a:ext uri="{9D8B030D-6E8A-4147-A177-3AD203B41FA5}">
                      <a16:colId xmlns:a16="http://schemas.microsoft.com/office/drawing/2014/main" xmlns="" val="20000"/>
                    </a:ext>
                  </a:extLst>
                </a:gridCol>
                <a:gridCol w="6987941">
                  <a:extLst>
                    <a:ext uri="{9D8B030D-6E8A-4147-A177-3AD203B41FA5}">
                      <a16:colId xmlns:a16="http://schemas.microsoft.com/office/drawing/2014/main" xmlns="" val="20001"/>
                    </a:ext>
                  </a:extLst>
                </a:gridCol>
              </a:tblGrid>
              <a:tr h="553403">
                <a:tc>
                  <a:txBody>
                    <a:bodyPr/>
                    <a:lstStyle/>
                    <a:p>
                      <a:pPr algn="ctr"/>
                      <a:r>
                        <a:rPr lang="es-ES" altLang="zh-TW" sz="1400" dirty="0">
                          <a:latin typeface="Times New Roman" panose="02020603050405020304" pitchFamily="18" charset="0"/>
                          <a:cs typeface="Times New Roman" panose="02020603050405020304" pitchFamily="18" charset="0"/>
                        </a:rPr>
                        <a:t>Renato</a:t>
                      </a:r>
                      <a:r>
                        <a:rPr lang="es-ES" altLang="zh-TW" sz="1400" baseline="0" dirty="0">
                          <a:latin typeface="Times New Roman" panose="02020603050405020304" pitchFamily="18" charset="0"/>
                          <a:cs typeface="Times New Roman" panose="02020603050405020304" pitchFamily="18" charset="0"/>
                        </a:rPr>
                        <a:t> Lab</a:t>
                      </a:r>
                      <a:r>
                        <a:rPr lang="es-ES" altLang="zh-TW" sz="1400" dirty="0">
                          <a:latin typeface="Times New Roman" panose="02020603050405020304" pitchFamily="18" charset="0"/>
                          <a:cs typeface="Times New Roman" panose="02020603050405020304" pitchFamily="18" charset="0"/>
                        </a:rPr>
                        <a:t> </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Sustainable</a:t>
                      </a:r>
                      <a:r>
                        <a:rPr lang="en-US" altLang="zh-TW" sz="1400" baseline="0" dirty="0">
                          <a:latin typeface="Times New Roman" panose="02020603050405020304" pitchFamily="18" charset="0"/>
                          <a:cs typeface="Times New Roman" panose="02020603050405020304" pitchFamily="18" charset="0"/>
                        </a:rPr>
                        <a:t> solutions through reuse, reduce and recycle. </a:t>
                      </a:r>
                      <a:endParaRPr lang="en-US" altLang="zh-TW"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pic>
        <p:nvPicPr>
          <p:cNvPr id="7" name="圖片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58707"/>
            <a:ext cx="9144000" cy="4884368"/>
          </a:xfrm>
          <a:prstGeom prst="rect">
            <a:avLst/>
          </a:prstGeom>
        </p:spPr>
      </p:pic>
      <p:sp>
        <p:nvSpPr>
          <p:cNvPr id="8" name="投影片編號版面配置區 1">
            <a:extLst>
              <a:ext uri="{FF2B5EF4-FFF2-40B4-BE49-F238E27FC236}">
                <a16:creationId xmlns:a16="http://schemas.microsoft.com/office/drawing/2014/main" xmlns="" id="{E38C7CFA-C2A7-554C-84F3-AD01800DA7ED}"/>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25</a:t>
            </a:fld>
            <a:endParaRPr lang="zh-TW" altLang="en-US" dirty="0"/>
          </a:p>
        </p:txBody>
      </p:sp>
    </p:spTree>
    <p:extLst>
      <p:ext uri="{BB962C8B-B14F-4D97-AF65-F5344CB8AC3E}">
        <p14:creationId xmlns:p14="http://schemas.microsoft.com/office/powerpoint/2010/main" val="2844945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26</a:t>
            </a:fld>
            <a:endParaRPr lang="zh-TW" altLang="en-US" dirty="0">
              <a:latin typeface="Gill Sans MT" panose="020B0502020104020203" pitchFamily="34" charset="0"/>
            </a:endParaRPr>
          </a:p>
        </p:txBody>
      </p:sp>
      <p:sp>
        <p:nvSpPr>
          <p:cNvPr id="10" name="矩形 9"/>
          <p:cNvSpPr/>
          <p:nvPr/>
        </p:nvSpPr>
        <p:spPr>
          <a:xfrm>
            <a:off x="353539" y="304403"/>
            <a:ext cx="8567056" cy="1077218"/>
          </a:xfrm>
          <a:prstGeom prst="rect">
            <a:avLst/>
          </a:prstGeom>
        </p:spPr>
        <p:txBody>
          <a:bodyPr wrap="square">
            <a:spAutoFit/>
          </a:bodyPr>
          <a:lstStyle/>
          <a:p>
            <a:r>
              <a:rPr lang="en-US" altLang="zh-TW" sz="3200" dirty="0">
                <a:solidFill>
                  <a:srgbClr val="CC0000"/>
                </a:solidFill>
                <a:effectLst>
                  <a:outerShdw blurRad="38100" dist="38100" dir="2700000" algn="tl">
                    <a:srgbClr val="000000">
                      <a:alpha val="43137"/>
                    </a:srgbClr>
                  </a:outerShdw>
                </a:effectLst>
                <a:latin typeface="Gill Sans MT" panose="020B0502020104020203" pitchFamily="34" charset="0"/>
                <a:sym typeface="Helvetica"/>
              </a:rPr>
              <a:t>How about Elastic Grass Brick considering both water-retaining and security from slipping?</a:t>
            </a:r>
            <a:endParaRPr lang="zh-TW" altLang="en-US" sz="3200" dirty="0">
              <a:solidFill>
                <a:srgbClr val="CC0000"/>
              </a:solidFill>
              <a:effectLst>
                <a:outerShdw blurRad="38100" dist="38100" dir="2700000" algn="tl">
                  <a:srgbClr val="000000">
                    <a:alpha val="43137"/>
                  </a:srgbClr>
                </a:outerShdw>
              </a:effectLst>
              <a:latin typeface="Gill Sans MT" panose="020B0502020104020203" pitchFamily="34" charset="0"/>
            </a:endParaRPr>
          </a:p>
        </p:txBody>
      </p:sp>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92374"/>
            <a:ext cx="9144000" cy="4750700"/>
          </a:xfrm>
          <a:prstGeom prst="rect">
            <a:avLst/>
          </a:prstGeom>
        </p:spPr>
      </p:pic>
      <p:graphicFrame>
        <p:nvGraphicFramePr>
          <p:cNvPr id="6" name="表格 5"/>
          <p:cNvGraphicFramePr>
            <a:graphicFrameLocks noGrp="1"/>
          </p:cNvGraphicFramePr>
          <p:nvPr>
            <p:extLst/>
          </p:nvPr>
        </p:nvGraphicFramePr>
        <p:xfrm>
          <a:off x="0" y="6215743"/>
          <a:ext cx="9144000" cy="642257"/>
        </p:xfrm>
        <a:graphic>
          <a:graphicData uri="http://schemas.openxmlformats.org/drawingml/2006/table">
            <a:tbl>
              <a:tblPr firstRow="1" bandRow="1">
                <a:tableStyleId>{073A0DAA-6AF3-43AB-8588-CEC1D06C72B9}</a:tableStyleId>
              </a:tblPr>
              <a:tblGrid>
                <a:gridCol w="2156059">
                  <a:extLst>
                    <a:ext uri="{9D8B030D-6E8A-4147-A177-3AD203B41FA5}">
                      <a16:colId xmlns:a16="http://schemas.microsoft.com/office/drawing/2014/main" xmlns="" val="20000"/>
                    </a:ext>
                  </a:extLst>
                </a:gridCol>
                <a:gridCol w="6987941">
                  <a:extLst>
                    <a:ext uri="{9D8B030D-6E8A-4147-A177-3AD203B41FA5}">
                      <a16:colId xmlns:a16="http://schemas.microsoft.com/office/drawing/2014/main" xmlns="" val="20001"/>
                    </a:ext>
                  </a:extLst>
                </a:gridCol>
              </a:tblGrid>
              <a:tr h="642257">
                <a:tc>
                  <a:txBody>
                    <a:bodyPr/>
                    <a:lstStyle/>
                    <a:p>
                      <a:pPr algn="ctr"/>
                      <a:r>
                        <a:rPr lang="es-ES" altLang="zh-TW" sz="1400" dirty="0">
                          <a:latin typeface="Times New Roman" panose="02020603050405020304" pitchFamily="18" charset="0"/>
                          <a:cs typeface="Times New Roman" panose="02020603050405020304" pitchFamily="18" charset="0"/>
                        </a:rPr>
                        <a:t>Jia-Qian Rubber Technology Co., </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It could be constructed and paved directly on the earth’s surface, and make way for the rains to infiltrate naturally into the earth.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773262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 y="0"/>
            <a:ext cx="9186587" cy="6929120"/>
          </a:xfrm>
          <a:prstGeom prst="rect">
            <a:avLst/>
          </a:prstGeo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27</a:t>
            </a:fld>
            <a:endParaRPr lang="zh-TW" altLang="en-US" dirty="0"/>
          </a:p>
        </p:txBody>
      </p:sp>
      <p:sp>
        <p:nvSpPr>
          <p:cNvPr id="6" name="文字方塊 5"/>
          <p:cNvSpPr txBox="1"/>
          <p:nvPr/>
        </p:nvSpPr>
        <p:spPr>
          <a:xfrm>
            <a:off x="545974" y="5326260"/>
            <a:ext cx="8094635" cy="584775"/>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How do you deal with E-waste?</a:t>
            </a:r>
            <a:endParaRPr lang="zh-TW" altLang="en-US" sz="32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4060283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43" y="1632857"/>
            <a:ext cx="9187543" cy="5225143"/>
          </a:xfrm>
          <a:prstGeom prst="rect">
            <a:avLst/>
          </a:prstGeom>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28</a:t>
            </a:fld>
            <a:endParaRPr lang="zh-TW" altLang="en-US" dirty="0"/>
          </a:p>
        </p:txBody>
      </p:sp>
      <p:graphicFrame>
        <p:nvGraphicFramePr>
          <p:cNvPr id="5" name="表格 4"/>
          <p:cNvGraphicFramePr>
            <a:graphicFrameLocks noGrp="1"/>
          </p:cNvGraphicFramePr>
          <p:nvPr>
            <p:extLst/>
          </p:nvPr>
        </p:nvGraphicFramePr>
        <p:xfrm>
          <a:off x="0" y="5984240"/>
          <a:ext cx="9144000" cy="873760"/>
        </p:xfrm>
        <a:graphic>
          <a:graphicData uri="http://schemas.openxmlformats.org/drawingml/2006/table">
            <a:tbl>
              <a:tblPr firstRow="1" bandRow="1">
                <a:tableStyleId>{073A0DAA-6AF3-43AB-8588-CEC1D06C72B9}</a:tableStyleId>
              </a:tblPr>
              <a:tblGrid>
                <a:gridCol w="2976880">
                  <a:extLst>
                    <a:ext uri="{9D8B030D-6E8A-4147-A177-3AD203B41FA5}">
                      <a16:colId xmlns:a16="http://schemas.microsoft.com/office/drawing/2014/main" xmlns="" val="20000"/>
                    </a:ext>
                  </a:extLst>
                </a:gridCol>
                <a:gridCol w="6167120">
                  <a:extLst>
                    <a:ext uri="{9D8B030D-6E8A-4147-A177-3AD203B41FA5}">
                      <a16:colId xmlns:a16="http://schemas.microsoft.com/office/drawing/2014/main" xmlns="" val="20001"/>
                    </a:ext>
                  </a:extLst>
                </a:gridCol>
              </a:tblGrid>
              <a:tr h="873760">
                <a:tc>
                  <a:txBody>
                    <a:bodyPr/>
                    <a:lstStyle/>
                    <a:p>
                      <a:pPr algn="ctr"/>
                      <a:r>
                        <a:rPr lang="es-ES" altLang="zh-TW" sz="1400" dirty="0">
                          <a:latin typeface="Times New Roman" panose="02020603050405020304" pitchFamily="18" charset="0"/>
                          <a:cs typeface="Times New Roman" panose="02020603050405020304" pitchFamily="18" charset="0"/>
                        </a:rPr>
                        <a:t>Spring Pool Glass Industrial</a:t>
                      </a:r>
                      <a:r>
                        <a:rPr lang="es-ES" altLang="zh-TW" sz="1400" baseline="0" dirty="0">
                          <a:latin typeface="Times New Roman" panose="02020603050405020304" pitchFamily="18" charset="0"/>
                          <a:cs typeface="Times New Roman" panose="02020603050405020304" pitchFamily="18" charset="0"/>
                        </a:rPr>
                        <a:t> Corp.</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Energy-saving bricks, made from recycled LCD fragments and cement, can withstand temperatures of up to 600 degrees. These bricks also offer excellent soundproofing and are only a fifth of the weight of conventional bricks.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矩形 6"/>
          <p:cNvSpPr/>
          <p:nvPr/>
        </p:nvSpPr>
        <p:spPr>
          <a:xfrm>
            <a:off x="713377" y="237521"/>
            <a:ext cx="8127999" cy="1077218"/>
          </a:xfrm>
          <a:prstGeom prst="rect">
            <a:avLst/>
          </a:prstGeom>
        </p:spPr>
        <p:txBody>
          <a:bodyPr wrap="square">
            <a:spAutoFit/>
          </a:bodyPr>
          <a:lstStyle/>
          <a:p>
            <a:r>
              <a:rPr lang="en-US" altLang="zh-TW" sz="3200" dirty="0">
                <a:solidFill>
                  <a:srgbClr val="006600"/>
                </a:solidFill>
                <a:effectLst>
                  <a:outerShdw blurRad="38100" dist="38100" dir="2700000" algn="tl">
                    <a:srgbClr val="000000">
                      <a:alpha val="43137"/>
                    </a:srgbClr>
                  </a:outerShdw>
                </a:effectLst>
                <a:latin typeface="Gill Sans MT" panose="020B0502020104020203" pitchFamily="34" charset="0"/>
                <a:sym typeface="Helvetica"/>
              </a:rPr>
              <a:t>How about using energy-saving bricks made from recycled LCD fragments and cement?</a:t>
            </a:r>
            <a:endParaRPr lang="zh-TW" altLang="en-US" sz="3200" dirty="0">
              <a:solidFill>
                <a:srgbClr val="006600"/>
              </a:solidFill>
              <a:effectLst>
                <a:outerShdw blurRad="38100" dist="38100" dir="2700000" algn="tl">
                  <a:srgbClr val="000000">
                    <a:alpha val="43137"/>
                  </a:srgbClr>
                </a:outerShdw>
              </a:effectLst>
              <a:latin typeface="Gill Sans MT" panose="020B0502020104020203" pitchFamily="34" charset="0"/>
            </a:endParaRPr>
          </a:p>
        </p:txBody>
      </p:sp>
      <p:sp>
        <p:nvSpPr>
          <p:cNvPr id="6" name="投影片編號版面配置區 1">
            <a:extLst>
              <a:ext uri="{FF2B5EF4-FFF2-40B4-BE49-F238E27FC236}">
                <a16:creationId xmlns:a16="http://schemas.microsoft.com/office/drawing/2014/main" xmlns="" id="{4FFB2410-DC98-1F44-88B3-CE88B7976035}"/>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28</a:t>
            </a:fld>
            <a:endParaRPr lang="zh-TW" altLang="en-US" dirty="0"/>
          </a:p>
        </p:txBody>
      </p:sp>
    </p:spTree>
    <p:extLst>
      <p:ext uri="{BB962C8B-B14F-4D97-AF65-F5344CB8AC3E}">
        <p14:creationId xmlns:p14="http://schemas.microsoft.com/office/powerpoint/2010/main" val="3041732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B0E3F9C-FD30-4CF3-BFCE-C1268EA60AD5}" type="slidenum">
              <a:rPr lang="zh-TW" altLang="en-US" smtClean="0"/>
              <a:pPr/>
              <a:t>29</a:t>
            </a:fld>
            <a:endParaRPr lang="zh-TW" altLang="en-US" dirty="0"/>
          </a:p>
        </p:txBody>
      </p:sp>
      <p:graphicFrame>
        <p:nvGraphicFramePr>
          <p:cNvPr id="5" name="表格 4"/>
          <p:cNvGraphicFramePr>
            <a:graphicFrameLocks noGrp="1"/>
          </p:cNvGraphicFramePr>
          <p:nvPr>
            <p:extLst/>
          </p:nvPr>
        </p:nvGraphicFramePr>
        <p:xfrm>
          <a:off x="-17937" y="6068291"/>
          <a:ext cx="9161937" cy="789709"/>
        </p:xfrm>
        <a:graphic>
          <a:graphicData uri="http://schemas.openxmlformats.org/drawingml/2006/table">
            <a:tbl>
              <a:tblPr firstRow="1" bandRow="1">
                <a:tableStyleId>{073A0DAA-6AF3-43AB-8588-CEC1D06C72B9}</a:tableStyleId>
              </a:tblPr>
              <a:tblGrid>
                <a:gridCol w="2127292">
                  <a:extLst>
                    <a:ext uri="{9D8B030D-6E8A-4147-A177-3AD203B41FA5}">
                      <a16:colId xmlns:a16="http://schemas.microsoft.com/office/drawing/2014/main" xmlns="" val="20000"/>
                    </a:ext>
                  </a:extLst>
                </a:gridCol>
                <a:gridCol w="7034645">
                  <a:extLst>
                    <a:ext uri="{9D8B030D-6E8A-4147-A177-3AD203B41FA5}">
                      <a16:colId xmlns:a16="http://schemas.microsoft.com/office/drawing/2014/main" xmlns="" val="20001"/>
                    </a:ext>
                  </a:extLst>
                </a:gridCol>
              </a:tblGrid>
              <a:tr h="789709">
                <a:tc>
                  <a:txBody>
                    <a:bodyPr/>
                    <a:lstStyle/>
                    <a:p>
                      <a:pPr algn="ctr"/>
                      <a:r>
                        <a:rPr lang="en-US" altLang="zh-TW" sz="1400" dirty="0">
                          <a:latin typeface="Times New Roman" panose="02020603050405020304" pitchFamily="18" charset="0"/>
                          <a:cs typeface="Times New Roman" panose="02020603050405020304" pitchFamily="18" charset="0"/>
                        </a:rPr>
                        <a:t>Solar Applied Materials</a:t>
                      </a:r>
                    </a:p>
                    <a:p>
                      <a:pPr algn="ctr"/>
                      <a:r>
                        <a:rPr lang="en-US" altLang="zh-TW" sz="1400" dirty="0">
                          <a:latin typeface="Times New Roman" panose="02020603050405020304" pitchFamily="18" charset="0"/>
                          <a:cs typeface="Times New Roman" panose="02020603050405020304" pitchFamily="18" charset="0"/>
                        </a:rPr>
                        <a:t>Technology Corp.</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Taiwan</a:t>
                      </a:r>
                      <a:r>
                        <a:rPr lang="en-US" altLang="zh-TW" sz="1400" baseline="0" dirty="0">
                          <a:latin typeface="Times New Roman" panose="02020603050405020304" pitchFamily="18" charset="0"/>
                          <a:cs typeface="Times New Roman" panose="02020603050405020304" pitchFamily="18" charset="0"/>
                        </a:rPr>
                        <a:t> largest precious material refiner (market share 60%)</a:t>
                      </a:r>
                    </a:p>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baseline="0" dirty="0">
                          <a:latin typeface="Times New Roman" panose="02020603050405020304" pitchFamily="18" charset="0"/>
                          <a:cs typeface="Times New Roman" panose="02020603050405020304" pitchFamily="18" charset="0"/>
                        </a:rPr>
                        <a:t>To dilute the waste material to metal by a recycling refinery platform. </a:t>
                      </a:r>
                      <a:endParaRPr lang="en-US" altLang="zh-TW"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矩形 6"/>
          <p:cNvSpPr/>
          <p:nvPr/>
        </p:nvSpPr>
        <p:spPr>
          <a:xfrm>
            <a:off x="0" y="389921"/>
            <a:ext cx="9143999" cy="584775"/>
          </a:xfrm>
          <a:prstGeom prst="rect">
            <a:avLst/>
          </a:prstGeom>
        </p:spPr>
        <p:txBody>
          <a:bodyPr wrap="square">
            <a:spAutoFit/>
          </a:bodyPr>
          <a:lstStyle/>
          <a:p>
            <a:pPr algn="ctr"/>
            <a:r>
              <a:rPr lang="en-US" altLang="zh-TW" sz="3200" dirty="0">
                <a:solidFill>
                  <a:schemeClr val="accent2"/>
                </a:solidFill>
                <a:effectLst>
                  <a:outerShdw blurRad="38100" dist="38100" dir="2700000" algn="tl">
                    <a:srgbClr val="000000">
                      <a:alpha val="43137"/>
                    </a:srgbClr>
                  </a:outerShdw>
                </a:effectLst>
                <a:latin typeface="Gill Sans MT" panose="020B0502020104020203" pitchFamily="34" charset="0"/>
                <a:sym typeface="Helvetica"/>
              </a:rPr>
              <a:t>How about Precious and Rare Metal Refinement? </a:t>
            </a:r>
            <a:endParaRPr lang="zh-TW" altLang="en-US" sz="3200" dirty="0">
              <a:solidFill>
                <a:schemeClr val="accent2"/>
              </a:solidFill>
              <a:effectLst>
                <a:outerShdw blurRad="38100" dist="38100" dir="2700000" algn="tl">
                  <a:srgbClr val="000000">
                    <a:alpha val="43137"/>
                  </a:srgbClr>
                </a:outerShdw>
              </a:effectLst>
              <a:latin typeface="Gill Sans MT" panose="020B0502020104020203" pitchFamily="34" charset="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85" y="1683327"/>
            <a:ext cx="9176584" cy="4104931"/>
          </a:xfrm>
          <a:prstGeom prst="rect">
            <a:avLst/>
          </a:prstGeom>
        </p:spPr>
      </p:pic>
      <p:pic>
        <p:nvPicPr>
          <p:cNvPr id="3" name="圖片 2"/>
          <p:cNvPicPr>
            <a:picLocks noChangeAspect="1"/>
          </p:cNvPicPr>
          <p:nvPr/>
        </p:nvPicPr>
        <p:blipFill>
          <a:blip r:embed="rId4" cstate="email">
            <a:extLst>
              <a:ext uri="{BEBA8EAE-BF5A-486C-A8C5-ECC9F3942E4B}">
                <a14:imgProps xmlns:a14="http://schemas.microsoft.com/office/drawing/2010/main">
                  <a14:imgLayer r:embed="rId5">
                    <a14:imgEffect>
                      <a14:backgroundRemoval t="0" b="99774" l="0" r="100000"/>
                    </a14:imgEffect>
                  </a14:imgLayer>
                </a14:imgProps>
              </a:ext>
              <a:ext uri="{28A0092B-C50C-407E-A947-70E740481C1C}">
                <a14:useLocalDpi xmlns:a14="http://schemas.microsoft.com/office/drawing/2010/main"/>
              </a:ext>
            </a:extLst>
          </a:blip>
          <a:stretch>
            <a:fillRect/>
          </a:stretch>
        </p:blipFill>
        <p:spPr>
          <a:xfrm>
            <a:off x="4975452" y="1133980"/>
            <a:ext cx="3761205" cy="3694339"/>
          </a:xfrm>
          <a:prstGeom prst="rect">
            <a:avLst/>
          </a:prstGeom>
        </p:spPr>
      </p:pic>
      <p:pic>
        <p:nvPicPr>
          <p:cNvPr id="9" name="圖片 8"/>
          <p:cNvPicPr>
            <a:picLocks noChangeAspect="1"/>
          </p:cNvPicPr>
          <p:nvPr/>
        </p:nvPicPr>
        <p:blipFill>
          <a:blip r:embed="rId6" cstate="email">
            <a:extLst>
              <a:ext uri="{BEBA8EAE-BF5A-486C-A8C5-ECC9F3942E4B}">
                <a14:imgProps xmlns:a14="http://schemas.microsoft.com/office/drawing/2010/main">
                  <a14:imgLayer r:embed="rId7">
                    <a14:imgEffect>
                      <a14:backgroundRemoval t="226" b="99323" l="0" r="100000"/>
                    </a14:imgEffect>
                  </a14:imgLayer>
                </a14:imgProps>
              </a:ext>
              <a:ext uri="{28A0092B-C50C-407E-A947-70E740481C1C}">
                <a14:useLocalDpi xmlns:a14="http://schemas.microsoft.com/office/drawing/2010/main"/>
              </a:ext>
            </a:extLst>
          </a:blip>
          <a:stretch>
            <a:fillRect/>
          </a:stretch>
        </p:blipFill>
        <p:spPr>
          <a:xfrm>
            <a:off x="4148817" y="3602662"/>
            <a:ext cx="2335707" cy="2299373"/>
          </a:xfrm>
          <a:prstGeom prst="rect">
            <a:avLst/>
          </a:prstGeom>
        </p:spPr>
      </p:pic>
      <p:sp>
        <p:nvSpPr>
          <p:cNvPr id="8" name="投影片編號版面配置區 1">
            <a:extLst>
              <a:ext uri="{FF2B5EF4-FFF2-40B4-BE49-F238E27FC236}">
                <a16:creationId xmlns:a16="http://schemas.microsoft.com/office/drawing/2014/main" xmlns="" id="{FA224CDB-BBF5-9D4B-AF7E-97B7E2A725D3}"/>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29</a:t>
            </a:fld>
            <a:endParaRPr lang="zh-TW" altLang="en-US" dirty="0"/>
          </a:p>
        </p:txBody>
      </p:sp>
    </p:spTree>
    <p:extLst>
      <p:ext uri="{BB962C8B-B14F-4D97-AF65-F5344CB8AC3E}">
        <p14:creationId xmlns:p14="http://schemas.microsoft.com/office/powerpoint/2010/main" val="30208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339" name="圖片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687" y="2387171"/>
            <a:ext cx="1091426" cy="4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3B0E3F9C-FD30-4CF3-BFCE-C1268EA60AD5}" type="slidenum">
              <a:rPr lang="zh-TW" altLang="en-US" smtClean="0"/>
              <a:t>3</a:t>
            </a:fld>
            <a:endParaRPr lang="zh-TW" altLang="en-US"/>
          </a:p>
        </p:txBody>
      </p:sp>
      <p:sp>
        <p:nvSpPr>
          <p:cNvPr id="6" name="矩形 5"/>
          <p:cNvSpPr/>
          <p:nvPr/>
        </p:nvSpPr>
        <p:spPr>
          <a:xfrm>
            <a:off x="0" y="2990850"/>
            <a:ext cx="9144000" cy="19812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endParaRPr lang="en-US" altLang="zh-TW" sz="3200" b="1" dirty="0">
              <a:effectLst>
                <a:outerShdw blurRad="38100" dist="38100" dir="2700000" algn="tl">
                  <a:srgbClr val="000000">
                    <a:alpha val="43137"/>
                  </a:srgbClr>
                </a:outerShdw>
              </a:effectLst>
              <a:ea typeface="微軟正黑體" panose="020B0604030504040204" pitchFamily="34" charset="-120"/>
            </a:endParaRPr>
          </a:p>
          <a:p>
            <a:pPr algn="ctr" fontAlgn="auto">
              <a:spcBef>
                <a:spcPts val="0"/>
              </a:spcBef>
              <a:spcAft>
                <a:spcPts val="0"/>
              </a:spcAft>
              <a:defRPr/>
            </a:pPr>
            <a:r>
              <a:rPr lang="en-US" altLang="zh-TW" sz="3600" b="1" dirty="0" smtClean="0">
                <a:effectLst>
                  <a:outerShdw blurRad="38100" dist="38100" dir="2700000" algn="tl">
                    <a:srgbClr val="000000">
                      <a:alpha val="43137"/>
                    </a:srgbClr>
                  </a:outerShdw>
                </a:effectLst>
                <a:ea typeface="微軟正黑體" panose="020B0604030504040204" pitchFamily="34" charset="-120"/>
              </a:rPr>
              <a:t>Basics of </a:t>
            </a:r>
            <a:r>
              <a:rPr lang="en-US" altLang="zh-TW" sz="3600" b="1" dirty="0">
                <a:effectLst>
                  <a:outerShdw blurRad="38100" dist="38100" dir="2700000" algn="tl">
                    <a:srgbClr val="000000">
                      <a:alpha val="43137"/>
                    </a:srgbClr>
                  </a:outerShdw>
                </a:effectLst>
                <a:ea typeface="微軟正黑體" panose="020B0604030504040204" pitchFamily="34" charset="-120"/>
              </a:rPr>
              <a:t>Taiwan </a:t>
            </a:r>
            <a:r>
              <a:rPr lang="en-US" altLang="zh-TW" sz="3600" b="1" dirty="0" smtClean="0">
                <a:effectLst>
                  <a:outerShdw blurRad="38100" dist="38100" dir="2700000" algn="tl">
                    <a:srgbClr val="000000">
                      <a:alpha val="43137"/>
                    </a:srgbClr>
                  </a:outerShdw>
                </a:effectLst>
                <a:ea typeface="微軟正黑體" panose="020B0604030504040204" pitchFamily="34" charset="-120"/>
              </a:rPr>
              <a:t>about </a:t>
            </a:r>
            <a:r>
              <a:rPr lang="en-US" altLang="zh-TW" sz="3600" b="1" dirty="0">
                <a:effectLst>
                  <a:outerShdw blurRad="38100" dist="38100" dir="2700000" algn="tl">
                    <a:srgbClr val="000000">
                      <a:alpha val="43137"/>
                    </a:srgbClr>
                  </a:outerShdw>
                </a:effectLst>
                <a:ea typeface="微軟正黑體" panose="020B0604030504040204" pitchFamily="34" charset="-120"/>
              </a:rPr>
              <a:t>Circular Economy</a:t>
            </a:r>
          </a:p>
          <a:p>
            <a:pPr marL="457200" algn="ctr" fontAlgn="auto">
              <a:spcBef>
                <a:spcPts val="0"/>
              </a:spcBef>
              <a:spcAft>
                <a:spcPts val="0"/>
              </a:spcAft>
              <a:defRPr/>
            </a:pPr>
            <a:endParaRPr lang="en-US" altLang="zh-TW" sz="3200" b="1" dirty="0">
              <a:solidFill>
                <a:schemeClr val="bg1"/>
              </a:solidFill>
              <a:effectLst>
                <a:outerShdw blurRad="38100" dist="38100" dir="2700000" algn="tl">
                  <a:srgbClr val="000000">
                    <a:alpha val="43137"/>
                  </a:srgbClr>
                </a:outerShdw>
              </a:effectLst>
              <a:ea typeface="微軟正黑體" pitchFamily="34" charset="-120"/>
              <a:cs typeface="Arial" charset="0"/>
            </a:endParaRPr>
          </a:p>
        </p:txBody>
      </p:sp>
    </p:spTree>
    <p:extLst>
      <p:ext uri="{BB962C8B-B14F-4D97-AF65-F5344CB8AC3E}">
        <p14:creationId xmlns:p14="http://schemas.microsoft.com/office/powerpoint/2010/main" val="1303202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B0E3F9C-FD30-4CF3-BFCE-C1268EA60AD5}" type="slidenum">
              <a:rPr lang="zh-TW" altLang="en-US" smtClean="0"/>
              <a:pPr/>
              <a:t>30</a:t>
            </a:fld>
            <a:endParaRPr lang="zh-TW" altLang="en-US" dirty="0"/>
          </a:p>
        </p:txBody>
      </p:sp>
      <p:pic>
        <p:nvPicPr>
          <p:cNvPr id="8" name="圖片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404664" y="0"/>
            <a:ext cx="11089232" cy="6858000"/>
          </a:xfrm>
          <a:prstGeom prst="rect">
            <a:avLst/>
          </a:prstGeom>
        </p:spPr>
      </p:pic>
      <p:sp>
        <p:nvSpPr>
          <p:cNvPr id="9" name="文字方塊 8"/>
          <p:cNvSpPr txBox="1"/>
          <p:nvPr/>
        </p:nvSpPr>
        <p:spPr>
          <a:xfrm>
            <a:off x="602626" y="993153"/>
            <a:ext cx="6884024" cy="584775"/>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Tired of urban pollution ?</a:t>
            </a:r>
          </a:p>
        </p:txBody>
      </p:sp>
      <p:sp>
        <p:nvSpPr>
          <p:cNvPr id="5" name="投影片編號版面配置區 1">
            <a:extLst>
              <a:ext uri="{FF2B5EF4-FFF2-40B4-BE49-F238E27FC236}">
                <a16:creationId xmlns:a16="http://schemas.microsoft.com/office/drawing/2014/main" xmlns="" id="{F9BB2C2A-A56C-2B4A-A422-04F6783244F9}"/>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30</a:t>
            </a:fld>
            <a:endParaRPr lang="zh-TW" altLang="en-US" dirty="0"/>
          </a:p>
        </p:txBody>
      </p:sp>
    </p:spTree>
    <p:extLst>
      <p:ext uri="{BB962C8B-B14F-4D97-AF65-F5344CB8AC3E}">
        <p14:creationId xmlns:p14="http://schemas.microsoft.com/office/powerpoint/2010/main" val="2117517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B0E3F9C-FD30-4CF3-BFCE-C1268EA60AD5}" type="slidenum">
              <a:rPr lang="zh-TW" altLang="en-US" smtClean="0"/>
              <a:pPr/>
              <a:t>31</a:t>
            </a:fld>
            <a:endParaRPr lang="zh-TW" altLang="en-US" dirty="0"/>
          </a:p>
        </p:txBody>
      </p:sp>
      <p:grpSp>
        <p:nvGrpSpPr>
          <p:cNvPr id="12" name="群組 11"/>
          <p:cNvGrpSpPr/>
          <p:nvPr/>
        </p:nvGrpSpPr>
        <p:grpSpPr>
          <a:xfrm>
            <a:off x="0" y="1371600"/>
            <a:ext cx="9144000" cy="4984752"/>
            <a:chOff x="0" y="1263721"/>
            <a:chExt cx="9144000" cy="5594279"/>
          </a:xfrm>
        </p:grpSpPr>
        <p:sp>
          <p:nvSpPr>
            <p:cNvPr id="11" name="矩形 10"/>
            <p:cNvSpPr/>
            <p:nvPr/>
          </p:nvSpPr>
          <p:spPr>
            <a:xfrm>
              <a:off x="0" y="1263721"/>
              <a:ext cx="9144000" cy="559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912473" y="1272123"/>
              <a:ext cx="7602877" cy="5346736"/>
            </a:xfrm>
            <a:prstGeom prst="rect">
              <a:avLst/>
            </a:prstGeom>
          </p:spPr>
        </p:pic>
      </p:grpSp>
      <p:sp>
        <p:nvSpPr>
          <p:cNvPr id="13" name="矩形 12"/>
          <p:cNvSpPr/>
          <p:nvPr/>
        </p:nvSpPr>
        <p:spPr>
          <a:xfrm>
            <a:off x="1003300" y="245097"/>
            <a:ext cx="8140700" cy="1015663"/>
          </a:xfrm>
          <a:prstGeom prst="rect">
            <a:avLst/>
          </a:prstGeom>
        </p:spPr>
        <p:txBody>
          <a:bodyPr wrap="square">
            <a:spAutoFit/>
          </a:bodyPr>
          <a:lstStyle/>
          <a:p>
            <a:r>
              <a:rPr lang="en-US" altLang="zh-TW" sz="3000" dirty="0">
                <a:solidFill>
                  <a:srgbClr val="0000FF"/>
                </a:solidFill>
                <a:effectLst>
                  <a:outerShdw blurRad="38100" dist="38100" dir="2700000" algn="tl">
                    <a:srgbClr val="000000">
                      <a:alpha val="43137"/>
                    </a:srgbClr>
                  </a:outerShdw>
                </a:effectLst>
                <a:latin typeface="Gill Sans MT" panose="020B0502020104020203" pitchFamily="34" charset="0"/>
                <a:sym typeface="Helvetica"/>
              </a:rPr>
              <a:t>How about an Electric Smart Scooter </a:t>
            </a:r>
          </a:p>
          <a:p>
            <a:r>
              <a:rPr lang="en-US" altLang="zh-TW" sz="3000" dirty="0">
                <a:solidFill>
                  <a:srgbClr val="0000FF"/>
                </a:solidFill>
                <a:effectLst>
                  <a:outerShdw blurRad="38100" dist="38100" dir="2700000" algn="tl">
                    <a:srgbClr val="000000">
                      <a:alpha val="43137"/>
                    </a:srgbClr>
                  </a:outerShdw>
                </a:effectLst>
                <a:latin typeface="Gill Sans MT" panose="020B0502020104020203" pitchFamily="34" charset="0"/>
                <a:sym typeface="Helvetica"/>
              </a:rPr>
              <a:t>to reduce pollutants in mega-cities?</a:t>
            </a:r>
            <a:endParaRPr lang="zh-TW" altLang="en-US" sz="3000" dirty="0">
              <a:solidFill>
                <a:srgbClr val="0000FF"/>
              </a:solidFill>
              <a:effectLst>
                <a:outerShdw blurRad="38100" dist="38100" dir="2700000" algn="tl">
                  <a:srgbClr val="000000">
                    <a:alpha val="43137"/>
                  </a:srgbClr>
                </a:outerShdw>
              </a:effectLst>
              <a:latin typeface="Gill Sans MT" panose="020B0502020104020203" pitchFamily="34" charset="0"/>
            </a:endParaRPr>
          </a:p>
        </p:txBody>
      </p:sp>
      <p:graphicFrame>
        <p:nvGraphicFramePr>
          <p:cNvPr id="14" name="表格 13"/>
          <p:cNvGraphicFramePr>
            <a:graphicFrameLocks noGrp="1"/>
          </p:cNvGraphicFramePr>
          <p:nvPr>
            <p:extLst/>
          </p:nvPr>
        </p:nvGraphicFramePr>
        <p:xfrm>
          <a:off x="0" y="6210300"/>
          <a:ext cx="9144000" cy="647700"/>
        </p:xfrm>
        <a:graphic>
          <a:graphicData uri="http://schemas.openxmlformats.org/drawingml/2006/table">
            <a:tbl>
              <a:tblPr firstRow="1" bandRow="1">
                <a:tableStyleId>{073A0DAA-6AF3-43AB-8588-CEC1D06C72B9}</a:tableStyleId>
              </a:tblPr>
              <a:tblGrid>
                <a:gridCol w="2367815">
                  <a:extLst>
                    <a:ext uri="{9D8B030D-6E8A-4147-A177-3AD203B41FA5}">
                      <a16:colId xmlns:a16="http://schemas.microsoft.com/office/drawing/2014/main" xmlns="" val="20000"/>
                    </a:ext>
                  </a:extLst>
                </a:gridCol>
                <a:gridCol w="6776185">
                  <a:extLst>
                    <a:ext uri="{9D8B030D-6E8A-4147-A177-3AD203B41FA5}">
                      <a16:colId xmlns:a16="http://schemas.microsoft.com/office/drawing/2014/main" xmlns="" val="20001"/>
                    </a:ext>
                  </a:extLst>
                </a:gridCol>
              </a:tblGrid>
              <a:tr h="647700">
                <a:tc>
                  <a:txBody>
                    <a:bodyPr/>
                    <a:lstStyle/>
                    <a:p>
                      <a:pPr algn="ctr"/>
                      <a:r>
                        <a:rPr lang="es-ES" altLang="zh-TW" sz="1400" dirty="0">
                          <a:latin typeface="Times New Roman" panose="02020603050405020304" pitchFamily="18" charset="0"/>
                          <a:cs typeface="Times New Roman" panose="02020603050405020304" pitchFamily="18" charset="0"/>
                        </a:rPr>
                        <a:t>Gogoro</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The so-called "Tesla of scooters"</a:t>
                      </a:r>
                    </a:p>
                    <a:p>
                      <a:pPr marL="92075" indent="-92075">
                        <a:buFont typeface="Arial" panose="020B0604020202020204" pitchFamily="34" charset="0"/>
                        <a:buChar char="•"/>
                      </a:pPr>
                      <a:r>
                        <a:rPr lang="en-US" altLang="zh-TW" sz="1400" dirty="0">
                          <a:latin typeface="Times New Roman" panose="02020603050405020304" pitchFamily="18" charset="0"/>
                          <a:cs typeface="Times New Roman" panose="02020603050405020304" pitchFamily="18" charset="0"/>
                        </a:rPr>
                        <a:t>A network of battery-swapping stations, cells to be changed in just 6 seconds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9" name="投影片編號版面配置區 1">
            <a:extLst>
              <a:ext uri="{FF2B5EF4-FFF2-40B4-BE49-F238E27FC236}">
                <a16:creationId xmlns:a16="http://schemas.microsoft.com/office/drawing/2014/main" xmlns="" id="{45BB8D36-9CD1-2548-A316-C55AA1DA42DA}"/>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31</a:t>
            </a:fld>
            <a:endParaRPr lang="zh-TW" altLang="en-US" dirty="0"/>
          </a:p>
        </p:txBody>
      </p:sp>
    </p:spTree>
    <p:extLst>
      <p:ext uri="{BB962C8B-B14F-4D97-AF65-F5344CB8AC3E}">
        <p14:creationId xmlns:p14="http://schemas.microsoft.com/office/powerpoint/2010/main" val="2557918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a:noFill/>
          <a:ln>
            <a:noFill/>
          </a:ln>
        </p:spPr>
      </p:pic>
      <p:sp>
        <p:nvSpPr>
          <p:cNvPr id="4" name="投影片編號版面配置區 3"/>
          <p:cNvSpPr>
            <a:spLocks noGrp="1"/>
          </p:cNvSpPr>
          <p:nvPr>
            <p:ph type="sldNum" sz="quarter" idx="12"/>
          </p:nvPr>
        </p:nvSpPr>
        <p:spPr/>
        <p:txBody>
          <a:bodyPr/>
          <a:lstStyle/>
          <a:p>
            <a:fld id="{3B0E3F9C-FD30-4CF3-BFCE-C1268EA60AD5}" type="slidenum">
              <a:rPr lang="zh-TW" altLang="en-US" smtClean="0"/>
              <a:pPr/>
              <a:t>32</a:t>
            </a:fld>
            <a:endParaRPr lang="zh-TW" altLang="en-US" dirty="0"/>
          </a:p>
        </p:txBody>
      </p:sp>
      <p:sp>
        <p:nvSpPr>
          <p:cNvPr id="6" name="文字方塊 5"/>
          <p:cNvSpPr txBox="1"/>
          <p:nvPr/>
        </p:nvSpPr>
        <p:spPr>
          <a:xfrm>
            <a:off x="524682" y="3912025"/>
            <a:ext cx="8094635" cy="1077218"/>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Want to enjoy a beautiful lawn</a:t>
            </a:r>
          </a:p>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without watering everyday? </a:t>
            </a:r>
          </a:p>
        </p:txBody>
      </p:sp>
    </p:spTree>
    <p:extLst>
      <p:ext uri="{BB962C8B-B14F-4D97-AF65-F5344CB8AC3E}">
        <p14:creationId xmlns:p14="http://schemas.microsoft.com/office/powerpoint/2010/main" val="104800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33</a:t>
            </a:fld>
            <a:endParaRPr lang="zh-TW" altLang="en-US" dirty="0">
              <a:latin typeface="Gill Sans MT" panose="020B0502020104020203" pitchFamily="34" charset="0"/>
            </a:endParaRPr>
          </a:p>
        </p:txBody>
      </p:sp>
      <p:sp>
        <p:nvSpPr>
          <p:cNvPr id="9" name="矩形 8"/>
          <p:cNvSpPr/>
          <p:nvPr/>
        </p:nvSpPr>
        <p:spPr>
          <a:xfrm>
            <a:off x="290945" y="6492755"/>
            <a:ext cx="5922818" cy="215444"/>
          </a:xfrm>
          <a:prstGeom prst="rect">
            <a:avLst/>
          </a:prstGeom>
        </p:spPr>
        <p:txBody>
          <a:bodyPr wrap="square">
            <a:spAutoFit/>
          </a:bodyPr>
          <a:lstStyle/>
          <a:p>
            <a:r>
              <a:rPr lang="en-US" altLang="zh-TW" sz="800" dirty="0">
                <a:solidFill>
                  <a:schemeClr val="bg1"/>
                </a:solidFill>
              </a:rPr>
              <a:t>Source: http://www.taya.com.tw/</a:t>
            </a:r>
            <a:endParaRPr lang="zh-TW" altLang="en-US" sz="800" dirty="0">
              <a:solidFill>
                <a:schemeClr val="bg1"/>
              </a:solidFill>
            </a:endParaRPr>
          </a:p>
        </p:txBody>
      </p:sp>
      <p:sp>
        <p:nvSpPr>
          <p:cNvPr id="10" name="矩形 9"/>
          <p:cNvSpPr/>
          <p:nvPr/>
        </p:nvSpPr>
        <p:spPr>
          <a:xfrm>
            <a:off x="638173" y="322959"/>
            <a:ext cx="8039103" cy="1077218"/>
          </a:xfrm>
          <a:prstGeom prst="rect">
            <a:avLst/>
          </a:prstGeom>
          <a:pattFill prst="pct10">
            <a:fgClr>
              <a:schemeClr val="bg2">
                <a:lumMod val="90000"/>
              </a:schemeClr>
            </a:fgClr>
            <a:bgClr>
              <a:schemeClr val="bg1"/>
            </a:bgClr>
          </a:pattFill>
        </p:spPr>
        <p:txBody>
          <a:bodyPr wrap="square">
            <a:spAutoFit/>
          </a:bodyPr>
          <a:lstStyle/>
          <a:p>
            <a:r>
              <a:rPr lang="en-US" altLang="zh-TW" sz="3200" dirty="0">
                <a:solidFill>
                  <a:srgbClr val="FF6600"/>
                </a:solidFill>
                <a:effectLst>
                  <a:outerShdw blurRad="38100" dist="38100" dir="2700000" algn="tl">
                    <a:srgbClr val="000000">
                      <a:alpha val="43137"/>
                    </a:srgbClr>
                  </a:outerShdw>
                </a:effectLst>
                <a:latin typeface="Gill Sans MT" panose="020B0502020104020203" pitchFamily="34" charset="0"/>
                <a:sym typeface="Helvetica"/>
              </a:rPr>
              <a:t>How about installing underground water conservation Mesh-Pipes ?</a:t>
            </a:r>
            <a:endParaRPr lang="zh-TW" altLang="en-US" sz="3200" dirty="0">
              <a:solidFill>
                <a:srgbClr val="FF6600"/>
              </a:solidFill>
              <a:effectLst>
                <a:outerShdw blurRad="38100" dist="38100" dir="2700000" algn="tl">
                  <a:srgbClr val="000000">
                    <a:alpha val="43137"/>
                  </a:srgbClr>
                </a:outerShdw>
              </a:effectLst>
              <a:latin typeface="Gill Sans MT" panose="020B0502020104020203" pitchFamily="34" charset="0"/>
            </a:endParaRPr>
          </a:p>
        </p:txBody>
      </p:sp>
      <p:pic>
        <p:nvPicPr>
          <p:cNvPr id="3" name="圖片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51000"/>
            <a:ext cx="9144000" cy="5207000"/>
          </a:xfrm>
          <a:prstGeom prst="rect">
            <a:avLst/>
          </a:prstGeom>
        </p:spPr>
      </p:pic>
      <p:graphicFrame>
        <p:nvGraphicFramePr>
          <p:cNvPr id="6" name="表格 5"/>
          <p:cNvGraphicFramePr>
            <a:graphicFrameLocks noGrp="1"/>
          </p:cNvGraphicFramePr>
          <p:nvPr>
            <p:extLst/>
          </p:nvPr>
        </p:nvGraphicFramePr>
        <p:xfrm>
          <a:off x="0" y="6235700"/>
          <a:ext cx="9144000" cy="622300"/>
        </p:xfrm>
        <a:graphic>
          <a:graphicData uri="http://schemas.openxmlformats.org/drawingml/2006/table">
            <a:tbl>
              <a:tblPr firstRow="1" bandRow="1">
                <a:tableStyleId>{073A0DAA-6AF3-43AB-8588-CEC1D06C72B9}</a:tableStyleId>
              </a:tblPr>
              <a:tblGrid>
                <a:gridCol w="2214880">
                  <a:extLst>
                    <a:ext uri="{9D8B030D-6E8A-4147-A177-3AD203B41FA5}">
                      <a16:colId xmlns:a16="http://schemas.microsoft.com/office/drawing/2014/main" xmlns="" val="20000"/>
                    </a:ext>
                  </a:extLst>
                </a:gridCol>
                <a:gridCol w="6929120">
                  <a:extLst>
                    <a:ext uri="{9D8B030D-6E8A-4147-A177-3AD203B41FA5}">
                      <a16:colId xmlns:a16="http://schemas.microsoft.com/office/drawing/2014/main" xmlns="" val="20001"/>
                    </a:ext>
                  </a:extLst>
                </a:gridCol>
              </a:tblGrid>
              <a:tr h="622300">
                <a:tc>
                  <a:txBody>
                    <a:bodyPr/>
                    <a:lstStyle/>
                    <a:p>
                      <a:pPr algn="ctr"/>
                      <a:r>
                        <a:rPr lang="es-ES" altLang="zh-TW" sz="1400" dirty="0">
                          <a:latin typeface="Times New Roman" panose="02020603050405020304" pitchFamily="18" charset="0"/>
                          <a:cs typeface="Times New Roman" panose="02020603050405020304" pitchFamily="18" charset="0"/>
                        </a:rPr>
                        <a:t>Nan</a:t>
                      </a:r>
                      <a:r>
                        <a:rPr lang="es-ES" altLang="zh-TW" sz="1400" baseline="0" dirty="0">
                          <a:latin typeface="Times New Roman" panose="02020603050405020304" pitchFamily="18" charset="0"/>
                          <a:cs typeface="Times New Roman" panose="02020603050405020304" pitchFamily="18" charset="0"/>
                        </a:rPr>
                        <a:t>-Yang Chemical Co.</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 Conserve water in soils and reduce water consumption</a:t>
                      </a:r>
                    </a:p>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 To</a:t>
                      </a:r>
                      <a:r>
                        <a:rPr lang="en-US" altLang="zh-TW" sz="1400" baseline="0" dirty="0">
                          <a:latin typeface="Times New Roman" panose="02020603050405020304" pitchFamily="18" charset="0"/>
                          <a:cs typeface="Times New Roman" panose="02020603050405020304" pitchFamily="18" charset="0"/>
                        </a:rPr>
                        <a:t> be applied in farms, garden, and backyard</a:t>
                      </a:r>
                      <a:endParaRPr lang="en-US" altLang="zh-TW"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投影片編號版面配置區 1">
            <a:extLst>
              <a:ext uri="{FF2B5EF4-FFF2-40B4-BE49-F238E27FC236}">
                <a16:creationId xmlns:a16="http://schemas.microsoft.com/office/drawing/2014/main" xmlns="" id="{8F03951C-0027-9B4B-817C-D30452A58967}"/>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33</a:t>
            </a:fld>
            <a:endParaRPr lang="zh-TW" altLang="en-US" dirty="0"/>
          </a:p>
        </p:txBody>
      </p:sp>
    </p:spTree>
    <p:extLst>
      <p:ext uri="{BB962C8B-B14F-4D97-AF65-F5344CB8AC3E}">
        <p14:creationId xmlns:p14="http://schemas.microsoft.com/office/powerpoint/2010/main" val="3588910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34</a:t>
            </a:fld>
            <a:endParaRPr lang="zh-TW" altLang="en-US" dirty="0">
              <a:latin typeface="Gill Sans MT" panose="020B0502020104020203" pitchFamily="34" charset="0"/>
            </a:endParaRPr>
          </a:p>
        </p:txBody>
      </p:sp>
      <p:sp>
        <p:nvSpPr>
          <p:cNvPr id="9" name="矩形 8"/>
          <p:cNvSpPr/>
          <p:nvPr/>
        </p:nvSpPr>
        <p:spPr>
          <a:xfrm>
            <a:off x="623454" y="6417914"/>
            <a:ext cx="5922818" cy="215444"/>
          </a:xfrm>
          <a:prstGeom prst="rect">
            <a:avLst/>
          </a:prstGeom>
        </p:spPr>
        <p:txBody>
          <a:bodyPr wrap="square">
            <a:spAutoFit/>
          </a:bodyPr>
          <a:lstStyle/>
          <a:p>
            <a:r>
              <a:rPr lang="en-US" altLang="zh-TW" sz="800" dirty="0"/>
              <a:t>Source: </a:t>
            </a:r>
            <a:r>
              <a:rPr lang="zh-TW" altLang="en-US" sz="800" dirty="0"/>
              <a:t>http://</a:t>
            </a:r>
            <a:r>
              <a:rPr lang="en-US" altLang="zh-TW" sz="800" dirty="0"/>
              <a:t>www.oright.com.tw</a:t>
            </a:r>
            <a:endParaRPr lang="zh-TW" altLang="en-US" sz="800" dirty="0"/>
          </a:p>
        </p:txBody>
      </p:sp>
      <p:sp>
        <p:nvSpPr>
          <p:cNvPr id="10" name="矩形 9"/>
          <p:cNvSpPr/>
          <p:nvPr/>
        </p:nvSpPr>
        <p:spPr>
          <a:xfrm>
            <a:off x="883228" y="288183"/>
            <a:ext cx="7132060" cy="1077218"/>
          </a:xfrm>
          <a:prstGeom prst="rect">
            <a:avLst/>
          </a:prstGeom>
        </p:spPr>
        <p:txBody>
          <a:bodyPr wrap="square">
            <a:spAutoFit/>
          </a:bodyPr>
          <a:lstStyle/>
          <a:p>
            <a:r>
              <a:rPr lang="en-US" altLang="zh-TW" sz="3200" dirty="0">
                <a:solidFill>
                  <a:srgbClr val="008000"/>
                </a:solidFill>
                <a:effectLst>
                  <a:outerShdw blurRad="38100" dist="38100" dir="2700000" algn="tl">
                    <a:srgbClr val="000000">
                      <a:alpha val="43137"/>
                    </a:srgbClr>
                  </a:outerShdw>
                </a:effectLst>
                <a:latin typeface="Gill Sans MT" panose="020B0502020104020203" pitchFamily="34" charset="0"/>
                <a:sym typeface="Helvetica"/>
              </a:rPr>
              <a:t>How about a River-Safe Shampoo that also grows trees?</a:t>
            </a:r>
            <a:endParaRPr lang="zh-TW" altLang="en-US" sz="3200" dirty="0">
              <a:solidFill>
                <a:srgbClr val="008000"/>
              </a:solidFill>
              <a:effectLst>
                <a:outerShdw blurRad="38100" dist="38100" dir="2700000" algn="tl">
                  <a:srgbClr val="000000">
                    <a:alpha val="43137"/>
                  </a:srgbClr>
                </a:outerShdw>
              </a:effectLst>
              <a:latin typeface="Gill Sans MT" panose="020B0502020104020203" pitchFamily="34" charset="0"/>
            </a:endParaRPr>
          </a:p>
        </p:txBody>
      </p:sp>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8560" y="1341690"/>
            <a:ext cx="6920346" cy="4675908"/>
          </a:xfrm>
          <a:prstGeom prst="rect">
            <a:avLst/>
          </a:prstGeom>
        </p:spPr>
      </p:pic>
      <p:graphicFrame>
        <p:nvGraphicFramePr>
          <p:cNvPr id="6" name="表格 5"/>
          <p:cNvGraphicFramePr>
            <a:graphicFrameLocks noGrp="1"/>
          </p:cNvGraphicFramePr>
          <p:nvPr>
            <p:extLst/>
          </p:nvPr>
        </p:nvGraphicFramePr>
        <p:xfrm>
          <a:off x="0" y="6248400"/>
          <a:ext cx="9144000" cy="609600"/>
        </p:xfrm>
        <a:graphic>
          <a:graphicData uri="http://schemas.openxmlformats.org/drawingml/2006/table">
            <a:tbl>
              <a:tblPr firstRow="1" bandRow="1">
                <a:tableStyleId>{073A0DAA-6AF3-43AB-8588-CEC1D06C72B9}</a:tableStyleId>
              </a:tblPr>
              <a:tblGrid>
                <a:gridCol w="2070100">
                  <a:extLst>
                    <a:ext uri="{9D8B030D-6E8A-4147-A177-3AD203B41FA5}">
                      <a16:colId xmlns:a16="http://schemas.microsoft.com/office/drawing/2014/main" xmlns="" val="20000"/>
                    </a:ext>
                  </a:extLst>
                </a:gridCol>
                <a:gridCol w="7073900">
                  <a:extLst>
                    <a:ext uri="{9D8B030D-6E8A-4147-A177-3AD203B41FA5}">
                      <a16:colId xmlns:a16="http://schemas.microsoft.com/office/drawing/2014/main" xmlns="" val="20001"/>
                    </a:ext>
                  </a:extLst>
                </a:gridCol>
              </a:tblGrid>
              <a:tr h="609600">
                <a:tc>
                  <a:txBody>
                    <a:bodyPr/>
                    <a:lstStyle/>
                    <a:p>
                      <a:pPr algn="ctr"/>
                      <a:r>
                        <a:rPr lang="es-ES" altLang="zh-TW" sz="1400" dirty="0">
                          <a:latin typeface="Times New Roman" panose="02020603050405020304" pitchFamily="18" charset="0"/>
                          <a:cs typeface="Times New Roman" panose="02020603050405020304" pitchFamily="18" charset="0"/>
                        </a:rPr>
                        <a:t>Hair O’right </a:t>
                      </a:r>
                      <a:endParaRPr lang="zh-TW" altLang="en-US" sz="14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 Use biodegradable material for packaging and bottles</a:t>
                      </a:r>
                    </a:p>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dirty="0">
                          <a:latin typeface="Times New Roman" panose="02020603050405020304" pitchFamily="18" charset="0"/>
                          <a:cs typeface="Times New Roman" panose="02020603050405020304" pitchFamily="18" charset="0"/>
                        </a:rPr>
                        <a:t> A seed in the bottle, you could simply landfill, and it will grow into a tree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bl>
          </a:graphicData>
        </a:graphic>
      </p:graphicFrame>
      <p:sp>
        <p:nvSpPr>
          <p:cNvPr id="7" name="Shape 350"/>
          <p:cNvSpPr/>
          <p:nvPr/>
        </p:nvSpPr>
        <p:spPr>
          <a:xfrm>
            <a:off x="5868144" y="2060848"/>
            <a:ext cx="3456385"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285750" lvl="0" indent="-285750">
              <a:buSzPct val="100000"/>
              <a:buFont typeface="Wingdings"/>
              <a:buChar char="●"/>
            </a:pPr>
            <a:r>
              <a:rPr dirty="0"/>
              <a:t>“Recoffee”: the greenest shampoo </a:t>
            </a:r>
            <a:endParaRPr lang="en-US" dirty="0"/>
          </a:p>
          <a:p>
            <a:pPr marL="742950" lvl="1" indent="-285750">
              <a:buSzPct val="100000"/>
              <a:buFont typeface="Wingdings" charset="2"/>
              <a:buChar char="ü"/>
            </a:pPr>
            <a:r>
              <a:rPr dirty="0"/>
              <a:t>Degradable bottle</a:t>
            </a:r>
          </a:p>
          <a:p>
            <a:pPr marL="742950" lvl="1" indent="-285750">
              <a:buSzPct val="100000"/>
              <a:buFont typeface="Wingdings" charset="2"/>
              <a:buChar char="ü"/>
            </a:pPr>
            <a:r>
              <a:rPr dirty="0"/>
              <a:t>Bamboo lid</a:t>
            </a:r>
          </a:p>
          <a:p>
            <a:pPr marL="742950" lvl="1" indent="-285750">
              <a:buSzPct val="100000"/>
              <a:buFont typeface="Wingdings" charset="2"/>
              <a:buChar char="ü"/>
            </a:pPr>
            <a:r>
              <a:rPr dirty="0"/>
              <a:t>Soybean ink</a:t>
            </a:r>
          </a:p>
          <a:p>
            <a:pPr marL="742950" lvl="1" indent="-285750">
              <a:buSzPct val="100000"/>
              <a:buFont typeface="Wingdings" charset="2"/>
              <a:buChar char="ü"/>
            </a:pPr>
            <a:r>
              <a:rPr dirty="0"/>
              <a:t>Green power</a:t>
            </a:r>
          </a:p>
          <a:p>
            <a:pPr marL="285750" lvl="0" indent="-285750">
              <a:buSzPct val="100000"/>
              <a:buFont typeface="Wingdings"/>
              <a:buChar char="●"/>
            </a:pPr>
            <a:r>
              <a:rPr dirty="0"/>
              <a:t>A practicer for social responsibility </a:t>
            </a:r>
          </a:p>
        </p:txBody>
      </p:sp>
      <p:sp>
        <p:nvSpPr>
          <p:cNvPr id="8" name="投影片編號版面配置區 1">
            <a:extLst>
              <a:ext uri="{FF2B5EF4-FFF2-40B4-BE49-F238E27FC236}">
                <a16:creationId xmlns:a16="http://schemas.microsoft.com/office/drawing/2014/main" xmlns="" id="{F08CFF5A-3A81-CC43-8E1C-79815D239C02}"/>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34</a:t>
            </a:fld>
            <a:endParaRPr lang="zh-TW" altLang="en-US" dirty="0"/>
          </a:p>
        </p:txBody>
      </p:sp>
    </p:spTree>
    <p:extLst>
      <p:ext uri="{BB962C8B-B14F-4D97-AF65-F5344CB8AC3E}">
        <p14:creationId xmlns:p14="http://schemas.microsoft.com/office/powerpoint/2010/main" val="3462040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B0E3F9C-FD30-4CF3-BFCE-C1268EA60AD5}" type="slidenum">
              <a:rPr lang="zh-TW" altLang="en-US" smtClean="0"/>
              <a:pPr/>
              <a:t>35</a:t>
            </a:fld>
            <a:endParaRPr lang="zh-TW" altLang="en-US" dirty="0"/>
          </a:p>
        </p:txBody>
      </p:sp>
      <p:pic>
        <p:nvPicPr>
          <p:cNvPr id="7" name="圖片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文字方塊 7"/>
          <p:cNvSpPr txBox="1"/>
          <p:nvPr/>
        </p:nvSpPr>
        <p:spPr>
          <a:xfrm>
            <a:off x="640615" y="735390"/>
            <a:ext cx="8094635" cy="1077218"/>
          </a:xfrm>
          <a:prstGeom prst="rect">
            <a:avLst/>
          </a:prstGeom>
          <a:noFill/>
        </p:spPr>
        <p:txBody>
          <a:bodyPr wrap="square" rtlCol="0">
            <a:spAutoFit/>
          </a:bodyPr>
          <a:lstStyle/>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Hesitant about the instability of</a:t>
            </a:r>
          </a:p>
          <a:p>
            <a:r>
              <a:rPr lang="en-US" altLang="zh-TW" sz="3200" dirty="0">
                <a:solidFill>
                  <a:schemeClr val="bg1"/>
                </a:solidFill>
                <a:effectLst>
                  <a:outerShdw blurRad="38100" dist="38100" dir="2700000" algn="tl">
                    <a:srgbClr val="000000">
                      <a:alpha val="43137"/>
                    </a:srgbClr>
                  </a:outerShdw>
                </a:effectLst>
                <a:latin typeface="Gill Sans MT" panose="020B0502020104020203" pitchFamily="34" charset="0"/>
              </a:rPr>
              <a:t>renewable energy ?</a:t>
            </a:r>
          </a:p>
        </p:txBody>
      </p:sp>
      <p:sp>
        <p:nvSpPr>
          <p:cNvPr id="5" name="投影片編號版面配置區 1">
            <a:extLst>
              <a:ext uri="{FF2B5EF4-FFF2-40B4-BE49-F238E27FC236}">
                <a16:creationId xmlns:a16="http://schemas.microsoft.com/office/drawing/2014/main" xmlns="" id="{69836A01-A840-8D4D-A597-02CF5EF7F105}"/>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35</a:t>
            </a:fld>
            <a:endParaRPr lang="zh-TW" altLang="en-US" dirty="0"/>
          </a:p>
        </p:txBody>
      </p:sp>
    </p:spTree>
    <p:extLst>
      <p:ext uri="{BB962C8B-B14F-4D97-AF65-F5344CB8AC3E}">
        <p14:creationId xmlns:p14="http://schemas.microsoft.com/office/powerpoint/2010/main" val="2038581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36</a:t>
            </a:fld>
            <a:endParaRPr lang="zh-TW" altLang="en-US" dirty="0">
              <a:latin typeface="Gill Sans MT" panose="020B0502020104020203" pitchFamily="34" charset="0"/>
            </a:endParaRPr>
          </a:p>
        </p:txBody>
      </p:sp>
      <p:sp>
        <p:nvSpPr>
          <p:cNvPr id="9" name="矩形 8"/>
          <p:cNvSpPr/>
          <p:nvPr/>
        </p:nvSpPr>
        <p:spPr>
          <a:xfrm>
            <a:off x="290945" y="6492755"/>
            <a:ext cx="5922818" cy="215444"/>
          </a:xfrm>
          <a:prstGeom prst="rect">
            <a:avLst/>
          </a:prstGeom>
        </p:spPr>
        <p:txBody>
          <a:bodyPr wrap="square">
            <a:spAutoFit/>
          </a:bodyPr>
          <a:lstStyle/>
          <a:p>
            <a:r>
              <a:rPr lang="en-US" altLang="zh-TW" sz="800" dirty="0">
                <a:solidFill>
                  <a:schemeClr val="bg1"/>
                </a:solidFill>
              </a:rPr>
              <a:t>Source: http://www.taya.com.tw/</a:t>
            </a:r>
            <a:endParaRPr lang="zh-TW" altLang="en-US" sz="800" dirty="0">
              <a:solidFill>
                <a:schemeClr val="bg1"/>
              </a:solidFill>
            </a:endParaRPr>
          </a:p>
        </p:txBody>
      </p:sp>
      <p:graphicFrame>
        <p:nvGraphicFramePr>
          <p:cNvPr id="6" name="表格 5"/>
          <p:cNvGraphicFramePr>
            <a:graphicFrameLocks noGrp="1"/>
          </p:cNvGraphicFramePr>
          <p:nvPr>
            <p:extLst/>
          </p:nvPr>
        </p:nvGraphicFramePr>
        <p:xfrm>
          <a:off x="0" y="6116320"/>
          <a:ext cx="9144000" cy="741680"/>
        </p:xfrm>
        <a:graphic>
          <a:graphicData uri="http://schemas.openxmlformats.org/drawingml/2006/table">
            <a:tbl>
              <a:tblPr firstRow="1" bandRow="1">
                <a:tableStyleId>{073A0DAA-6AF3-43AB-8588-CEC1D06C72B9}</a:tableStyleId>
              </a:tblPr>
              <a:tblGrid>
                <a:gridCol w="2565400">
                  <a:extLst>
                    <a:ext uri="{9D8B030D-6E8A-4147-A177-3AD203B41FA5}">
                      <a16:colId xmlns:a16="http://schemas.microsoft.com/office/drawing/2014/main" xmlns="" val="20000"/>
                    </a:ext>
                  </a:extLst>
                </a:gridCol>
                <a:gridCol w="6578600">
                  <a:extLst>
                    <a:ext uri="{9D8B030D-6E8A-4147-A177-3AD203B41FA5}">
                      <a16:colId xmlns:a16="http://schemas.microsoft.com/office/drawing/2014/main" xmlns="" val="20001"/>
                    </a:ext>
                  </a:extLst>
                </a:gridCol>
              </a:tblGrid>
              <a:tr h="370840">
                <a:tc>
                  <a:txBody>
                    <a:bodyPr/>
                    <a:lstStyle/>
                    <a:p>
                      <a:pPr algn="ctr"/>
                      <a:r>
                        <a:rPr lang="en-US" altLang="zh-TW" sz="1400" dirty="0">
                          <a:solidFill>
                            <a:schemeClr val="bg1"/>
                          </a:solidFill>
                          <a:latin typeface="Times New Roman" panose="02020603050405020304" pitchFamily="18" charset="0"/>
                          <a:cs typeface="Times New Roman" panose="02020603050405020304" pitchFamily="18" charset="0"/>
                        </a:rPr>
                        <a:t>Gloria Energy</a:t>
                      </a:r>
                      <a:r>
                        <a:rPr lang="en-US" altLang="zh-TW" sz="1400" baseline="0" dirty="0">
                          <a:solidFill>
                            <a:schemeClr val="bg1"/>
                          </a:solidFill>
                          <a:latin typeface="Times New Roman" panose="02020603050405020304" pitchFamily="18" charset="0"/>
                          <a:cs typeface="Times New Roman" panose="02020603050405020304" pitchFamily="18" charset="0"/>
                        </a:rPr>
                        <a:t> Asset Co.</a:t>
                      </a:r>
                      <a:endParaRPr lang="zh-TW" altLang="en-US" sz="1400" dirty="0">
                        <a:solidFill>
                          <a:schemeClr val="bg1"/>
                        </a:solidFill>
                        <a:latin typeface="Times New Roman" panose="02020603050405020304" pitchFamily="18" charset="0"/>
                        <a:cs typeface="Times New Roman" panose="02020603050405020304" pitchFamily="18" charset="0"/>
                      </a:endParaRPr>
                    </a:p>
                  </a:txBody>
                  <a:tcPr anchor="ctr">
                    <a:lnL w="12700" cmpd="sng">
                      <a:noFill/>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kern="1200" dirty="0">
                          <a:solidFill>
                            <a:schemeClr val="bg1"/>
                          </a:solidFill>
                          <a:latin typeface="Times New Roman" panose="02020603050405020304" pitchFamily="18" charset="0"/>
                          <a:ea typeface="+mn-ea"/>
                          <a:cs typeface="Times New Roman" panose="02020603050405020304" pitchFamily="18" charset="0"/>
                        </a:rPr>
                        <a:t> Integration</a:t>
                      </a:r>
                      <a:r>
                        <a:rPr lang="en-US" altLang="zh-TW" sz="1400" kern="1200" baseline="0" dirty="0">
                          <a:solidFill>
                            <a:schemeClr val="bg1"/>
                          </a:solidFill>
                          <a:latin typeface="Times New Roman" panose="02020603050405020304" pitchFamily="18" charset="0"/>
                          <a:ea typeface="+mn-ea"/>
                          <a:cs typeface="Times New Roman" panose="02020603050405020304" pitchFamily="18" charset="0"/>
                        </a:rPr>
                        <a:t> of renewable energy solution with technical and financial support</a:t>
                      </a:r>
                      <a:endParaRPr lang="en-US" altLang="zh-TW" sz="1400" kern="1200" dirty="0">
                        <a:solidFill>
                          <a:schemeClr val="bg1"/>
                        </a:solidFill>
                        <a:latin typeface="Times New Roman" panose="02020603050405020304" pitchFamily="18" charset="0"/>
                        <a:ea typeface="+mn-ea"/>
                        <a:cs typeface="Times New Roman" panose="02020603050405020304" pitchFamily="18" charset="0"/>
                      </a:endParaRPr>
                    </a:p>
                  </a:txBody>
                  <a:tcPr anchor="ct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pPr algn="ctr"/>
                      <a:r>
                        <a:rPr lang="es-ES" altLang="zh-TW" sz="1400" b="1" dirty="0">
                          <a:solidFill>
                            <a:schemeClr val="bg1"/>
                          </a:solidFill>
                          <a:latin typeface="Times New Roman" panose="02020603050405020304" pitchFamily="18" charset="0"/>
                          <a:cs typeface="Times New Roman" panose="02020603050405020304" pitchFamily="18" charset="0"/>
                        </a:rPr>
                        <a:t>TD HiTech Energy</a:t>
                      </a:r>
                      <a:endParaRPr lang="zh-TW" altLang="en-US" sz="1400" b="1" dirty="0">
                        <a:solidFill>
                          <a:schemeClr val="bg1"/>
                        </a:solidFill>
                        <a:latin typeface="Times New Roman" panose="02020603050405020304" pitchFamily="18" charset="0"/>
                        <a:cs typeface="Times New Roman" panose="02020603050405020304" pitchFamily="18" charset="0"/>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400" b="1" baseline="0" dirty="0">
                          <a:solidFill>
                            <a:schemeClr val="bg1"/>
                          </a:solidFill>
                          <a:latin typeface="Times New Roman" panose="02020603050405020304" pitchFamily="18" charset="0"/>
                          <a:cs typeface="Times New Roman" panose="02020603050405020304" pitchFamily="18" charset="0"/>
                        </a:rPr>
                        <a:t> Intelligent battery pack development and production</a:t>
                      </a:r>
                      <a:endParaRPr lang="en-US" altLang="zh-TW" sz="1400" b="1" dirty="0">
                        <a:solidFill>
                          <a:schemeClr val="bg1"/>
                        </a:solidFill>
                        <a:latin typeface="Times New Roman" panose="02020603050405020304" pitchFamily="18" charset="0"/>
                        <a:cs typeface="Times New Roman" panose="02020603050405020304" pitchFamily="18" charset="0"/>
                      </a:endParaRPr>
                    </a:p>
                  </a:txBody>
                  <a:tcPr anchor="ct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1"/>
                  </a:ext>
                </a:extLst>
              </a:tr>
            </a:tbl>
          </a:graphicData>
        </a:graphic>
      </p:graphicFrame>
      <p:pic>
        <p:nvPicPr>
          <p:cNvPr id="7" name="圖片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6920" y="1739900"/>
            <a:ext cx="3333780" cy="4242998"/>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0416" y="2055506"/>
            <a:ext cx="2885684" cy="3730197"/>
          </a:xfrm>
          <a:prstGeom prst="rect">
            <a:avLst/>
          </a:prstGeom>
        </p:spPr>
      </p:pic>
      <p:sp>
        <p:nvSpPr>
          <p:cNvPr id="11" name="文字方塊 10"/>
          <p:cNvSpPr txBox="1"/>
          <p:nvPr/>
        </p:nvSpPr>
        <p:spPr>
          <a:xfrm>
            <a:off x="911797" y="383997"/>
            <a:ext cx="7500990" cy="1077218"/>
          </a:xfrm>
          <a:prstGeom prst="rect">
            <a:avLst/>
          </a:prstGeom>
          <a:noFill/>
        </p:spPr>
        <p:txBody>
          <a:bodyPr wrap="square" rtlCol="0">
            <a:spAutoFit/>
          </a:bodyPr>
          <a:lstStyle/>
          <a:p>
            <a:r>
              <a:rPr lang="en-US" altLang="zh-TW" sz="3200" dirty="0">
                <a:solidFill>
                  <a:schemeClr val="accent5">
                    <a:lumMod val="75000"/>
                  </a:schemeClr>
                </a:solidFill>
                <a:effectLst>
                  <a:outerShdw blurRad="38100" dist="38100" dir="2700000" algn="tl">
                    <a:srgbClr val="000000">
                      <a:alpha val="43137"/>
                    </a:srgbClr>
                  </a:outerShdw>
                </a:effectLst>
                <a:latin typeface="Gill Sans MT" panose="020B0502020104020203" pitchFamily="34" charset="0"/>
              </a:rPr>
              <a:t>How about combining</a:t>
            </a:r>
          </a:p>
          <a:p>
            <a:r>
              <a:rPr lang="en-US" altLang="zh-TW" sz="3200" dirty="0">
                <a:solidFill>
                  <a:schemeClr val="accent5">
                    <a:lumMod val="75000"/>
                  </a:schemeClr>
                </a:solidFill>
                <a:effectLst>
                  <a:outerShdw blurRad="38100" dist="38100" dir="2700000" algn="tl">
                    <a:srgbClr val="000000">
                      <a:alpha val="43137"/>
                    </a:srgbClr>
                  </a:outerShdw>
                </a:effectLst>
                <a:latin typeface="Gill Sans MT" panose="020B0502020104020203" pitchFamily="34" charset="0"/>
              </a:rPr>
              <a:t>Solar PV Panels + Energy Bank Modules ?</a:t>
            </a:r>
            <a:r>
              <a:rPr lang="zh-TW" altLang="en-US" sz="3200" dirty="0">
                <a:solidFill>
                  <a:schemeClr val="accent5">
                    <a:lumMod val="75000"/>
                  </a:schemeClr>
                </a:solidFill>
                <a:effectLst>
                  <a:outerShdw blurRad="38100" dist="38100" dir="2700000" algn="tl">
                    <a:srgbClr val="000000">
                      <a:alpha val="43137"/>
                    </a:srgbClr>
                  </a:outerShdw>
                </a:effectLst>
                <a:latin typeface="Gill Sans MT" panose="020B0502020104020203" pitchFamily="34" charset="0"/>
              </a:rPr>
              <a:t> </a:t>
            </a:r>
            <a:endParaRPr lang="en-US" altLang="zh-TW" sz="3200" dirty="0">
              <a:solidFill>
                <a:schemeClr val="accent5">
                  <a:lumMod val="75000"/>
                </a:schemeClr>
              </a:solidFill>
              <a:effectLst>
                <a:outerShdw blurRad="38100" dist="38100" dir="2700000" algn="tl">
                  <a:srgbClr val="000000">
                    <a:alpha val="43137"/>
                  </a:srgbClr>
                </a:outerShdw>
              </a:effectLst>
              <a:latin typeface="Gill Sans MT" panose="020B0502020104020203" pitchFamily="34" charset="0"/>
            </a:endParaRPr>
          </a:p>
        </p:txBody>
      </p:sp>
      <p:sp>
        <p:nvSpPr>
          <p:cNvPr id="5" name="十字形 4"/>
          <p:cNvSpPr/>
          <p:nvPr/>
        </p:nvSpPr>
        <p:spPr>
          <a:xfrm>
            <a:off x="4330700" y="3352800"/>
            <a:ext cx="663184" cy="647700"/>
          </a:xfrm>
          <a:prstGeom prst="plus">
            <a:avLst>
              <a:gd name="adj" fmla="val 34877"/>
            </a:avLst>
          </a:prstGeom>
          <a:solidFill>
            <a:schemeClr val="tx1">
              <a:lumMod val="65000"/>
              <a:lumOff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zh-TW" altLang="en-US"/>
          </a:p>
        </p:txBody>
      </p:sp>
      <p:sp>
        <p:nvSpPr>
          <p:cNvPr id="10" name="投影片編號版面配置區 1">
            <a:extLst>
              <a:ext uri="{FF2B5EF4-FFF2-40B4-BE49-F238E27FC236}">
                <a16:creationId xmlns:a16="http://schemas.microsoft.com/office/drawing/2014/main" xmlns="" id="{C112CD8C-06A7-6646-AFA2-D678C7F07B8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36</a:t>
            </a:fld>
            <a:endParaRPr lang="zh-TW" altLang="en-US" dirty="0"/>
          </a:p>
        </p:txBody>
      </p:sp>
    </p:spTree>
    <p:extLst>
      <p:ext uri="{BB962C8B-B14F-4D97-AF65-F5344CB8AC3E}">
        <p14:creationId xmlns:p14="http://schemas.microsoft.com/office/powerpoint/2010/main" val="2875822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863195" y="6343074"/>
            <a:ext cx="2057400" cy="365125"/>
          </a:xfrm>
        </p:spPr>
        <p:txBody>
          <a:bodyPr/>
          <a:lstStyle/>
          <a:p>
            <a:fld id="{3B0E3F9C-FD30-4CF3-BFCE-C1268EA60AD5}" type="slidenum">
              <a:rPr lang="zh-TW" altLang="en-US" smtClean="0">
                <a:latin typeface="Gill Sans MT" panose="020B0502020104020203" pitchFamily="34" charset="0"/>
              </a:rPr>
              <a:pPr/>
              <a:t>37</a:t>
            </a:fld>
            <a:endParaRPr lang="zh-TW" altLang="en-US" dirty="0">
              <a:latin typeface="Gill Sans MT" panose="020B0502020104020203" pitchFamily="34" charset="0"/>
            </a:endParaRPr>
          </a:p>
        </p:txBody>
      </p:sp>
      <p:sp>
        <p:nvSpPr>
          <p:cNvPr id="9" name="矩形 8"/>
          <p:cNvSpPr/>
          <p:nvPr/>
        </p:nvSpPr>
        <p:spPr>
          <a:xfrm>
            <a:off x="290945" y="6492755"/>
            <a:ext cx="5922818" cy="215444"/>
          </a:xfrm>
          <a:prstGeom prst="rect">
            <a:avLst/>
          </a:prstGeom>
        </p:spPr>
        <p:txBody>
          <a:bodyPr wrap="square">
            <a:spAutoFit/>
          </a:bodyPr>
          <a:lstStyle/>
          <a:p>
            <a:r>
              <a:rPr lang="en-US" altLang="zh-TW" sz="800" dirty="0">
                <a:solidFill>
                  <a:schemeClr val="bg1"/>
                </a:solidFill>
              </a:rPr>
              <a:t>Source: http://www.taya.com.tw/</a:t>
            </a:r>
            <a:endParaRPr lang="zh-TW" altLang="en-US" sz="800" dirty="0">
              <a:solidFill>
                <a:schemeClr val="bg1"/>
              </a:solidFill>
            </a:endParaRPr>
          </a:p>
        </p:txBody>
      </p:sp>
      <p:graphicFrame>
        <p:nvGraphicFramePr>
          <p:cNvPr id="6" name="表格 5"/>
          <p:cNvGraphicFramePr>
            <a:graphicFrameLocks noGrp="1"/>
          </p:cNvGraphicFramePr>
          <p:nvPr>
            <p:extLst/>
          </p:nvPr>
        </p:nvGraphicFramePr>
        <p:xfrm>
          <a:off x="0" y="6346257"/>
          <a:ext cx="9144000" cy="511743"/>
        </p:xfrm>
        <a:graphic>
          <a:graphicData uri="http://schemas.openxmlformats.org/drawingml/2006/table">
            <a:tbl>
              <a:tblPr firstRow="1" bandRow="1">
                <a:tableStyleId>{073A0DAA-6AF3-43AB-8588-CEC1D06C72B9}</a:tableStyleId>
              </a:tblPr>
              <a:tblGrid>
                <a:gridCol w="2498323">
                  <a:extLst>
                    <a:ext uri="{9D8B030D-6E8A-4147-A177-3AD203B41FA5}">
                      <a16:colId xmlns:a16="http://schemas.microsoft.com/office/drawing/2014/main" xmlns="" val="20000"/>
                    </a:ext>
                  </a:extLst>
                </a:gridCol>
                <a:gridCol w="6645677">
                  <a:extLst>
                    <a:ext uri="{9D8B030D-6E8A-4147-A177-3AD203B41FA5}">
                      <a16:colId xmlns:a16="http://schemas.microsoft.com/office/drawing/2014/main" xmlns="" val="20001"/>
                    </a:ext>
                  </a:extLst>
                </a:gridCol>
              </a:tblGrid>
              <a:tr h="511743">
                <a:tc>
                  <a:txBody>
                    <a:bodyPr/>
                    <a:lstStyle/>
                    <a:p>
                      <a:pPr algn="ctr"/>
                      <a:r>
                        <a:rPr lang="es-ES" altLang="zh-TW" sz="1400" b="1" baseline="0" dirty="0">
                          <a:solidFill>
                            <a:schemeClr val="bg1"/>
                          </a:solidFill>
                          <a:latin typeface="Times New Roman" panose="02020603050405020304" pitchFamily="18" charset="0"/>
                          <a:cs typeface="Times New Roman" panose="02020603050405020304" pitchFamily="18" charset="0"/>
                        </a:rPr>
                        <a:t>Billion Electric Co.</a:t>
                      </a:r>
                      <a:endParaRPr lang="zh-TW" altLang="en-US" sz="1400" b="1" dirty="0">
                        <a:solidFill>
                          <a:schemeClr val="bg1"/>
                        </a:solidFill>
                        <a:latin typeface="Times New Roman" panose="02020603050405020304" pitchFamily="18" charset="0"/>
                        <a:cs typeface="Times New Roman" panose="02020603050405020304" pitchFamily="18" charset="0"/>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solidFill>
                  </a:tcPr>
                </a:tc>
                <a:tc>
                  <a:txBody>
                    <a:bodyPr/>
                    <a:lstStyle/>
                    <a:p>
                      <a:pPr marL="182563" indent="-182563" algn="l">
                        <a:buFont typeface="Arial" panose="020B0604020202020204" pitchFamily="34" charset="0"/>
                        <a:buChar char="•"/>
                      </a:pPr>
                      <a:r>
                        <a:rPr lang="en-US" altLang="zh-TW" sz="1400" b="1" dirty="0">
                          <a:solidFill>
                            <a:schemeClr val="bg1"/>
                          </a:solidFill>
                          <a:latin typeface="Times New Roman" panose="02020603050405020304" pitchFamily="18" charset="0"/>
                          <a:cs typeface="Times New Roman" panose="02020603050405020304" pitchFamily="18" charset="0"/>
                        </a:rPr>
                        <a:t> Energy saving solutions through cloud-based technology</a:t>
                      </a:r>
                      <a:endParaRPr lang="zh-TW" altLang="en-US" sz="1400" b="1" dirty="0">
                        <a:solidFill>
                          <a:schemeClr val="bg1"/>
                        </a:solidFill>
                        <a:latin typeface="Times New Roman" panose="02020603050405020304" pitchFamily="18" charset="0"/>
                        <a:cs typeface="Times New Roman" panose="02020603050405020304" pitchFamily="18" charset="0"/>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xmlns="" val="10000"/>
                  </a:ext>
                </a:extLst>
              </a:tr>
            </a:tbl>
          </a:graphicData>
        </a:graphic>
      </p:graphicFrame>
      <p:sp>
        <p:nvSpPr>
          <p:cNvPr id="11" name="文字方塊 10"/>
          <p:cNvSpPr txBox="1"/>
          <p:nvPr/>
        </p:nvSpPr>
        <p:spPr>
          <a:xfrm>
            <a:off x="636775" y="278697"/>
            <a:ext cx="8144119" cy="1077218"/>
          </a:xfrm>
          <a:prstGeom prst="rect">
            <a:avLst/>
          </a:prstGeom>
          <a:noFill/>
        </p:spPr>
        <p:txBody>
          <a:bodyPr wrap="square" rtlCol="0">
            <a:spAutoFit/>
          </a:bodyPr>
          <a:lstStyle/>
          <a:p>
            <a:r>
              <a:rPr lang="en-US" altLang="zh-TW" sz="3200" dirty="0">
                <a:solidFill>
                  <a:srgbClr val="008000"/>
                </a:solidFill>
                <a:effectLst>
                  <a:outerShdw blurRad="38100" dist="38100" dir="2700000" algn="tl">
                    <a:srgbClr val="000000">
                      <a:alpha val="43137"/>
                    </a:srgbClr>
                  </a:outerShdw>
                </a:effectLst>
                <a:latin typeface="Gill Sans MT" panose="020B0502020104020203" pitchFamily="34" charset="0"/>
              </a:rPr>
              <a:t>How about Energy Management Systems</a:t>
            </a:r>
          </a:p>
          <a:p>
            <a:r>
              <a:rPr lang="en-US" altLang="zh-TW" sz="3200" dirty="0">
                <a:solidFill>
                  <a:srgbClr val="008000"/>
                </a:solidFill>
                <a:effectLst>
                  <a:outerShdw blurRad="38100" dist="38100" dir="2700000" algn="tl">
                    <a:srgbClr val="000000">
                      <a:alpha val="43137"/>
                    </a:srgbClr>
                  </a:outerShdw>
                </a:effectLst>
                <a:latin typeface="Gill Sans MT" panose="020B0502020104020203" pitchFamily="34" charset="0"/>
              </a:rPr>
              <a:t>in the cloud?</a:t>
            </a:r>
            <a:r>
              <a:rPr lang="zh-TW" altLang="en-US" sz="3200" dirty="0">
                <a:solidFill>
                  <a:srgbClr val="008000"/>
                </a:solidFill>
                <a:effectLst>
                  <a:outerShdw blurRad="38100" dist="38100" dir="2700000" algn="tl">
                    <a:srgbClr val="000000">
                      <a:alpha val="43137"/>
                    </a:srgbClr>
                  </a:outerShdw>
                </a:effectLst>
                <a:latin typeface="Gill Sans MT" panose="020B0502020104020203" pitchFamily="34" charset="0"/>
              </a:rPr>
              <a:t> </a:t>
            </a:r>
            <a:endParaRPr lang="en-US" altLang="zh-TW" sz="3200" dirty="0">
              <a:solidFill>
                <a:srgbClr val="008000"/>
              </a:solidFill>
              <a:effectLst>
                <a:outerShdw blurRad="38100" dist="38100" dir="2700000" algn="tl">
                  <a:srgbClr val="000000">
                    <a:alpha val="43137"/>
                  </a:srgbClr>
                </a:outerShdw>
              </a:effectLst>
              <a:latin typeface="Gill Sans MT" panose="020B0502020104020203" pitchFamily="34" charset="0"/>
            </a:endParaRPr>
          </a:p>
        </p:txBody>
      </p:sp>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49298"/>
            <a:ext cx="9144000" cy="4993776"/>
          </a:xfrm>
          <a:prstGeom prst="rect">
            <a:avLst/>
          </a:prstGeom>
        </p:spPr>
      </p:pic>
      <p:sp>
        <p:nvSpPr>
          <p:cNvPr id="7" name="投影片編號版面配置區 1">
            <a:extLst>
              <a:ext uri="{FF2B5EF4-FFF2-40B4-BE49-F238E27FC236}">
                <a16:creationId xmlns:a16="http://schemas.microsoft.com/office/drawing/2014/main" xmlns="" id="{C32B667C-C5B9-E443-99C6-ADCCFAC5B83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37</a:t>
            </a:fld>
            <a:endParaRPr lang="zh-TW" altLang="en-US" dirty="0"/>
          </a:p>
        </p:txBody>
      </p:sp>
    </p:spTree>
    <p:extLst>
      <p:ext uri="{BB962C8B-B14F-4D97-AF65-F5344CB8AC3E}">
        <p14:creationId xmlns:p14="http://schemas.microsoft.com/office/powerpoint/2010/main" val="928769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B0E3F9C-FD30-4CF3-BFCE-C1268EA60AD5}" type="slidenum">
              <a:rPr lang="zh-TW" altLang="en-US" smtClean="0"/>
              <a:pPr/>
              <a:t>38</a:t>
            </a:fld>
            <a:endParaRPr lang="zh-TW" altLang="en-US" dirty="0"/>
          </a:p>
        </p:txBody>
      </p:sp>
      <p:pic>
        <p:nvPicPr>
          <p:cNvPr id="7" name="圖片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2" y="3897086"/>
            <a:ext cx="2808515" cy="3243943"/>
          </a:xfrm>
          <a:prstGeom prst="rect">
            <a:avLst/>
          </a:prstGeom>
        </p:spPr>
      </p:pic>
      <p:pic>
        <p:nvPicPr>
          <p:cNvPr id="8" name="圖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2634" y="3897086"/>
            <a:ext cx="2808515" cy="3243943"/>
          </a:xfrm>
          <a:prstGeom prst="rect">
            <a:avLst/>
          </a:prstGeom>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142" y="2024742"/>
            <a:ext cx="8556171" cy="4981961"/>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0595" y="618756"/>
            <a:ext cx="4288105" cy="1405986"/>
          </a:xfrm>
          <a:prstGeom prst="rect">
            <a:avLst/>
          </a:prstGeom>
          <a:solidFill>
            <a:schemeClr val="accent5">
              <a:lumMod val="60000"/>
              <a:lumOff val="40000"/>
            </a:schemeClr>
          </a:solidFill>
        </p:spPr>
      </p:pic>
      <p:sp>
        <p:nvSpPr>
          <p:cNvPr id="9" name="投影片編號版面配置區 1">
            <a:extLst>
              <a:ext uri="{FF2B5EF4-FFF2-40B4-BE49-F238E27FC236}">
                <a16:creationId xmlns:a16="http://schemas.microsoft.com/office/drawing/2014/main" xmlns="" id="{10DE49BB-AA8A-594B-81B5-785494C6E8CB}"/>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38</a:t>
            </a:fld>
            <a:endParaRPr lang="zh-TW" altLang="en-US" dirty="0"/>
          </a:p>
        </p:txBody>
      </p:sp>
    </p:spTree>
    <p:extLst>
      <p:ext uri="{BB962C8B-B14F-4D97-AF65-F5344CB8AC3E}">
        <p14:creationId xmlns:p14="http://schemas.microsoft.com/office/powerpoint/2010/main" val="2813935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44" y="-1109522"/>
            <a:ext cx="9144001"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0344" y="5900878"/>
            <a:ext cx="9262864" cy="969496"/>
          </a:xfrm>
          <a:prstGeom prst="rect">
            <a:avLst/>
          </a:prstGeom>
          <a:solidFill>
            <a:schemeClr val="tx2">
              <a:alpha val="80000"/>
            </a:schemeClr>
          </a:solidFill>
        </p:spPr>
        <p:txBody>
          <a:bodyPr wrap="square">
            <a:spAutoFit/>
          </a:bodyPr>
          <a:lstStyle/>
          <a:p>
            <a:pPr algn="ctr"/>
            <a:endParaRPr lang="en-US" altLang="zh-TW" sz="1000" b="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endParaRPr>
          </a:p>
          <a:p>
            <a:pPr algn="ctr">
              <a:spcBef>
                <a:spcPts val="600"/>
              </a:spcBef>
            </a:pPr>
            <a:r>
              <a:rPr lang="en-US" altLang="zh-TW" sz="2400" b="1" dirty="0" smtClean="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CIER </a:t>
            </a:r>
            <a:r>
              <a:rPr lang="en-US" altLang="zh-TW" sz="2400" b="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Delivers </a:t>
            </a:r>
            <a:r>
              <a:rPr lang="en-US" altLang="zh-TW" sz="2400" b="1" dirty="0" err="1">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Skynergy</a:t>
            </a:r>
            <a:r>
              <a:rPr lang="en-US" altLang="zh-TW" sz="2400" b="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 to the United States:</a:t>
            </a:r>
          </a:p>
          <a:p>
            <a:pPr algn="ctr"/>
            <a:r>
              <a:rPr lang="en-US" altLang="zh-TW" b="1" i="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July</a:t>
            </a:r>
            <a:r>
              <a:rPr lang="zh-TW" altLang="en-US" b="1" i="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 </a:t>
            </a:r>
            <a:r>
              <a:rPr lang="en-US" altLang="zh-TW" b="1" i="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13,</a:t>
            </a:r>
            <a:r>
              <a:rPr lang="zh-TW" altLang="en-US" b="1" i="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 </a:t>
            </a:r>
            <a:r>
              <a:rPr lang="en-US" altLang="zh-TW" b="1" i="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rPr>
              <a:t>2016</a:t>
            </a:r>
            <a:endParaRPr lang="en-US" altLang="zh-TW" sz="1000" b="1" i="1" dirty="0">
              <a:solidFill>
                <a:schemeClr val="bg1"/>
              </a:solidFill>
              <a:effectLst>
                <a:outerShdw blurRad="38100" dist="38100" dir="2700000" algn="tl">
                  <a:srgbClr val="000000">
                    <a:alpha val="43137"/>
                  </a:srgbClr>
                </a:outerShdw>
              </a:effectLst>
              <a:latin typeface="Century Gothic" panose="020B0502020202020204" pitchFamily="34" charset="0"/>
              <a:ea typeface="Cambria Math" panose="02040503050406030204" pitchFamily="18" charset="0"/>
              <a:cs typeface="Aparajita" panose="020B0604020202020204" pitchFamily="34" charset="0"/>
            </a:endParaRPr>
          </a:p>
        </p:txBody>
      </p:sp>
      <p:sp>
        <p:nvSpPr>
          <p:cNvPr id="3" name="投影片編號版面配置區 2"/>
          <p:cNvSpPr>
            <a:spLocks noGrp="1"/>
          </p:cNvSpPr>
          <p:nvPr>
            <p:ph type="sldNum" sz="quarter" idx="12"/>
          </p:nvPr>
        </p:nvSpPr>
        <p:spPr/>
        <p:txBody>
          <a:bodyPr/>
          <a:lstStyle/>
          <a:p>
            <a:fld id="{1F0B7CC7-DAD1-40A8-BF06-6D8ABF2F877A}" type="slidenum">
              <a:rPr lang="zh-TW" altLang="en-US" smtClean="0"/>
              <a:t>39</a:t>
            </a:fld>
            <a:endParaRPr lang="zh-TW" altLang="en-US"/>
          </a:p>
        </p:txBody>
      </p:sp>
    </p:spTree>
    <p:extLst>
      <p:ext uri="{BB962C8B-B14F-4D97-AF65-F5344CB8AC3E}">
        <p14:creationId xmlns:p14="http://schemas.microsoft.com/office/powerpoint/2010/main" val="100289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339" name="圖片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687" y="2387171"/>
            <a:ext cx="1091426" cy="4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3B0E3F9C-FD30-4CF3-BFCE-C1268EA60AD5}" type="slidenum">
              <a:rPr lang="zh-TW" altLang="en-US" smtClean="0"/>
              <a:t>4</a:t>
            </a:fld>
            <a:endParaRPr lang="zh-TW" altLang="en-US"/>
          </a:p>
        </p:txBody>
      </p:sp>
      <p:sp>
        <p:nvSpPr>
          <p:cNvPr id="6" name="矩形 5"/>
          <p:cNvSpPr/>
          <p:nvPr/>
        </p:nvSpPr>
        <p:spPr>
          <a:xfrm>
            <a:off x="0" y="2990850"/>
            <a:ext cx="9144000" cy="238236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endParaRPr lang="en-US" altLang="zh-TW" sz="3200" b="1" dirty="0">
              <a:effectLst>
                <a:outerShdw blurRad="38100" dist="38100" dir="2700000" algn="tl">
                  <a:srgbClr val="000000">
                    <a:alpha val="43137"/>
                  </a:srgbClr>
                </a:outerShdw>
              </a:effectLst>
              <a:ea typeface="微軟正黑體" panose="020B0604030504040204" pitchFamily="34" charset="-120"/>
            </a:endParaRPr>
          </a:p>
          <a:p>
            <a:pPr algn="ctr" fontAlgn="auto">
              <a:spcBef>
                <a:spcPts val="0"/>
              </a:spcBef>
              <a:spcAft>
                <a:spcPts val="0"/>
              </a:spcAft>
              <a:defRPr/>
            </a:pPr>
            <a:r>
              <a:rPr lang="en-US" altLang="zh-TW" sz="3600" b="1" dirty="0">
                <a:effectLst>
                  <a:outerShdw blurRad="38100" dist="38100" dir="2700000" algn="tl">
                    <a:srgbClr val="000000">
                      <a:alpha val="43137"/>
                    </a:srgbClr>
                  </a:outerShdw>
                </a:effectLst>
                <a:ea typeface="微軟正黑體" panose="020B0604030504040204" pitchFamily="34" charset="-120"/>
                <a:hlinkClick r:id="rId5"/>
              </a:rPr>
              <a:t>Taiwan: The World’s Geniuses of Garbage </a:t>
            </a:r>
            <a:r>
              <a:rPr lang="en-US" altLang="zh-TW" sz="3600" b="1" dirty="0" smtClean="0">
                <a:effectLst>
                  <a:outerShdw blurRad="38100" dist="38100" dir="2700000" algn="tl">
                    <a:srgbClr val="000000">
                      <a:alpha val="43137"/>
                    </a:srgbClr>
                  </a:outerShdw>
                </a:effectLst>
                <a:ea typeface="微軟正黑體" panose="020B0604030504040204" pitchFamily="34" charset="-120"/>
                <a:hlinkClick r:id="rId5"/>
              </a:rPr>
              <a:t>Disposal</a:t>
            </a:r>
            <a:endParaRPr lang="en-US" altLang="zh-TW" sz="3600" b="1" dirty="0" smtClean="0">
              <a:effectLst>
                <a:outerShdw blurRad="38100" dist="38100" dir="2700000" algn="tl">
                  <a:srgbClr val="000000">
                    <a:alpha val="43137"/>
                  </a:srgbClr>
                </a:outerShdw>
              </a:effectLst>
              <a:ea typeface="微軟正黑體" panose="020B0604030504040204" pitchFamily="34" charset="-120"/>
            </a:endParaRPr>
          </a:p>
        </p:txBody>
      </p:sp>
    </p:spTree>
    <p:extLst>
      <p:ext uri="{BB962C8B-B14F-4D97-AF65-F5344CB8AC3E}">
        <p14:creationId xmlns:p14="http://schemas.microsoft.com/office/powerpoint/2010/main" val="1512079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77712"/>
          </a:xfrm>
          <a:prstGeom prst="rect">
            <a:avLst/>
          </a:prstGeom>
          <a:noFill/>
          <a:ln>
            <a:noFill/>
          </a:ln>
        </p:spPr>
      </p:pic>
      <p:sp>
        <p:nvSpPr>
          <p:cNvPr id="10" name="文字方塊 9"/>
          <p:cNvSpPr txBox="1"/>
          <p:nvPr/>
        </p:nvSpPr>
        <p:spPr>
          <a:xfrm>
            <a:off x="881605" y="378701"/>
            <a:ext cx="5240204" cy="646331"/>
          </a:xfrm>
          <a:prstGeom prst="rect">
            <a:avLst/>
          </a:prstGeom>
          <a:noFill/>
        </p:spPr>
        <p:txBody>
          <a:bodyPr wrap="square" rtlCol="0">
            <a:spAutoFit/>
          </a:bodyPr>
          <a:lstStyle/>
          <a:p>
            <a:r>
              <a:rPr lang="en-US" altLang="zh-TW" sz="3600" dirty="0">
                <a:solidFill>
                  <a:schemeClr val="accent1">
                    <a:lumMod val="20000"/>
                    <a:lumOff val="80000"/>
                  </a:schemeClr>
                </a:solidFill>
                <a:effectLst>
                  <a:outerShdw blurRad="38100" dist="38100" dir="2700000" algn="tl">
                    <a:srgbClr val="000000">
                      <a:alpha val="43137"/>
                    </a:srgbClr>
                  </a:outerShdw>
                </a:effectLst>
                <a:latin typeface="Gill Sans MT" panose="020B0502020104020203" pitchFamily="34" charset="0"/>
              </a:rPr>
              <a:t>Photovoltaic Industry</a:t>
            </a:r>
            <a:endParaRPr lang="zh-TW" altLang="en-US" sz="3600" dirty="0">
              <a:solidFill>
                <a:schemeClr val="accent1">
                  <a:lumMod val="20000"/>
                  <a:lumOff val="80000"/>
                </a:schemeClr>
              </a:solidFill>
              <a:effectLst>
                <a:outerShdw blurRad="38100" dist="38100" dir="2700000" algn="tl">
                  <a:srgbClr val="000000">
                    <a:alpha val="43137"/>
                  </a:srgbClr>
                </a:outerShdw>
              </a:effectLst>
              <a:latin typeface="Gill Sans MT" panose="020B0502020104020203" pitchFamily="34" charset="0"/>
            </a:endParaRPr>
          </a:p>
        </p:txBody>
      </p:sp>
      <p:grpSp>
        <p:nvGrpSpPr>
          <p:cNvPr id="5" name="群組 4"/>
          <p:cNvGrpSpPr/>
          <p:nvPr/>
        </p:nvGrpSpPr>
        <p:grpSpPr>
          <a:xfrm>
            <a:off x="4499951" y="1333692"/>
            <a:ext cx="2160000" cy="1788054"/>
            <a:chOff x="4499951" y="1333692"/>
            <a:chExt cx="2160000" cy="1788054"/>
          </a:xfrm>
        </p:grpSpPr>
        <p:sp>
          <p:nvSpPr>
            <p:cNvPr id="6" name="矩形 5"/>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瑞晶應用材料科技股份有限公司</a:t>
              </a:r>
              <a:endParaRPr lang="en-US" altLang="zh-TW" sz="500" dirty="0">
                <a:latin typeface="微軟正黑體" panose="020B0604030504040204" pitchFamily="34" charset="-120"/>
                <a:ea typeface="微軟正黑體" panose="020B0604030504040204" pitchFamily="34" charset="-120"/>
              </a:endParaRPr>
            </a:p>
            <a:p>
              <a:r>
                <a:rPr lang="zh-TW" altLang="en-US" sz="500" dirty="0">
                  <a:latin typeface="微軟正黑體" panose="020B0604030504040204" pitchFamily="34" charset="-120"/>
                  <a:ea typeface="微軟正黑體" panose="020B0604030504040204" pitchFamily="34" charset="-120"/>
                </a:rPr>
                <a:t>中美矽晶製品股份有限公司</a:t>
              </a:r>
            </a:p>
            <a:p>
              <a:r>
                <a:rPr lang="zh-TW" altLang="en-US" sz="500" dirty="0">
                  <a:latin typeface="微軟正黑體" panose="020B0604030504040204" pitchFamily="34" charset="-120"/>
                  <a:ea typeface="微軟正黑體" panose="020B0604030504040204" pitchFamily="34" charset="-120"/>
                </a:rPr>
                <a:t>綠能科技股份有限公司</a:t>
              </a:r>
            </a:p>
            <a:p>
              <a:r>
                <a:rPr lang="zh-TW" altLang="en-US" sz="500" dirty="0">
                  <a:latin typeface="微軟正黑體" panose="020B0604030504040204" pitchFamily="34" charset="-120"/>
                  <a:ea typeface="微軟正黑體" panose="020B0604030504040204" pitchFamily="34" charset="-120"/>
                </a:rPr>
                <a:t>茂迪股份有限公司</a:t>
              </a:r>
            </a:p>
            <a:p>
              <a:r>
                <a:rPr lang="zh-TW" altLang="en-US" sz="500" dirty="0">
                  <a:latin typeface="微軟正黑體" panose="020B0604030504040204" pitchFamily="34" charset="-120"/>
                  <a:ea typeface="微軟正黑體" panose="020B0604030504040204" pitchFamily="34" charset="-120"/>
                </a:rPr>
                <a:t>嘉晶電子股份有限公司</a:t>
              </a:r>
            </a:p>
            <a:p>
              <a:r>
                <a:rPr lang="zh-TW" altLang="en-US" sz="500" dirty="0">
                  <a:latin typeface="微軟正黑體" panose="020B0604030504040204" pitchFamily="34" charset="-120"/>
                  <a:ea typeface="微軟正黑體" panose="020B0604030504040204" pitchFamily="34" charset="-120"/>
                </a:rPr>
                <a:t>旺矽科技股份有限公司</a:t>
              </a:r>
            </a:p>
            <a:p>
              <a:r>
                <a:rPr lang="zh-TW" altLang="en-US" sz="500" dirty="0">
                  <a:latin typeface="微軟正黑體" panose="020B0604030504040204" pitchFamily="34" charset="-120"/>
                  <a:ea typeface="微軟正黑體" panose="020B0604030504040204" pitchFamily="34" charset="-120"/>
                </a:rPr>
                <a:t>統懋半導體股份有限公司</a:t>
              </a:r>
            </a:p>
            <a:p>
              <a:r>
                <a:rPr lang="zh-TW" altLang="en-US" sz="500" dirty="0">
                  <a:latin typeface="微軟正黑體" panose="020B0604030504040204" pitchFamily="34" charset="-120"/>
                  <a:ea typeface="微軟正黑體" panose="020B0604030504040204" pitchFamily="34" charset="-120"/>
                </a:rPr>
                <a:t>台灣半導體股份有限公司</a:t>
              </a:r>
            </a:p>
            <a:p>
              <a:r>
                <a:rPr lang="zh-TW" altLang="en-US" sz="500" dirty="0">
                  <a:latin typeface="微軟正黑體" panose="020B0604030504040204" pitchFamily="34" charset="-120"/>
                  <a:ea typeface="微軟正黑體" panose="020B0604030504040204" pitchFamily="34" charset="-120"/>
                </a:rPr>
                <a:t>山陽科技股份有限公司</a:t>
              </a:r>
            </a:p>
            <a:p>
              <a:r>
                <a:rPr lang="zh-TW" altLang="en-US" sz="500" dirty="0">
                  <a:latin typeface="微軟正黑體" panose="020B0604030504040204" pitchFamily="34" charset="-120"/>
                  <a:ea typeface="微軟正黑體" panose="020B0604030504040204" pitchFamily="34" charset="-120"/>
                </a:rPr>
                <a:t>達能科技股份有限公司</a:t>
              </a:r>
            </a:p>
            <a:p>
              <a:r>
                <a:rPr lang="zh-TW" altLang="en-US" sz="500" dirty="0">
                  <a:latin typeface="微軟正黑體" panose="020B0604030504040204" pitchFamily="34" charset="-120"/>
                  <a:ea typeface="微軟正黑體" panose="020B0604030504040204" pitchFamily="34" charset="-120"/>
                </a:rPr>
                <a:t>台灣塑膠工業股份有限公司</a:t>
              </a:r>
            </a:p>
            <a:p>
              <a:r>
                <a:rPr lang="zh-TW" altLang="en-US" sz="500" dirty="0">
                  <a:latin typeface="微軟正黑體" panose="020B0604030504040204" pitchFamily="34" charset="-120"/>
                  <a:ea typeface="微軟正黑體" panose="020B0604030504040204" pitchFamily="34" charset="-120"/>
                </a:rPr>
                <a:t>冠州能源科技股份有限公司</a:t>
              </a:r>
            </a:p>
            <a:p>
              <a:r>
                <a:rPr lang="zh-TW" altLang="en-US" sz="500" dirty="0">
                  <a:latin typeface="微軟正黑體" panose="020B0604030504040204" pitchFamily="34" charset="-120"/>
                  <a:ea typeface="微軟正黑體" panose="020B0604030504040204" pitchFamily="34" charset="-120"/>
                </a:rPr>
                <a:t>旭晶能源科技股份有限公司</a:t>
              </a:r>
            </a:p>
            <a:p>
              <a:r>
                <a:rPr lang="zh-TW" altLang="en-US" sz="500" dirty="0">
                  <a:latin typeface="微軟正黑體" panose="020B0604030504040204" pitchFamily="34" charset="-120"/>
                  <a:ea typeface="微軟正黑體" panose="020B0604030504040204" pitchFamily="34" charset="-120"/>
                </a:rPr>
                <a:t>威富光電股份有限公司</a:t>
              </a:r>
            </a:p>
            <a:p>
              <a:r>
                <a:rPr lang="zh-TW" altLang="en-US" sz="500" dirty="0">
                  <a:latin typeface="微軟正黑體" panose="020B0604030504040204" pitchFamily="34" charset="-120"/>
                  <a:ea typeface="微軟正黑體" panose="020B0604030504040204" pitchFamily="34" charset="-120"/>
                </a:rPr>
                <a:t>綠能科技股份有限公司</a:t>
              </a:r>
              <a:endParaRPr lang="zh-TW" altLang="en-US" sz="500" dirty="0"/>
            </a:p>
          </p:txBody>
        </p:sp>
        <p:sp>
          <p:nvSpPr>
            <p:cNvPr id="7" name="矩形 6"/>
            <p:cNvSpPr/>
            <p:nvPr/>
          </p:nvSpPr>
          <p:spPr>
            <a:xfrm>
              <a:off x="4499951" y="1333692"/>
              <a:ext cx="2160000" cy="360000"/>
            </a:xfrm>
            <a:prstGeom prst="rect">
              <a:avLst/>
            </a:prstGeom>
            <a:solidFill>
              <a:srgbClr val="6EB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Silicon Material &amp; Wafer </a:t>
              </a:r>
              <a:endParaRPr lang="zh-TW" altLang="en-US" sz="1400" b="1" dirty="0">
                <a:latin typeface="Gill Sans MT" panose="020B0502020104020203" pitchFamily="34" charset="0"/>
                <a:cs typeface="Times New Roman" panose="02020603050405020304" pitchFamily="18" charset="0"/>
              </a:endParaRPr>
            </a:p>
          </p:txBody>
        </p:sp>
      </p:grpSp>
      <p:pic>
        <p:nvPicPr>
          <p:cNvPr id="2" name="圖片 1"/>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07255" y="1372262"/>
            <a:ext cx="3571875" cy="5505450"/>
          </a:xfrm>
          <a:prstGeom prst="rect">
            <a:avLst/>
          </a:prstGeom>
        </p:spPr>
      </p:pic>
      <p:grpSp>
        <p:nvGrpSpPr>
          <p:cNvPr id="11" name="群組 10"/>
          <p:cNvGrpSpPr/>
          <p:nvPr/>
        </p:nvGrpSpPr>
        <p:grpSpPr>
          <a:xfrm>
            <a:off x="173327" y="1248245"/>
            <a:ext cx="6488482" cy="5572125"/>
            <a:chOff x="173327" y="1248245"/>
            <a:chExt cx="6488482" cy="5572125"/>
          </a:xfrm>
        </p:grpSpPr>
        <p:pic>
          <p:nvPicPr>
            <p:cNvPr id="12" name="圖片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3327" y="1248245"/>
              <a:ext cx="3476625" cy="5572125"/>
            </a:xfrm>
            <a:prstGeom prst="rect">
              <a:avLst/>
            </a:prstGeom>
          </p:spPr>
        </p:pic>
        <p:grpSp>
          <p:nvGrpSpPr>
            <p:cNvPr id="13" name="群組 12"/>
            <p:cNvGrpSpPr/>
            <p:nvPr/>
          </p:nvGrpSpPr>
          <p:grpSpPr>
            <a:xfrm>
              <a:off x="4496574" y="1333692"/>
              <a:ext cx="2165235" cy="4266985"/>
              <a:chOff x="4496574" y="1333692"/>
              <a:chExt cx="2165235" cy="4266985"/>
            </a:xfrm>
          </p:grpSpPr>
          <p:sp>
            <p:nvSpPr>
              <p:cNvPr id="14" name="矩形 13"/>
              <p:cNvSpPr/>
              <p:nvPr/>
            </p:nvSpPr>
            <p:spPr>
              <a:xfrm>
                <a:off x="5049676" y="2715106"/>
                <a:ext cx="1416275" cy="178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60"/>
              </a:p>
            </p:txBody>
          </p:sp>
          <p:grpSp>
            <p:nvGrpSpPr>
              <p:cNvPr id="15" name="群組 14"/>
              <p:cNvGrpSpPr/>
              <p:nvPr/>
            </p:nvGrpSpPr>
            <p:grpSpPr>
              <a:xfrm>
                <a:off x="4496574" y="3118298"/>
                <a:ext cx="2165235" cy="2482379"/>
                <a:chOff x="4512477" y="2877670"/>
                <a:chExt cx="2148402" cy="2482379"/>
              </a:xfrm>
            </p:grpSpPr>
            <p:sp>
              <p:nvSpPr>
                <p:cNvPr id="19" name="矩形 18"/>
                <p:cNvSpPr/>
                <p:nvPr/>
              </p:nvSpPr>
              <p:spPr>
                <a:xfrm>
                  <a:off x="4512477" y="2877670"/>
                  <a:ext cx="2143207" cy="360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Battery &amp; Module</a:t>
                  </a:r>
                </a:p>
              </p:txBody>
            </p:sp>
            <p:sp>
              <p:nvSpPr>
                <p:cNvPr id="20" name="矩形 19"/>
                <p:cNvSpPr/>
                <p:nvPr/>
              </p:nvSpPr>
              <p:spPr>
                <a:xfrm>
                  <a:off x="4519045" y="3200049"/>
                  <a:ext cx="1071604" cy="216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益通光能科技股份有限公司</a:t>
                  </a:r>
                </a:p>
                <a:p>
                  <a:r>
                    <a:rPr lang="zh-TW" altLang="en-US" sz="500" dirty="0">
                      <a:latin typeface="+mn-ea"/>
                    </a:rPr>
                    <a:t>旺能光電股份有限公司</a:t>
                  </a:r>
                </a:p>
                <a:p>
                  <a:r>
                    <a:rPr lang="zh-TW" altLang="en-US" sz="500" dirty="0">
                      <a:latin typeface="+mn-ea"/>
                    </a:rPr>
                    <a:t>新日光能源科技股份有限公司</a:t>
                  </a:r>
                </a:p>
                <a:p>
                  <a:r>
                    <a:rPr lang="zh-TW" altLang="en-US" sz="500" dirty="0">
                      <a:latin typeface="+mn-ea"/>
                    </a:rPr>
                    <a:t>茂迪股份有限公司</a:t>
                  </a:r>
                </a:p>
                <a:p>
                  <a:r>
                    <a:rPr lang="zh-TW" altLang="en-US" sz="500" dirty="0">
                      <a:latin typeface="+mn-ea"/>
                    </a:rPr>
                    <a:t>昇陽光電科技股份有限公司</a:t>
                  </a:r>
                </a:p>
                <a:p>
                  <a:r>
                    <a:rPr lang="zh-TW" altLang="en-US" sz="500" dirty="0">
                      <a:latin typeface="+mn-ea"/>
                    </a:rPr>
                    <a:t>科冠能源科技股份有限公司</a:t>
                  </a:r>
                </a:p>
                <a:p>
                  <a:r>
                    <a:rPr lang="zh-TW" altLang="en-US" sz="500" dirty="0">
                      <a:latin typeface="+mn-ea"/>
                    </a:rPr>
                    <a:t>台灣茂矽電子股份有限公司</a:t>
                  </a:r>
                </a:p>
                <a:p>
                  <a:r>
                    <a:rPr lang="zh-TW" altLang="en-US" sz="500" dirty="0">
                      <a:latin typeface="+mn-ea"/>
                    </a:rPr>
                    <a:t>太陽光電能源科技股份有限公司</a:t>
                  </a:r>
                </a:p>
                <a:p>
                  <a:r>
                    <a:rPr lang="zh-TW" altLang="en-US" sz="500" dirty="0">
                      <a:latin typeface="+mn-ea"/>
                    </a:rPr>
                    <a:t>太極能源科技股份有限公司</a:t>
                  </a:r>
                </a:p>
                <a:p>
                  <a:r>
                    <a:rPr lang="zh-TW" altLang="en-US" sz="500" dirty="0">
                      <a:latin typeface="+mn-ea"/>
                    </a:rPr>
                    <a:t>長生能源股份有限公司</a:t>
                  </a:r>
                </a:p>
                <a:p>
                  <a:r>
                    <a:rPr lang="zh-TW" altLang="en-US" sz="500" dirty="0">
                      <a:latin typeface="+mn-ea"/>
                    </a:rPr>
                    <a:t>友達光電股份有限公司</a:t>
                  </a:r>
                </a:p>
                <a:p>
                  <a:r>
                    <a:rPr lang="zh-TW" altLang="en-US" sz="500" dirty="0">
                      <a:latin typeface="+mn-ea"/>
                    </a:rPr>
                    <a:t>東祥科技股份有限公司</a:t>
                  </a:r>
                </a:p>
                <a:p>
                  <a:r>
                    <a:rPr lang="zh-TW" altLang="en-US" sz="500" dirty="0">
                      <a:latin typeface="+mn-ea"/>
                    </a:rPr>
                    <a:t>樂福太陽能股份有限公司</a:t>
                  </a:r>
                </a:p>
                <a:p>
                  <a:r>
                    <a:rPr lang="zh-TW" altLang="en-US" sz="500" dirty="0">
                      <a:latin typeface="+mn-ea"/>
                    </a:rPr>
                    <a:t>旭泓全球光電股份有限公司</a:t>
                  </a:r>
                </a:p>
                <a:p>
                  <a:r>
                    <a:rPr lang="zh-TW" altLang="en-US" sz="500" dirty="0">
                      <a:latin typeface="+mn-ea"/>
                    </a:rPr>
                    <a:t>昱晶能源科技股份有限公司</a:t>
                  </a:r>
                </a:p>
                <a:p>
                  <a:r>
                    <a:rPr lang="zh-TW" altLang="en-US" sz="500" dirty="0"/>
                    <a:t>新日光能源</a:t>
                  </a:r>
                </a:p>
                <a:p>
                  <a:r>
                    <a:rPr lang="zh-TW" altLang="en-US" sz="500" dirty="0"/>
                    <a:t>元晶太陽能科技股份有限公司</a:t>
                  </a:r>
                  <a:endParaRPr lang="en-US" altLang="zh-TW" sz="500" dirty="0"/>
                </a:p>
                <a:p>
                  <a:r>
                    <a:rPr lang="zh-TW" altLang="en-US" sz="500" dirty="0"/>
                    <a:t>知光能源科技股份有限公司</a:t>
                  </a:r>
                </a:p>
                <a:p>
                  <a:r>
                    <a:rPr lang="zh-TW" altLang="en-US" sz="500" dirty="0"/>
                    <a:t>頂晶科技股份有限公司</a:t>
                  </a:r>
                </a:p>
                <a:p>
                  <a:r>
                    <a:rPr lang="zh-TW" altLang="en-US" sz="500" dirty="0"/>
                    <a:t>全能科技股份有限公司</a:t>
                  </a:r>
                </a:p>
                <a:p>
                  <a:r>
                    <a:rPr lang="zh-TW" altLang="en-US" sz="500" dirty="0"/>
                    <a:t>威士通太陽電池股份有限公司</a:t>
                  </a:r>
                  <a:endParaRPr lang="en-US" altLang="zh-TW" sz="500" dirty="0"/>
                </a:p>
                <a:p>
                  <a:r>
                    <a:rPr lang="zh-TW" altLang="en-US" sz="500" dirty="0">
                      <a:latin typeface="+mn-ea"/>
                    </a:rPr>
                    <a:t>日光能光電股份有限公司</a:t>
                  </a:r>
                </a:p>
                <a:p>
                  <a:r>
                    <a:rPr lang="zh-TW" altLang="en-US" sz="500" dirty="0">
                      <a:latin typeface="+mn-ea"/>
                    </a:rPr>
                    <a:t>中國電器股份有限公司</a:t>
                  </a:r>
                </a:p>
                <a:p>
                  <a:r>
                    <a:rPr lang="zh-TW" altLang="en-US" sz="500" dirty="0">
                      <a:latin typeface="+mn-ea"/>
                    </a:rPr>
                    <a:t>永炬光電科技股份有限公司</a:t>
                  </a:r>
                  <a:endParaRPr lang="zh-TW" altLang="en-US" sz="500" dirty="0"/>
                </a:p>
              </p:txBody>
            </p:sp>
            <p:sp>
              <p:nvSpPr>
                <p:cNvPr id="21" name="矩形 20"/>
                <p:cNvSpPr/>
                <p:nvPr/>
              </p:nvSpPr>
              <p:spPr>
                <a:xfrm>
                  <a:off x="5589275" y="3197312"/>
                  <a:ext cx="1071604" cy="216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500" dirty="0">
                    <a:latin typeface="+mn-ea"/>
                  </a:endParaRPr>
                </a:p>
                <a:p>
                  <a:r>
                    <a:rPr lang="zh-TW" altLang="en-US" sz="500" dirty="0">
                      <a:latin typeface="+mn-ea"/>
                    </a:rPr>
                    <a:t>生耀光電股份有限公司</a:t>
                  </a:r>
                </a:p>
                <a:p>
                  <a:r>
                    <a:rPr lang="zh-TW" altLang="en-US" sz="500" dirty="0">
                      <a:latin typeface="+mn-ea"/>
                    </a:rPr>
                    <a:t>茂暘能源科技股份有限公司</a:t>
                  </a:r>
                </a:p>
                <a:p>
                  <a:r>
                    <a:rPr lang="zh-TW" altLang="en-US" sz="500" dirty="0">
                      <a:latin typeface="+mn-ea"/>
                    </a:rPr>
                    <a:t>科風股份有限公司</a:t>
                  </a:r>
                </a:p>
                <a:p>
                  <a:r>
                    <a:rPr lang="zh-TW" altLang="en-US" sz="500" dirty="0">
                      <a:latin typeface="+mn-ea"/>
                    </a:rPr>
                    <a:t>干布太陽能股份有限公司</a:t>
                  </a:r>
                </a:p>
                <a:p>
                  <a:r>
                    <a:rPr lang="zh-TW" altLang="en-US" sz="500" dirty="0">
                      <a:latin typeface="+mn-ea"/>
                    </a:rPr>
                    <a:t>立碁光能股份有限公司</a:t>
                  </a:r>
                </a:p>
                <a:p>
                  <a:r>
                    <a:rPr lang="zh-TW" altLang="en-US" sz="500" dirty="0">
                      <a:latin typeface="+mn-ea"/>
                    </a:rPr>
                    <a:t>景懋光電股份有限公司</a:t>
                  </a:r>
                </a:p>
                <a:p>
                  <a:r>
                    <a:rPr lang="zh-TW" altLang="en-US" sz="500" dirty="0">
                      <a:latin typeface="+mn-ea"/>
                    </a:rPr>
                    <a:t>和鑫光電股份有限公司</a:t>
                  </a:r>
                </a:p>
                <a:p>
                  <a:r>
                    <a:rPr lang="zh-TW" altLang="en-US" sz="500" dirty="0">
                      <a:latin typeface="+mn-ea"/>
                    </a:rPr>
                    <a:t>大晶光電股份有限公司</a:t>
                  </a:r>
                </a:p>
                <a:p>
                  <a:r>
                    <a:rPr lang="zh-TW" altLang="en-US" sz="500" dirty="0">
                      <a:latin typeface="+mn-ea"/>
                    </a:rPr>
                    <a:t>安集科技股份有限公司</a:t>
                  </a:r>
                </a:p>
                <a:p>
                  <a:r>
                    <a:rPr lang="zh-TW" altLang="en-US" sz="500" dirty="0">
                      <a:latin typeface="+mn-ea"/>
                    </a:rPr>
                    <a:t>知光能源科技</a:t>
                  </a:r>
                </a:p>
                <a:p>
                  <a:r>
                    <a:rPr lang="zh-TW" altLang="en-US" sz="500" dirty="0">
                      <a:latin typeface="+mn-ea"/>
                    </a:rPr>
                    <a:t>聯相光電股份有限公司</a:t>
                  </a:r>
                </a:p>
                <a:p>
                  <a:r>
                    <a:rPr lang="zh-TW" altLang="en-US" sz="500" dirty="0">
                      <a:latin typeface="+mn-ea"/>
                    </a:rPr>
                    <a:t>威奈聯合科技股份有限公司</a:t>
                  </a:r>
                </a:p>
                <a:p>
                  <a:r>
                    <a:rPr lang="zh-TW" altLang="en-US" sz="500" dirty="0">
                      <a:latin typeface="+mn-ea"/>
                    </a:rPr>
                    <a:t>綠能科技股份有限公司</a:t>
                  </a:r>
                </a:p>
                <a:p>
                  <a:r>
                    <a:rPr lang="zh-TW" altLang="en-US" sz="500" dirty="0">
                      <a:latin typeface="+mn-ea"/>
                    </a:rPr>
                    <a:t>旭能光電股份有限公司</a:t>
                  </a:r>
                </a:p>
                <a:p>
                  <a:r>
                    <a:rPr lang="zh-TW" altLang="en-US" sz="500" dirty="0">
                      <a:latin typeface="+mn-ea"/>
                    </a:rPr>
                    <a:t>富陽光電股份有限公司</a:t>
                  </a:r>
                </a:p>
                <a:p>
                  <a:r>
                    <a:rPr lang="zh-TW" altLang="en-US" sz="500" dirty="0">
                      <a:latin typeface="+mn-ea"/>
                    </a:rPr>
                    <a:t>宇通光能股份有限公司</a:t>
                  </a:r>
                </a:p>
                <a:p>
                  <a:r>
                    <a:rPr lang="zh-TW" altLang="en-US" sz="500" dirty="0">
                      <a:latin typeface="+mn-ea"/>
                    </a:rPr>
                    <a:t>友達光電股份有限公司</a:t>
                  </a:r>
                </a:p>
                <a:p>
                  <a:r>
                    <a:rPr lang="zh-TW" altLang="en-US" sz="500" dirty="0">
                      <a:latin typeface="+mn-ea"/>
                    </a:rPr>
                    <a:t>威奈聯合科技股份有限公司</a:t>
                  </a:r>
                </a:p>
                <a:p>
                  <a:r>
                    <a:rPr lang="zh-TW" altLang="en-US" sz="500" dirty="0">
                      <a:latin typeface="+mn-ea"/>
                    </a:rPr>
                    <a:t>豪客能源科技股份有限公司</a:t>
                  </a:r>
                </a:p>
                <a:p>
                  <a:r>
                    <a:rPr lang="zh-TW" altLang="en-US" sz="500" dirty="0">
                      <a:latin typeface="+mn-ea"/>
                    </a:rPr>
                    <a:t>台灣永光化學工業股份有限公司</a:t>
                  </a:r>
                </a:p>
                <a:p>
                  <a:r>
                    <a:rPr lang="zh-TW" altLang="en-US" sz="500" dirty="0">
                      <a:latin typeface="+mn-ea"/>
                    </a:rPr>
                    <a:t>精磁科技股份有限公司</a:t>
                  </a:r>
                </a:p>
                <a:p>
                  <a:r>
                    <a:rPr lang="zh-TW" altLang="en-US" sz="500" dirty="0">
                      <a:latin typeface="+mn-ea"/>
                    </a:rPr>
                    <a:t>奇菱科技股份有限公司</a:t>
                  </a:r>
                </a:p>
                <a:p>
                  <a:r>
                    <a:rPr lang="zh-TW" altLang="en-US" sz="500" dirty="0">
                      <a:latin typeface="+mn-ea"/>
                    </a:rPr>
                    <a:t>弘勝光電股份有限公司</a:t>
                  </a:r>
                </a:p>
                <a:p>
                  <a:r>
                    <a:rPr lang="zh-TW" altLang="en-US" sz="500" dirty="0">
                      <a:latin typeface="+mn-ea"/>
                    </a:rPr>
                    <a:t>華宇光能股份有限公司</a:t>
                  </a:r>
                </a:p>
                <a:p>
                  <a:r>
                    <a:rPr lang="zh-TW" altLang="en-US" sz="500" dirty="0">
                      <a:latin typeface="+mn-ea"/>
                    </a:rPr>
                    <a:t>晶泰國際科技股份有限公司</a:t>
                  </a:r>
                </a:p>
                <a:p>
                  <a:endParaRPr lang="zh-TW" altLang="en-US" sz="760" dirty="0"/>
                </a:p>
              </p:txBody>
            </p:sp>
          </p:grpSp>
          <p:grpSp>
            <p:nvGrpSpPr>
              <p:cNvPr id="16" name="群組 15"/>
              <p:cNvGrpSpPr/>
              <p:nvPr/>
            </p:nvGrpSpPr>
            <p:grpSpPr>
              <a:xfrm>
                <a:off x="4499951" y="1333692"/>
                <a:ext cx="2160000" cy="1788054"/>
                <a:chOff x="4499951" y="1333692"/>
                <a:chExt cx="2160000" cy="1788054"/>
              </a:xfrm>
            </p:grpSpPr>
            <p:sp>
              <p:nvSpPr>
                <p:cNvPr id="17" name="矩形 16"/>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瑞晶應用材料科技股份有限公司</a:t>
                  </a:r>
                  <a:endParaRPr lang="en-US" altLang="zh-TW" sz="500" dirty="0">
                    <a:latin typeface="微軟正黑體" panose="020B0604030504040204" pitchFamily="34" charset="-120"/>
                    <a:ea typeface="微軟正黑體" panose="020B0604030504040204" pitchFamily="34" charset="-120"/>
                  </a:endParaRPr>
                </a:p>
                <a:p>
                  <a:r>
                    <a:rPr lang="zh-TW" altLang="en-US" sz="500" dirty="0">
                      <a:latin typeface="微軟正黑體" panose="020B0604030504040204" pitchFamily="34" charset="-120"/>
                      <a:ea typeface="微軟正黑體" panose="020B0604030504040204" pitchFamily="34" charset="-120"/>
                    </a:rPr>
                    <a:t>中美矽晶製品股份有限公司</a:t>
                  </a:r>
                </a:p>
                <a:p>
                  <a:r>
                    <a:rPr lang="zh-TW" altLang="en-US" sz="500" dirty="0">
                      <a:latin typeface="微軟正黑體" panose="020B0604030504040204" pitchFamily="34" charset="-120"/>
                      <a:ea typeface="微軟正黑體" panose="020B0604030504040204" pitchFamily="34" charset="-120"/>
                    </a:rPr>
                    <a:t>綠能科技股份有限公司</a:t>
                  </a:r>
                </a:p>
                <a:p>
                  <a:r>
                    <a:rPr lang="zh-TW" altLang="en-US" sz="500" dirty="0">
                      <a:latin typeface="微軟正黑體" panose="020B0604030504040204" pitchFamily="34" charset="-120"/>
                      <a:ea typeface="微軟正黑體" panose="020B0604030504040204" pitchFamily="34" charset="-120"/>
                    </a:rPr>
                    <a:t>茂迪股份有限公司</a:t>
                  </a:r>
                </a:p>
                <a:p>
                  <a:r>
                    <a:rPr lang="zh-TW" altLang="en-US" sz="500" dirty="0">
                      <a:latin typeface="微軟正黑體" panose="020B0604030504040204" pitchFamily="34" charset="-120"/>
                      <a:ea typeface="微軟正黑體" panose="020B0604030504040204" pitchFamily="34" charset="-120"/>
                    </a:rPr>
                    <a:t>嘉晶電子股份有限公司</a:t>
                  </a:r>
                </a:p>
                <a:p>
                  <a:r>
                    <a:rPr lang="zh-TW" altLang="en-US" sz="500" dirty="0">
                      <a:latin typeface="微軟正黑體" panose="020B0604030504040204" pitchFamily="34" charset="-120"/>
                      <a:ea typeface="微軟正黑體" panose="020B0604030504040204" pitchFamily="34" charset="-120"/>
                    </a:rPr>
                    <a:t>旺矽科技股份有限公司</a:t>
                  </a:r>
                </a:p>
                <a:p>
                  <a:r>
                    <a:rPr lang="zh-TW" altLang="en-US" sz="500" dirty="0">
                      <a:latin typeface="微軟正黑體" panose="020B0604030504040204" pitchFamily="34" charset="-120"/>
                      <a:ea typeface="微軟正黑體" panose="020B0604030504040204" pitchFamily="34" charset="-120"/>
                    </a:rPr>
                    <a:t>統懋半導體股份有限公司</a:t>
                  </a:r>
                </a:p>
                <a:p>
                  <a:r>
                    <a:rPr lang="zh-TW" altLang="en-US" sz="500" dirty="0">
                      <a:latin typeface="微軟正黑體" panose="020B0604030504040204" pitchFamily="34" charset="-120"/>
                      <a:ea typeface="微軟正黑體" panose="020B0604030504040204" pitchFamily="34" charset="-120"/>
                    </a:rPr>
                    <a:t>台灣半導體股份有限公司</a:t>
                  </a:r>
                </a:p>
                <a:p>
                  <a:r>
                    <a:rPr lang="zh-TW" altLang="en-US" sz="500" dirty="0">
                      <a:latin typeface="微軟正黑體" panose="020B0604030504040204" pitchFamily="34" charset="-120"/>
                      <a:ea typeface="微軟正黑體" panose="020B0604030504040204" pitchFamily="34" charset="-120"/>
                    </a:rPr>
                    <a:t>山陽科技股份有限公司</a:t>
                  </a:r>
                </a:p>
                <a:p>
                  <a:r>
                    <a:rPr lang="zh-TW" altLang="en-US" sz="500" dirty="0">
                      <a:latin typeface="微軟正黑體" panose="020B0604030504040204" pitchFamily="34" charset="-120"/>
                      <a:ea typeface="微軟正黑體" panose="020B0604030504040204" pitchFamily="34" charset="-120"/>
                    </a:rPr>
                    <a:t>達能科技股份有限公司</a:t>
                  </a:r>
                </a:p>
                <a:p>
                  <a:r>
                    <a:rPr lang="zh-TW" altLang="en-US" sz="500" dirty="0">
                      <a:latin typeface="微軟正黑體" panose="020B0604030504040204" pitchFamily="34" charset="-120"/>
                      <a:ea typeface="微軟正黑體" panose="020B0604030504040204" pitchFamily="34" charset="-120"/>
                    </a:rPr>
                    <a:t>台灣塑膠工業股份有限公司</a:t>
                  </a:r>
                </a:p>
                <a:p>
                  <a:r>
                    <a:rPr lang="zh-TW" altLang="en-US" sz="500" dirty="0">
                      <a:latin typeface="微軟正黑體" panose="020B0604030504040204" pitchFamily="34" charset="-120"/>
                      <a:ea typeface="微軟正黑體" panose="020B0604030504040204" pitchFamily="34" charset="-120"/>
                    </a:rPr>
                    <a:t>冠州能源科技股份有限公司</a:t>
                  </a:r>
                </a:p>
                <a:p>
                  <a:r>
                    <a:rPr lang="zh-TW" altLang="en-US" sz="500" dirty="0">
                      <a:latin typeface="微軟正黑體" panose="020B0604030504040204" pitchFamily="34" charset="-120"/>
                      <a:ea typeface="微軟正黑體" panose="020B0604030504040204" pitchFamily="34" charset="-120"/>
                    </a:rPr>
                    <a:t>旭晶能源科技股份有限公司</a:t>
                  </a:r>
                </a:p>
                <a:p>
                  <a:r>
                    <a:rPr lang="zh-TW" altLang="en-US" sz="500" dirty="0">
                      <a:latin typeface="微軟正黑體" panose="020B0604030504040204" pitchFamily="34" charset="-120"/>
                      <a:ea typeface="微軟正黑體" panose="020B0604030504040204" pitchFamily="34" charset="-120"/>
                    </a:rPr>
                    <a:t>威富光電股份有限公司</a:t>
                  </a:r>
                </a:p>
                <a:p>
                  <a:r>
                    <a:rPr lang="zh-TW" altLang="en-US" sz="500" dirty="0">
                      <a:latin typeface="微軟正黑體" panose="020B0604030504040204" pitchFamily="34" charset="-120"/>
                      <a:ea typeface="微軟正黑體" panose="020B0604030504040204" pitchFamily="34" charset="-120"/>
                    </a:rPr>
                    <a:t>綠能科技股份有限公司</a:t>
                  </a:r>
                  <a:endParaRPr lang="zh-TW" altLang="en-US" sz="500" dirty="0"/>
                </a:p>
              </p:txBody>
            </p:sp>
            <p:sp>
              <p:nvSpPr>
                <p:cNvPr id="18" name="矩形 17"/>
                <p:cNvSpPr/>
                <p:nvPr/>
              </p:nvSpPr>
              <p:spPr>
                <a:xfrm>
                  <a:off x="4499951" y="1333692"/>
                  <a:ext cx="2160000" cy="360000"/>
                </a:xfrm>
                <a:prstGeom prst="rect">
                  <a:avLst/>
                </a:prstGeom>
                <a:solidFill>
                  <a:srgbClr val="6EB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Silicon Material &amp; Wafer </a:t>
                  </a:r>
                  <a:endParaRPr lang="zh-TW" altLang="en-US" sz="1400" b="1" dirty="0">
                    <a:latin typeface="Gill Sans MT" panose="020B0502020104020203" pitchFamily="34" charset="0"/>
                    <a:cs typeface="Times New Roman" panose="02020603050405020304" pitchFamily="18" charset="0"/>
                  </a:endParaRPr>
                </a:p>
              </p:txBody>
            </p:sp>
          </p:grpSp>
        </p:grpSp>
      </p:grpSp>
      <p:grpSp>
        <p:nvGrpSpPr>
          <p:cNvPr id="22" name="群組 21"/>
          <p:cNvGrpSpPr/>
          <p:nvPr/>
        </p:nvGrpSpPr>
        <p:grpSpPr>
          <a:xfrm>
            <a:off x="0" y="1216132"/>
            <a:ext cx="8807230" cy="5581650"/>
            <a:chOff x="0" y="1235113"/>
            <a:chExt cx="8807230" cy="5581650"/>
          </a:xfrm>
        </p:grpSpPr>
        <p:pic>
          <p:nvPicPr>
            <p:cNvPr id="23" name="圖片 22"/>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0" y="1235113"/>
              <a:ext cx="3819525" cy="5581650"/>
            </a:xfrm>
            <a:prstGeom prst="rect">
              <a:avLst/>
            </a:prstGeom>
          </p:spPr>
        </p:pic>
        <p:grpSp>
          <p:nvGrpSpPr>
            <p:cNvPr id="24" name="群組 23"/>
            <p:cNvGrpSpPr/>
            <p:nvPr/>
          </p:nvGrpSpPr>
          <p:grpSpPr>
            <a:xfrm>
              <a:off x="6644833" y="1291160"/>
              <a:ext cx="2162397" cy="5339926"/>
              <a:chOff x="6756991" y="1333691"/>
              <a:chExt cx="2162397" cy="5339926"/>
            </a:xfrm>
          </p:grpSpPr>
          <p:sp>
            <p:nvSpPr>
              <p:cNvPr id="33" name="矩形 32"/>
              <p:cNvSpPr/>
              <p:nvPr/>
            </p:nvSpPr>
            <p:spPr>
              <a:xfrm>
                <a:off x="6756991" y="1633617"/>
                <a:ext cx="2160000" cy="50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中國電器股份有限公司</a:t>
                </a:r>
              </a:p>
              <a:p>
                <a:r>
                  <a:rPr lang="zh-TW" altLang="en-US" sz="500" dirty="0">
                    <a:latin typeface="+mn-ea"/>
                  </a:rPr>
                  <a:t>全面性系統整合科技股份有限公司</a:t>
                </a:r>
              </a:p>
              <a:p>
                <a:r>
                  <a:rPr lang="zh-TW" altLang="en-US" sz="500" dirty="0">
                    <a:latin typeface="+mn-ea"/>
                  </a:rPr>
                  <a:t>茂迪股份有限公司</a:t>
                </a:r>
              </a:p>
              <a:p>
                <a:r>
                  <a:rPr lang="zh-TW" altLang="en-US" sz="500" dirty="0">
                    <a:latin typeface="+mn-ea"/>
                  </a:rPr>
                  <a:t>羅森國際股份有限公司</a:t>
                </a:r>
              </a:p>
              <a:p>
                <a:r>
                  <a:rPr lang="zh-TW" altLang="en-US" sz="500" dirty="0">
                    <a:latin typeface="+mn-ea"/>
                  </a:rPr>
                  <a:t>冠宇宙有限公司</a:t>
                </a:r>
              </a:p>
              <a:p>
                <a:r>
                  <a:rPr lang="zh-TW" altLang="en-US" sz="500" dirty="0">
                    <a:latin typeface="+mn-ea"/>
                  </a:rPr>
                  <a:t>聚恆科技有限公司</a:t>
                </a:r>
              </a:p>
              <a:p>
                <a:r>
                  <a:rPr lang="zh-TW" altLang="en-US" sz="500" dirty="0">
                    <a:latin typeface="+mn-ea"/>
                  </a:rPr>
                  <a:t>日光能光電股份有限公司</a:t>
                </a:r>
              </a:p>
              <a:p>
                <a:r>
                  <a:rPr lang="zh-TW" altLang="en-US" sz="500" dirty="0">
                    <a:latin typeface="+mn-ea"/>
                  </a:rPr>
                  <a:t>宇太光電科技股份有限公司</a:t>
                </a:r>
              </a:p>
              <a:p>
                <a:r>
                  <a:rPr lang="zh-TW" altLang="en-US" sz="500" dirty="0">
                    <a:latin typeface="+mn-ea"/>
                  </a:rPr>
                  <a:t>旭辰電子有限公司</a:t>
                </a:r>
              </a:p>
              <a:p>
                <a:r>
                  <a:rPr lang="zh-TW" altLang="en-US" sz="500" dirty="0">
                    <a:latin typeface="+mn-ea"/>
                  </a:rPr>
                  <a:t>永炬光電科技股份有限公司</a:t>
                </a:r>
              </a:p>
              <a:p>
                <a:r>
                  <a:rPr lang="zh-TW" altLang="en-US" sz="500" dirty="0">
                    <a:latin typeface="+mn-ea"/>
                  </a:rPr>
                  <a:t>太陽動力股份有限公司</a:t>
                </a:r>
              </a:p>
              <a:p>
                <a:r>
                  <a:rPr lang="zh-TW" altLang="en-US" sz="500" dirty="0">
                    <a:latin typeface="+mn-ea"/>
                  </a:rPr>
                  <a:t>強而青科技開發有限公司</a:t>
                </a:r>
              </a:p>
              <a:p>
                <a:r>
                  <a:rPr lang="zh-TW" altLang="en-US" sz="500" dirty="0">
                    <a:latin typeface="+mn-ea"/>
                  </a:rPr>
                  <a:t>台達電子工業股份有限公司</a:t>
                </a:r>
              </a:p>
              <a:p>
                <a:r>
                  <a:rPr lang="zh-TW" altLang="en-US" sz="500" dirty="0">
                    <a:latin typeface="+mn-ea"/>
                  </a:rPr>
                  <a:t>傳典光電科技有限公司</a:t>
                </a:r>
              </a:p>
              <a:p>
                <a:r>
                  <a:rPr lang="zh-TW" altLang="en-US" sz="500" dirty="0">
                    <a:latin typeface="+mn-ea"/>
                  </a:rPr>
                  <a:t>菘銓科技股份有限公司</a:t>
                </a:r>
              </a:p>
              <a:p>
                <a:r>
                  <a:rPr lang="zh-TW" altLang="en-US" sz="500" dirty="0">
                    <a:latin typeface="+mn-ea"/>
                  </a:rPr>
                  <a:t>帆宣系統科技股份有限公司</a:t>
                </a:r>
              </a:p>
              <a:p>
                <a:r>
                  <a:rPr lang="zh-TW" altLang="en-US" sz="500" dirty="0">
                    <a:latin typeface="+mn-ea"/>
                  </a:rPr>
                  <a:t>整合股份有限公司</a:t>
                </a:r>
              </a:p>
              <a:p>
                <a:r>
                  <a:rPr lang="zh-TW" altLang="en-US" sz="500" dirty="0">
                    <a:latin typeface="+mn-ea"/>
                  </a:rPr>
                  <a:t>均豪精密工業股份有限公司</a:t>
                </a:r>
              </a:p>
              <a:p>
                <a:r>
                  <a:rPr lang="zh-TW" altLang="en-US" sz="500" dirty="0">
                    <a:latin typeface="+mn-ea"/>
                  </a:rPr>
                  <a:t>益鼎工程股份有限公司</a:t>
                </a:r>
              </a:p>
              <a:p>
                <a:r>
                  <a:rPr lang="zh-TW" altLang="en-US" sz="500" dirty="0">
                    <a:latin typeface="+mn-ea"/>
                  </a:rPr>
                  <a:t>綠源科技股份有限公司</a:t>
                </a:r>
              </a:p>
              <a:p>
                <a:r>
                  <a:rPr lang="zh-TW" altLang="en-US" sz="500" dirty="0">
                    <a:latin typeface="+mn-ea"/>
                  </a:rPr>
                  <a:t>旭通光電股份有限公司</a:t>
                </a:r>
              </a:p>
              <a:p>
                <a:r>
                  <a:rPr lang="zh-TW" altLang="en-US" sz="500" dirty="0">
                    <a:latin typeface="+mn-ea"/>
                  </a:rPr>
                  <a:t>元太能源科技企業有限公司</a:t>
                </a:r>
              </a:p>
              <a:p>
                <a:r>
                  <a:rPr lang="zh-TW" altLang="en-US" sz="500" dirty="0">
                    <a:latin typeface="+mn-ea"/>
                  </a:rPr>
                  <a:t>睿庭國際股份有限公司</a:t>
                </a:r>
              </a:p>
              <a:p>
                <a:r>
                  <a:rPr lang="zh-TW" altLang="en-US" sz="500" dirty="0">
                    <a:latin typeface="+mn-ea"/>
                  </a:rPr>
                  <a:t>台陽光電有限公司</a:t>
                </a:r>
              </a:p>
              <a:p>
                <a:r>
                  <a:rPr lang="zh-TW" altLang="en-US" sz="500" dirty="0">
                    <a:latin typeface="+mn-ea"/>
                  </a:rPr>
                  <a:t>新世紀綠能科技股份有限公司</a:t>
                </a:r>
              </a:p>
              <a:p>
                <a:r>
                  <a:rPr lang="zh-TW" altLang="en-US" sz="500" dirty="0">
                    <a:latin typeface="+mn-ea"/>
                  </a:rPr>
                  <a:t>台灣矽能能源股份有限公司</a:t>
                </a:r>
              </a:p>
              <a:p>
                <a:r>
                  <a:rPr lang="zh-TW" altLang="en-US" sz="500" dirty="0">
                    <a:latin typeface="+mn-ea"/>
                  </a:rPr>
                  <a:t>沅碁科技股份有限公司</a:t>
                </a:r>
              </a:p>
              <a:p>
                <a:r>
                  <a:rPr lang="zh-TW" altLang="en-US" sz="500" dirty="0">
                    <a:latin typeface="+mn-ea"/>
                  </a:rPr>
                  <a:t>彩捷光電股份有限公司 </a:t>
                </a:r>
                <a:endParaRPr lang="en-US" altLang="zh-TW" sz="500" dirty="0">
                  <a:latin typeface="+mn-ea"/>
                </a:endParaRPr>
              </a:p>
              <a:p>
                <a:r>
                  <a:rPr lang="zh-TW" altLang="en-US" sz="500" dirty="0">
                    <a:latin typeface="+mn-ea"/>
                  </a:rPr>
                  <a:t>有成精密股份有限公司聖峻股份有限公司</a:t>
                </a:r>
              </a:p>
              <a:p>
                <a:r>
                  <a:rPr lang="zh-TW" altLang="en-US" sz="500" dirty="0">
                    <a:latin typeface="+mn-ea"/>
                  </a:rPr>
                  <a:t>茂能科技股份有限公司</a:t>
                </a:r>
              </a:p>
              <a:p>
                <a:r>
                  <a:rPr lang="zh-TW" altLang="en-US" sz="500" dirty="0">
                    <a:latin typeface="+mn-ea"/>
                  </a:rPr>
                  <a:t>聚恆科技股份有限公司</a:t>
                </a:r>
              </a:p>
              <a:p>
                <a:r>
                  <a:rPr lang="zh-TW" altLang="en-US" sz="500" dirty="0">
                    <a:latin typeface="+mn-ea"/>
                  </a:rPr>
                  <a:t>八陽光電股份有限公司</a:t>
                </a:r>
              </a:p>
              <a:p>
                <a:r>
                  <a:rPr lang="zh-TW" altLang="en-US" sz="500" dirty="0">
                    <a:latin typeface="+mn-ea"/>
                  </a:rPr>
                  <a:t>益三元國際有限公司</a:t>
                </a:r>
              </a:p>
              <a:p>
                <a:r>
                  <a:rPr lang="zh-TW" altLang="en-US" sz="500" dirty="0">
                    <a:latin typeface="+mn-ea"/>
                  </a:rPr>
                  <a:t>鴻陽太陽能系統有限公司</a:t>
                </a:r>
              </a:p>
              <a:p>
                <a:r>
                  <a:rPr lang="zh-TW" altLang="en-US" sz="500" dirty="0">
                    <a:latin typeface="+mn-ea"/>
                  </a:rPr>
                  <a:t>宏大國際股份有限公司</a:t>
                </a:r>
                <a:r>
                  <a:rPr lang="en-US" altLang="zh-TW" sz="500" dirty="0">
                    <a:latin typeface="+mn-ea"/>
                  </a:rPr>
                  <a:t>(</a:t>
                </a:r>
                <a:r>
                  <a:rPr lang="zh-TW" altLang="en-US" sz="500" dirty="0">
                    <a:latin typeface="+mn-ea"/>
                  </a:rPr>
                  <a:t>國碩集團</a:t>
                </a:r>
                <a:r>
                  <a:rPr lang="en-US" altLang="zh-TW" sz="500" dirty="0">
                    <a:latin typeface="+mn-ea"/>
                  </a:rPr>
                  <a:t>)</a:t>
                </a:r>
              </a:p>
              <a:p>
                <a:r>
                  <a:rPr lang="zh-TW" altLang="en-US" sz="500" dirty="0">
                    <a:latin typeface="+mn-ea"/>
                  </a:rPr>
                  <a:t>宥軒新能源有限公司</a:t>
                </a:r>
              </a:p>
              <a:p>
                <a:r>
                  <a:rPr lang="zh-TW" altLang="en-US" sz="500" dirty="0">
                    <a:latin typeface="+mn-ea"/>
                  </a:rPr>
                  <a:t>駿成能源科技股份有限公司</a:t>
                </a:r>
              </a:p>
              <a:p>
                <a:r>
                  <a:rPr lang="zh-TW" altLang="en-US" sz="500" dirty="0">
                    <a:latin typeface="+mn-ea"/>
                  </a:rPr>
                  <a:t>台灣昶電科技股份有限公司</a:t>
                </a:r>
              </a:p>
              <a:p>
                <a:r>
                  <a:rPr lang="zh-TW" altLang="en-US" sz="500" dirty="0">
                    <a:latin typeface="+mn-ea"/>
                  </a:rPr>
                  <a:t>吉陽能源科技有限公司</a:t>
                </a:r>
              </a:p>
              <a:p>
                <a:r>
                  <a:rPr lang="zh-TW" altLang="en-US" sz="500" dirty="0">
                    <a:latin typeface="+mn-ea"/>
                  </a:rPr>
                  <a:t>厚聚能源開發股份有限公司</a:t>
                </a:r>
                <a:endParaRPr lang="en-US" altLang="zh-TW" sz="500" dirty="0">
                  <a:latin typeface="+mn-ea"/>
                </a:endParaRPr>
              </a:p>
              <a:p>
                <a:r>
                  <a:rPr lang="zh-TW" altLang="en-US" sz="500" dirty="0">
                    <a:latin typeface="+mn-ea"/>
                  </a:rPr>
                  <a:t>台達電子工業股份有限公司</a:t>
                </a:r>
              </a:p>
              <a:p>
                <a:r>
                  <a:rPr lang="zh-TW" altLang="en-US" sz="500" dirty="0">
                    <a:latin typeface="+mn-ea"/>
                  </a:rPr>
                  <a:t>亞源科技股份有限公司</a:t>
                </a:r>
                <a:r>
                  <a:rPr lang="en-US" altLang="zh-TW" sz="500" dirty="0">
                    <a:latin typeface="+mn-ea"/>
                  </a:rPr>
                  <a:t>(</a:t>
                </a:r>
                <a:r>
                  <a:rPr lang="zh-TW" altLang="en-US" sz="500" dirty="0">
                    <a:latin typeface="+mn-ea"/>
                  </a:rPr>
                  <a:t>飛瑞集團</a:t>
                </a:r>
                <a:r>
                  <a:rPr lang="en-US" altLang="zh-TW" sz="500" dirty="0">
                    <a:latin typeface="+mn-ea"/>
                  </a:rPr>
                  <a:t>)</a:t>
                </a:r>
              </a:p>
              <a:p>
                <a:r>
                  <a:rPr lang="zh-TW" altLang="en-US" sz="500" dirty="0">
                    <a:latin typeface="+mn-ea"/>
                  </a:rPr>
                  <a:t>中國電器股份有限公司</a:t>
                </a:r>
              </a:p>
              <a:p>
                <a:r>
                  <a:rPr lang="zh-TW" altLang="en-US" sz="500" dirty="0">
                    <a:latin typeface="+mn-ea"/>
                  </a:rPr>
                  <a:t>系統電子工業股份有限公司</a:t>
                </a:r>
                <a:endParaRPr lang="en-US" altLang="zh-TW" sz="500" dirty="0">
                  <a:latin typeface="+mn-ea"/>
                </a:endParaRPr>
              </a:p>
              <a:p>
                <a:r>
                  <a:rPr lang="zh-TW" altLang="en-US" sz="500" dirty="0">
                    <a:latin typeface="+mn-ea"/>
                  </a:rPr>
                  <a:t>系統電子工業股份有限公司</a:t>
                </a:r>
              </a:p>
              <a:p>
                <a:r>
                  <a:rPr lang="zh-TW" altLang="en-US" sz="500" dirty="0">
                    <a:latin typeface="+mn-ea"/>
                  </a:rPr>
                  <a:t>茂迪股份有限公司</a:t>
                </a:r>
              </a:p>
              <a:p>
                <a:r>
                  <a:rPr lang="zh-TW" altLang="en-US" sz="500" dirty="0">
                    <a:latin typeface="+mn-ea"/>
                  </a:rPr>
                  <a:t>耀能科技股份有限公司</a:t>
                </a:r>
              </a:p>
              <a:p>
                <a:r>
                  <a:rPr lang="zh-TW" altLang="en-US" sz="500" dirty="0">
                    <a:latin typeface="+mn-ea"/>
                  </a:rPr>
                  <a:t>順一儀電股份有限公司</a:t>
                </a:r>
              </a:p>
              <a:p>
                <a:r>
                  <a:rPr lang="zh-TW" altLang="en-US" sz="500" dirty="0">
                    <a:latin typeface="+mn-ea"/>
                  </a:rPr>
                  <a:t>利佳興業股份有限公司</a:t>
                </a:r>
              </a:p>
              <a:p>
                <a:r>
                  <a:rPr lang="zh-TW" altLang="en-US" sz="500" dirty="0">
                    <a:latin typeface="+mn-ea"/>
                  </a:rPr>
                  <a:t>盈正豫順電子股份有限公司</a:t>
                </a:r>
              </a:p>
              <a:p>
                <a:r>
                  <a:rPr lang="zh-TW" altLang="en-US" sz="500" dirty="0">
                    <a:latin typeface="+mn-ea"/>
                  </a:rPr>
                  <a:t>松大電子科技有限公司</a:t>
                </a:r>
              </a:p>
              <a:p>
                <a:r>
                  <a:rPr lang="zh-TW" altLang="en-US" sz="500" dirty="0">
                    <a:latin typeface="+mn-ea"/>
                  </a:rPr>
                  <a:t>新望股份有限公司</a:t>
                </a:r>
              </a:p>
              <a:p>
                <a:r>
                  <a:rPr lang="zh-TW" altLang="en-US" sz="500" dirty="0">
                    <a:latin typeface="+mn-ea"/>
                  </a:rPr>
                  <a:t>享曆工業股份有限公司</a:t>
                </a:r>
              </a:p>
              <a:p>
                <a:r>
                  <a:rPr lang="zh-TW" altLang="en-US" sz="500" dirty="0">
                    <a:latin typeface="+mn-ea"/>
                  </a:rPr>
                  <a:t>鼎鼎股份有限公司</a:t>
                </a:r>
              </a:p>
              <a:p>
                <a:r>
                  <a:rPr lang="zh-TW" altLang="en-US" sz="500" dirty="0">
                    <a:latin typeface="+mn-ea"/>
                  </a:rPr>
                  <a:t>崇越科技股份有限公司</a:t>
                </a:r>
              </a:p>
              <a:p>
                <a:r>
                  <a:rPr lang="zh-TW" altLang="en-US" sz="500" dirty="0">
                    <a:latin typeface="+mn-ea"/>
                  </a:rPr>
                  <a:t>帕特萊克有限公司</a:t>
                </a:r>
              </a:p>
              <a:p>
                <a:r>
                  <a:rPr lang="zh-TW" altLang="en-US" sz="500" dirty="0">
                    <a:latin typeface="+mn-ea"/>
                  </a:rPr>
                  <a:t>大發金屬工業股份有限公司</a:t>
                </a:r>
              </a:p>
              <a:p>
                <a:r>
                  <a:rPr lang="zh-TW" altLang="en-US" sz="500" dirty="0">
                    <a:latin typeface="+mn-ea"/>
                  </a:rPr>
                  <a:t>迅得機械</a:t>
                </a:r>
              </a:p>
              <a:p>
                <a:r>
                  <a:rPr lang="zh-TW" altLang="en-US" sz="500" dirty="0">
                    <a:latin typeface="+mn-ea"/>
                  </a:rPr>
                  <a:t>利特自動化股份有限公司</a:t>
                </a:r>
              </a:p>
              <a:p>
                <a:r>
                  <a:rPr lang="zh-TW" altLang="en-US" sz="500" dirty="0">
                    <a:latin typeface="+mn-ea"/>
                  </a:rPr>
                  <a:t>攀時股份有限公司</a:t>
                </a:r>
              </a:p>
              <a:p>
                <a:r>
                  <a:rPr lang="zh-TW" altLang="en-US" sz="500" dirty="0">
                    <a:latin typeface="+mn-ea"/>
                  </a:rPr>
                  <a:t>大晶光電股份有限公司</a:t>
                </a:r>
              </a:p>
              <a:p>
                <a:endParaRPr lang="zh-TW" altLang="en-US" sz="500" dirty="0">
                  <a:latin typeface="+mn-ea"/>
                </a:endParaRPr>
              </a:p>
            </p:txBody>
          </p:sp>
          <p:sp>
            <p:nvSpPr>
              <p:cNvPr id="34" name="矩形 33"/>
              <p:cNvSpPr/>
              <p:nvPr/>
            </p:nvSpPr>
            <p:spPr>
              <a:xfrm>
                <a:off x="6759388" y="1333691"/>
                <a:ext cx="2160000" cy="360000"/>
              </a:xfrm>
              <a:prstGeom prst="rect">
                <a:avLst/>
              </a:prstGeom>
              <a:solidFill>
                <a:srgbClr val="F398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System &amp; Marketing</a:t>
                </a:r>
              </a:p>
            </p:txBody>
          </p:sp>
        </p:grpSp>
        <p:sp>
          <p:nvSpPr>
            <p:cNvPr id="25" name="矩形 24"/>
            <p:cNvSpPr/>
            <p:nvPr/>
          </p:nvSpPr>
          <p:spPr>
            <a:xfrm>
              <a:off x="5033774" y="2672575"/>
              <a:ext cx="1416275" cy="178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60"/>
            </a:p>
          </p:txBody>
        </p:sp>
        <p:grpSp>
          <p:nvGrpSpPr>
            <p:cNvPr id="26" name="群組 25"/>
            <p:cNvGrpSpPr/>
            <p:nvPr/>
          </p:nvGrpSpPr>
          <p:grpSpPr>
            <a:xfrm>
              <a:off x="4480671" y="3075766"/>
              <a:ext cx="2185942" cy="2482380"/>
              <a:chOff x="4512476" y="2877669"/>
              <a:chExt cx="2168948" cy="2482380"/>
            </a:xfrm>
          </p:grpSpPr>
          <p:sp>
            <p:nvSpPr>
              <p:cNvPr id="30" name="矩形 29"/>
              <p:cNvSpPr/>
              <p:nvPr/>
            </p:nvSpPr>
            <p:spPr>
              <a:xfrm>
                <a:off x="4512476" y="2877669"/>
                <a:ext cx="2168948" cy="35067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Battery &amp; Module</a:t>
                </a:r>
              </a:p>
            </p:txBody>
          </p:sp>
          <p:sp>
            <p:nvSpPr>
              <p:cNvPr id="31" name="矩形 30"/>
              <p:cNvSpPr/>
              <p:nvPr/>
            </p:nvSpPr>
            <p:spPr>
              <a:xfrm>
                <a:off x="4519045" y="3200049"/>
                <a:ext cx="1071604" cy="216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益通光能科技股份有限公司</a:t>
                </a:r>
              </a:p>
              <a:p>
                <a:r>
                  <a:rPr lang="zh-TW" altLang="en-US" sz="500" dirty="0">
                    <a:latin typeface="+mn-ea"/>
                  </a:rPr>
                  <a:t>旺能光電股份有限公司</a:t>
                </a:r>
              </a:p>
              <a:p>
                <a:r>
                  <a:rPr lang="zh-TW" altLang="en-US" sz="500" dirty="0">
                    <a:latin typeface="+mn-ea"/>
                  </a:rPr>
                  <a:t>新日光能源科技股份有限公司</a:t>
                </a:r>
              </a:p>
              <a:p>
                <a:r>
                  <a:rPr lang="zh-TW" altLang="en-US" sz="500" dirty="0">
                    <a:latin typeface="+mn-ea"/>
                  </a:rPr>
                  <a:t>茂迪股份有限公司</a:t>
                </a:r>
              </a:p>
              <a:p>
                <a:r>
                  <a:rPr lang="zh-TW" altLang="en-US" sz="500" dirty="0">
                    <a:latin typeface="+mn-ea"/>
                  </a:rPr>
                  <a:t>昇陽光電科技股份有限公司</a:t>
                </a:r>
              </a:p>
              <a:p>
                <a:r>
                  <a:rPr lang="zh-TW" altLang="en-US" sz="500" dirty="0">
                    <a:latin typeface="+mn-ea"/>
                  </a:rPr>
                  <a:t>科冠能源科技股份有限公司</a:t>
                </a:r>
              </a:p>
              <a:p>
                <a:r>
                  <a:rPr lang="zh-TW" altLang="en-US" sz="500" dirty="0">
                    <a:latin typeface="+mn-ea"/>
                  </a:rPr>
                  <a:t>台灣茂矽電子股份有限公司</a:t>
                </a:r>
              </a:p>
              <a:p>
                <a:r>
                  <a:rPr lang="zh-TW" altLang="en-US" sz="500" dirty="0">
                    <a:latin typeface="+mn-ea"/>
                  </a:rPr>
                  <a:t>太陽光電能源科技股份有限公司</a:t>
                </a:r>
              </a:p>
              <a:p>
                <a:r>
                  <a:rPr lang="zh-TW" altLang="en-US" sz="500" dirty="0">
                    <a:latin typeface="+mn-ea"/>
                  </a:rPr>
                  <a:t>太極能源科技股份有限公司</a:t>
                </a:r>
              </a:p>
              <a:p>
                <a:r>
                  <a:rPr lang="zh-TW" altLang="en-US" sz="500" dirty="0">
                    <a:latin typeface="+mn-ea"/>
                  </a:rPr>
                  <a:t>長生能源股份有限公司</a:t>
                </a:r>
              </a:p>
              <a:p>
                <a:r>
                  <a:rPr lang="zh-TW" altLang="en-US" sz="500" dirty="0">
                    <a:latin typeface="+mn-ea"/>
                  </a:rPr>
                  <a:t>友達光電股份有限公司</a:t>
                </a:r>
              </a:p>
              <a:p>
                <a:r>
                  <a:rPr lang="zh-TW" altLang="en-US" sz="500" dirty="0">
                    <a:latin typeface="+mn-ea"/>
                  </a:rPr>
                  <a:t>東祥科技股份有限公司</a:t>
                </a:r>
              </a:p>
              <a:p>
                <a:r>
                  <a:rPr lang="zh-TW" altLang="en-US" sz="500" dirty="0">
                    <a:latin typeface="+mn-ea"/>
                  </a:rPr>
                  <a:t>樂福太陽能股份有限公司</a:t>
                </a:r>
              </a:p>
              <a:p>
                <a:r>
                  <a:rPr lang="zh-TW" altLang="en-US" sz="500" dirty="0">
                    <a:latin typeface="+mn-ea"/>
                  </a:rPr>
                  <a:t>旭泓全球光電股份有限公司</a:t>
                </a:r>
              </a:p>
              <a:p>
                <a:r>
                  <a:rPr lang="zh-TW" altLang="en-US" sz="500" dirty="0">
                    <a:latin typeface="+mn-ea"/>
                  </a:rPr>
                  <a:t>昱晶能源科技股份有限公司</a:t>
                </a:r>
              </a:p>
              <a:p>
                <a:r>
                  <a:rPr lang="zh-TW" altLang="en-US" sz="500" dirty="0"/>
                  <a:t>新日光能源</a:t>
                </a:r>
              </a:p>
              <a:p>
                <a:r>
                  <a:rPr lang="zh-TW" altLang="en-US" sz="500" dirty="0"/>
                  <a:t>元晶太陽能科技股份有限公司</a:t>
                </a:r>
                <a:endParaRPr lang="en-US" altLang="zh-TW" sz="500" dirty="0"/>
              </a:p>
              <a:p>
                <a:r>
                  <a:rPr lang="zh-TW" altLang="en-US" sz="500" dirty="0"/>
                  <a:t>知光能源科技股份有限公司</a:t>
                </a:r>
              </a:p>
              <a:p>
                <a:r>
                  <a:rPr lang="zh-TW" altLang="en-US" sz="500" dirty="0"/>
                  <a:t>頂晶科技股份有限公司</a:t>
                </a:r>
              </a:p>
              <a:p>
                <a:r>
                  <a:rPr lang="zh-TW" altLang="en-US" sz="500" dirty="0"/>
                  <a:t>全能科技股份有限公司</a:t>
                </a:r>
              </a:p>
              <a:p>
                <a:r>
                  <a:rPr lang="zh-TW" altLang="en-US" sz="500" dirty="0"/>
                  <a:t>威士通太陽電池股份有限公司</a:t>
                </a:r>
                <a:endParaRPr lang="en-US" altLang="zh-TW" sz="500" dirty="0"/>
              </a:p>
              <a:p>
                <a:r>
                  <a:rPr lang="zh-TW" altLang="en-US" sz="500" dirty="0">
                    <a:latin typeface="+mn-ea"/>
                  </a:rPr>
                  <a:t>日光能光電股份有限公司</a:t>
                </a:r>
              </a:p>
              <a:p>
                <a:r>
                  <a:rPr lang="zh-TW" altLang="en-US" sz="500" dirty="0">
                    <a:latin typeface="+mn-ea"/>
                  </a:rPr>
                  <a:t>中國電器股份有限公司</a:t>
                </a:r>
              </a:p>
              <a:p>
                <a:r>
                  <a:rPr lang="zh-TW" altLang="en-US" sz="500" dirty="0">
                    <a:latin typeface="+mn-ea"/>
                  </a:rPr>
                  <a:t>永炬光電科技股份有限公司</a:t>
                </a:r>
                <a:endParaRPr lang="zh-TW" altLang="en-US" sz="500" dirty="0"/>
              </a:p>
            </p:txBody>
          </p:sp>
          <p:sp>
            <p:nvSpPr>
              <p:cNvPr id="32" name="矩形 31"/>
              <p:cNvSpPr/>
              <p:nvPr/>
            </p:nvSpPr>
            <p:spPr>
              <a:xfrm>
                <a:off x="5589275" y="3197312"/>
                <a:ext cx="1071604" cy="216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500" dirty="0">
                  <a:latin typeface="+mn-ea"/>
                </a:endParaRPr>
              </a:p>
              <a:p>
                <a:r>
                  <a:rPr lang="zh-TW" altLang="en-US" sz="500" dirty="0">
                    <a:latin typeface="+mn-ea"/>
                  </a:rPr>
                  <a:t>生耀光電股份有限公司</a:t>
                </a:r>
              </a:p>
              <a:p>
                <a:r>
                  <a:rPr lang="zh-TW" altLang="en-US" sz="500" dirty="0">
                    <a:latin typeface="+mn-ea"/>
                  </a:rPr>
                  <a:t>茂暘能源科技股份有限公司</a:t>
                </a:r>
              </a:p>
              <a:p>
                <a:r>
                  <a:rPr lang="zh-TW" altLang="en-US" sz="500" dirty="0">
                    <a:latin typeface="+mn-ea"/>
                  </a:rPr>
                  <a:t>科風股份有限公司</a:t>
                </a:r>
              </a:p>
              <a:p>
                <a:r>
                  <a:rPr lang="zh-TW" altLang="en-US" sz="500" dirty="0">
                    <a:latin typeface="+mn-ea"/>
                  </a:rPr>
                  <a:t>干布太陽能股份有限公司</a:t>
                </a:r>
              </a:p>
              <a:p>
                <a:r>
                  <a:rPr lang="zh-TW" altLang="en-US" sz="500" dirty="0">
                    <a:latin typeface="+mn-ea"/>
                  </a:rPr>
                  <a:t>立碁光能股份有限公司</a:t>
                </a:r>
              </a:p>
              <a:p>
                <a:r>
                  <a:rPr lang="zh-TW" altLang="en-US" sz="500" dirty="0">
                    <a:latin typeface="+mn-ea"/>
                  </a:rPr>
                  <a:t>景懋光電股份有限公司</a:t>
                </a:r>
              </a:p>
              <a:p>
                <a:r>
                  <a:rPr lang="zh-TW" altLang="en-US" sz="500" dirty="0">
                    <a:latin typeface="+mn-ea"/>
                  </a:rPr>
                  <a:t>和鑫光電股份有限公司</a:t>
                </a:r>
              </a:p>
              <a:p>
                <a:r>
                  <a:rPr lang="zh-TW" altLang="en-US" sz="500" dirty="0">
                    <a:latin typeface="+mn-ea"/>
                  </a:rPr>
                  <a:t>大晶光電股份有限公司</a:t>
                </a:r>
              </a:p>
              <a:p>
                <a:r>
                  <a:rPr lang="zh-TW" altLang="en-US" sz="500" dirty="0">
                    <a:latin typeface="+mn-ea"/>
                  </a:rPr>
                  <a:t>安集科技股份有限公司</a:t>
                </a:r>
              </a:p>
              <a:p>
                <a:r>
                  <a:rPr lang="zh-TW" altLang="en-US" sz="500" dirty="0">
                    <a:latin typeface="+mn-ea"/>
                  </a:rPr>
                  <a:t>知光能源科技</a:t>
                </a:r>
              </a:p>
              <a:p>
                <a:r>
                  <a:rPr lang="zh-TW" altLang="en-US" sz="500" dirty="0">
                    <a:latin typeface="+mn-ea"/>
                  </a:rPr>
                  <a:t>聯相光電股份有限公司</a:t>
                </a:r>
              </a:p>
              <a:p>
                <a:r>
                  <a:rPr lang="zh-TW" altLang="en-US" sz="500" dirty="0">
                    <a:latin typeface="+mn-ea"/>
                  </a:rPr>
                  <a:t>威奈聯合科技股份有限公司</a:t>
                </a:r>
              </a:p>
              <a:p>
                <a:r>
                  <a:rPr lang="zh-TW" altLang="en-US" sz="500" dirty="0">
                    <a:latin typeface="+mn-ea"/>
                  </a:rPr>
                  <a:t>綠能科技股份有限公司</a:t>
                </a:r>
              </a:p>
              <a:p>
                <a:r>
                  <a:rPr lang="zh-TW" altLang="en-US" sz="500" dirty="0">
                    <a:latin typeface="+mn-ea"/>
                  </a:rPr>
                  <a:t>旭能光電股份有限公司</a:t>
                </a:r>
              </a:p>
              <a:p>
                <a:r>
                  <a:rPr lang="zh-TW" altLang="en-US" sz="500" dirty="0">
                    <a:latin typeface="+mn-ea"/>
                  </a:rPr>
                  <a:t>富陽光電股份有限公司</a:t>
                </a:r>
              </a:p>
              <a:p>
                <a:r>
                  <a:rPr lang="zh-TW" altLang="en-US" sz="500" dirty="0">
                    <a:latin typeface="+mn-ea"/>
                  </a:rPr>
                  <a:t>宇通光能股份有限公司</a:t>
                </a:r>
              </a:p>
              <a:p>
                <a:r>
                  <a:rPr lang="zh-TW" altLang="en-US" sz="500" dirty="0">
                    <a:latin typeface="+mn-ea"/>
                  </a:rPr>
                  <a:t>友達光電股份有限公司</a:t>
                </a:r>
              </a:p>
              <a:p>
                <a:r>
                  <a:rPr lang="zh-TW" altLang="en-US" sz="500" dirty="0">
                    <a:latin typeface="+mn-ea"/>
                  </a:rPr>
                  <a:t>威奈聯合科技股份有限公司</a:t>
                </a:r>
              </a:p>
              <a:p>
                <a:r>
                  <a:rPr lang="zh-TW" altLang="en-US" sz="500" dirty="0">
                    <a:latin typeface="+mn-ea"/>
                  </a:rPr>
                  <a:t>豪客能源科技股份有限公司</a:t>
                </a:r>
              </a:p>
              <a:p>
                <a:r>
                  <a:rPr lang="zh-TW" altLang="en-US" sz="500" dirty="0">
                    <a:latin typeface="+mn-ea"/>
                  </a:rPr>
                  <a:t>台灣永光化學工業股份有限公司</a:t>
                </a:r>
              </a:p>
              <a:p>
                <a:r>
                  <a:rPr lang="zh-TW" altLang="en-US" sz="500" dirty="0">
                    <a:latin typeface="+mn-ea"/>
                  </a:rPr>
                  <a:t>精磁科技股份有限公司</a:t>
                </a:r>
              </a:p>
              <a:p>
                <a:r>
                  <a:rPr lang="zh-TW" altLang="en-US" sz="500" dirty="0">
                    <a:latin typeface="+mn-ea"/>
                  </a:rPr>
                  <a:t>奇菱科技股份有限公司</a:t>
                </a:r>
              </a:p>
              <a:p>
                <a:r>
                  <a:rPr lang="zh-TW" altLang="en-US" sz="500" dirty="0">
                    <a:latin typeface="+mn-ea"/>
                  </a:rPr>
                  <a:t>弘勝光電股份有限公司</a:t>
                </a:r>
              </a:p>
              <a:p>
                <a:r>
                  <a:rPr lang="zh-TW" altLang="en-US" sz="500" dirty="0">
                    <a:latin typeface="+mn-ea"/>
                  </a:rPr>
                  <a:t>華宇光能股份有限公司</a:t>
                </a:r>
              </a:p>
              <a:p>
                <a:r>
                  <a:rPr lang="zh-TW" altLang="en-US" sz="500" dirty="0">
                    <a:latin typeface="+mn-ea"/>
                  </a:rPr>
                  <a:t>晶泰國際科技股份有限公司</a:t>
                </a:r>
              </a:p>
              <a:p>
                <a:endParaRPr lang="zh-TW" altLang="en-US" sz="760" dirty="0"/>
              </a:p>
            </p:txBody>
          </p:sp>
        </p:grpSp>
        <p:grpSp>
          <p:nvGrpSpPr>
            <p:cNvPr id="27" name="群組 26"/>
            <p:cNvGrpSpPr/>
            <p:nvPr/>
          </p:nvGrpSpPr>
          <p:grpSpPr>
            <a:xfrm>
              <a:off x="4484048" y="1291161"/>
              <a:ext cx="2182565" cy="1788054"/>
              <a:chOff x="4499950" y="1333692"/>
              <a:chExt cx="2182565" cy="1788054"/>
            </a:xfrm>
          </p:grpSpPr>
          <p:sp>
            <p:nvSpPr>
              <p:cNvPr id="28" name="矩形 27"/>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瑞晶應用材料科技股份有限公司</a:t>
                </a:r>
                <a:endParaRPr lang="en-US" altLang="zh-TW" sz="500" dirty="0">
                  <a:latin typeface="+mn-ea"/>
                </a:endParaRPr>
              </a:p>
              <a:p>
                <a:r>
                  <a:rPr lang="zh-TW" altLang="en-US" sz="500" dirty="0">
                    <a:latin typeface="+mn-ea"/>
                  </a:rPr>
                  <a:t>中美矽晶製品股份有限公司</a:t>
                </a:r>
              </a:p>
              <a:p>
                <a:r>
                  <a:rPr lang="zh-TW" altLang="en-US" sz="500" dirty="0">
                    <a:latin typeface="+mn-ea"/>
                  </a:rPr>
                  <a:t>綠能科技股份有限公司</a:t>
                </a:r>
              </a:p>
              <a:p>
                <a:r>
                  <a:rPr lang="zh-TW" altLang="en-US" sz="500" dirty="0">
                    <a:latin typeface="+mn-ea"/>
                  </a:rPr>
                  <a:t>茂迪股份有限公司</a:t>
                </a:r>
              </a:p>
              <a:p>
                <a:r>
                  <a:rPr lang="zh-TW" altLang="en-US" sz="500" dirty="0">
                    <a:latin typeface="+mn-ea"/>
                  </a:rPr>
                  <a:t>嘉晶電子股份有限公司</a:t>
                </a:r>
              </a:p>
              <a:p>
                <a:r>
                  <a:rPr lang="zh-TW" altLang="en-US" sz="500" dirty="0">
                    <a:latin typeface="+mn-ea"/>
                  </a:rPr>
                  <a:t>旺矽科技股份有限公司</a:t>
                </a:r>
              </a:p>
              <a:p>
                <a:r>
                  <a:rPr lang="zh-TW" altLang="en-US" sz="500" dirty="0">
                    <a:latin typeface="+mn-ea"/>
                  </a:rPr>
                  <a:t>統懋半導體股份有限公司</a:t>
                </a:r>
              </a:p>
              <a:p>
                <a:r>
                  <a:rPr lang="zh-TW" altLang="en-US" sz="500" dirty="0">
                    <a:latin typeface="+mn-ea"/>
                  </a:rPr>
                  <a:t>台灣半導體股份有限公司</a:t>
                </a:r>
              </a:p>
              <a:p>
                <a:r>
                  <a:rPr lang="zh-TW" altLang="en-US" sz="500" dirty="0">
                    <a:latin typeface="+mn-ea"/>
                  </a:rPr>
                  <a:t>山陽科技股份有限公司</a:t>
                </a:r>
              </a:p>
              <a:p>
                <a:r>
                  <a:rPr lang="zh-TW" altLang="en-US" sz="500" dirty="0">
                    <a:latin typeface="+mn-ea"/>
                  </a:rPr>
                  <a:t>達能科技股份有限公司</a:t>
                </a:r>
              </a:p>
              <a:p>
                <a:r>
                  <a:rPr lang="zh-TW" altLang="en-US" sz="500" dirty="0">
                    <a:latin typeface="+mn-ea"/>
                  </a:rPr>
                  <a:t>台灣塑膠工業股份有限公司</a:t>
                </a:r>
              </a:p>
              <a:p>
                <a:r>
                  <a:rPr lang="zh-TW" altLang="en-US" sz="500" dirty="0">
                    <a:latin typeface="+mn-ea"/>
                  </a:rPr>
                  <a:t>冠州能源科技股份有限公司</a:t>
                </a:r>
              </a:p>
              <a:p>
                <a:r>
                  <a:rPr lang="zh-TW" altLang="en-US" sz="500" dirty="0">
                    <a:latin typeface="+mn-ea"/>
                  </a:rPr>
                  <a:t>旭晶能源科技股份有限公司</a:t>
                </a:r>
              </a:p>
              <a:p>
                <a:r>
                  <a:rPr lang="zh-TW" altLang="en-US" sz="500" dirty="0">
                    <a:latin typeface="+mn-ea"/>
                  </a:rPr>
                  <a:t>威富光電股份有限公司</a:t>
                </a:r>
              </a:p>
              <a:p>
                <a:r>
                  <a:rPr lang="zh-TW" altLang="en-US" sz="500" dirty="0">
                    <a:latin typeface="+mn-ea"/>
                  </a:rPr>
                  <a:t>綠能科技股份有限公司</a:t>
                </a:r>
              </a:p>
            </p:txBody>
          </p:sp>
          <p:sp>
            <p:nvSpPr>
              <p:cNvPr id="29" name="矩形 28"/>
              <p:cNvSpPr/>
              <p:nvPr/>
            </p:nvSpPr>
            <p:spPr>
              <a:xfrm>
                <a:off x="4499950" y="1333692"/>
                <a:ext cx="2182565" cy="360000"/>
              </a:xfrm>
              <a:prstGeom prst="rect">
                <a:avLst/>
              </a:prstGeom>
              <a:solidFill>
                <a:srgbClr val="6EB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Silicon Material &amp; Wafer </a:t>
                </a:r>
                <a:endParaRPr lang="zh-TW" altLang="en-US" sz="1400" b="1" dirty="0">
                  <a:latin typeface="Gill Sans MT" panose="020B0502020104020203" pitchFamily="34" charset="0"/>
                  <a:cs typeface="Times New Roman" panose="02020603050405020304" pitchFamily="18" charset="0"/>
                </a:endParaRPr>
              </a:p>
            </p:txBody>
          </p:sp>
        </p:grpSp>
      </p:grpSp>
      <p:sp>
        <p:nvSpPr>
          <p:cNvPr id="4" name="投影片編號版面配置區 3"/>
          <p:cNvSpPr>
            <a:spLocks noGrp="1"/>
          </p:cNvSpPr>
          <p:nvPr>
            <p:ph type="sldNum" sz="quarter" idx="12"/>
          </p:nvPr>
        </p:nvSpPr>
        <p:spPr/>
        <p:txBody>
          <a:bodyPr/>
          <a:lstStyle/>
          <a:p>
            <a:fld id="{1F0B7CC7-DAD1-40A8-BF06-6D8ABF2F877A}" type="slidenum">
              <a:rPr lang="zh-TW" altLang="en-US" smtClean="0"/>
              <a:t>40</a:t>
            </a:fld>
            <a:endParaRPr lang="zh-TW" altLang="en-US"/>
          </a:p>
        </p:txBody>
      </p:sp>
    </p:spTree>
    <p:extLst>
      <p:ext uri="{BB962C8B-B14F-4D97-AF65-F5344CB8AC3E}">
        <p14:creationId xmlns:p14="http://schemas.microsoft.com/office/powerpoint/2010/main" val="214206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1000"/>
                                        <p:tgtEl>
                                          <p:spTgt spid="11"/>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9144000" cy="6998308"/>
          </a:xfrm>
          <a:prstGeom prst="rect">
            <a:avLst/>
          </a:prstGeom>
          <a:noFill/>
          <a:ln>
            <a:noFill/>
          </a:ln>
        </p:spPr>
      </p:pic>
      <p:sp>
        <p:nvSpPr>
          <p:cNvPr id="4" name="文字方塊 3"/>
          <p:cNvSpPr txBox="1"/>
          <p:nvPr/>
        </p:nvSpPr>
        <p:spPr>
          <a:xfrm flipH="1">
            <a:off x="808463" y="518011"/>
            <a:ext cx="7527073" cy="646331"/>
          </a:xfrm>
          <a:prstGeom prst="rect">
            <a:avLst/>
          </a:prstGeom>
          <a:noFill/>
        </p:spPr>
        <p:txBody>
          <a:bodyPr wrap="square" rtlCol="0">
            <a:spAutoFit/>
          </a:bodyPr>
          <a:lstStyle/>
          <a:p>
            <a:r>
              <a:rPr lang="en-US" altLang="zh-TW" sz="3600" dirty="0">
                <a:solidFill>
                  <a:schemeClr val="tx2">
                    <a:lumMod val="20000"/>
                    <a:lumOff val="80000"/>
                  </a:schemeClr>
                </a:solidFill>
                <a:effectLst>
                  <a:outerShdw blurRad="38100" dist="38100" dir="2700000" algn="tl">
                    <a:srgbClr val="000000">
                      <a:alpha val="43137"/>
                    </a:srgbClr>
                  </a:outerShdw>
                </a:effectLst>
                <a:latin typeface="Gill Sans MT" panose="020B0502020104020203" pitchFamily="34" charset="0"/>
              </a:rPr>
              <a:t>Wind Power Industry</a:t>
            </a:r>
            <a:endParaRPr lang="zh-TW" altLang="en-US" sz="3600" dirty="0">
              <a:solidFill>
                <a:schemeClr val="tx2">
                  <a:lumMod val="20000"/>
                  <a:lumOff val="80000"/>
                </a:schemeClr>
              </a:solidFill>
              <a:effectLst>
                <a:outerShdw blurRad="38100" dist="38100" dir="2700000" algn="tl">
                  <a:srgbClr val="000000">
                    <a:alpha val="43137"/>
                  </a:srgbClr>
                </a:outerShdw>
              </a:effectLst>
              <a:latin typeface="Gill Sans MT" panose="020B0502020104020203" pitchFamily="34" charset="0"/>
            </a:endParaRPr>
          </a:p>
        </p:txBody>
      </p:sp>
      <p:grpSp>
        <p:nvGrpSpPr>
          <p:cNvPr id="2" name="群組 1"/>
          <p:cNvGrpSpPr/>
          <p:nvPr/>
        </p:nvGrpSpPr>
        <p:grpSpPr>
          <a:xfrm>
            <a:off x="96253" y="1333692"/>
            <a:ext cx="6566878" cy="5368036"/>
            <a:chOff x="96253" y="1333692"/>
            <a:chExt cx="6566878" cy="5368036"/>
          </a:xfrm>
        </p:grpSpPr>
        <p:pic>
          <p:nvPicPr>
            <p:cNvPr id="12" name="圖片 11"/>
            <p:cNvPicPr>
              <a:picLocks noChangeAspect="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96253" y="1395657"/>
              <a:ext cx="3521125" cy="5306071"/>
            </a:xfrm>
            <a:prstGeom prst="rect">
              <a:avLst/>
            </a:prstGeom>
          </p:spPr>
        </p:pic>
        <p:grpSp>
          <p:nvGrpSpPr>
            <p:cNvPr id="7" name="群組 6"/>
            <p:cNvGrpSpPr/>
            <p:nvPr/>
          </p:nvGrpSpPr>
          <p:grpSpPr>
            <a:xfrm>
              <a:off x="4490252" y="1333692"/>
              <a:ext cx="2172879" cy="848787"/>
              <a:chOff x="4490252" y="1333692"/>
              <a:chExt cx="2172879" cy="848787"/>
            </a:xfrm>
          </p:grpSpPr>
          <p:sp>
            <p:nvSpPr>
              <p:cNvPr id="8" name="矩形 7"/>
              <p:cNvSpPr/>
              <p:nvPr/>
            </p:nvSpPr>
            <p:spPr>
              <a:xfrm>
                <a:off x="4490252" y="1661938"/>
                <a:ext cx="2160000" cy="52054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拓凱實業股份有限公司</a:t>
                </a:r>
              </a:p>
              <a:p>
                <a:r>
                  <a:rPr lang="zh-TW" altLang="en-US" sz="500" dirty="0">
                    <a:latin typeface="微軟正黑體" panose="020B0604030504040204" pitchFamily="34" charset="-120"/>
                    <a:ea typeface="微軟正黑體" panose="020B0604030504040204" pitchFamily="34" charset="-120"/>
                  </a:rPr>
                  <a:t>聚鼎科技股份有限公司</a:t>
                </a:r>
                <a:r>
                  <a:rPr lang="en-US" altLang="zh-TW" sz="500" dirty="0">
                    <a:latin typeface="微軟正黑體" panose="020B0604030504040204" pitchFamily="34" charset="-120"/>
                    <a:ea typeface="微軟正黑體" panose="020B0604030504040204" pitchFamily="34" charset="-120"/>
                  </a:rPr>
                  <a:t/>
                </a:r>
                <a:br>
                  <a:rPr lang="en-US" altLang="zh-TW" sz="500" dirty="0">
                    <a:latin typeface="微軟正黑體" panose="020B0604030504040204" pitchFamily="34" charset="-120"/>
                    <a:ea typeface="微軟正黑體" panose="020B0604030504040204" pitchFamily="34" charset="-120"/>
                  </a:rPr>
                </a:br>
                <a:endParaRPr lang="zh-TW" altLang="en-US" sz="5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490252" y="1333692"/>
                <a:ext cx="2172879" cy="360000"/>
              </a:xfrm>
              <a:prstGeom prst="rect">
                <a:avLst/>
              </a:prstGeom>
              <a:solidFill>
                <a:srgbClr val="3DB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Raw Material</a:t>
                </a:r>
              </a:p>
            </p:txBody>
          </p:sp>
        </p:grpSp>
      </p:grpSp>
      <p:grpSp>
        <p:nvGrpSpPr>
          <p:cNvPr id="14" name="群組 13"/>
          <p:cNvGrpSpPr/>
          <p:nvPr/>
        </p:nvGrpSpPr>
        <p:grpSpPr>
          <a:xfrm>
            <a:off x="207561" y="1323383"/>
            <a:ext cx="6452035" cy="5674925"/>
            <a:chOff x="204538" y="1321660"/>
            <a:chExt cx="6452035" cy="5674925"/>
          </a:xfrm>
        </p:grpSpPr>
        <p:pic>
          <p:nvPicPr>
            <p:cNvPr id="15" name="圖片 14"/>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04538" y="1321660"/>
              <a:ext cx="3453877" cy="5674925"/>
            </a:xfrm>
            <a:prstGeom prst="rect">
              <a:avLst/>
            </a:prstGeom>
          </p:spPr>
        </p:pic>
        <p:grpSp>
          <p:nvGrpSpPr>
            <p:cNvPr id="16" name="群組 15"/>
            <p:cNvGrpSpPr/>
            <p:nvPr/>
          </p:nvGrpSpPr>
          <p:grpSpPr>
            <a:xfrm>
              <a:off x="4477648" y="1333692"/>
              <a:ext cx="2172604" cy="848787"/>
              <a:chOff x="4477648" y="1333692"/>
              <a:chExt cx="2172604" cy="848787"/>
            </a:xfrm>
          </p:grpSpPr>
          <p:sp>
            <p:nvSpPr>
              <p:cNvPr id="19" name="矩形 18"/>
              <p:cNvSpPr/>
              <p:nvPr/>
            </p:nvSpPr>
            <p:spPr>
              <a:xfrm>
                <a:off x="4490252" y="1661938"/>
                <a:ext cx="2160000" cy="52054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拓凱實業股份有限公司</a:t>
                </a:r>
              </a:p>
              <a:p>
                <a:r>
                  <a:rPr lang="zh-TW" altLang="en-US" sz="500" dirty="0">
                    <a:latin typeface="微軟正黑體" panose="020B0604030504040204" pitchFamily="34" charset="-120"/>
                    <a:ea typeface="微軟正黑體" panose="020B0604030504040204" pitchFamily="34" charset="-120"/>
                  </a:rPr>
                  <a:t>聚鼎科技股份有限公司</a:t>
                </a:r>
                <a:r>
                  <a:rPr lang="en-US" altLang="zh-TW" sz="500" dirty="0">
                    <a:latin typeface="微軟正黑體" panose="020B0604030504040204" pitchFamily="34" charset="-120"/>
                    <a:ea typeface="微軟正黑體" panose="020B0604030504040204" pitchFamily="34" charset="-120"/>
                  </a:rPr>
                  <a:t/>
                </a:r>
                <a:br>
                  <a:rPr lang="en-US" altLang="zh-TW" sz="500" dirty="0">
                    <a:latin typeface="微軟正黑體" panose="020B0604030504040204" pitchFamily="34" charset="-120"/>
                    <a:ea typeface="微軟正黑體" panose="020B0604030504040204" pitchFamily="34" charset="-120"/>
                  </a:rPr>
                </a:br>
                <a:endParaRPr lang="zh-TW" altLang="en-US" sz="500" dirty="0">
                  <a:latin typeface="微軟正黑體" panose="020B0604030504040204" pitchFamily="34" charset="-120"/>
                  <a:ea typeface="微軟正黑體" panose="020B0604030504040204" pitchFamily="34" charset="-120"/>
                </a:endParaRPr>
              </a:p>
            </p:txBody>
          </p:sp>
          <p:sp>
            <p:nvSpPr>
              <p:cNvPr id="20" name="矩形 19"/>
              <p:cNvSpPr/>
              <p:nvPr/>
            </p:nvSpPr>
            <p:spPr>
              <a:xfrm>
                <a:off x="4477648" y="1333692"/>
                <a:ext cx="2163181" cy="360000"/>
              </a:xfrm>
              <a:prstGeom prst="rect">
                <a:avLst/>
              </a:prstGeom>
              <a:solidFill>
                <a:srgbClr val="3DB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Raw Materials</a:t>
                </a:r>
              </a:p>
            </p:txBody>
          </p:sp>
        </p:grpSp>
        <p:sp>
          <p:nvSpPr>
            <p:cNvPr id="17" name="矩形 16"/>
            <p:cNvSpPr/>
            <p:nvPr/>
          </p:nvSpPr>
          <p:spPr>
            <a:xfrm>
              <a:off x="4490314" y="2436126"/>
              <a:ext cx="2160000" cy="113132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先進複材科技股份有限公司</a:t>
              </a:r>
            </a:p>
            <a:p>
              <a:r>
                <a:rPr lang="zh-TW" altLang="en-US" sz="500" dirty="0">
                  <a:latin typeface="+mn-ea"/>
                </a:rPr>
                <a:t>東元電機股份有限公司</a:t>
              </a:r>
            </a:p>
            <a:p>
              <a:r>
                <a:rPr lang="zh-TW" altLang="en-US" sz="500" dirty="0">
                  <a:latin typeface="+mn-ea"/>
                </a:rPr>
                <a:t>中鋼機械股份有限公司</a:t>
              </a:r>
            </a:p>
            <a:p>
              <a:r>
                <a:rPr lang="zh-TW" altLang="en-US" sz="500" dirty="0">
                  <a:latin typeface="+mn-ea"/>
                </a:rPr>
                <a:t>源潤豐鑄造股份有限公司</a:t>
              </a:r>
            </a:p>
            <a:p>
              <a:r>
                <a:rPr lang="zh-TW" altLang="en-US" sz="500" dirty="0">
                  <a:latin typeface="+mn-ea"/>
                </a:rPr>
                <a:t>漢翔航空工業股份有限公司</a:t>
              </a:r>
            </a:p>
            <a:p>
              <a:r>
                <a:rPr lang="zh-TW" altLang="en-US" sz="500" dirty="0">
                  <a:latin typeface="+mn-ea"/>
                </a:rPr>
                <a:t>六和機械股份有限公司</a:t>
              </a:r>
            </a:p>
            <a:p>
              <a:r>
                <a:rPr lang="zh-TW" altLang="en-US" sz="500" dirty="0">
                  <a:latin typeface="+mn-ea"/>
                </a:rPr>
                <a:t>華新麗華股份有限公司</a:t>
              </a:r>
            </a:p>
            <a:p>
              <a:r>
                <a:rPr lang="zh-TW" altLang="en-US" sz="500" dirty="0">
                  <a:latin typeface="+mn-ea"/>
                </a:rPr>
                <a:t>立隆電子工業股份有限公司</a:t>
              </a:r>
            </a:p>
            <a:p>
              <a:r>
                <a:rPr lang="zh-TW" altLang="en-US" sz="500" dirty="0">
                  <a:latin typeface="+mn-ea"/>
                </a:rPr>
                <a:t>台灣山域股份有限公司</a:t>
              </a:r>
            </a:p>
            <a:p>
              <a:r>
                <a:rPr lang="zh-TW" altLang="en-US" sz="500" dirty="0">
                  <a:latin typeface="+mn-ea"/>
                </a:rPr>
                <a:t>太平洋電線電纜股份有限公司</a:t>
              </a:r>
            </a:p>
            <a:p>
              <a:r>
                <a:rPr lang="zh-TW" altLang="en-US" sz="500" dirty="0">
                  <a:latin typeface="+mn-ea"/>
                </a:rPr>
                <a:t>智寶電子股份有限公司</a:t>
              </a:r>
            </a:p>
            <a:p>
              <a:r>
                <a:rPr lang="zh-TW" altLang="en-US" sz="500" dirty="0">
                  <a:latin typeface="+mn-ea"/>
                </a:rPr>
                <a:t>巨薪企業股份有限公司</a:t>
              </a:r>
            </a:p>
            <a:p>
              <a:endParaRPr lang="zh-TW" altLang="en-US" sz="500" dirty="0">
                <a:latin typeface="+mn-ea"/>
              </a:endParaRPr>
            </a:p>
          </p:txBody>
        </p:sp>
        <p:sp>
          <p:nvSpPr>
            <p:cNvPr id="18" name="矩形 17"/>
            <p:cNvSpPr/>
            <p:nvPr/>
          </p:nvSpPr>
          <p:spPr>
            <a:xfrm>
              <a:off x="4484914" y="2075116"/>
              <a:ext cx="217165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Critical Parts</a:t>
              </a:r>
            </a:p>
          </p:txBody>
        </p:sp>
      </p:grpSp>
      <p:grpSp>
        <p:nvGrpSpPr>
          <p:cNvPr id="21" name="群組 20"/>
          <p:cNvGrpSpPr/>
          <p:nvPr/>
        </p:nvGrpSpPr>
        <p:grpSpPr>
          <a:xfrm>
            <a:off x="139797" y="1323383"/>
            <a:ext cx="8689937" cy="5524309"/>
            <a:chOff x="133195" y="1333691"/>
            <a:chExt cx="8689937" cy="5524309"/>
          </a:xfrm>
        </p:grpSpPr>
        <p:sp>
          <p:nvSpPr>
            <p:cNvPr id="22" name="矩形 21"/>
            <p:cNvSpPr/>
            <p:nvPr/>
          </p:nvSpPr>
          <p:spPr>
            <a:xfrm>
              <a:off x="6660735" y="1695396"/>
              <a:ext cx="2160000" cy="7387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東元電機股份有限公司</a:t>
              </a:r>
            </a:p>
            <a:p>
              <a:r>
                <a:rPr lang="zh-TW" altLang="en-US" sz="500" dirty="0">
                  <a:latin typeface="+mn-ea"/>
                </a:rPr>
                <a:t>大賀電子股份有限公司</a:t>
              </a:r>
            </a:p>
            <a:p>
              <a:r>
                <a:rPr lang="zh-TW" altLang="en-US" sz="500" dirty="0">
                  <a:latin typeface="+mn-ea"/>
                </a:rPr>
                <a:t>台達電子工業股份有限公司</a:t>
              </a:r>
            </a:p>
            <a:p>
              <a:r>
                <a:rPr lang="zh-TW" altLang="en-US" sz="500" dirty="0">
                  <a:latin typeface="+mn-ea"/>
                </a:rPr>
                <a:t>耀能科技股份有限公司</a:t>
              </a:r>
            </a:p>
            <a:p>
              <a:r>
                <a:rPr lang="zh-TW" altLang="en-US" sz="500" dirty="0">
                  <a:latin typeface="+mn-ea"/>
                </a:rPr>
                <a:t>漢翔航空工業股份有限公司</a:t>
              </a:r>
              <a:endParaRPr lang="en-US" altLang="zh-TW" sz="500" dirty="0">
                <a:latin typeface="+mn-ea"/>
              </a:endParaRPr>
            </a:p>
            <a:p>
              <a:r>
                <a:rPr lang="zh-TW" altLang="en-US" sz="500" dirty="0">
                  <a:latin typeface="+mn-ea"/>
                </a:rPr>
                <a:t>中興電工機械股份有限公司</a:t>
              </a:r>
            </a:p>
            <a:p>
              <a:r>
                <a:rPr lang="zh-TW" altLang="en-US" sz="500" dirty="0">
                  <a:latin typeface="+mn-ea"/>
                </a:rPr>
                <a:t>樂士電機股份有限公司</a:t>
              </a:r>
            </a:p>
          </p:txBody>
        </p:sp>
        <p:sp>
          <p:nvSpPr>
            <p:cNvPr id="23" name="矩形 22"/>
            <p:cNvSpPr/>
            <p:nvPr/>
          </p:nvSpPr>
          <p:spPr>
            <a:xfrm>
              <a:off x="6663132" y="1333691"/>
              <a:ext cx="2160000" cy="360000"/>
            </a:xfrm>
            <a:prstGeom prst="rect">
              <a:avLst/>
            </a:prstGeom>
            <a:solidFill>
              <a:srgbClr val="45B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System Operators</a:t>
              </a:r>
            </a:p>
          </p:txBody>
        </p:sp>
        <p:pic>
          <p:nvPicPr>
            <p:cNvPr id="24" name="圖片 23"/>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133195" y="1378751"/>
              <a:ext cx="3375609" cy="5479249"/>
            </a:xfrm>
            <a:prstGeom prst="rect">
              <a:avLst/>
            </a:prstGeom>
          </p:spPr>
        </p:pic>
        <p:grpSp>
          <p:nvGrpSpPr>
            <p:cNvPr id="25" name="群組 24"/>
            <p:cNvGrpSpPr/>
            <p:nvPr/>
          </p:nvGrpSpPr>
          <p:grpSpPr>
            <a:xfrm>
              <a:off x="4499950" y="1333692"/>
              <a:ext cx="2163181" cy="848787"/>
              <a:chOff x="4499950" y="1333692"/>
              <a:chExt cx="2163181" cy="848787"/>
            </a:xfrm>
          </p:grpSpPr>
          <p:sp>
            <p:nvSpPr>
              <p:cNvPr id="28" name="矩形 27"/>
              <p:cNvSpPr/>
              <p:nvPr/>
            </p:nvSpPr>
            <p:spPr>
              <a:xfrm>
                <a:off x="4503131" y="1661938"/>
                <a:ext cx="2160000" cy="52054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拓凱實業股份有限公司</a:t>
                </a:r>
              </a:p>
              <a:p>
                <a:r>
                  <a:rPr lang="zh-TW" altLang="en-US" sz="500" dirty="0">
                    <a:latin typeface="+mn-ea"/>
                  </a:rPr>
                  <a:t>聚鼎科技股份有限公司</a:t>
                </a:r>
                <a:r>
                  <a:rPr lang="en-US" altLang="zh-TW" sz="500" dirty="0">
                    <a:latin typeface="+mn-ea"/>
                  </a:rPr>
                  <a:t/>
                </a:r>
                <a:br>
                  <a:rPr lang="en-US" altLang="zh-TW" sz="500" dirty="0">
                    <a:latin typeface="+mn-ea"/>
                  </a:rPr>
                </a:br>
                <a:endParaRPr lang="zh-TW" altLang="en-US" sz="500" dirty="0">
                  <a:latin typeface="+mn-ea"/>
                </a:endParaRPr>
              </a:p>
            </p:txBody>
          </p:sp>
          <p:sp>
            <p:nvSpPr>
              <p:cNvPr id="29" name="矩形 28"/>
              <p:cNvSpPr/>
              <p:nvPr/>
            </p:nvSpPr>
            <p:spPr>
              <a:xfrm>
                <a:off x="4499950" y="1333692"/>
                <a:ext cx="2163181" cy="360000"/>
              </a:xfrm>
              <a:prstGeom prst="rect">
                <a:avLst/>
              </a:prstGeom>
              <a:solidFill>
                <a:srgbClr val="3DB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Raw Material</a:t>
                </a:r>
              </a:p>
            </p:txBody>
          </p:sp>
        </p:grpSp>
        <p:sp>
          <p:nvSpPr>
            <p:cNvPr id="26" name="矩形 25"/>
            <p:cNvSpPr/>
            <p:nvPr/>
          </p:nvSpPr>
          <p:spPr>
            <a:xfrm>
              <a:off x="4490314" y="2436126"/>
              <a:ext cx="2160000" cy="113132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先進複材科技股份有限公司</a:t>
              </a:r>
            </a:p>
            <a:p>
              <a:r>
                <a:rPr lang="zh-TW" altLang="en-US" sz="500" dirty="0">
                  <a:latin typeface="+mn-ea"/>
                </a:rPr>
                <a:t>東元電機股份有限公司</a:t>
              </a:r>
            </a:p>
            <a:p>
              <a:r>
                <a:rPr lang="zh-TW" altLang="en-US" sz="500" dirty="0">
                  <a:latin typeface="+mn-ea"/>
                </a:rPr>
                <a:t>中鋼機械股份有限公司</a:t>
              </a:r>
            </a:p>
            <a:p>
              <a:r>
                <a:rPr lang="zh-TW" altLang="en-US" sz="500" dirty="0">
                  <a:latin typeface="+mn-ea"/>
                </a:rPr>
                <a:t>源潤豐鑄造股份有限公司</a:t>
              </a:r>
            </a:p>
            <a:p>
              <a:r>
                <a:rPr lang="zh-TW" altLang="en-US" sz="500" dirty="0">
                  <a:latin typeface="+mn-ea"/>
                </a:rPr>
                <a:t>漢翔航空工業股份有限公司</a:t>
              </a:r>
            </a:p>
            <a:p>
              <a:r>
                <a:rPr lang="zh-TW" altLang="en-US" sz="500" dirty="0">
                  <a:latin typeface="+mn-ea"/>
                </a:rPr>
                <a:t>六和機械股份有限公司</a:t>
              </a:r>
            </a:p>
            <a:p>
              <a:r>
                <a:rPr lang="zh-TW" altLang="en-US" sz="500" dirty="0">
                  <a:latin typeface="+mn-ea"/>
                </a:rPr>
                <a:t>華新麗華股份有限公司</a:t>
              </a:r>
            </a:p>
            <a:p>
              <a:r>
                <a:rPr lang="zh-TW" altLang="en-US" sz="500" dirty="0">
                  <a:latin typeface="+mn-ea"/>
                </a:rPr>
                <a:t>立隆電子工業股份有限公司</a:t>
              </a:r>
            </a:p>
            <a:p>
              <a:r>
                <a:rPr lang="zh-TW" altLang="en-US" sz="500" dirty="0">
                  <a:latin typeface="+mn-ea"/>
                </a:rPr>
                <a:t>台灣山域股份有限公司</a:t>
              </a:r>
            </a:p>
            <a:p>
              <a:r>
                <a:rPr lang="zh-TW" altLang="en-US" sz="500" dirty="0">
                  <a:latin typeface="+mn-ea"/>
                </a:rPr>
                <a:t>太平洋電線電纜股份有限公司</a:t>
              </a:r>
            </a:p>
            <a:p>
              <a:r>
                <a:rPr lang="zh-TW" altLang="en-US" sz="500" dirty="0">
                  <a:latin typeface="+mn-ea"/>
                </a:rPr>
                <a:t>智寶電子股份有限公司</a:t>
              </a:r>
            </a:p>
            <a:p>
              <a:r>
                <a:rPr lang="zh-TW" altLang="en-US" sz="500" dirty="0">
                  <a:latin typeface="+mn-ea"/>
                </a:rPr>
                <a:t>巨薪企業股份有限公司</a:t>
              </a:r>
            </a:p>
            <a:p>
              <a:endParaRPr lang="zh-TW" altLang="en-US" sz="500" dirty="0">
                <a:latin typeface="+mn-ea"/>
              </a:endParaRPr>
            </a:p>
          </p:txBody>
        </p:sp>
        <p:sp>
          <p:nvSpPr>
            <p:cNvPr id="27" name="矩形 26"/>
            <p:cNvSpPr/>
            <p:nvPr/>
          </p:nvSpPr>
          <p:spPr>
            <a:xfrm>
              <a:off x="4499950" y="2075116"/>
              <a:ext cx="2163696"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Critical Parts</a:t>
              </a:r>
            </a:p>
          </p:txBody>
        </p:sp>
      </p:grpSp>
      <p:sp>
        <p:nvSpPr>
          <p:cNvPr id="5" name="投影片編號版面配置區 4"/>
          <p:cNvSpPr>
            <a:spLocks noGrp="1"/>
          </p:cNvSpPr>
          <p:nvPr>
            <p:ph type="sldNum" sz="quarter" idx="12"/>
          </p:nvPr>
        </p:nvSpPr>
        <p:spPr/>
        <p:txBody>
          <a:bodyPr/>
          <a:lstStyle/>
          <a:p>
            <a:fld id="{1F0B7CC7-DAD1-40A8-BF06-6D8ABF2F877A}" type="slidenum">
              <a:rPr lang="zh-TW" altLang="en-US" smtClean="0"/>
              <a:t>41</a:t>
            </a:fld>
            <a:endParaRPr lang="zh-TW" altLang="en-US"/>
          </a:p>
        </p:txBody>
      </p:sp>
    </p:spTree>
    <p:extLst>
      <p:ext uri="{BB962C8B-B14F-4D97-AF65-F5344CB8AC3E}">
        <p14:creationId xmlns:p14="http://schemas.microsoft.com/office/powerpoint/2010/main" val="327958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1000"/>
                                        <p:tgtEl>
                                          <p:spTgt spid="14"/>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heckerboard(across)">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p:cNvPicPr>
            <a:picLocks noChangeAspect="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0" y="-70310"/>
            <a:ext cx="9144000" cy="7040352"/>
          </a:xfrm>
          <a:prstGeom prst="rect">
            <a:avLst/>
          </a:prstGeom>
          <a:noFill/>
          <a:ln>
            <a:noFill/>
          </a:ln>
        </p:spPr>
      </p:pic>
      <p:sp>
        <p:nvSpPr>
          <p:cNvPr id="5" name="文字方塊 4"/>
          <p:cNvSpPr txBox="1"/>
          <p:nvPr/>
        </p:nvSpPr>
        <p:spPr>
          <a:xfrm>
            <a:off x="809471" y="561920"/>
            <a:ext cx="5240204" cy="646331"/>
          </a:xfrm>
          <a:prstGeom prst="rect">
            <a:avLst/>
          </a:prstGeom>
          <a:noFill/>
        </p:spPr>
        <p:txBody>
          <a:bodyPr wrap="square" rtlCol="0">
            <a:spAutoFit/>
          </a:bodyPr>
          <a:lstStyle/>
          <a:p>
            <a:r>
              <a:rPr lang="en-US" altLang="zh-TW" sz="3600" dirty="0">
                <a:solidFill>
                  <a:schemeClr val="accent2">
                    <a:lumMod val="20000"/>
                    <a:lumOff val="80000"/>
                  </a:schemeClr>
                </a:solidFill>
                <a:effectLst>
                  <a:outerShdw blurRad="38100" dist="38100" dir="2700000" algn="tl">
                    <a:srgbClr val="000000">
                      <a:alpha val="43137"/>
                    </a:srgbClr>
                  </a:outerShdw>
                </a:effectLst>
                <a:latin typeface="Gill Sans MT" panose="020B0502020104020203" pitchFamily="34" charset="0"/>
              </a:rPr>
              <a:t>LED &amp; Lighting Industry</a:t>
            </a:r>
            <a:endParaRPr lang="zh-TW" altLang="en-US" sz="3600" dirty="0">
              <a:solidFill>
                <a:schemeClr val="accent2">
                  <a:lumMod val="20000"/>
                  <a:lumOff val="80000"/>
                </a:schemeClr>
              </a:solidFill>
              <a:effectLst>
                <a:outerShdw blurRad="38100" dist="38100" dir="2700000" algn="tl">
                  <a:srgbClr val="000000">
                    <a:alpha val="43137"/>
                  </a:srgbClr>
                </a:outerShdw>
              </a:effectLst>
              <a:latin typeface="Gill Sans MT" panose="020B0502020104020203" pitchFamily="34" charset="0"/>
            </a:endParaRPr>
          </a:p>
        </p:txBody>
      </p:sp>
      <p:grpSp>
        <p:nvGrpSpPr>
          <p:cNvPr id="2" name="群組 1"/>
          <p:cNvGrpSpPr/>
          <p:nvPr/>
        </p:nvGrpSpPr>
        <p:grpSpPr>
          <a:xfrm>
            <a:off x="36094" y="1327234"/>
            <a:ext cx="6623857" cy="5461730"/>
            <a:chOff x="36094" y="1327234"/>
            <a:chExt cx="6623857" cy="5461730"/>
          </a:xfrm>
        </p:grpSpPr>
        <p:pic>
          <p:nvPicPr>
            <p:cNvPr id="4" name="圖片 3"/>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36094" y="1327234"/>
              <a:ext cx="3513221" cy="5461730"/>
            </a:xfrm>
            <a:prstGeom prst="rect">
              <a:avLst/>
            </a:prstGeom>
          </p:spPr>
        </p:pic>
        <p:grpSp>
          <p:nvGrpSpPr>
            <p:cNvPr id="9" name="群組 8"/>
            <p:cNvGrpSpPr/>
            <p:nvPr/>
          </p:nvGrpSpPr>
          <p:grpSpPr>
            <a:xfrm>
              <a:off x="4499951" y="1333692"/>
              <a:ext cx="2160000" cy="1788054"/>
              <a:chOff x="4499951" y="1333692"/>
              <a:chExt cx="2160000" cy="1788054"/>
            </a:xfrm>
          </p:grpSpPr>
          <p:sp>
            <p:nvSpPr>
              <p:cNvPr id="10" name="矩形 9"/>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華上光電股份有限公司</a:t>
                </a:r>
              </a:p>
              <a:p>
                <a:r>
                  <a:rPr lang="zh-TW" altLang="en-US" sz="500" dirty="0">
                    <a:latin typeface="微軟正黑體" panose="020B0604030504040204" pitchFamily="34" charset="-120"/>
                    <a:ea typeface="微軟正黑體" panose="020B0604030504040204" pitchFamily="34" charset="-120"/>
                  </a:rPr>
                  <a:t>廣鎵光電股份有限公司</a:t>
                </a:r>
              </a:p>
              <a:p>
                <a:r>
                  <a:rPr lang="zh-TW" altLang="en-US" sz="500" dirty="0">
                    <a:latin typeface="微軟正黑體" panose="020B0604030504040204" pitchFamily="34" charset="-120"/>
                    <a:ea typeface="微軟正黑體" panose="020B0604030504040204" pitchFamily="34" charset="-120"/>
                  </a:rPr>
                  <a:t>璨圓光電股份有限公司</a:t>
                </a:r>
              </a:p>
              <a:p>
                <a:r>
                  <a:rPr lang="zh-TW" altLang="en-US" sz="500" dirty="0">
                    <a:latin typeface="微軟正黑體" panose="020B0604030504040204" pitchFamily="34" charset="-120"/>
                    <a:ea typeface="微軟正黑體" panose="020B0604030504040204" pitchFamily="34" charset="-120"/>
                  </a:rPr>
                  <a:t>泰谷光電科技股份有限公司</a:t>
                </a:r>
              </a:p>
              <a:p>
                <a:r>
                  <a:rPr lang="zh-TW" altLang="en-US" sz="500" dirty="0">
                    <a:latin typeface="微軟正黑體" panose="020B0604030504040204" pitchFamily="34" charset="-120"/>
                    <a:ea typeface="微軟正黑體" panose="020B0604030504040204" pitchFamily="34" charset="-120"/>
                  </a:rPr>
                  <a:t>旭明光電股份有限公司</a:t>
                </a:r>
              </a:p>
              <a:p>
                <a:r>
                  <a:rPr lang="zh-TW" altLang="en-US" sz="500" dirty="0">
                    <a:latin typeface="微軟正黑體" panose="020B0604030504040204" pitchFamily="34" charset="-120"/>
                    <a:ea typeface="微軟正黑體" panose="020B0604030504040204" pitchFamily="34" charset="-120"/>
                  </a:rPr>
                  <a:t>新世紀光電股份有限公司</a:t>
                </a:r>
              </a:p>
              <a:p>
                <a:r>
                  <a:rPr lang="zh-TW" altLang="en-US" sz="500" dirty="0">
                    <a:latin typeface="微軟正黑體" panose="020B0604030504040204" pitchFamily="34" charset="-120"/>
                    <a:ea typeface="微軟正黑體" panose="020B0604030504040204" pitchFamily="34" charset="-120"/>
                  </a:rPr>
                  <a:t>炬鑫科技股份有限公司</a:t>
                </a:r>
              </a:p>
              <a:p>
                <a:r>
                  <a:rPr lang="zh-TW" altLang="en-US" sz="500" dirty="0">
                    <a:latin typeface="微軟正黑體" panose="020B0604030504040204" pitchFamily="34" charset="-120"/>
                    <a:ea typeface="微軟正黑體" panose="020B0604030504040204" pitchFamily="34" charset="-120"/>
                  </a:rPr>
                  <a:t>南亞光電股份有限公司</a:t>
                </a:r>
              </a:p>
              <a:p>
                <a:r>
                  <a:rPr lang="zh-TW" altLang="en-US" sz="500" dirty="0">
                    <a:latin typeface="微軟正黑體" panose="020B0604030504040204" pitchFamily="34" charset="-120"/>
                    <a:ea typeface="微軟正黑體" panose="020B0604030504040204" pitchFamily="34" charset="-120"/>
                  </a:rPr>
                  <a:t>光鋐科技股份有限公司</a:t>
                </a:r>
              </a:p>
              <a:p>
                <a:r>
                  <a:rPr lang="zh-TW" altLang="en-US" sz="500" dirty="0">
                    <a:latin typeface="微軟正黑體" panose="020B0604030504040204" pitchFamily="34" charset="-120"/>
                    <a:ea typeface="微軟正黑體" panose="020B0604030504040204" pitchFamily="34" charset="-120"/>
                  </a:rPr>
                  <a:t>全新光電科技股份有限公司</a:t>
                </a:r>
              </a:p>
              <a:p>
                <a:r>
                  <a:rPr lang="zh-TW" altLang="en-US" sz="500" dirty="0">
                    <a:latin typeface="微軟正黑體" panose="020B0604030504040204" pitchFamily="34" charset="-120"/>
                    <a:ea typeface="微軟正黑體" panose="020B0604030504040204" pitchFamily="34" charset="-120"/>
                  </a:rPr>
                  <a:t>台灣信越矽利光股份有限公司</a:t>
                </a:r>
              </a:p>
              <a:p>
                <a:r>
                  <a:rPr lang="zh-TW" altLang="en-US" sz="500" dirty="0">
                    <a:latin typeface="微軟正黑體" panose="020B0604030504040204" pitchFamily="34" charset="-120"/>
                    <a:ea typeface="微軟正黑體" panose="020B0604030504040204" pitchFamily="34" charset="-120"/>
                  </a:rPr>
                  <a:t>聯亞光電工業股份有限公司</a:t>
                </a:r>
              </a:p>
              <a:p>
                <a:r>
                  <a:rPr lang="zh-TW" altLang="en-US" sz="500" dirty="0">
                    <a:latin typeface="微軟正黑體" panose="020B0604030504040204" pitchFamily="34" charset="-120"/>
                    <a:ea typeface="微軟正黑體" panose="020B0604030504040204" pitchFamily="34" charset="-120"/>
                  </a:rPr>
                  <a:t>巨鎵科技股份有限公司</a:t>
                </a:r>
              </a:p>
              <a:p>
                <a:r>
                  <a:rPr lang="zh-TW" altLang="en-US" sz="500" dirty="0">
                    <a:latin typeface="微軟正黑體" panose="020B0604030504040204" pitchFamily="34" charset="-120"/>
                    <a:ea typeface="微軟正黑體" panose="020B0604030504040204" pitchFamily="34" charset="-120"/>
                  </a:rPr>
                  <a:t>鼎元光電科技股份有限公司</a:t>
                </a:r>
              </a:p>
              <a:p>
                <a:r>
                  <a:rPr lang="zh-TW" altLang="en-US" sz="500" dirty="0">
                    <a:latin typeface="微軟正黑體" panose="020B0604030504040204" pitchFamily="34" charset="-120"/>
                    <a:ea typeface="微軟正黑體" panose="020B0604030504040204" pitchFamily="34" charset="-120"/>
                  </a:rPr>
                  <a:t>光磊科技股份有限公司</a:t>
                </a:r>
              </a:p>
              <a:p>
                <a:r>
                  <a:rPr lang="zh-TW" altLang="en-US" sz="500" dirty="0">
                    <a:latin typeface="微軟正黑體" panose="020B0604030504040204" pitchFamily="34" charset="-120"/>
                    <a:ea typeface="微軟正黑體" panose="020B0604030504040204" pitchFamily="34" charset="-120"/>
                  </a:rPr>
                  <a:t>聯勝光電股份有限公司</a:t>
                </a:r>
              </a:p>
              <a:p>
                <a:r>
                  <a:rPr lang="zh-TW" altLang="en-US" sz="500" dirty="0">
                    <a:latin typeface="微軟正黑體" panose="020B0604030504040204" pitchFamily="34" charset="-120"/>
                    <a:ea typeface="微軟正黑體" panose="020B0604030504040204" pitchFamily="34" charset="-120"/>
                  </a:rPr>
                  <a:t>隆達電子股份有限公司</a:t>
                </a:r>
              </a:p>
              <a:p>
                <a:r>
                  <a:rPr lang="zh-TW" altLang="en-US" sz="500" dirty="0">
                    <a:latin typeface="微軟正黑體" panose="020B0604030504040204" pitchFamily="34" charset="-120"/>
                    <a:ea typeface="微軟正黑體" panose="020B0604030504040204" pitchFamily="34" charset="-120"/>
                  </a:rPr>
                  <a:t>晶元光電股份有限公司</a:t>
                </a:r>
              </a:p>
              <a:p>
                <a:r>
                  <a:rPr lang="zh-TW" altLang="en-US" sz="500" dirty="0">
                    <a:latin typeface="微軟正黑體" panose="020B0604030504040204" pitchFamily="34" charset="-120"/>
                    <a:ea typeface="微軟正黑體" panose="020B0604030504040204" pitchFamily="34" charset="-120"/>
                  </a:rPr>
                  <a:t>鼎承光電股份有限公司</a:t>
                </a:r>
              </a:p>
            </p:txBody>
          </p:sp>
          <p:sp>
            <p:nvSpPr>
              <p:cNvPr id="11" name="矩形 10"/>
              <p:cNvSpPr/>
              <p:nvPr/>
            </p:nvSpPr>
            <p:spPr>
              <a:xfrm>
                <a:off x="4499951" y="1333692"/>
                <a:ext cx="2160000" cy="360000"/>
              </a:xfrm>
              <a:prstGeom prst="rect">
                <a:avLst/>
              </a:prstGeom>
              <a:solidFill>
                <a:srgbClr val="DC16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Epi &amp; Chip</a:t>
                </a:r>
              </a:p>
            </p:txBody>
          </p:sp>
        </p:grpSp>
      </p:grpSp>
      <p:grpSp>
        <p:nvGrpSpPr>
          <p:cNvPr id="8" name="群組 7"/>
          <p:cNvGrpSpPr/>
          <p:nvPr/>
        </p:nvGrpSpPr>
        <p:grpSpPr>
          <a:xfrm>
            <a:off x="141136" y="1327234"/>
            <a:ext cx="6749520" cy="5642808"/>
            <a:chOff x="144378" y="1299413"/>
            <a:chExt cx="6749520" cy="5642808"/>
          </a:xfrm>
        </p:grpSpPr>
        <p:pic>
          <p:nvPicPr>
            <p:cNvPr id="12" name="圖片 11"/>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144378" y="1299413"/>
              <a:ext cx="3572739" cy="5642808"/>
            </a:xfrm>
            <a:prstGeom prst="rect">
              <a:avLst/>
            </a:prstGeom>
          </p:spPr>
        </p:pic>
        <p:sp>
          <p:nvSpPr>
            <p:cNvPr id="13" name="矩形 12"/>
            <p:cNvSpPr/>
            <p:nvPr/>
          </p:nvSpPr>
          <p:spPr>
            <a:xfrm>
              <a:off x="4496573" y="3118298"/>
              <a:ext cx="2397325" cy="35150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Package</a:t>
              </a:r>
            </a:p>
          </p:txBody>
        </p:sp>
        <p:sp>
          <p:nvSpPr>
            <p:cNvPr id="14" name="矩形 13"/>
            <p:cNvSpPr/>
            <p:nvPr/>
          </p:nvSpPr>
          <p:spPr>
            <a:xfrm>
              <a:off x="4503193" y="3440677"/>
              <a:ext cx="2160000" cy="32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今台電子股份有限公司</a:t>
              </a:r>
            </a:p>
            <a:p>
              <a:r>
                <a:rPr lang="zh-TW" altLang="en-US" sz="500" dirty="0">
                  <a:latin typeface="+mn-ea"/>
                </a:rPr>
                <a:t>台灣琭旦股份有限公司</a:t>
              </a:r>
            </a:p>
            <a:p>
              <a:r>
                <a:rPr lang="zh-TW" altLang="en-US" sz="500" dirty="0">
                  <a:latin typeface="+mn-ea"/>
                </a:rPr>
                <a:t>光寶科技股份有限公司</a:t>
              </a:r>
            </a:p>
            <a:p>
              <a:r>
                <a:rPr lang="zh-TW" altLang="en-US" sz="500" dirty="0">
                  <a:latin typeface="+mn-ea"/>
                </a:rPr>
                <a:t>光鼎電子股份有限公司</a:t>
              </a:r>
            </a:p>
            <a:p>
              <a:r>
                <a:rPr lang="zh-TW" altLang="en-US" sz="500" dirty="0">
                  <a:latin typeface="+mn-ea"/>
                </a:rPr>
                <a:t>李洲科技股份有限公司</a:t>
              </a:r>
            </a:p>
            <a:p>
              <a:r>
                <a:rPr lang="zh-TW" altLang="en-US" sz="500" dirty="0">
                  <a:latin typeface="+mn-ea"/>
                </a:rPr>
                <a:t>宏齊科技股份有限公司</a:t>
              </a:r>
            </a:p>
            <a:p>
              <a:r>
                <a:rPr lang="zh-TW" altLang="en-US" sz="500" dirty="0">
                  <a:latin typeface="+mn-ea"/>
                </a:rPr>
                <a:t>東貝光電科技股份有限公司</a:t>
              </a:r>
            </a:p>
            <a:p>
              <a:r>
                <a:rPr lang="zh-TW" altLang="en-US" sz="500" dirty="0">
                  <a:latin typeface="+mn-ea"/>
                </a:rPr>
                <a:t>佰鴻工業股份有限公司</a:t>
              </a:r>
            </a:p>
            <a:p>
              <a:r>
                <a:rPr lang="zh-TW" altLang="en-US" sz="500" dirty="0">
                  <a:latin typeface="+mn-ea"/>
                </a:rPr>
                <a:t>億光電子工業股份有限公司</a:t>
              </a:r>
            </a:p>
            <a:p>
              <a:r>
                <a:rPr lang="zh-TW" altLang="en-US" sz="500" dirty="0">
                  <a:latin typeface="+mn-ea"/>
                </a:rPr>
                <a:t>興華電子工業股份有限公司</a:t>
              </a:r>
            </a:p>
            <a:p>
              <a:r>
                <a:rPr lang="zh-TW" altLang="en-US" sz="500" dirty="0">
                  <a:latin typeface="+mn-ea"/>
                </a:rPr>
                <a:t>先進開發光電股份有限公司</a:t>
              </a:r>
            </a:p>
            <a:p>
              <a:r>
                <a:rPr lang="zh-TW" altLang="en-US" sz="500" dirty="0">
                  <a:latin typeface="+mn-ea"/>
                </a:rPr>
                <a:t>詮興開發科技股份有限公司</a:t>
              </a:r>
            </a:p>
            <a:p>
              <a:r>
                <a:rPr lang="zh-TW" altLang="en-US" sz="500" dirty="0">
                  <a:latin typeface="+mn-ea"/>
                </a:rPr>
                <a:t>優佰利股份有限公司</a:t>
              </a:r>
            </a:p>
            <a:p>
              <a:r>
                <a:rPr lang="zh-TW" altLang="en-US" sz="500" dirty="0">
                  <a:latin typeface="+mn-ea"/>
                </a:rPr>
                <a:t>夆典科技開發股份有限公司</a:t>
              </a:r>
            </a:p>
            <a:p>
              <a:r>
                <a:rPr lang="zh-TW" altLang="en-US" sz="500" dirty="0">
                  <a:latin typeface="+mn-ea"/>
                </a:rPr>
                <a:t>研晶光電股份有限公司</a:t>
              </a:r>
            </a:p>
            <a:p>
              <a:r>
                <a:rPr lang="zh-TW" altLang="en-US" sz="500" dirty="0">
                  <a:latin typeface="+mn-ea"/>
                </a:rPr>
                <a:t>聯嘉光電股份有限公司</a:t>
              </a:r>
            </a:p>
            <a:p>
              <a:r>
                <a:rPr lang="zh-TW" altLang="en-US" sz="500" dirty="0">
                  <a:latin typeface="+mn-ea"/>
                </a:rPr>
                <a:t>麗太科技股份有限公司</a:t>
              </a:r>
            </a:p>
            <a:p>
              <a:r>
                <a:rPr lang="zh-TW" altLang="en-US" sz="500" dirty="0">
                  <a:latin typeface="+mn-ea"/>
                </a:rPr>
                <a:t>岱娜電子工業股份有限公司</a:t>
              </a:r>
            </a:p>
            <a:p>
              <a:r>
                <a:rPr lang="zh-TW" altLang="en-US" sz="500" dirty="0">
                  <a:latin typeface="+mn-ea"/>
                </a:rPr>
                <a:t>建樺電子股份有限公司</a:t>
              </a:r>
            </a:p>
            <a:p>
              <a:r>
                <a:rPr lang="zh-TW" altLang="en-US" sz="500" dirty="0">
                  <a:latin typeface="+mn-ea"/>
                </a:rPr>
                <a:t>馥珅光電股份有限公司</a:t>
              </a:r>
            </a:p>
            <a:p>
              <a:r>
                <a:rPr lang="zh-TW" altLang="en-US" sz="500" dirty="0">
                  <a:latin typeface="+mn-ea"/>
                </a:rPr>
                <a:t>和正豐科技股份有限公司</a:t>
              </a:r>
            </a:p>
            <a:p>
              <a:r>
                <a:rPr lang="zh-TW" altLang="en-US" sz="500" dirty="0">
                  <a:latin typeface="+mn-ea"/>
                </a:rPr>
                <a:t>喬霖科技股份有限公司</a:t>
              </a:r>
            </a:p>
            <a:p>
              <a:r>
                <a:rPr lang="zh-TW" altLang="en-US" sz="500" dirty="0">
                  <a:latin typeface="+mn-ea"/>
                </a:rPr>
                <a:t>葳天科技股份有限公司</a:t>
              </a:r>
            </a:p>
            <a:p>
              <a:r>
                <a:rPr lang="zh-TW" altLang="en-US" sz="500" dirty="0">
                  <a:latin typeface="+mn-ea"/>
                </a:rPr>
                <a:t>光田電子股份有限公司</a:t>
              </a:r>
            </a:p>
            <a:p>
              <a:r>
                <a:rPr lang="zh-TW" altLang="en-US" sz="500" dirty="0">
                  <a:latin typeface="+mn-ea"/>
                </a:rPr>
                <a:t>宇之光科技股份有限公司</a:t>
              </a:r>
            </a:p>
            <a:p>
              <a:r>
                <a:rPr lang="zh-TW" altLang="en-US" sz="500" dirty="0">
                  <a:latin typeface="+mn-ea"/>
                </a:rPr>
                <a:t>威力盟電子股份有限公司</a:t>
              </a:r>
            </a:p>
            <a:p>
              <a:r>
                <a:rPr lang="zh-TW" altLang="en-US" sz="500" dirty="0">
                  <a:latin typeface="+mn-ea"/>
                </a:rPr>
                <a:t>華信光電科技股份有限公司</a:t>
              </a:r>
            </a:p>
            <a:p>
              <a:r>
                <a:rPr lang="zh-TW" altLang="en-US" sz="500" dirty="0">
                  <a:latin typeface="+mn-ea"/>
                </a:rPr>
                <a:t>億光電子工業股份有限公司</a:t>
              </a:r>
            </a:p>
            <a:p>
              <a:r>
                <a:rPr lang="zh-TW" altLang="en-US" sz="500" dirty="0">
                  <a:latin typeface="+mn-ea"/>
                </a:rPr>
                <a:t>福華電子股份有限公司</a:t>
              </a:r>
            </a:p>
            <a:p>
              <a:r>
                <a:rPr lang="zh-TW" altLang="en-US" sz="500" dirty="0">
                  <a:latin typeface="+mn-ea"/>
                </a:rPr>
                <a:t>弘凱光電股份有限公司</a:t>
              </a:r>
            </a:p>
            <a:p>
              <a:r>
                <a:rPr lang="zh-TW" altLang="en-US" sz="500" dirty="0">
                  <a:latin typeface="+mn-ea"/>
                </a:rPr>
                <a:t>柏友照明科技股份有限公司</a:t>
              </a:r>
            </a:p>
            <a:p>
              <a:r>
                <a:rPr lang="zh-TW" altLang="en-US" sz="500" dirty="0">
                  <a:latin typeface="+mn-ea"/>
                </a:rPr>
                <a:t>連營科技股份有限公司</a:t>
              </a:r>
            </a:p>
            <a:p>
              <a:r>
                <a:rPr lang="zh-TW" altLang="en-US" sz="500" dirty="0">
                  <a:latin typeface="+mn-ea"/>
                </a:rPr>
                <a:t>立碁電子工業股份有限公司</a:t>
              </a:r>
            </a:p>
            <a:p>
              <a:r>
                <a:rPr lang="zh-TW" altLang="en-US" sz="500" dirty="0">
                  <a:latin typeface="+mn-ea"/>
                </a:rPr>
                <a:t>同欣電子工業股份有限公司</a:t>
              </a:r>
            </a:p>
            <a:p>
              <a:r>
                <a:rPr lang="zh-TW" altLang="en-US" sz="500" dirty="0">
                  <a:latin typeface="+mn-ea"/>
                </a:rPr>
                <a:t>宏齊科技</a:t>
              </a:r>
            </a:p>
            <a:p>
              <a:r>
                <a:rPr lang="zh-TW" altLang="en-US" sz="500" dirty="0">
                  <a:latin typeface="+mn-ea"/>
                </a:rPr>
                <a:t>優亮科技股份有限公司</a:t>
              </a:r>
            </a:p>
            <a:p>
              <a:r>
                <a:rPr lang="zh-TW" altLang="en-US" sz="500" dirty="0">
                  <a:latin typeface="+mn-ea"/>
                </a:rPr>
                <a:t>英特明光能股份有限公司</a:t>
              </a:r>
            </a:p>
            <a:p>
              <a:r>
                <a:rPr lang="zh-TW" altLang="en-US" sz="500" dirty="0">
                  <a:latin typeface="+mn-ea"/>
                </a:rPr>
                <a:t>華興電子工業股份有限公司</a:t>
              </a:r>
            </a:p>
            <a:p>
              <a:r>
                <a:rPr lang="zh-TW" altLang="en-US" sz="500" dirty="0">
                  <a:latin typeface="+mn-ea"/>
                </a:rPr>
                <a:t>清晰科技</a:t>
              </a:r>
            </a:p>
            <a:p>
              <a:r>
                <a:rPr lang="zh-TW" altLang="en-US" sz="500" dirty="0">
                  <a:latin typeface="+mn-ea"/>
                </a:rPr>
                <a:t>太極光光電股份有限公司</a:t>
              </a:r>
            </a:p>
          </p:txBody>
        </p:sp>
        <p:grpSp>
          <p:nvGrpSpPr>
            <p:cNvPr id="15" name="群組 14"/>
            <p:cNvGrpSpPr/>
            <p:nvPr/>
          </p:nvGrpSpPr>
          <p:grpSpPr>
            <a:xfrm>
              <a:off x="4499951" y="1333692"/>
              <a:ext cx="2160000" cy="1788054"/>
              <a:chOff x="4499951" y="1333692"/>
              <a:chExt cx="2160000" cy="1788054"/>
            </a:xfrm>
          </p:grpSpPr>
          <p:sp>
            <p:nvSpPr>
              <p:cNvPr id="16" name="矩形 15"/>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華上光電股份有限公司</a:t>
                </a:r>
              </a:p>
              <a:p>
                <a:r>
                  <a:rPr lang="zh-TW" altLang="en-US" sz="500" dirty="0">
                    <a:latin typeface="微軟正黑體" panose="020B0604030504040204" pitchFamily="34" charset="-120"/>
                    <a:ea typeface="微軟正黑體" panose="020B0604030504040204" pitchFamily="34" charset="-120"/>
                  </a:rPr>
                  <a:t>廣鎵光電股份有限公司</a:t>
                </a:r>
              </a:p>
              <a:p>
                <a:r>
                  <a:rPr lang="zh-TW" altLang="en-US" sz="500" dirty="0">
                    <a:latin typeface="微軟正黑體" panose="020B0604030504040204" pitchFamily="34" charset="-120"/>
                    <a:ea typeface="微軟正黑體" panose="020B0604030504040204" pitchFamily="34" charset="-120"/>
                  </a:rPr>
                  <a:t>璨圓光電股份有限公司</a:t>
                </a:r>
              </a:p>
              <a:p>
                <a:r>
                  <a:rPr lang="zh-TW" altLang="en-US" sz="500" dirty="0">
                    <a:latin typeface="微軟正黑體" panose="020B0604030504040204" pitchFamily="34" charset="-120"/>
                    <a:ea typeface="微軟正黑體" panose="020B0604030504040204" pitchFamily="34" charset="-120"/>
                  </a:rPr>
                  <a:t>泰谷光電科技股份有限公司</a:t>
                </a:r>
              </a:p>
              <a:p>
                <a:r>
                  <a:rPr lang="zh-TW" altLang="en-US" sz="500" dirty="0">
                    <a:latin typeface="微軟正黑體" panose="020B0604030504040204" pitchFamily="34" charset="-120"/>
                    <a:ea typeface="微軟正黑體" panose="020B0604030504040204" pitchFamily="34" charset="-120"/>
                  </a:rPr>
                  <a:t>旭明光電股份有限公司</a:t>
                </a:r>
              </a:p>
              <a:p>
                <a:r>
                  <a:rPr lang="zh-TW" altLang="en-US" sz="500" dirty="0">
                    <a:latin typeface="微軟正黑體" panose="020B0604030504040204" pitchFamily="34" charset="-120"/>
                    <a:ea typeface="微軟正黑體" panose="020B0604030504040204" pitchFamily="34" charset="-120"/>
                  </a:rPr>
                  <a:t>新世紀光電股份有限公司</a:t>
                </a:r>
              </a:p>
              <a:p>
                <a:r>
                  <a:rPr lang="zh-TW" altLang="en-US" sz="500" dirty="0">
                    <a:latin typeface="微軟正黑體" panose="020B0604030504040204" pitchFamily="34" charset="-120"/>
                    <a:ea typeface="微軟正黑體" panose="020B0604030504040204" pitchFamily="34" charset="-120"/>
                  </a:rPr>
                  <a:t>炬鑫科技股份有限公司</a:t>
                </a:r>
              </a:p>
              <a:p>
                <a:r>
                  <a:rPr lang="zh-TW" altLang="en-US" sz="500" dirty="0">
                    <a:latin typeface="微軟正黑體" panose="020B0604030504040204" pitchFamily="34" charset="-120"/>
                    <a:ea typeface="微軟正黑體" panose="020B0604030504040204" pitchFamily="34" charset="-120"/>
                  </a:rPr>
                  <a:t>南亞光電股份有限公司</a:t>
                </a:r>
              </a:p>
              <a:p>
                <a:r>
                  <a:rPr lang="zh-TW" altLang="en-US" sz="500" dirty="0">
                    <a:latin typeface="微軟正黑體" panose="020B0604030504040204" pitchFamily="34" charset="-120"/>
                    <a:ea typeface="微軟正黑體" panose="020B0604030504040204" pitchFamily="34" charset="-120"/>
                  </a:rPr>
                  <a:t>光鋐科技股份有限公司</a:t>
                </a:r>
              </a:p>
              <a:p>
                <a:r>
                  <a:rPr lang="zh-TW" altLang="en-US" sz="500" dirty="0">
                    <a:latin typeface="微軟正黑體" panose="020B0604030504040204" pitchFamily="34" charset="-120"/>
                    <a:ea typeface="微軟正黑體" panose="020B0604030504040204" pitchFamily="34" charset="-120"/>
                  </a:rPr>
                  <a:t>全新光電科技股份有限公司</a:t>
                </a:r>
              </a:p>
              <a:p>
                <a:r>
                  <a:rPr lang="zh-TW" altLang="en-US" sz="500" dirty="0">
                    <a:latin typeface="微軟正黑體" panose="020B0604030504040204" pitchFamily="34" charset="-120"/>
                    <a:ea typeface="微軟正黑體" panose="020B0604030504040204" pitchFamily="34" charset="-120"/>
                  </a:rPr>
                  <a:t>台灣信越矽利光股份有限公司</a:t>
                </a:r>
              </a:p>
              <a:p>
                <a:r>
                  <a:rPr lang="zh-TW" altLang="en-US" sz="500" dirty="0">
                    <a:latin typeface="微軟正黑體" panose="020B0604030504040204" pitchFamily="34" charset="-120"/>
                    <a:ea typeface="微軟正黑體" panose="020B0604030504040204" pitchFamily="34" charset="-120"/>
                  </a:rPr>
                  <a:t>聯亞光電工業股份有限公司</a:t>
                </a:r>
              </a:p>
              <a:p>
                <a:r>
                  <a:rPr lang="zh-TW" altLang="en-US" sz="500" dirty="0">
                    <a:latin typeface="微軟正黑體" panose="020B0604030504040204" pitchFamily="34" charset="-120"/>
                    <a:ea typeface="微軟正黑體" panose="020B0604030504040204" pitchFamily="34" charset="-120"/>
                  </a:rPr>
                  <a:t>巨鎵科技股份有限公司</a:t>
                </a:r>
              </a:p>
              <a:p>
                <a:r>
                  <a:rPr lang="zh-TW" altLang="en-US" sz="500" dirty="0">
                    <a:latin typeface="微軟正黑體" panose="020B0604030504040204" pitchFamily="34" charset="-120"/>
                    <a:ea typeface="微軟正黑體" panose="020B0604030504040204" pitchFamily="34" charset="-120"/>
                  </a:rPr>
                  <a:t>鼎元光電科技股份有限公司</a:t>
                </a:r>
              </a:p>
              <a:p>
                <a:r>
                  <a:rPr lang="zh-TW" altLang="en-US" sz="500" dirty="0">
                    <a:latin typeface="微軟正黑體" panose="020B0604030504040204" pitchFamily="34" charset="-120"/>
                    <a:ea typeface="微軟正黑體" panose="020B0604030504040204" pitchFamily="34" charset="-120"/>
                  </a:rPr>
                  <a:t>光磊科技股份有限公司</a:t>
                </a:r>
              </a:p>
              <a:p>
                <a:r>
                  <a:rPr lang="zh-TW" altLang="en-US" sz="500" dirty="0">
                    <a:latin typeface="微軟正黑體" panose="020B0604030504040204" pitchFamily="34" charset="-120"/>
                    <a:ea typeface="微軟正黑體" panose="020B0604030504040204" pitchFamily="34" charset="-120"/>
                  </a:rPr>
                  <a:t>聯勝光電股份有限公司</a:t>
                </a:r>
              </a:p>
              <a:p>
                <a:r>
                  <a:rPr lang="zh-TW" altLang="en-US" sz="500" dirty="0">
                    <a:latin typeface="微軟正黑體" panose="020B0604030504040204" pitchFamily="34" charset="-120"/>
                    <a:ea typeface="微軟正黑體" panose="020B0604030504040204" pitchFamily="34" charset="-120"/>
                  </a:rPr>
                  <a:t>隆達電子股份有限公司</a:t>
                </a:r>
              </a:p>
              <a:p>
                <a:r>
                  <a:rPr lang="zh-TW" altLang="en-US" sz="500" dirty="0">
                    <a:latin typeface="微軟正黑體" panose="020B0604030504040204" pitchFamily="34" charset="-120"/>
                    <a:ea typeface="微軟正黑體" panose="020B0604030504040204" pitchFamily="34" charset="-120"/>
                  </a:rPr>
                  <a:t>晶元光電股份有限公司</a:t>
                </a:r>
              </a:p>
              <a:p>
                <a:r>
                  <a:rPr lang="zh-TW" altLang="en-US" sz="500" dirty="0">
                    <a:latin typeface="微軟正黑體" panose="020B0604030504040204" pitchFamily="34" charset="-120"/>
                    <a:ea typeface="微軟正黑體" panose="020B0604030504040204" pitchFamily="34" charset="-120"/>
                  </a:rPr>
                  <a:t>鼎承光電股份有限公司</a:t>
                </a:r>
              </a:p>
            </p:txBody>
          </p:sp>
          <p:sp>
            <p:nvSpPr>
              <p:cNvPr id="17" name="矩形 16"/>
              <p:cNvSpPr/>
              <p:nvPr/>
            </p:nvSpPr>
            <p:spPr>
              <a:xfrm>
                <a:off x="4499951" y="1333692"/>
                <a:ext cx="2160000" cy="360000"/>
              </a:xfrm>
              <a:prstGeom prst="rect">
                <a:avLst/>
              </a:prstGeom>
              <a:solidFill>
                <a:srgbClr val="DC16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Epi &amp; Chip </a:t>
                </a:r>
              </a:p>
            </p:txBody>
          </p:sp>
        </p:grpSp>
      </p:grpSp>
      <p:grpSp>
        <p:nvGrpSpPr>
          <p:cNvPr id="18" name="群組 17"/>
          <p:cNvGrpSpPr/>
          <p:nvPr/>
        </p:nvGrpSpPr>
        <p:grpSpPr>
          <a:xfrm>
            <a:off x="223949" y="1305462"/>
            <a:ext cx="8595548" cy="5482228"/>
            <a:chOff x="225187" y="1290048"/>
            <a:chExt cx="8595548" cy="5482228"/>
          </a:xfrm>
        </p:grpSpPr>
        <p:pic>
          <p:nvPicPr>
            <p:cNvPr id="19" name="圖片 18"/>
            <p:cNvPicPr>
              <a:picLocks noChangeAspect="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25187" y="1290048"/>
              <a:ext cx="3409199" cy="5482228"/>
            </a:xfrm>
            <a:prstGeom prst="rect">
              <a:avLst/>
            </a:prstGeom>
          </p:spPr>
        </p:pic>
        <p:sp>
          <p:nvSpPr>
            <p:cNvPr id="21" name="矩形 20"/>
            <p:cNvSpPr/>
            <p:nvPr/>
          </p:nvSpPr>
          <p:spPr>
            <a:xfrm>
              <a:off x="4503193" y="3440677"/>
              <a:ext cx="2160000" cy="32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今台電子股份有限公司</a:t>
              </a:r>
            </a:p>
            <a:p>
              <a:r>
                <a:rPr lang="zh-TW" altLang="en-US" sz="500" dirty="0">
                  <a:latin typeface="+mn-ea"/>
                </a:rPr>
                <a:t>台灣琭旦股份有限公司</a:t>
              </a:r>
            </a:p>
            <a:p>
              <a:r>
                <a:rPr lang="zh-TW" altLang="en-US" sz="500" dirty="0">
                  <a:latin typeface="+mn-ea"/>
                </a:rPr>
                <a:t>光寶科技股份有限公司</a:t>
              </a:r>
            </a:p>
            <a:p>
              <a:r>
                <a:rPr lang="zh-TW" altLang="en-US" sz="500" dirty="0">
                  <a:latin typeface="+mn-ea"/>
                </a:rPr>
                <a:t>光鼎電子股份有限公司</a:t>
              </a:r>
            </a:p>
            <a:p>
              <a:r>
                <a:rPr lang="zh-TW" altLang="en-US" sz="500" dirty="0">
                  <a:latin typeface="+mn-ea"/>
                </a:rPr>
                <a:t>李洲科技股份有限公司</a:t>
              </a:r>
            </a:p>
            <a:p>
              <a:r>
                <a:rPr lang="zh-TW" altLang="en-US" sz="500" dirty="0">
                  <a:latin typeface="+mn-ea"/>
                </a:rPr>
                <a:t>宏齊科技股份有限公司</a:t>
              </a:r>
            </a:p>
            <a:p>
              <a:r>
                <a:rPr lang="zh-TW" altLang="en-US" sz="500" dirty="0">
                  <a:latin typeface="+mn-ea"/>
                </a:rPr>
                <a:t>東貝光電科技股份有限公司</a:t>
              </a:r>
            </a:p>
            <a:p>
              <a:r>
                <a:rPr lang="zh-TW" altLang="en-US" sz="500" dirty="0">
                  <a:latin typeface="+mn-ea"/>
                </a:rPr>
                <a:t>佰鴻工業股份有限公司</a:t>
              </a:r>
            </a:p>
            <a:p>
              <a:r>
                <a:rPr lang="zh-TW" altLang="en-US" sz="500" dirty="0">
                  <a:latin typeface="+mn-ea"/>
                </a:rPr>
                <a:t>億光電子工業股份有限公司</a:t>
              </a:r>
            </a:p>
            <a:p>
              <a:r>
                <a:rPr lang="zh-TW" altLang="en-US" sz="500" dirty="0">
                  <a:latin typeface="+mn-ea"/>
                </a:rPr>
                <a:t>興華電子工業股份有限公司</a:t>
              </a:r>
            </a:p>
            <a:p>
              <a:r>
                <a:rPr lang="zh-TW" altLang="en-US" sz="500" dirty="0">
                  <a:latin typeface="+mn-ea"/>
                </a:rPr>
                <a:t>先進開發光電股份有限公司</a:t>
              </a:r>
            </a:p>
            <a:p>
              <a:r>
                <a:rPr lang="zh-TW" altLang="en-US" sz="500" dirty="0">
                  <a:latin typeface="+mn-ea"/>
                </a:rPr>
                <a:t>詮興開發科技股份有限公司</a:t>
              </a:r>
            </a:p>
            <a:p>
              <a:r>
                <a:rPr lang="zh-TW" altLang="en-US" sz="500" dirty="0">
                  <a:latin typeface="+mn-ea"/>
                </a:rPr>
                <a:t>優佰利股份有限公司</a:t>
              </a:r>
            </a:p>
            <a:p>
              <a:r>
                <a:rPr lang="zh-TW" altLang="en-US" sz="500" dirty="0">
                  <a:latin typeface="+mn-ea"/>
                </a:rPr>
                <a:t>夆典科技開發股份有限公司</a:t>
              </a:r>
            </a:p>
            <a:p>
              <a:r>
                <a:rPr lang="zh-TW" altLang="en-US" sz="500" dirty="0">
                  <a:latin typeface="+mn-ea"/>
                </a:rPr>
                <a:t>研晶光電股份有限公司</a:t>
              </a:r>
            </a:p>
            <a:p>
              <a:r>
                <a:rPr lang="zh-TW" altLang="en-US" sz="500" dirty="0">
                  <a:latin typeface="+mn-ea"/>
                </a:rPr>
                <a:t>聯嘉光電股份有限公司</a:t>
              </a:r>
            </a:p>
            <a:p>
              <a:r>
                <a:rPr lang="zh-TW" altLang="en-US" sz="500" dirty="0">
                  <a:latin typeface="+mn-ea"/>
                </a:rPr>
                <a:t>麗太科技股份有限公司</a:t>
              </a:r>
            </a:p>
            <a:p>
              <a:r>
                <a:rPr lang="zh-TW" altLang="en-US" sz="500" dirty="0">
                  <a:latin typeface="+mn-ea"/>
                </a:rPr>
                <a:t>岱娜電子工業股份有限公司</a:t>
              </a:r>
            </a:p>
            <a:p>
              <a:r>
                <a:rPr lang="zh-TW" altLang="en-US" sz="500" dirty="0">
                  <a:latin typeface="+mn-ea"/>
                </a:rPr>
                <a:t>建樺電子股份有限公司</a:t>
              </a:r>
            </a:p>
            <a:p>
              <a:r>
                <a:rPr lang="zh-TW" altLang="en-US" sz="500" dirty="0">
                  <a:latin typeface="+mn-ea"/>
                </a:rPr>
                <a:t>馥珅光電股份有限公司</a:t>
              </a:r>
            </a:p>
            <a:p>
              <a:r>
                <a:rPr lang="zh-TW" altLang="en-US" sz="500" dirty="0">
                  <a:latin typeface="+mn-ea"/>
                </a:rPr>
                <a:t>和正豐科技股份有限公司</a:t>
              </a:r>
            </a:p>
            <a:p>
              <a:r>
                <a:rPr lang="zh-TW" altLang="en-US" sz="500" dirty="0">
                  <a:latin typeface="+mn-ea"/>
                </a:rPr>
                <a:t>喬霖科技股份有限公司</a:t>
              </a:r>
            </a:p>
            <a:p>
              <a:r>
                <a:rPr lang="zh-TW" altLang="en-US" sz="500" dirty="0">
                  <a:latin typeface="+mn-ea"/>
                </a:rPr>
                <a:t>葳天科技股份有限公司</a:t>
              </a:r>
            </a:p>
            <a:p>
              <a:r>
                <a:rPr lang="zh-TW" altLang="en-US" sz="500" dirty="0">
                  <a:latin typeface="+mn-ea"/>
                </a:rPr>
                <a:t>光田電子股份有限公司</a:t>
              </a:r>
            </a:p>
            <a:p>
              <a:r>
                <a:rPr lang="zh-TW" altLang="en-US" sz="500" dirty="0">
                  <a:latin typeface="+mn-ea"/>
                </a:rPr>
                <a:t>宇之光科技股份有限公司</a:t>
              </a:r>
            </a:p>
            <a:p>
              <a:r>
                <a:rPr lang="zh-TW" altLang="en-US" sz="500" dirty="0">
                  <a:latin typeface="+mn-ea"/>
                </a:rPr>
                <a:t>威力盟電子股份有限公司</a:t>
              </a:r>
            </a:p>
            <a:p>
              <a:r>
                <a:rPr lang="zh-TW" altLang="en-US" sz="500" dirty="0">
                  <a:latin typeface="+mn-ea"/>
                </a:rPr>
                <a:t>華信光電科技股份有限公司</a:t>
              </a:r>
            </a:p>
            <a:p>
              <a:r>
                <a:rPr lang="zh-TW" altLang="en-US" sz="500" dirty="0">
                  <a:latin typeface="+mn-ea"/>
                </a:rPr>
                <a:t>億光電子工業股份有限公司</a:t>
              </a:r>
            </a:p>
            <a:p>
              <a:r>
                <a:rPr lang="zh-TW" altLang="en-US" sz="500" dirty="0">
                  <a:latin typeface="+mn-ea"/>
                </a:rPr>
                <a:t>福華電子股份有限公司</a:t>
              </a:r>
            </a:p>
            <a:p>
              <a:r>
                <a:rPr lang="zh-TW" altLang="en-US" sz="500" dirty="0">
                  <a:latin typeface="+mn-ea"/>
                </a:rPr>
                <a:t>弘凱光電股份有限公司</a:t>
              </a:r>
            </a:p>
            <a:p>
              <a:r>
                <a:rPr lang="zh-TW" altLang="en-US" sz="500" dirty="0">
                  <a:latin typeface="+mn-ea"/>
                </a:rPr>
                <a:t>柏友照明科技股份有限公司</a:t>
              </a:r>
            </a:p>
            <a:p>
              <a:r>
                <a:rPr lang="zh-TW" altLang="en-US" sz="500" dirty="0">
                  <a:latin typeface="+mn-ea"/>
                </a:rPr>
                <a:t>連營科技股份有限公司</a:t>
              </a:r>
            </a:p>
            <a:p>
              <a:r>
                <a:rPr lang="zh-TW" altLang="en-US" sz="500" dirty="0">
                  <a:latin typeface="+mn-ea"/>
                </a:rPr>
                <a:t>立碁電子工業股份有限公司</a:t>
              </a:r>
            </a:p>
            <a:p>
              <a:r>
                <a:rPr lang="zh-TW" altLang="en-US" sz="500" dirty="0">
                  <a:latin typeface="+mn-ea"/>
                </a:rPr>
                <a:t>同欣電子工業股份有限公司</a:t>
              </a:r>
            </a:p>
            <a:p>
              <a:r>
                <a:rPr lang="zh-TW" altLang="en-US" sz="500" dirty="0">
                  <a:latin typeface="+mn-ea"/>
                </a:rPr>
                <a:t>宏齊科技</a:t>
              </a:r>
            </a:p>
            <a:p>
              <a:r>
                <a:rPr lang="zh-TW" altLang="en-US" sz="500" dirty="0">
                  <a:latin typeface="+mn-ea"/>
                </a:rPr>
                <a:t>優亮科技股份有限公司</a:t>
              </a:r>
            </a:p>
            <a:p>
              <a:r>
                <a:rPr lang="zh-TW" altLang="en-US" sz="500" dirty="0">
                  <a:latin typeface="+mn-ea"/>
                </a:rPr>
                <a:t>英特明光能股份有限公司</a:t>
              </a:r>
            </a:p>
            <a:p>
              <a:r>
                <a:rPr lang="zh-TW" altLang="en-US" sz="500" dirty="0">
                  <a:latin typeface="+mn-ea"/>
                </a:rPr>
                <a:t>華興電子工業股份有限公司</a:t>
              </a:r>
            </a:p>
            <a:p>
              <a:r>
                <a:rPr lang="zh-TW" altLang="en-US" sz="500" dirty="0">
                  <a:latin typeface="+mn-ea"/>
                </a:rPr>
                <a:t>清晰科技</a:t>
              </a:r>
            </a:p>
            <a:p>
              <a:r>
                <a:rPr lang="zh-TW" altLang="en-US" sz="500" dirty="0">
                  <a:latin typeface="+mn-ea"/>
                </a:rPr>
                <a:t>太極光光電股份有限公司</a:t>
              </a:r>
            </a:p>
          </p:txBody>
        </p:sp>
        <p:grpSp>
          <p:nvGrpSpPr>
            <p:cNvPr id="22" name="群組 21"/>
            <p:cNvGrpSpPr/>
            <p:nvPr/>
          </p:nvGrpSpPr>
          <p:grpSpPr>
            <a:xfrm>
              <a:off x="4499951" y="1333692"/>
              <a:ext cx="2160000" cy="1788054"/>
              <a:chOff x="4499951" y="1333692"/>
              <a:chExt cx="2160000" cy="1788054"/>
            </a:xfrm>
          </p:grpSpPr>
          <p:sp>
            <p:nvSpPr>
              <p:cNvPr id="26" name="矩形 25"/>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華上光電股份有限公司</a:t>
                </a:r>
              </a:p>
              <a:p>
                <a:r>
                  <a:rPr lang="zh-TW" altLang="en-US" sz="500" dirty="0">
                    <a:latin typeface="+mn-ea"/>
                  </a:rPr>
                  <a:t>廣鎵光電股份有限公司</a:t>
                </a:r>
              </a:p>
              <a:p>
                <a:r>
                  <a:rPr lang="zh-TW" altLang="en-US" sz="500" dirty="0">
                    <a:latin typeface="+mn-ea"/>
                  </a:rPr>
                  <a:t>璨圓光電股份有限公司</a:t>
                </a:r>
              </a:p>
              <a:p>
                <a:r>
                  <a:rPr lang="zh-TW" altLang="en-US" sz="500" dirty="0">
                    <a:latin typeface="+mn-ea"/>
                  </a:rPr>
                  <a:t>泰谷光電科技股份有限公司</a:t>
                </a:r>
              </a:p>
              <a:p>
                <a:r>
                  <a:rPr lang="zh-TW" altLang="en-US" sz="500" dirty="0">
                    <a:latin typeface="+mn-ea"/>
                  </a:rPr>
                  <a:t>旭明光電股份有限公司</a:t>
                </a:r>
              </a:p>
              <a:p>
                <a:r>
                  <a:rPr lang="zh-TW" altLang="en-US" sz="500" dirty="0">
                    <a:latin typeface="+mn-ea"/>
                  </a:rPr>
                  <a:t>新世紀光電股份有限公司</a:t>
                </a:r>
              </a:p>
              <a:p>
                <a:r>
                  <a:rPr lang="zh-TW" altLang="en-US" sz="500" dirty="0">
                    <a:latin typeface="+mn-ea"/>
                  </a:rPr>
                  <a:t>炬鑫科技股份有限公司</a:t>
                </a:r>
              </a:p>
              <a:p>
                <a:r>
                  <a:rPr lang="zh-TW" altLang="en-US" sz="500" dirty="0">
                    <a:latin typeface="+mn-ea"/>
                  </a:rPr>
                  <a:t>南亞光電股份有限公司</a:t>
                </a:r>
              </a:p>
              <a:p>
                <a:r>
                  <a:rPr lang="zh-TW" altLang="en-US" sz="500" dirty="0">
                    <a:latin typeface="+mn-ea"/>
                  </a:rPr>
                  <a:t>光鋐科技股份有限公司</a:t>
                </a:r>
              </a:p>
              <a:p>
                <a:r>
                  <a:rPr lang="zh-TW" altLang="en-US" sz="500" dirty="0">
                    <a:latin typeface="+mn-ea"/>
                  </a:rPr>
                  <a:t>全新光電科技股份有限公司</a:t>
                </a:r>
              </a:p>
              <a:p>
                <a:r>
                  <a:rPr lang="zh-TW" altLang="en-US" sz="500" dirty="0">
                    <a:latin typeface="+mn-ea"/>
                  </a:rPr>
                  <a:t>台灣信越矽利光股份有限公司</a:t>
                </a:r>
              </a:p>
              <a:p>
                <a:r>
                  <a:rPr lang="zh-TW" altLang="en-US" sz="500" dirty="0">
                    <a:latin typeface="+mn-ea"/>
                  </a:rPr>
                  <a:t>聯亞光電工業股份有限公司</a:t>
                </a:r>
              </a:p>
              <a:p>
                <a:r>
                  <a:rPr lang="zh-TW" altLang="en-US" sz="500" dirty="0">
                    <a:latin typeface="+mn-ea"/>
                  </a:rPr>
                  <a:t>巨鎵科技股份有限公司</a:t>
                </a:r>
              </a:p>
              <a:p>
                <a:r>
                  <a:rPr lang="zh-TW" altLang="en-US" sz="500" dirty="0">
                    <a:latin typeface="+mn-ea"/>
                  </a:rPr>
                  <a:t>鼎元光電科技股份有限公司</a:t>
                </a:r>
              </a:p>
              <a:p>
                <a:r>
                  <a:rPr lang="zh-TW" altLang="en-US" sz="500" dirty="0">
                    <a:latin typeface="+mn-ea"/>
                  </a:rPr>
                  <a:t>光磊科技股份有限公司</a:t>
                </a:r>
              </a:p>
              <a:p>
                <a:r>
                  <a:rPr lang="zh-TW" altLang="en-US" sz="500" dirty="0">
                    <a:latin typeface="+mn-ea"/>
                  </a:rPr>
                  <a:t>聯勝光電股份有限公司</a:t>
                </a:r>
              </a:p>
              <a:p>
                <a:r>
                  <a:rPr lang="zh-TW" altLang="en-US" sz="500" dirty="0">
                    <a:latin typeface="+mn-ea"/>
                  </a:rPr>
                  <a:t>隆達電子股份有限公司</a:t>
                </a:r>
              </a:p>
              <a:p>
                <a:r>
                  <a:rPr lang="zh-TW" altLang="en-US" sz="500" dirty="0">
                    <a:latin typeface="+mn-ea"/>
                  </a:rPr>
                  <a:t>晶元光電股份有限公司</a:t>
                </a:r>
              </a:p>
              <a:p>
                <a:r>
                  <a:rPr lang="zh-TW" altLang="en-US" sz="500" dirty="0">
                    <a:latin typeface="+mn-ea"/>
                  </a:rPr>
                  <a:t>鼎承光電股份有限公司</a:t>
                </a:r>
              </a:p>
            </p:txBody>
          </p:sp>
          <p:sp>
            <p:nvSpPr>
              <p:cNvPr id="27" name="矩形 26"/>
              <p:cNvSpPr/>
              <p:nvPr/>
            </p:nvSpPr>
            <p:spPr>
              <a:xfrm>
                <a:off x="4499951" y="1333692"/>
                <a:ext cx="2160000" cy="360000"/>
              </a:xfrm>
              <a:prstGeom prst="rect">
                <a:avLst/>
              </a:prstGeom>
              <a:solidFill>
                <a:srgbClr val="DC16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EPI &amp; Chip</a:t>
                </a:r>
              </a:p>
            </p:txBody>
          </p:sp>
        </p:grpSp>
        <p:sp>
          <p:nvSpPr>
            <p:cNvPr id="23" name="矩形 22"/>
            <p:cNvSpPr/>
            <p:nvPr/>
          </p:nvSpPr>
          <p:spPr>
            <a:xfrm>
              <a:off x="6660735" y="1685871"/>
              <a:ext cx="2160000" cy="499480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東城科技有限公司</a:t>
              </a:r>
            </a:p>
            <a:p>
              <a:r>
                <a:rPr lang="zh-TW" altLang="en-US" sz="500" dirty="0">
                  <a:latin typeface="+mn-ea"/>
                </a:rPr>
                <a:t>東銳光電股份有限公司</a:t>
              </a:r>
            </a:p>
            <a:p>
              <a:r>
                <a:rPr lang="zh-TW" altLang="en-US" sz="500" dirty="0">
                  <a:latin typeface="+mn-ea"/>
                </a:rPr>
                <a:t>陽傑科技股份有限公司</a:t>
              </a:r>
            </a:p>
            <a:p>
              <a:r>
                <a:rPr lang="zh-TW" altLang="en-US" sz="500" dirty="0">
                  <a:latin typeface="+mn-ea"/>
                </a:rPr>
                <a:t>中國電器股份有限公司</a:t>
              </a:r>
            </a:p>
            <a:p>
              <a:r>
                <a:rPr lang="zh-TW" altLang="en-US" sz="500" dirty="0">
                  <a:latin typeface="+mn-ea"/>
                </a:rPr>
                <a:t>新迪企業股份有限公司</a:t>
              </a:r>
            </a:p>
            <a:p>
              <a:r>
                <a:rPr lang="zh-TW" altLang="en-US" sz="500" dirty="0">
                  <a:latin typeface="+mn-ea"/>
                </a:rPr>
                <a:t>三采光電股份有限公司</a:t>
              </a:r>
            </a:p>
            <a:p>
              <a:r>
                <a:rPr lang="zh-TW" altLang="en-US" sz="500" dirty="0">
                  <a:latin typeface="+mn-ea"/>
                </a:rPr>
                <a:t>光楠科技股份有限公司</a:t>
              </a:r>
            </a:p>
            <a:p>
              <a:r>
                <a:rPr lang="zh-TW" altLang="en-US" sz="500" dirty="0">
                  <a:latin typeface="+mn-ea"/>
                </a:rPr>
                <a:t>鑫源盛科技股份有限公司</a:t>
              </a:r>
            </a:p>
            <a:p>
              <a:r>
                <a:rPr lang="zh-TW" altLang="en-US" sz="500" dirty="0">
                  <a:latin typeface="+mn-ea"/>
                </a:rPr>
                <a:t>艾笛森光電股份有限公司</a:t>
              </a:r>
            </a:p>
            <a:p>
              <a:r>
                <a:rPr lang="zh-TW" altLang="en-US" sz="500" dirty="0">
                  <a:latin typeface="+mn-ea"/>
                </a:rPr>
                <a:t>世大照明股份有限公司</a:t>
              </a:r>
            </a:p>
            <a:p>
              <a:r>
                <a:rPr lang="zh-TW" altLang="en-US" sz="500" dirty="0">
                  <a:latin typeface="+mn-ea"/>
                </a:rPr>
                <a:t>航能國際股份有限公司</a:t>
              </a:r>
            </a:p>
            <a:p>
              <a:r>
                <a:rPr lang="zh-TW" altLang="en-US" sz="500" dirty="0">
                  <a:latin typeface="+mn-ea"/>
                </a:rPr>
                <a:t>彩星光電股份有限公司</a:t>
              </a:r>
            </a:p>
            <a:p>
              <a:r>
                <a:rPr lang="zh-TW" altLang="en-US" sz="500" dirty="0">
                  <a:latin typeface="+mn-ea"/>
                </a:rPr>
                <a:t>新譜光科技股份有限公司</a:t>
              </a:r>
            </a:p>
            <a:p>
              <a:r>
                <a:rPr lang="zh-TW" altLang="en-US" sz="500" dirty="0">
                  <a:latin typeface="+mn-ea"/>
                </a:rPr>
                <a:t>永隆電器工業股份有限公司</a:t>
              </a:r>
            </a:p>
            <a:p>
              <a:r>
                <a:rPr lang="zh-TW" altLang="en-US" sz="500" dirty="0">
                  <a:latin typeface="+mn-ea"/>
                </a:rPr>
                <a:t>賜建科技股份有限公司</a:t>
              </a:r>
            </a:p>
            <a:p>
              <a:r>
                <a:rPr lang="zh-TW" altLang="en-US" sz="500" dirty="0">
                  <a:latin typeface="+mn-ea"/>
                </a:rPr>
                <a:t>全英科技有限公司</a:t>
              </a:r>
            </a:p>
            <a:p>
              <a:r>
                <a:rPr lang="zh-TW" altLang="en-US" sz="500" dirty="0">
                  <a:latin typeface="+mn-ea"/>
                </a:rPr>
                <a:t>雷德光電股份有限公司</a:t>
              </a:r>
            </a:p>
            <a:p>
              <a:r>
                <a:rPr lang="zh-TW" altLang="en-US" sz="500" dirty="0">
                  <a:latin typeface="+mn-ea"/>
                </a:rPr>
                <a:t>真明麗企業有限公司</a:t>
              </a:r>
            </a:p>
            <a:p>
              <a:r>
                <a:rPr lang="zh-TW" altLang="en-US" sz="500" dirty="0">
                  <a:latin typeface="+mn-ea"/>
                </a:rPr>
                <a:t>凡球照明股份有限公司</a:t>
              </a:r>
            </a:p>
            <a:p>
              <a:r>
                <a:rPr lang="zh-TW" altLang="en-US" sz="500" dirty="0">
                  <a:latin typeface="+mn-ea"/>
                </a:rPr>
                <a:t>詮興開發科技股份有限公司</a:t>
              </a:r>
            </a:p>
            <a:p>
              <a:r>
                <a:rPr lang="zh-TW" altLang="en-US" sz="500" dirty="0">
                  <a:latin typeface="+mn-ea"/>
                </a:rPr>
                <a:t>光圓科技股份有限公司</a:t>
              </a:r>
            </a:p>
            <a:p>
              <a:r>
                <a:rPr lang="zh-TW" altLang="en-US" sz="500" dirty="0">
                  <a:latin typeface="+mn-ea"/>
                </a:rPr>
                <a:t>智明電子股份有限公司</a:t>
              </a:r>
            </a:p>
            <a:p>
              <a:r>
                <a:rPr lang="zh-TW" altLang="en-US" sz="500" dirty="0">
                  <a:latin typeface="+mn-ea"/>
                </a:rPr>
                <a:t>聚暉股份有限公司</a:t>
              </a:r>
            </a:p>
            <a:p>
              <a:r>
                <a:rPr lang="zh-TW" altLang="en-US" sz="500" dirty="0">
                  <a:latin typeface="+mn-ea"/>
                </a:rPr>
                <a:t>廣翰科技股份有限公司</a:t>
              </a:r>
            </a:p>
            <a:p>
              <a:r>
                <a:rPr lang="zh-TW" altLang="en-US" sz="500" dirty="0">
                  <a:latin typeface="+mn-ea"/>
                </a:rPr>
                <a:t>百盈實業股份有限公司</a:t>
              </a:r>
            </a:p>
            <a:p>
              <a:r>
                <a:rPr lang="zh-TW" altLang="en-US" sz="500" dirty="0">
                  <a:latin typeface="+mn-ea"/>
                </a:rPr>
                <a:t>美東菱股份有限公司</a:t>
              </a:r>
            </a:p>
            <a:p>
              <a:r>
                <a:rPr lang="zh-TW" altLang="en-US" sz="500" dirty="0">
                  <a:latin typeface="+mn-ea"/>
                </a:rPr>
                <a:t>宏傑科技股份有限公司</a:t>
              </a:r>
            </a:p>
            <a:p>
              <a:r>
                <a:rPr lang="zh-TW" altLang="en-US" sz="500" dirty="0">
                  <a:latin typeface="+mn-ea"/>
                </a:rPr>
                <a:t>安提亞科技股份有限公司</a:t>
              </a:r>
            </a:p>
            <a:p>
              <a:r>
                <a:rPr lang="zh-TW" altLang="en-US" sz="500" dirty="0">
                  <a:latin typeface="+mn-ea"/>
                </a:rPr>
                <a:t>雄雞企業有限公司</a:t>
              </a:r>
            </a:p>
            <a:p>
              <a:r>
                <a:rPr lang="zh-TW" altLang="en-US" sz="500" dirty="0">
                  <a:latin typeface="+mn-ea"/>
                </a:rPr>
                <a:t>新傑燈光科技有限公司</a:t>
              </a:r>
            </a:p>
            <a:p>
              <a:r>
                <a:rPr lang="zh-TW" altLang="en-US" sz="500" dirty="0">
                  <a:latin typeface="+mn-ea"/>
                </a:rPr>
                <a:t>帝寶工業股份有限公司</a:t>
              </a:r>
            </a:p>
            <a:p>
              <a:r>
                <a:rPr lang="zh-TW" altLang="en-US" sz="500" dirty="0">
                  <a:latin typeface="+mn-ea"/>
                </a:rPr>
                <a:t>龍鋒企業股份有限公司</a:t>
              </a:r>
            </a:p>
            <a:p>
              <a:r>
                <a:rPr lang="zh-TW" altLang="en-US" sz="500" dirty="0">
                  <a:latin typeface="+mn-ea"/>
                </a:rPr>
                <a:t>堤維西交通工業股份有限公司</a:t>
              </a:r>
            </a:p>
            <a:p>
              <a:r>
                <a:rPr lang="zh-TW" altLang="en-US" sz="500" dirty="0">
                  <a:latin typeface="+mn-ea"/>
                </a:rPr>
                <a:t>華瑞股份有限公司</a:t>
              </a:r>
            </a:p>
            <a:p>
              <a:r>
                <a:rPr lang="zh-TW" altLang="en-US" sz="500" dirty="0">
                  <a:latin typeface="+mn-ea"/>
                </a:rPr>
                <a:t>台灣飛利浦電子工業股份有限公司</a:t>
              </a:r>
            </a:p>
            <a:p>
              <a:r>
                <a:rPr lang="zh-TW" altLang="en-US" sz="500" dirty="0">
                  <a:latin typeface="+mn-ea"/>
                </a:rPr>
                <a:t>翔欣光電股份有限公司</a:t>
              </a:r>
            </a:p>
            <a:p>
              <a:r>
                <a:rPr lang="zh-TW" altLang="en-US" sz="500" dirty="0">
                  <a:latin typeface="+mn-ea"/>
                </a:rPr>
                <a:t>沛鑫能源科技股份有限公司</a:t>
              </a:r>
            </a:p>
            <a:p>
              <a:r>
                <a:rPr lang="zh-TW" altLang="en-US" sz="500" dirty="0">
                  <a:latin typeface="+mn-ea"/>
                </a:rPr>
                <a:t>大同股份有限公司</a:t>
              </a:r>
            </a:p>
            <a:p>
              <a:r>
                <a:rPr lang="zh-TW" altLang="en-US" sz="500" dirty="0">
                  <a:latin typeface="+mn-ea"/>
                </a:rPr>
                <a:t>賀喜能源股份有限公司</a:t>
              </a:r>
            </a:p>
            <a:p>
              <a:r>
                <a:rPr lang="zh-TW" altLang="en-US" sz="500" dirty="0">
                  <a:latin typeface="+mn-ea"/>
                </a:rPr>
                <a:t>湯石照明科技股份有限公司</a:t>
              </a:r>
            </a:p>
            <a:p>
              <a:r>
                <a:rPr lang="zh-TW" altLang="en-US" sz="500" dirty="0">
                  <a:latin typeface="+mn-ea"/>
                </a:rPr>
                <a:t>德基力科技股份有限公司</a:t>
              </a:r>
            </a:p>
            <a:p>
              <a:r>
                <a:rPr lang="zh-TW" altLang="en-US" sz="500" dirty="0">
                  <a:latin typeface="+mn-ea"/>
                </a:rPr>
                <a:t>明緯企業股份有限公司</a:t>
              </a:r>
            </a:p>
            <a:p>
              <a:r>
                <a:rPr lang="zh-TW" altLang="en-US" sz="500" dirty="0">
                  <a:latin typeface="+mn-ea"/>
                </a:rPr>
                <a:t>沛亨半導體股份有限公司</a:t>
              </a:r>
            </a:p>
            <a:p>
              <a:r>
                <a:rPr lang="zh-TW" altLang="en-US" sz="500" dirty="0">
                  <a:latin typeface="+mn-ea"/>
                </a:rPr>
                <a:t>高爾科技股份有限公司</a:t>
              </a:r>
            </a:p>
            <a:p>
              <a:r>
                <a:rPr lang="zh-TW" altLang="en-US" sz="500" dirty="0">
                  <a:latin typeface="+mn-ea"/>
                </a:rPr>
                <a:t>正暘科技股份有限公司</a:t>
              </a:r>
            </a:p>
            <a:p>
              <a:r>
                <a:rPr lang="zh-TW" altLang="en-US" sz="500" dirty="0">
                  <a:latin typeface="+mn-ea"/>
                </a:rPr>
                <a:t>浚洸光學科技股份有限公司</a:t>
              </a:r>
            </a:p>
            <a:p>
              <a:r>
                <a:rPr lang="zh-TW" altLang="en-US" sz="500" dirty="0">
                  <a:latin typeface="+mn-ea"/>
                </a:rPr>
                <a:t>汎得光電有限公司</a:t>
              </a:r>
            </a:p>
            <a:p>
              <a:r>
                <a:rPr lang="zh-TW" altLang="en-US" sz="500" dirty="0">
                  <a:latin typeface="+mn-ea"/>
                </a:rPr>
                <a:t>台達電子工業股份有限公司</a:t>
              </a:r>
            </a:p>
            <a:p>
              <a:r>
                <a:rPr lang="zh-TW" altLang="en-US" sz="500" dirty="0">
                  <a:latin typeface="+mn-ea"/>
                </a:rPr>
                <a:t>工正工程有限公司</a:t>
              </a:r>
            </a:p>
            <a:p>
              <a:r>
                <a:rPr lang="zh-TW" altLang="en-US" sz="500" dirty="0">
                  <a:latin typeface="+mn-ea"/>
                </a:rPr>
                <a:t>映興電子</a:t>
              </a:r>
              <a:r>
                <a:rPr lang="en-US" altLang="zh-TW" sz="500" dirty="0">
                  <a:latin typeface="+mn-ea"/>
                </a:rPr>
                <a:t>(</a:t>
              </a:r>
              <a:r>
                <a:rPr lang="zh-TW" altLang="en-US" sz="500" dirty="0">
                  <a:latin typeface="+mn-ea"/>
                </a:rPr>
                <a:t>股</a:t>
              </a:r>
              <a:r>
                <a:rPr lang="en-US" altLang="zh-TW" sz="500" dirty="0">
                  <a:latin typeface="+mn-ea"/>
                </a:rPr>
                <a:t>)</a:t>
              </a:r>
              <a:r>
                <a:rPr lang="zh-TW" altLang="en-US" sz="500" dirty="0">
                  <a:latin typeface="+mn-ea"/>
                </a:rPr>
                <a:t>公司</a:t>
              </a:r>
            </a:p>
            <a:p>
              <a:r>
                <a:rPr lang="zh-TW" altLang="en-US" sz="500" dirty="0">
                  <a:latin typeface="+mn-ea"/>
                </a:rPr>
                <a:t>芯瑞科技</a:t>
              </a:r>
            </a:p>
            <a:p>
              <a:r>
                <a:rPr lang="zh-TW" altLang="en-US" sz="500" dirty="0">
                  <a:latin typeface="+mn-ea"/>
                </a:rPr>
                <a:t>均碩國際股份有限公司</a:t>
              </a:r>
            </a:p>
            <a:p>
              <a:r>
                <a:rPr lang="zh-TW" altLang="en-US" sz="500" dirty="0">
                  <a:latin typeface="+mn-ea"/>
                </a:rPr>
                <a:t>海昌電子股份有限公司</a:t>
              </a:r>
            </a:p>
            <a:p>
              <a:r>
                <a:rPr lang="zh-TW" altLang="en-US" sz="500" dirty="0">
                  <a:latin typeface="+mn-ea"/>
                </a:rPr>
                <a:t>崧虹科技股份有限公司</a:t>
              </a:r>
            </a:p>
            <a:p>
              <a:r>
                <a:rPr lang="en-US" altLang="zh-TW" sz="500" dirty="0">
                  <a:latin typeface="+mn-ea"/>
                </a:rPr>
                <a:t>apple lighting corporation</a:t>
              </a:r>
            </a:p>
            <a:p>
              <a:r>
                <a:rPr lang="zh-TW" altLang="en-US" sz="500" dirty="0">
                  <a:latin typeface="+mn-ea"/>
                </a:rPr>
                <a:t>仲博科技股份有限公司</a:t>
              </a:r>
            </a:p>
            <a:p>
              <a:r>
                <a:rPr lang="zh-TW" altLang="en-US" sz="500" dirty="0">
                  <a:latin typeface="+mn-ea"/>
                </a:rPr>
                <a:t>多鎂光電科技股份有限公司</a:t>
              </a:r>
            </a:p>
            <a:p>
              <a:r>
                <a:rPr lang="zh-TW" altLang="en-US" sz="500" dirty="0">
                  <a:latin typeface="+mn-ea"/>
                </a:rPr>
                <a:t>大億交通工業製造股份有限公司</a:t>
              </a:r>
            </a:p>
            <a:p>
              <a:r>
                <a:rPr lang="zh-TW" altLang="en-US" sz="500" dirty="0">
                  <a:latin typeface="+mn-ea"/>
                </a:rPr>
                <a:t>祥崴電子股份有限公司</a:t>
              </a:r>
            </a:p>
            <a:p>
              <a:r>
                <a:rPr lang="zh-TW" altLang="en-US" sz="500" dirty="0">
                  <a:latin typeface="+mn-ea"/>
                </a:rPr>
                <a:t>雷笛揚照明股份有限公司</a:t>
              </a:r>
            </a:p>
            <a:p>
              <a:r>
                <a:rPr lang="zh-TW" altLang="en-US" sz="500" dirty="0">
                  <a:latin typeface="+mn-ea"/>
                </a:rPr>
                <a:t>友尚企業集團</a:t>
              </a:r>
            </a:p>
            <a:p>
              <a:r>
                <a:rPr lang="zh-TW" altLang="en-US" sz="500" dirty="0">
                  <a:latin typeface="+mn-ea"/>
                </a:rPr>
                <a:t>捷霖國際企業有限公司</a:t>
              </a:r>
            </a:p>
            <a:p>
              <a:r>
                <a:rPr lang="zh-TW" altLang="en-US" sz="500" dirty="0">
                  <a:latin typeface="+mn-ea"/>
                </a:rPr>
                <a:t>松下產業科技股份有限公司</a:t>
              </a:r>
            </a:p>
          </p:txBody>
        </p:sp>
        <p:sp>
          <p:nvSpPr>
            <p:cNvPr id="24" name="矩形 23"/>
            <p:cNvSpPr/>
            <p:nvPr/>
          </p:nvSpPr>
          <p:spPr>
            <a:xfrm>
              <a:off x="6652498" y="1333691"/>
              <a:ext cx="2168237" cy="360000"/>
            </a:xfrm>
            <a:prstGeom prst="rect">
              <a:avLst/>
            </a:prstGeom>
            <a:solidFill>
              <a:srgbClr val="2C41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System &amp; Channel</a:t>
              </a:r>
            </a:p>
          </p:txBody>
        </p:sp>
        <p:sp>
          <p:nvSpPr>
            <p:cNvPr id="25" name="矩形 24"/>
            <p:cNvSpPr/>
            <p:nvPr/>
          </p:nvSpPr>
          <p:spPr>
            <a:xfrm>
              <a:off x="7734115" y="2123490"/>
              <a:ext cx="1080000" cy="19521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500" dirty="0">
                <a:latin typeface="+mn-ea"/>
              </a:endParaRPr>
            </a:p>
            <a:p>
              <a:endParaRPr lang="en-US" altLang="zh-TW" sz="500" dirty="0">
                <a:latin typeface="+mn-ea"/>
              </a:endParaRPr>
            </a:p>
            <a:p>
              <a:endParaRPr lang="en-US" altLang="zh-TW" sz="500" dirty="0">
                <a:latin typeface="+mn-ea"/>
              </a:endParaRPr>
            </a:p>
            <a:p>
              <a:endParaRPr lang="en-US" altLang="zh-TW" sz="500" dirty="0">
                <a:latin typeface="+mn-ea"/>
              </a:endParaRPr>
            </a:p>
            <a:p>
              <a:endParaRPr lang="en-US" altLang="zh-TW" sz="500" dirty="0">
                <a:latin typeface="+mn-ea"/>
              </a:endParaRPr>
            </a:p>
            <a:p>
              <a:endParaRPr lang="en-US" altLang="zh-TW" sz="500" dirty="0">
                <a:latin typeface="+mn-ea"/>
              </a:endParaRPr>
            </a:p>
            <a:p>
              <a:endParaRPr lang="en-US" altLang="zh-TW" sz="500" dirty="0">
                <a:latin typeface="+mn-ea"/>
              </a:endParaRPr>
            </a:p>
            <a:p>
              <a:r>
                <a:rPr lang="zh-TW" altLang="en-US" sz="500" dirty="0">
                  <a:latin typeface="+mn-ea"/>
                </a:rPr>
                <a:t>大立光電股份有限公司</a:t>
              </a:r>
            </a:p>
            <a:p>
              <a:r>
                <a:rPr lang="zh-TW" altLang="en-US" sz="500" dirty="0">
                  <a:latin typeface="+mn-ea"/>
                </a:rPr>
                <a:t>成晶企業有限公司</a:t>
              </a:r>
            </a:p>
            <a:p>
              <a:r>
                <a:rPr lang="zh-TW" altLang="en-US" sz="500" dirty="0">
                  <a:latin typeface="+mn-ea"/>
                </a:rPr>
                <a:t>聿通企業有限公司</a:t>
              </a:r>
            </a:p>
            <a:p>
              <a:r>
                <a:rPr lang="zh-TW" altLang="en-US" sz="500" dirty="0">
                  <a:latin typeface="+mn-ea"/>
                </a:rPr>
                <a:t>浩然科技股份有限公司</a:t>
              </a:r>
            </a:p>
            <a:p>
              <a:r>
                <a:rPr lang="zh-TW" altLang="en-US" sz="500" dirty="0">
                  <a:latin typeface="+mn-ea"/>
                </a:rPr>
                <a:t>宣喬科技股份有限公司</a:t>
              </a:r>
              <a:r>
                <a:rPr lang="en-US" altLang="zh-TW" sz="500" dirty="0">
                  <a:latin typeface="+mn-ea"/>
                </a:rPr>
                <a:t/>
              </a:r>
              <a:br>
                <a:rPr lang="en-US" altLang="zh-TW" sz="500" dirty="0">
                  <a:latin typeface="+mn-ea"/>
                </a:rPr>
              </a:br>
              <a:r>
                <a:rPr lang="zh-TW" altLang="en-US" sz="500" dirty="0">
                  <a:latin typeface="+mn-ea"/>
                </a:rPr>
                <a:t>立德瑞科技股份有限公司</a:t>
              </a:r>
            </a:p>
            <a:p>
              <a:r>
                <a:rPr lang="zh-TW" altLang="en-US" sz="500" dirty="0">
                  <a:latin typeface="+mn-ea"/>
                </a:rPr>
                <a:t>視積通科技有限公司</a:t>
              </a:r>
            </a:p>
            <a:p>
              <a:r>
                <a:rPr lang="zh-TW" altLang="en-US" sz="500" dirty="0">
                  <a:latin typeface="+mn-ea"/>
                </a:rPr>
                <a:t>瀚能科技實業股份有限公司</a:t>
              </a:r>
            </a:p>
            <a:p>
              <a:r>
                <a:rPr lang="zh-TW" altLang="en-US" sz="500" dirty="0">
                  <a:latin typeface="+mn-ea"/>
                </a:rPr>
                <a:t>新世光綠能科技股份有限公司</a:t>
              </a:r>
            </a:p>
            <a:p>
              <a:r>
                <a:rPr lang="zh-TW" altLang="en-US" sz="500" dirty="0">
                  <a:latin typeface="+mn-ea"/>
                </a:rPr>
                <a:t>采紅企業有限公司</a:t>
              </a:r>
            </a:p>
            <a:p>
              <a:r>
                <a:rPr lang="zh-TW" altLang="en-US" sz="500" dirty="0">
                  <a:latin typeface="+mn-ea"/>
                </a:rPr>
                <a:t>聿堂企業有限公司</a:t>
              </a:r>
            </a:p>
            <a:p>
              <a:r>
                <a:rPr lang="zh-TW" altLang="en-US" sz="500" dirty="0">
                  <a:latin typeface="+mn-ea"/>
                </a:rPr>
                <a:t>靖珈科技股份有限公司</a:t>
              </a:r>
            </a:p>
            <a:p>
              <a:r>
                <a:rPr lang="zh-TW" altLang="en-US" sz="500" dirty="0">
                  <a:latin typeface="+mn-ea"/>
                </a:rPr>
                <a:t>律慈國際有限公司</a:t>
              </a:r>
            </a:p>
            <a:p>
              <a:r>
                <a:rPr lang="zh-TW" altLang="en-US" sz="500" dirty="0">
                  <a:latin typeface="+mn-ea"/>
                </a:rPr>
                <a:t>聯立電子有限公司</a:t>
              </a:r>
            </a:p>
            <a:p>
              <a:r>
                <a:rPr lang="zh-TW" altLang="en-US" sz="500" dirty="0">
                  <a:latin typeface="+mn-ea"/>
                </a:rPr>
                <a:t>映興電子股份有限公司</a:t>
              </a:r>
            </a:p>
            <a:p>
              <a:r>
                <a:rPr lang="zh-TW" altLang="en-US" sz="500" dirty="0">
                  <a:latin typeface="+mn-ea"/>
                </a:rPr>
                <a:t>汎球行有限公司</a:t>
              </a:r>
              <a:r>
                <a:rPr lang="en-US" altLang="zh-TW" sz="500" dirty="0">
                  <a:latin typeface="+mn-ea"/>
                </a:rPr>
                <a:t/>
              </a:r>
              <a:br>
                <a:rPr lang="en-US" altLang="zh-TW" sz="500" dirty="0">
                  <a:latin typeface="+mn-ea"/>
                </a:rPr>
              </a:br>
              <a:r>
                <a:rPr lang="zh-TW" altLang="en-US" sz="500" dirty="0">
                  <a:latin typeface="+mn-ea"/>
                </a:rPr>
                <a:t>咸瑞科技股份有限公司</a:t>
              </a:r>
            </a:p>
            <a:p>
              <a:r>
                <a:rPr lang="zh-TW" altLang="en-US" sz="500" dirty="0">
                  <a:latin typeface="+mn-ea"/>
                </a:rPr>
                <a:t>宇田光電國際有限公司</a:t>
              </a:r>
            </a:p>
            <a:p>
              <a:r>
                <a:rPr lang="zh-TW" altLang="en-US" sz="500" dirty="0">
                  <a:latin typeface="+mn-ea"/>
                </a:rPr>
                <a:t>崇越節能系統股份有限公司</a:t>
              </a:r>
            </a:p>
            <a:p>
              <a:r>
                <a:rPr lang="zh-TW" altLang="en-US" sz="500" dirty="0">
                  <a:latin typeface="+mn-ea"/>
                </a:rPr>
                <a:t>志函電子科技股份有限公司</a:t>
              </a:r>
            </a:p>
            <a:p>
              <a:r>
                <a:rPr lang="zh-TW" altLang="en-US" sz="500" dirty="0">
                  <a:latin typeface="+mn-ea"/>
                </a:rPr>
                <a:t>光林電子股份有限公司</a:t>
              </a:r>
            </a:p>
            <a:p>
              <a:r>
                <a:rPr lang="zh-TW" altLang="en-US" sz="500" dirty="0">
                  <a:latin typeface="+mn-ea"/>
                </a:rPr>
                <a:t>智林企業</a:t>
              </a:r>
              <a:r>
                <a:rPr lang="en-US" altLang="zh-TW" sz="500" dirty="0">
                  <a:latin typeface="+mn-ea"/>
                </a:rPr>
                <a:t>LED</a:t>
              </a:r>
              <a:r>
                <a:rPr lang="zh-TW" altLang="en-US" sz="500" dirty="0">
                  <a:latin typeface="+mn-ea"/>
                </a:rPr>
                <a:t>照明事業部</a:t>
              </a:r>
            </a:p>
            <a:p>
              <a:r>
                <a:rPr lang="zh-TW" altLang="en-US" sz="500" dirty="0">
                  <a:latin typeface="+mn-ea"/>
                </a:rPr>
                <a:t>華立企業股份有限公司</a:t>
              </a:r>
            </a:p>
            <a:p>
              <a:r>
                <a:rPr lang="zh-TW" altLang="en-US" sz="500" dirty="0">
                  <a:latin typeface="+mn-ea"/>
                </a:rPr>
                <a:t>太星電業有限公司</a:t>
              </a:r>
            </a:p>
            <a:p>
              <a:r>
                <a:rPr lang="zh-TW" altLang="en-US" sz="500" dirty="0">
                  <a:latin typeface="+mn-ea"/>
                </a:rPr>
                <a:t>大晶光電股份有限公司</a:t>
              </a:r>
            </a:p>
            <a:p>
              <a:r>
                <a:rPr lang="zh-TW" altLang="en-US" sz="500" dirty="0">
                  <a:latin typeface="+mn-ea"/>
                </a:rPr>
                <a:t>朝陽照明科技股份有限公司</a:t>
              </a:r>
            </a:p>
            <a:p>
              <a:r>
                <a:rPr lang="zh-TW" altLang="en-US" sz="500" dirty="0">
                  <a:latin typeface="+mn-ea"/>
                </a:rPr>
                <a:t>亞矽科技股份有限公司</a:t>
              </a:r>
            </a:p>
            <a:p>
              <a:r>
                <a:rPr lang="zh-TW" altLang="en-US" sz="500" dirty="0">
                  <a:latin typeface="+mn-ea"/>
                </a:rPr>
                <a:t>力明光電股份有限公司</a:t>
              </a:r>
            </a:p>
            <a:p>
              <a:r>
                <a:rPr lang="zh-TW" altLang="en-US" sz="500" dirty="0">
                  <a:latin typeface="+mn-ea"/>
                </a:rPr>
                <a:t>雷笛揚照明股份有限公司</a:t>
              </a:r>
            </a:p>
            <a:p>
              <a:r>
                <a:rPr lang="zh-TW" altLang="en-US" sz="500" dirty="0">
                  <a:latin typeface="+mn-ea"/>
                </a:rPr>
                <a:t>華能光電科技股份有限公司</a:t>
              </a:r>
            </a:p>
            <a:p>
              <a:r>
                <a:rPr lang="zh-TW" altLang="en-US" sz="500" dirty="0">
                  <a:latin typeface="+mn-ea"/>
                </a:rPr>
                <a:t>騰嘉光電有限公司</a:t>
              </a:r>
            </a:p>
            <a:p>
              <a:r>
                <a:rPr lang="zh-TW" altLang="en-US" sz="500" dirty="0">
                  <a:latin typeface="+mn-ea"/>
                </a:rPr>
                <a:t>中華節能科技有限公司</a:t>
              </a:r>
            </a:p>
            <a:p>
              <a:r>
                <a:rPr lang="zh-TW" altLang="en-US" sz="500" dirty="0">
                  <a:latin typeface="+mn-ea"/>
                </a:rPr>
                <a:t>浩然科技股份有限公司</a:t>
              </a:r>
            </a:p>
            <a:p>
              <a:r>
                <a:rPr lang="zh-TW" altLang="en-US" sz="500" dirty="0">
                  <a:latin typeface="+mn-ea"/>
                </a:rPr>
                <a:t>翊嘉電子股份有限公司</a:t>
              </a:r>
            </a:p>
            <a:p>
              <a:r>
                <a:rPr lang="zh-TW" altLang="en-US" sz="500" dirty="0">
                  <a:latin typeface="+mn-ea"/>
                </a:rPr>
                <a:t>權信企業股份有限公司</a:t>
              </a:r>
            </a:p>
            <a:p>
              <a:r>
                <a:rPr lang="zh-TW" altLang="en-US" sz="500" dirty="0">
                  <a:latin typeface="+mn-ea"/>
                </a:rPr>
                <a:t>千亞光電股份有限公司</a:t>
              </a:r>
            </a:p>
            <a:p>
              <a:r>
                <a:rPr lang="zh-TW" altLang="en-US" sz="500" dirty="0">
                  <a:latin typeface="+mn-ea"/>
                </a:rPr>
                <a:t>軒豊股份有限公司</a:t>
              </a:r>
            </a:p>
            <a:p>
              <a:r>
                <a:rPr lang="zh-TW" altLang="en-US" sz="500" dirty="0">
                  <a:latin typeface="+mn-ea"/>
                </a:rPr>
                <a:t>李洲科技股份有限公司</a:t>
              </a:r>
            </a:p>
            <a:p>
              <a:r>
                <a:rPr lang="zh-TW" altLang="en-US" sz="500" dirty="0">
                  <a:latin typeface="+mn-ea"/>
                </a:rPr>
                <a:t>益三元國際有限公司</a:t>
              </a:r>
            </a:p>
            <a:p>
              <a:r>
                <a:rPr lang="zh-TW" altLang="en-US" sz="500" dirty="0">
                  <a:latin typeface="+mn-ea"/>
                </a:rPr>
                <a:t>台灣</a:t>
              </a:r>
              <a:r>
                <a:rPr lang="en-US" altLang="zh-TW" sz="500" dirty="0">
                  <a:latin typeface="+mn-ea"/>
                </a:rPr>
                <a:t>led</a:t>
              </a:r>
              <a:r>
                <a:rPr lang="zh-TW" altLang="en-US" sz="500" dirty="0">
                  <a:latin typeface="+mn-ea"/>
                </a:rPr>
                <a:t>照明產業聯盟</a:t>
              </a:r>
            </a:p>
            <a:p>
              <a:endParaRPr lang="zh-TW" altLang="en-US" sz="500" dirty="0">
                <a:latin typeface="+mn-ea"/>
              </a:endParaRPr>
            </a:p>
          </p:txBody>
        </p:sp>
      </p:grpSp>
      <p:sp>
        <p:nvSpPr>
          <p:cNvPr id="3" name="投影片編號版面配置區 2"/>
          <p:cNvSpPr>
            <a:spLocks noGrp="1"/>
          </p:cNvSpPr>
          <p:nvPr>
            <p:ph type="sldNum" sz="quarter" idx="12"/>
          </p:nvPr>
        </p:nvSpPr>
        <p:spPr/>
        <p:txBody>
          <a:bodyPr/>
          <a:lstStyle/>
          <a:p>
            <a:fld id="{1F0B7CC7-DAD1-40A8-BF06-6D8ABF2F877A}" type="slidenum">
              <a:rPr lang="zh-TW" altLang="en-US" smtClean="0"/>
              <a:t>42</a:t>
            </a:fld>
            <a:endParaRPr lang="zh-TW" altLang="en-US"/>
          </a:p>
        </p:txBody>
      </p:sp>
    </p:spTree>
    <p:extLst>
      <p:ext uri="{BB962C8B-B14F-4D97-AF65-F5344CB8AC3E}">
        <p14:creationId xmlns:p14="http://schemas.microsoft.com/office/powerpoint/2010/main" val="14213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heckerboard(across)">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0" y="0"/>
            <a:ext cx="9144000" cy="6839189"/>
          </a:xfrm>
          <a:prstGeom prst="rect">
            <a:avLst/>
          </a:prstGeom>
          <a:noFill/>
          <a:ln>
            <a:noFill/>
          </a:ln>
        </p:spPr>
      </p:pic>
      <p:sp>
        <p:nvSpPr>
          <p:cNvPr id="3" name="文字方塊 2"/>
          <p:cNvSpPr txBox="1"/>
          <p:nvPr/>
        </p:nvSpPr>
        <p:spPr>
          <a:xfrm>
            <a:off x="761680" y="501316"/>
            <a:ext cx="6973565" cy="646331"/>
          </a:xfrm>
          <a:prstGeom prst="rect">
            <a:avLst/>
          </a:prstGeom>
          <a:noFill/>
        </p:spPr>
        <p:txBody>
          <a:bodyPr wrap="square" rtlCol="0">
            <a:spAutoFit/>
          </a:bodyPr>
          <a:lstStyle/>
          <a:p>
            <a:r>
              <a:rPr lang="en-US" altLang="zh-TW" sz="3600" dirty="0">
                <a:solidFill>
                  <a:schemeClr val="bg1"/>
                </a:solidFill>
                <a:effectLst>
                  <a:outerShdw blurRad="38100" dist="38100" dir="2700000" algn="tl">
                    <a:srgbClr val="000000">
                      <a:alpha val="43137"/>
                    </a:srgbClr>
                  </a:outerShdw>
                </a:effectLst>
                <a:latin typeface="Gill Sans MT" panose="020B0502020104020203" pitchFamily="34" charset="0"/>
              </a:rPr>
              <a:t>Hydrogen &amp; Fuel Cell Industry  </a:t>
            </a:r>
            <a:endParaRPr lang="zh-TW" altLang="en-US" sz="36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grpSp>
        <p:nvGrpSpPr>
          <p:cNvPr id="4" name="群組 3"/>
          <p:cNvGrpSpPr/>
          <p:nvPr/>
        </p:nvGrpSpPr>
        <p:grpSpPr>
          <a:xfrm>
            <a:off x="176212" y="1333692"/>
            <a:ext cx="6486919" cy="5493480"/>
            <a:chOff x="176212" y="1333692"/>
            <a:chExt cx="6486919" cy="5493480"/>
          </a:xfrm>
        </p:grpSpPr>
        <p:pic>
          <p:nvPicPr>
            <p:cNvPr id="2" name="圖片 1"/>
            <p:cNvPicPr>
              <a:picLocks noChangeAspect="1"/>
            </p:cNvPicPr>
            <p:nvPr/>
          </p:nvPicPr>
          <p:blipFill>
            <a:blip r:embed="rId4">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176212" y="1335503"/>
              <a:ext cx="3486219" cy="5491669"/>
            </a:xfrm>
            <a:prstGeom prst="rect">
              <a:avLst/>
            </a:prstGeom>
          </p:spPr>
        </p:pic>
        <p:sp>
          <p:nvSpPr>
            <p:cNvPr id="7" name="矩形 6"/>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光騰光電股份有限公司</a:t>
              </a:r>
            </a:p>
            <a:p>
              <a:r>
                <a:rPr lang="zh-TW" altLang="en-US" sz="500" dirty="0">
                  <a:latin typeface="微軟正黑體" panose="020B0604030504040204" pitchFamily="34" charset="-120"/>
                  <a:ea typeface="微軟正黑體" panose="020B0604030504040204" pitchFamily="34" charset="-120"/>
                </a:rPr>
                <a:t>安炬科技股份有限公司</a:t>
              </a:r>
            </a:p>
            <a:p>
              <a:r>
                <a:rPr lang="zh-TW" altLang="en-US" sz="500" dirty="0">
                  <a:latin typeface="微軟正黑體" panose="020B0604030504040204" pitchFamily="34" charset="-120"/>
                  <a:ea typeface="微軟正黑體" panose="020B0604030504040204" pitchFamily="34" charset="-120"/>
                </a:rPr>
                <a:t>漢志電子股份有限公司</a:t>
              </a:r>
            </a:p>
            <a:p>
              <a:r>
                <a:rPr lang="zh-TW" altLang="en-US" sz="500" dirty="0">
                  <a:latin typeface="微軟正黑體" panose="020B0604030504040204" pitchFamily="34" charset="-120"/>
                  <a:ea typeface="微軟正黑體" panose="020B0604030504040204" pitchFamily="34" charset="-120"/>
                </a:rPr>
                <a:t>南亞電路板股份有限公司</a:t>
              </a:r>
            </a:p>
            <a:p>
              <a:r>
                <a:rPr lang="zh-TW" altLang="en-US" sz="500" dirty="0">
                  <a:latin typeface="微軟正黑體" panose="020B0604030504040204" pitchFamily="34" charset="-120"/>
                  <a:ea typeface="微軟正黑體" panose="020B0604030504040204" pitchFamily="34" charset="-120"/>
                </a:rPr>
                <a:t>台達電子工業股份有限公司</a:t>
              </a:r>
            </a:p>
            <a:p>
              <a:r>
                <a:rPr lang="zh-TW" altLang="en-US" sz="500" dirty="0">
                  <a:latin typeface="微軟正黑體" panose="020B0604030504040204" pitchFamily="34" charset="-120"/>
                  <a:ea typeface="微軟正黑體" panose="020B0604030504040204" pitchFamily="34" charset="-120"/>
                </a:rPr>
                <a:t>新永裕應用科技材料股份有限公司</a:t>
              </a:r>
            </a:p>
            <a:p>
              <a:r>
                <a:rPr lang="zh-TW" altLang="en-US" sz="500" dirty="0">
                  <a:latin typeface="微軟正黑體" panose="020B0604030504040204" pitchFamily="34" charset="-120"/>
                  <a:ea typeface="微軟正黑體" panose="020B0604030504040204" pitchFamily="34" charset="-120"/>
                </a:rPr>
                <a:t>崇越科技股份有限公司</a:t>
              </a:r>
            </a:p>
            <a:p>
              <a:r>
                <a:rPr lang="zh-TW" altLang="en-US" sz="500" dirty="0">
                  <a:latin typeface="微軟正黑體" panose="020B0604030504040204" pitchFamily="34" charset="-120"/>
                  <a:ea typeface="微軟正黑體" panose="020B0604030504040204" pitchFamily="34" charset="-120"/>
                </a:rPr>
                <a:t>恩良企業股份有限公司</a:t>
              </a:r>
            </a:p>
            <a:p>
              <a:r>
                <a:rPr lang="zh-TW" altLang="en-US" sz="500" dirty="0">
                  <a:latin typeface="微軟正黑體" panose="020B0604030504040204" pitchFamily="34" charset="-120"/>
                  <a:ea typeface="微軟正黑體" panose="020B0604030504040204" pitchFamily="34" charset="-120"/>
                </a:rPr>
                <a:t>盛英股份有限公司</a:t>
              </a:r>
            </a:p>
            <a:p>
              <a:r>
                <a:rPr lang="zh-TW" altLang="en-US" sz="500" dirty="0">
                  <a:latin typeface="微軟正黑體" panose="020B0604030504040204" pitchFamily="34" charset="-120"/>
                  <a:ea typeface="微軟正黑體" panose="020B0604030504040204" pitchFamily="34" charset="-120"/>
                </a:rPr>
                <a:t>碳能科技股份有限公司</a:t>
              </a:r>
            </a:p>
            <a:p>
              <a:r>
                <a:rPr lang="zh-TW" altLang="en-US" sz="500" dirty="0">
                  <a:latin typeface="微軟正黑體" panose="020B0604030504040204" pitchFamily="34" charset="-120"/>
                  <a:ea typeface="微軟正黑體" panose="020B0604030504040204" pitchFamily="34" charset="-120"/>
                </a:rPr>
                <a:t>漢氫科技股份有限公司</a:t>
              </a:r>
            </a:p>
            <a:p>
              <a:r>
                <a:rPr lang="zh-TW" altLang="en-US" sz="500" dirty="0">
                  <a:latin typeface="微軟正黑體" panose="020B0604030504040204" pitchFamily="34" charset="-120"/>
                  <a:ea typeface="微軟正黑體" panose="020B0604030504040204" pitchFamily="34" charset="-120"/>
                </a:rPr>
                <a:t>亞太燃料電池科技股份有限公司</a:t>
              </a:r>
            </a:p>
            <a:p>
              <a:r>
                <a:rPr lang="zh-TW" altLang="en-US" sz="500" dirty="0">
                  <a:latin typeface="微軟正黑體" panose="020B0604030504040204" pitchFamily="34" charset="-120"/>
                  <a:ea typeface="微軟正黑體" panose="020B0604030504040204" pitchFamily="34" charset="-120"/>
                </a:rPr>
                <a:t>博研燃料電池股份有限公司</a:t>
              </a:r>
            </a:p>
            <a:p>
              <a:r>
                <a:rPr lang="zh-TW" altLang="en-US" sz="500" dirty="0">
                  <a:latin typeface="微軟正黑體" panose="020B0604030504040204" pitchFamily="34" charset="-120"/>
                  <a:ea typeface="微軟正黑體" panose="020B0604030504040204" pitchFamily="34" charset="-120"/>
                </a:rPr>
                <a:t>大同世界科技股份有限公司</a:t>
              </a:r>
            </a:p>
            <a:p>
              <a:r>
                <a:rPr lang="zh-TW" altLang="en-US" sz="500" dirty="0">
                  <a:latin typeface="微軟正黑體" panose="020B0604030504040204" pitchFamily="34" charset="-120"/>
                  <a:ea typeface="微軟正黑體" panose="020B0604030504040204" pitchFamily="34" charset="-120"/>
                </a:rPr>
                <a:t>碧氫科技開發股份有限公司</a:t>
              </a:r>
            </a:p>
          </p:txBody>
        </p:sp>
        <p:sp>
          <p:nvSpPr>
            <p:cNvPr id="8" name="矩形 7"/>
            <p:cNvSpPr/>
            <p:nvPr/>
          </p:nvSpPr>
          <p:spPr>
            <a:xfrm>
              <a:off x="4499950" y="1333692"/>
              <a:ext cx="2163181" cy="360000"/>
            </a:xfrm>
            <a:prstGeom prst="rect">
              <a:avLst/>
            </a:prstGeom>
            <a:solidFill>
              <a:srgbClr val="3FB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Storage Tank</a:t>
              </a:r>
            </a:p>
          </p:txBody>
        </p:sp>
      </p:grpSp>
      <p:grpSp>
        <p:nvGrpSpPr>
          <p:cNvPr id="9" name="群組 8"/>
          <p:cNvGrpSpPr/>
          <p:nvPr/>
        </p:nvGrpSpPr>
        <p:grpSpPr>
          <a:xfrm>
            <a:off x="178216" y="1256654"/>
            <a:ext cx="6484915" cy="5565266"/>
            <a:chOff x="178216" y="1254387"/>
            <a:chExt cx="6484915" cy="5565266"/>
          </a:xfrm>
        </p:grpSpPr>
        <p:pic>
          <p:nvPicPr>
            <p:cNvPr id="10" name="圖片 9"/>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178216" y="1254387"/>
              <a:ext cx="3395162" cy="5565266"/>
            </a:xfrm>
            <a:prstGeom prst="rect">
              <a:avLst/>
            </a:prstGeom>
          </p:spPr>
        </p:pic>
        <p:sp>
          <p:nvSpPr>
            <p:cNvPr id="11" name="矩形 10"/>
            <p:cNvSpPr/>
            <p:nvPr/>
          </p:nvSpPr>
          <p:spPr>
            <a:xfrm>
              <a:off x="4496574" y="3118298"/>
              <a:ext cx="215999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Battery &amp; BOT</a:t>
              </a:r>
            </a:p>
          </p:txBody>
        </p:sp>
        <p:sp>
          <p:nvSpPr>
            <p:cNvPr id="12" name="矩形 11"/>
            <p:cNvSpPr/>
            <p:nvPr/>
          </p:nvSpPr>
          <p:spPr>
            <a:xfrm>
              <a:off x="4503131" y="3440677"/>
              <a:ext cx="2160000" cy="12932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亞太燃料電池科技股份有限公司</a:t>
              </a:r>
            </a:p>
            <a:p>
              <a:r>
                <a:rPr lang="zh-TW" altLang="en-US" sz="500" dirty="0">
                  <a:latin typeface="+mn-ea"/>
                </a:rPr>
                <a:t>台達電子工業股份有限公司</a:t>
              </a:r>
            </a:p>
            <a:p>
              <a:r>
                <a:rPr lang="zh-TW" altLang="en-US" sz="500" dirty="0">
                  <a:latin typeface="+mn-ea"/>
                </a:rPr>
                <a:t>中興電工機械股份有限公司</a:t>
              </a:r>
            </a:p>
            <a:p>
              <a:r>
                <a:rPr lang="zh-TW" altLang="en-US" sz="500" dirty="0">
                  <a:latin typeface="+mn-ea"/>
                </a:rPr>
                <a:t>大同世界科技股份有限公司</a:t>
              </a:r>
            </a:p>
            <a:p>
              <a:r>
                <a:rPr lang="zh-TW" altLang="en-US" sz="500" dirty="0">
                  <a:latin typeface="+mn-ea"/>
                </a:rPr>
                <a:t>鼎佳能源股份有限公司</a:t>
              </a:r>
            </a:p>
            <a:p>
              <a:r>
                <a:rPr lang="zh-TW" altLang="en-US" sz="500" dirty="0">
                  <a:latin typeface="+mn-ea"/>
                </a:rPr>
                <a:t>博研燃料電池股份有限公司</a:t>
              </a:r>
            </a:p>
            <a:p>
              <a:r>
                <a:rPr lang="zh-TW" altLang="en-US" sz="500" dirty="0">
                  <a:latin typeface="+mn-ea"/>
                </a:rPr>
                <a:t>台全電機股份有限公司</a:t>
              </a:r>
            </a:p>
            <a:p>
              <a:r>
                <a:rPr lang="zh-TW" altLang="en-US" sz="500" dirty="0">
                  <a:latin typeface="+mn-ea"/>
                </a:rPr>
                <a:t>盛英股份有限公司</a:t>
              </a:r>
            </a:p>
            <a:p>
              <a:r>
                <a:rPr lang="zh-TW" altLang="en-US" sz="500" dirty="0">
                  <a:latin typeface="+mn-ea"/>
                </a:rPr>
                <a:t>南亞電路板股份有限公司</a:t>
              </a:r>
            </a:p>
            <a:p>
              <a:r>
                <a:rPr lang="zh-TW" altLang="en-US" sz="500" dirty="0">
                  <a:latin typeface="+mn-ea"/>
                </a:rPr>
                <a:t>高力熱處理工業股份有限公司</a:t>
              </a:r>
            </a:p>
            <a:p>
              <a:r>
                <a:rPr lang="zh-TW" altLang="en-US" sz="500" dirty="0">
                  <a:latin typeface="+mn-ea"/>
                </a:rPr>
                <a:t>台達電子工業股份有限公司</a:t>
              </a:r>
            </a:p>
            <a:p>
              <a:r>
                <a:rPr lang="zh-TW" altLang="en-US" sz="500" dirty="0">
                  <a:latin typeface="+mn-ea"/>
                </a:rPr>
                <a:t>茂迪股份有限公司</a:t>
              </a:r>
            </a:p>
            <a:p>
              <a:r>
                <a:rPr lang="zh-TW" altLang="en-US" sz="500" dirty="0">
                  <a:latin typeface="+mn-ea"/>
                </a:rPr>
                <a:t>亞源科技股份有限公司</a:t>
              </a:r>
              <a:r>
                <a:rPr lang="en-US" altLang="zh-TW" sz="500" dirty="0">
                  <a:latin typeface="+mn-ea"/>
                </a:rPr>
                <a:t>(</a:t>
              </a:r>
              <a:r>
                <a:rPr lang="zh-TW" altLang="en-US" sz="500" dirty="0">
                  <a:latin typeface="+mn-ea"/>
                </a:rPr>
                <a:t>飛瑞集團</a:t>
              </a:r>
              <a:r>
                <a:rPr lang="en-US" altLang="zh-TW" sz="500" dirty="0">
                  <a:latin typeface="+mn-ea"/>
                </a:rPr>
                <a:t>)</a:t>
              </a:r>
            </a:p>
          </p:txBody>
        </p:sp>
        <p:grpSp>
          <p:nvGrpSpPr>
            <p:cNvPr id="13" name="群組 12"/>
            <p:cNvGrpSpPr/>
            <p:nvPr/>
          </p:nvGrpSpPr>
          <p:grpSpPr>
            <a:xfrm>
              <a:off x="4499950" y="1333692"/>
              <a:ext cx="2163181" cy="1788054"/>
              <a:chOff x="4499950" y="1333692"/>
              <a:chExt cx="2163181" cy="1788054"/>
            </a:xfrm>
          </p:grpSpPr>
          <p:sp>
            <p:nvSpPr>
              <p:cNvPr id="14" name="矩形 13"/>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光騰光電股份有限公司</a:t>
                </a:r>
              </a:p>
              <a:p>
                <a:r>
                  <a:rPr lang="zh-TW" altLang="en-US" sz="500" dirty="0">
                    <a:latin typeface="微軟正黑體" panose="020B0604030504040204" pitchFamily="34" charset="-120"/>
                    <a:ea typeface="微軟正黑體" panose="020B0604030504040204" pitchFamily="34" charset="-120"/>
                  </a:rPr>
                  <a:t>安炬科技股份有限公司</a:t>
                </a:r>
              </a:p>
              <a:p>
                <a:r>
                  <a:rPr lang="zh-TW" altLang="en-US" sz="500" dirty="0">
                    <a:latin typeface="微軟正黑體" panose="020B0604030504040204" pitchFamily="34" charset="-120"/>
                    <a:ea typeface="微軟正黑體" panose="020B0604030504040204" pitchFamily="34" charset="-120"/>
                  </a:rPr>
                  <a:t>漢志電子股份有限公司</a:t>
                </a:r>
              </a:p>
              <a:p>
                <a:r>
                  <a:rPr lang="zh-TW" altLang="en-US" sz="500" dirty="0">
                    <a:latin typeface="微軟正黑體" panose="020B0604030504040204" pitchFamily="34" charset="-120"/>
                    <a:ea typeface="微軟正黑體" panose="020B0604030504040204" pitchFamily="34" charset="-120"/>
                  </a:rPr>
                  <a:t>南亞電路板股份有限公司</a:t>
                </a:r>
              </a:p>
              <a:p>
                <a:r>
                  <a:rPr lang="zh-TW" altLang="en-US" sz="500" dirty="0">
                    <a:latin typeface="微軟正黑體" panose="020B0604030504040204" pitchFamily="34" charset="-120"/>
                    <a:ea typeface="微軟正黑體" panose="020B0604030504040204" pitchFamily="34" charset="-120"/>
                  </a:rPr>
                  <a:t>台達電子工業股份有限公司</a:t>
                </a:r>
              </a:p>
              <a:p>
                <a:r>
                  <a:rPr lang="zh-TW" altLang="en-US" sz="500" dirty="0">
                    <a:latin typeface="微軟正黑體" panose="020B0604030504040204" pitchFamily="34" charset="-120"/>
                    <a:ea typeface="微軟正黑體" panose="020B0604030504040204" pitchFamily="34" charset="-120"/>
                  </a:rPr>
                  <a:t>新永裕應用科技材料股份有限公司</a:t>
                </a:r>
              </a:p>
              <a:p>
                <a:r>
                  <a:rPr lang="zh-TW" altLang="en-US" sz="500" dirty="0">
                    <a:latin typeface="微軟正黑體" panose="020B0604030504040204" pitchFamily="34" charset="-120"/>
                    <a:ea typeface="微軟正黑體" panose="020B0604030504040204" pitchFamily="34" charset="-120"/>
                  </a:rPr>
                  <a:t>崇越科技股份有限公司</a:t>
                </a:r>
              </a:p>
              <a:p>
                <a:r>
                  <a:rPr lang="zh-TW" altLang="en-US" sz="500" dirty="0">
                    <a:latin typeface="微軟正黑體" panose="020B0604030504040204" pitchFamily="34" charset="-120"/>
                    <a:ea typeface="微軟正黑體" panose="020B0604030504040204" pitchFamily="34" charset="-120"/>
                  </a:rPr>
                  <a:t>恩良企業股份有限公司</a:t>
                </a:r>
              </a:p>
              <a:p>
                <a:r>
                  <a:rPr lang="zh-TW" altLang="en-US" sz="500" dirty="0">
                    <a:latin typeface="微軟正黑體" panose="020B0604030504040204" pitchFamily="34" charset="-120"/>
                    <a:ea typeface="微軟正黑體" panose="020B0604030504040204" pitchFamily="34" charset="-120"/>
                  </a:rPr>
                  <a:t>盛英股份有限公司</a:t>
                </a:r>
              </a:p>
              <a:p>
                <a:r>
                  <a:rPr lang="zh-TW" altLang="en-US" sz="500" dirty="0">
                    <a:latin typeface="微軟正黑體" panose="020B0604030504040204" pitchFamily="34" charset="-120"/>
                    <a:ea typeface="微軟正黑體" panose="020B0604030504040204" pitchFamily="34" charset="-120"/>
                  </a:rPr>
                  <a:t>碳能科技股份有限公司</a:t>
                </a:r>
              </a:p>
              <a:p>
                <a:r>
                  <a:rPr lang="zh-TW" altLang="en-US" sz="500" dirty="0">
                    <a:latin typeface="微軟正黑體" panose="020B0604030504040204" pitchFamily="34" charset="-120"/>
                    <a:ea typeface="微軟正黑體" panose="020B0604030504040204" pitchFamily="34" charset="-120"/>
                  </a:rPr>
                  <a:t>漢氫科技股份有限公司</a:t>
                </a:r>
              </a:p>
              <a:p>
                <a:r>
                  <a:rPr lang="zh-TW" altLang="en-US" sz="500" dirty="0">
                    <a:latin typeface="微軟正黑體" panose="020B0604030504040204" pitchFamily="34" charset="-120"/>
                    <a:ea typeface="微軟正黑體" panose="020B0604030504040204" pitchFamily="34" charset="-120"/>
                  </a:rPr>
                  <a:t>亞太燃料電池科技股份有限公司</a:t>
                </a:r>
              </a:p>
              <a:p>
                <a:r>
                  <a:rPr lang="zh-TW" altLang="en-US" sz="500" dirty="0">
                    <a:latin typeface="微軟正黑體" panose="020B0604030504040204" pitchFamily="34" charset="-120"/>
                    <a:ea typeface="微軟正黑體" panose="020B0604030504040204" pitchFamily="34" charset="-120"/>
                  </a:rPr>
                  <a:t>博研燃料電池股份有限公司</a:t>
                </a:r>
              </a:p>
              <a:p>
                <a:r>
                  <a:rPr lang="zh-TW" altLang="en-US" sz="500" dirty="0">
                    <a:latin typeface="微軟正黑體" panose="020B0604030504040204" pitchFamily="34" charset="-120"/>
                    <a:ea typeface="微軟正黑體" panose="020B0604030504040204" pitchFamily="34" charset="-120"/>
                  </a:rPr>
                  <a:t>大同世界科技股份有限公司</a:t>
                </a:r>
              </a:p>
              <a:p>
                <a:r>
                  <a:rPr lang="zh-TW" altLang="en-US" sz="500" dirty="0">
                    <a:latin typeface="微軟正黑體" panose="020B0604030504040204" pitchFamily="34" charset="-120"/>
                    <a:ea typeface="微軟正黑體" panose="020B0604030504040204" pitchFamily="34" charset="-120"/>
                  </a:rPr>
                  <a:t>碧氫科技開發股份有限公司</a:t>
                </a:r>
              </a:p>
            </p:txBody>
          </p:sp>
          <p:sp>
            <p:nvSpPr>
              <p:cNvPr id="15" name="矩形 14"/>
              <p:cNvSpPr/>
              <p:nvPr/>
            </p:nvSpPr>
            <p:spPr>
              <a:xfrm>
                <a:off x="4499950" y="1333692"/>
                <a:ext cx="2163181" cy="360000"/>
              </a:xfrm>
              <a:prstGeom prst="rect">
                <a:avLst/>
              </a:prstGeom>
              <a:solidFill>
                <a:srgbClr val="3FB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Storage Tank</a:t>
                </a:r>
              </a:p>
            </p:txBody>
          </p:sp>
        </p:grpSp>
      </p:grpSp>
      <p:grpSp>
        <p:nvGrpSpPr>
          <p:cNvPr id="16" name="群組 15"/>
          <p:cNvGrpSpPr/>
          <p:nvPr/>
        </p:nvGrpSpPr>
        <p:grpSpPr>
          <a:xfrm>
            <a:off x="188620" y="1266781"/>
            <a:ext cx="8629022" cy="5555139"/>
            <a:chOff x="194110" y="1278798"/>
            <a:chExt cx="8629022" cy="5555139"/>
          </a:xfrm>
        </p:grpSpPr>
        <p:pic>
          <p:nvPicPr>
            <p:cNvPr id="17" name="圖片 16"/>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194110" y="1278798"/>
              <a:ext cx="3319109" cy="5555139"/>
            </a:xfrm>
            <a:prstGeom prst="rect">
              <a:avLst/>
            </a:prstGeom>
          </p:spPr>
        </p:pic>
        <p:sp>
          <p:nvSpPr>
            <p:cNvPr id="18" name="矩形 17"/>
            <p:cNvSpPr/>
            <p:nvPr/>
          </p:nvSpPr>
          <p:spPr>
            <a:xfrm>
              <a:off x="6660735" y="1676346"/>
              <a:ext cx="2160000" cy="144437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博研燃料電池股份有限公司</a:t>
              </a:r>
            </a:p>
            <a:p>
              <a:r>
                <a:rPr lang="zh-TW" altLang="en-US" sz="500" dirty="0">
                  <a:latin typeface="+mn-ea"/>
                </a:rPr>
                <a:t>碧氫科技開發股份有限公司</a:t>
              </a:r>
            </a:p>
            <a:p>
              <a:r>
                <a:rPr lang="zh-TW" altLang="en-US" sz="500" dirty="0">
                  <a:latin typeface="+mn-ea"/>
                </a:rPr>
                <a:t>加百裕工業股份有限公司</a:t>
              </a:r>
            </a:p>
            <a:p>
              <a:r>
                <a:rPr lang="zh-TW" altLang="en-US" sz="500" dirty="0">
                  <a:latin typeface="+mn-ea"/>
                </a:rPr>
                <a:t>大同世界科技股份有限公司</a:t>
              </a:r>
            </a:p>
            <a:p>
              <a:r>
                <a:rPr lang="zh-TW" altLang="en-US" sz="500" dirty="0">
                  <a:latin typeface="+mn-ea"/>
                </a:rPr>
                <a:t>台達電子工業股份有限公司</a:t>
              </a:r>
            </a:p>
            <a:p>
              <a:r>
                <a:rPr lang="zh-TW" altLang="en-US" sz="500" dirty="0">
                  <a:latin typeface="+mn-ea"/>
                </a:rPr>
                <a:t>中興電工機械股份有限公司</a:t>
              </a:r>
            </a:p>
            <a:p>
              <a:r>
                <a:rPr lang="zh-TW" altLang="en-US" sz="500" dirty="0">
                  <a:latin typeface="+mn-ea"/>
                </a:rPr>
                <a:t>泰新能源股份有限公司</a:t>
              </a:r>
            </a:p>
            <a:p>
              <a:r>
                <a:rPr lang="zh-TW" altLang="en-US" sz="500" dirty="0">
                  <a:latin typeface="+mn-ea"/>
                </a:rPr>
                <a:t>鼎佳能源股份有限公司</a:t>
              </a:r>
            </a:p>
            <a:p>
              <a:r>
                <a:rPr lang="zh-TW" altLang="en-US" sz="500" dirty="0">
                  <a:latin typeface="+mn-ea"/>
                </a:rPr>
                <a:t>能碩科技</a:t>
              </a:r>
            </a:p>
            <a:p>
              <a:r>
                <a:rPr lang="zh-TW" altLang="en-US" sz="500" dirty="0">
                  <a:latin typeface="+mn-ea"/>
                </a:rPr>
                <a:t>真敏國際股份有限公司</a:t>
              </a:r>
            </a:p>
            <a:p>
              <a:r>
                <a:rPr lang="zh-TW" altLang="en-US" sz="500" dirty="0">
                  <a:latin typeface="+mn-ea"/>
                </a:rPr>
                <a:t>揚光綠能股份有限公司</a:t>
              </a:r>
            </a:p>
            <a:p>
              <a:r>
                <a:rPr lang="zh-TW" altLang="en-US" sz="500" dirty="0">
                  <a:latin typeface="+mn-ea"/>
                </a:rPr>
                <a:t>亞太燃料電池科技股份有限公司</a:t>
              </a:r>
            </a:p>
            <a:p>
              <a:r>
                <a:rPr lang="zh-TW" altLang="en-US" sz="500" dirty="0">
                  <a:latin typeface="+mn-ea"/>
                </a:rPr>
                <a:t>友荃科技實業股份有限公司</a:t>
              </a:r>
            </a:p>
          </p:txBody>
        </p:sp>
        <p:sp>
          <p:nvSpPr>
            <p:cNvPr id="19" name="矩形 18"/>
            <p:cNvSpPr/>
            <p:nvPr/>
          </p:nvSpPr>
          <p:spPr>
            <a:xfrm>
              <a:off x="6663132" y="1333691"/>
              <a:ext cx="2160000" cy="360000"/>
            </a:xfrm>
            <a:prstGeom prst="rect">
              <a:avLst/>
            </a:prstGeom>
            <a:solidFill>
              <a:srgbClr val="45B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 System</a:t>
              </a:r>
            </a:p>
          </p:txBody>
        </p:sp>
        <p:sp>
          <p:nvSpPr>
            <p:cNvPr id="20" name="矩形 19"/>
            <p:cNvSpPr/>
            <p:nvPr/>
          </p:nvSpPr>
          <p:spPr>
            <a:xfrm>
              <a:off x="4496574" y="3118298"/>
              <a:ext cx="215999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Battery &amp; BOT</a:t>
              </a:r>
            </a:p>
          </p:txBody>
        </p:sp>
        <p:sp>
          <p:nvSpPr>
            <p:cNvPr id="21" name="矩形 20"/>
            <p:cNvSpPr/>
            <p:nvPr/>
          </p:nvSpPr>
          <p:spPr>
            <a:xfrm>
              <a:off x="4503131" y="3440677"/>
              <a:ext cx="2160000" cy="12932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solidFill>
                    <a:schemeClr val="bg1"/>
                  </a:solidFill>
                  <a:latin typeface="+mn-ea"/>
                </a:rPr>
                <a:t>亞太燃料電池科技股份有限公司</a:t>
              </a:r>
            </a:p>
            <a:p>
              <a:r>
                <a:rPr lang="zh-TW" altLang="en-US" sz="500" dirty="0">
                  <a:solidFill>
                    <a:schemeClr val="bg1"/>
                  </a:solidFill>
                  <a:latin typeface="+mn-ea"/>
                </a:rPr>
                <a:t>台達電子工業股份有限公司</a:t>
              </a:r>
            </a:p>
            <a:p>
              <a:r>
                <a:rPr lang="zh-TW" altLang="en-US" sz="500" dirty="0">
                  <a:solidFill>
                    <a:schemeClr val="bg1"/>
                  </a:solidFill>
                  <a:latin typeface="+mn-ea"/>
                </a:rPr>
                <a:t>中興電工機械股份有限公司</a:t>
              </a:r>
            </a:p>
            <a:p>
              <a:r>
                <a:rPr lang="zh-TW" altLang="en-US" sz="500" dirty="0">
                  <a:solidFill>
                    <a:schemeClr val="bg1"/>
                  </a:solidFill>
                  <a:latin typeface="+mn-ea"/>
                </a:rPr>
                <a:t>大同世界科技股份有限公司</a:t>
              </a:r>
            </a:p>
            <a:p>
              <a:r>
                <a:rPr lang="zh-TW" altLang="en-US" sz="500" dirty="0">
                  <a:solidFill>
                    <a:schemeClr val="bg1"/>
                  </a:solidFill>
                  <a:latin typeface="+mn-ea"/>
                </a:rPr>
                <a:t>鼎佳能源股份有限公司</a:t>
              </a:r>
            </a:p>
            <a:p>
              <a:r>
                <a:rPr lang="zh-TW" altLang="en-US" sz="500" dirty="0">
                  <a:solidFill>
                    <a:schemeClr val="bg1"/>
                  </a:solidFill>
                  <a:latin typeface="+mn-ea"/>
                </a:rPr>
                <a:t>博研燃料電池股份有限公司</a:t>
              </a:r>
            </a:p>
            <a:p>
              <a:r>
                <a:rPr lang="zh-TW" altLang="en-US" sz="500" dirty="0">
                  <a:solidFill>
                    <a:schemeClr val="bg1"/>
                  </a:solidFill>
                  <a:latin typeface="+mn-ea"/>
                </a:rPr>
                <a:t>台全電機股份有限公司</a:t>
              </a:r>
            </a:p>
            <a:p>
              <a:r>
                <a:rPr lang="zh-TW" altLang="en-US" sz="500" dirty="0">
                  <a:solidFill>
                    <a:schemeClr val="bg1"/>
                  </a:solidFill>
                  <a:latin typeface="+mn-ea"/>
                </a:rPr>
                <a:t>盛英股份有限公司</a:t>
              </a:r>
            </a:p>
            <a:p>
              <a:r>
                <a:rPr lang="zh-TW" altLang="en-US" sz="500" dirty="0">
                  <a:solidFill>
                    <a:schemeClr val="bg1"/>
                  </a:solidFill>
                  <a:latin typeface="+mn-ea"/>
                </a:rPr>
                <a:t>南亞電路板股份有限公司</a:t>
              </a:r>
            </a:p>
            <a:p>
              <a:r>
                <a:rPr lang="zh-TW" altLang="en-US" sz="500" dirty="0">
                  <a:solidFill>
                    <a:schemeClr val="bg1"/>
                  </a:solidFill>
                  <a:latin typeface="+mn-ea"/>
                </a:rPr>
                <a:t>高力熱處理工業股份有限公司</a:t>
              </a:r>
            </a:p>
            <a:p>
              <a:r>
                <a:rPr lang="zh-TW" altLang="en-US" sz="500" dirty="0">
                  <a:solidFill>
                    <a:schemeClr val="bg1"/>
                  </a:solidFill>
                  <a:latin typeface="+mn-ea"/>
                </a:rPr>
                <a:t>台達電子工業股份有限公司</a:t>
              </a:r>
            </a:p>
            <a:p>
              <a:r>
                <a:rPr lang="zh-TW" altLang="en-US" sz="500" dirty="0">
                  <a:solidFill>
                    <a:schemeClr val="bg1"/>
                  </a:solidFill>
                  <a:latin typeface="+mn-ea"/>
                </a:rPr>
                <a:t>茂迪股份有限公司</a:t>
              </a:r>
            </a:p>
            <a:p>
              <a:r>
                <a:rPr lang="zh-TW" altLang="en-US" sz="500" dirty="0">
                  <a:solidFill>
                    <a:schemeClr val="bg1"/>
                  </a:solidFill>
                  <a:latin typeface="+mn-ea"/>
                </a:rPr>
                <a:t>亞源科技股份有限公司</a:t>
              </a:r>
              <a:r>
                <a:rPr lang="en-US" altLang="zh-TW" sz="500" dirty="0">
                  <a:solidFill>
                    <a:schemeClr val="bg1"/>
                  </a:solidFill>
                  <a:latin typeface="+mn-ea"/>
                </a:rPr>
                <a:t>(</a:t>
              </a:r>
              <a:r>
                <a:rPr lang="zh-TW" altLang="en-US" sz="500" dirty="0">
                  <a:solidFill>
                    <a:schemeClr val="bg1"/>
                  </a:solidFill>
                  <a:latin typeface="+mn-ea"/>
                </a:rPr>
                <a:t>飛瑞集團</a:t>
              </a:r>
              <a:r>
                <a:rPr lang="en-US" altLang="zh-TW" sz="500" dirty="0">
                  <a:solidFill>
                    <a:schemeClr val="bg1"/>
                  </a:solidFill>
                  <a:latin typeface="+mn-ea"/>
                </a:rPr>
                <a:t>)</a:t>
              </a:r>
            </a:p>
          </p:txBody>
        </p:sp>
        <p:grpSp>
          <p:nvGrpSpPr>
            <p:cNvPr id="22" name="群組 21"/>
            <p:cNvGrpSpPr/>
            <p:nvPr/>
          </p:nvGrpSpPr>
          <p:grpSpPr>
            <a:xfrm>
              <a:off x="4499950" y="1333692"/>
              <a:ext cx="2163181" cy="1788054"/>
              <a:chOff x="4499950" y="1333692"/>
              <a:chExt cx="2163181" cy="1788054"/>
            </a:xfrm>
          </p:grpSpPr>
          <p:sp>
            <p:nvSpPr>
              <p:cNvPr id="23" name="矩形 22"/>
              <p:cNvSpPr/>
              <p:nvPr/>
            </p:nvSpPr>
            <p:spPr>
              <a:xfrm>
                <a:off x="4499951" y="1681746"/>
                <a:ext cx="2160000" cy="144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solidFill>
                      <a:schemeClr val="bg1"/>
                    </a:solidFill>
                    <a:latin typeface="+mn-ea"/>
                  </a:rPr>
                  <a:t>光騰光電股份有限公司</a:t>
                </a:r>
              </a:p>
              <a:p>
                <a:r>
                  <a:rPr lang="zh-TW" altLang="en-US" sz="500" dirty="0">
                    <a:solidFill>
                      <a:schemeClr val="bg1"/>
                    </a:solidFill>
                    <a:latin typeface="+mn-ea"/>
                  </a:rPr>
                  <a:t>安炬科技股份有限公司</a:t>
                </a:r>
              </a:p>
              <a:p>
                <a:r>
                  <a:rPr lang="zh-TW" altLang="en-US" sz="500" dirty="0">
                    <a:solidFill>
                      <a:schemeClr val="bg1"/>
                    </a:solidFill>
                    <a:latin typeface="+mn-ea"/>
                  </a:rPr>
                  <a:t>漢志電子股份有限公司</a:t>
                </a:r>
              </a:p>
              <a:p>
                <a:r>
                  <a:rPr lang="zh-TW" altLang="en-US" sz="500" dirty="0">
                    <a:solidFill>
                      <a:schemeClr val="bg1"/>
                    </a:solidFill>
                    <a:latin typeface="+mn-ea"/>
                  </a:rPr>
                  <a:t>南亞電路板股份有限公司</a:t>
                </a:r>
              </a:p>
              <a:p>
                <a:r>
                  <a:rPr lang="zh-TW" altLang="en-US" sz="500" dirty="0">
                    <a:solidFill>
                      <a:schemeClr val="bg1"/>
                    </a:solidFill>
                    <a:latin typeface="+mn-ea"/>
                  </a:rPr>
                  <a:t>台達電子工業股份有限公司</a:t>
                </a:r>
              </a:p>
              <a:p>
                <a:r>
                  <a:rPr lang="zh-TW" altLang="en-US" sz="500" dirty="0">
                    <a:solidFill>
                      <a:schemeClr val="bg1"/>
                    </a:solidFill>
                    <a:latin typeface="+mn-ea"/>
                  </a:rPr>
                  <a:t>新永裕應用科技材料股份有限公司</a:t>
                </a:r>
              </a:p>
              <a:p>
                <a:r>
                  <a:rPr lang="zh-TW" altLang="en-US" sz="500" dirty="0">
                    <a:solidFill>
                      <a:schemeClr val="bg1"/>
                    </a:solidFill>
                    <a:latin typeface="+mn-ea"/>
                  </a:rPr>
                  <a:t>崇越科技股份有限公司</a:t>
                </a:r>
              </a:p>
              <a:p>
                <a:r>
                  <a:rPr lang="zh-TW" altLang="en-US" sz="500" dirty="0">
                    <a:solidFill>
                      <a:schemeClr val="bg1"/>
                    </a:solidFill>
                    <a:latin typeface="+mn-ea"/>
                  </a:rPr>
                  <a:t>恩良企業股份有限公司</a:t>
                </a:r>
              </a:p>
              <a:p>
                <a:r>
                  <a:rPr lang="zh-TW" altLang="en-US" sz="500" dirty="0">
                    <a:solidFill>
                      <a:schemeClr val="bg1"/>
                    </a:solidFill>
                    <a:latin typeface="+mn-ea"/>
                  </a:rPr>
                  <a:t>盛英股份有限公司</a:t>
                </a:r>
              </a:p>
              <a:p>
                <a:r>
                  <a:rPr lang="zh-TW" altLang="en-US" sz="500" dirty="0">
                    <a:solidFill>
                      <a:schemeClr val="bg1"/>
                    </a:solidFill>
                    <a:latin typeface="+mn-ea"/>
                  </a:rPr>
                  <a:t>碳能科技股份有限公司</a:t>
                </a:r>
              </a:p>
              <a:p>
                <a:r>
                  <a:rPr lang="zh-TW" altLang="en-US" sz="500" dirty="0">
                    <a:solidFill>
                      <a:schemeClr val="bg1"/>
                    </a:solidFill>
                    <a:latin typeface="+mn-ea"/>
                  </a:rPr>
                  <a:t>漢氫科技股份有限公司</a:t>
                </a:r>
              </a:p>
              <a:p>
                <a:r>
                  <a:rPr lang="zh-TW" altLang="en-US" sz="500" dirty="0">
                    <a:solidFill>
                      <a:schemeClr val="bg1"/>
                    </a:solidFill>
                    <a:latin typeface="+mn-ea"/>
                  </a:rPr>
                  <a:t>亞太燃料電池科技股份有限公司</a:t>
                </a:r>
              </a:p>
              <a:p>
                <a:r>
                  <a:rPr lang="zh-TW" altLang="en-US" sz="500" dirty="0">
                    <a:solidFill>
                      <a:schemeClr val="bg1"/>
                    </a:solidFill>
                    <a:latin typeface="+mn-ea"/>
                  </a:rPr>
                  <a:t>博研燃料電池股份有限公司</a:t>
                </a:r>
              </a:p>
              <a:p>
                <a:r>
                  <a:rPr lang="zh-TW" altLang="en-US" sz="500" dirty="0">
                    <a:solidFill>
                      <a:schemeClr val="bg1"/>
                    </a:solidFill>
                    <a:latin typeface="+mn-ea"/>
                  </a:rPr>
                  <a:t>大同世界科技股份有限公司</a:t>
                </a:r>
              </a:p>
              <a:p>
                <a:r>
                  <a:rPr lang="zh-TW" altLang="en-US" sz="500" dirty="0">
                    <a:solidFill>
                      <a:schemeClr val="bg1"/>
                    </a:solidFill>
                    <a:latin typeface="+mn-ea"/>
                  </a:rPr>
                  <a:t>碧氫科技開發股份有限公司</a:t>
                </a:r>
              </a:p>
            </p:txBody>
          </p:sp>
          <p:sp>
            <p:nvSpPr>
              <p:cNvPr id="24" name="矩形 23"/>
              <p:cNvSpPr/>
              <p:nvPr/>
            </p:nvSpPr>
            <p:spPr>
              <a:xfrm>
                <a:off x="4499950" y="1333692"/>
                <a:ext cx="2163181" cy="360000"/>
              </a:xfrm>
              <a:prstGeom prst="rect">
                <a:avLst/>
              </a:prstGeom>
              <a:solidFill>
                <a:srgbClr val="3FB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Storage Tank</a:t>
                </a:r>
              </a:p>
            </p:txBody>
          </p:sp>
        </p:grpSp>
      </p:grpSp>
      <p:sp>
        <p:nvSpPr>
          <p:cNvPr id="6" name="投影片編號版面配置區 5"/>
          <p:cNvSpPr>
            <a:spLocks noGrp="1"/>
          </p:cNvSpPr>
          <p:nvPr>
            <p:ph type="sldNum" sz="quarter" idx="12"/>
          </p:nvPr>
        </p:nvSpPr>
        <p:spPr/>
        <p:txBody>
          <a:bodyPr/>
          <a:lstStyle/>
          <a:p>
            <a:fld id="{1F0B7CC7-DAD1-40A8-BF06-6D8ABF2F877A}" type="slidenum">
              <a:rPr lang="zh-TW" altLang="en-US" smtClean="0"/>
              <a:t>43</a:t>
            </a:fld>
            <a:endParaRPr lang="zh-TW" altLang="en-US"/>
          </a:p>
        </p:txBody>
      </p:sp>
    </p:spTree>
    <p:extLst>
      <p:ext uri="{BB962C8B-B14F-4D97-AF65-F5344CB8AC3E}">
        <p14:creationId xmlns:p14="http://schemas.microsoft.com/office/powerpoint/2010/main" val="130579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00"/>
                                        <p:tgtEl>
                                          <p:spTgt spid="9"/>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heckerboard(across)">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2" name="文字方塊 1"/>
          <p:cNvSpPr txBox="1"/>
          <p:nvPr/>
        </p:nvSpPr>
        <p:spPr>
          <a:xfrm>
            <a:off x="933952" y="492058"/>
            <a:ext cx="5953198" cy="646331"/>
          </a:xfrm>
          <a:prstGeom prst="rect">
            <a:avLst/>
          </a:prstGeom>
          <a:noFill/>
        </p:spPr>
        <p:txBody>
          <a:bodyPr wrap="square" rtlCol="0">
            <a:spAutoFit/>
          </a:bodyPr>
          <a:lstStyle/>
          <a:p>
            <a:r>
              <a:rPr lang="en-US" altLang="zh-TW" sz="3600" dirty="0">
                <a:solidFill>
                  <a:srgbClr val="FF5050"/>
                </a:solidFill>
                <a:effectLst>
                  <a:outerShdw blurRad="38100" dist="38100" dir="2700000" algn="tl">
                    <a:srgbClr val="000000">
                      <a:alpha val="43137"/>
                    </a:srgbClr>
                  </a:outerShdw>
                </a:effectLst>
                <a:latin typeface="Gill Sans MT" panose="020B0502020104020203" pitchFamily="34" charset="0"/>
              </a:rPr>
              <a:t>Electric Vehicle Industry  </a:t>
            </a:r>
            <a:endParaRPr lang="zh-TW" altLang="en-US" sz="3600" dirty="0">
              <a:solidFill>
                <a:srgbClr val="FF5050"/>
              </a:solidFill>
              <a:effectLst>
                <a:outerShdw blurRad="38100" dist="38100" dir="2700000" algn="tl">
                  <a:srgbClr val="000000">
                    <a:alpha val="43137"/>
                  </a:srgbClr>
                </a:outerShdw>
              </a:effectLst>
              <a:latin typeface="Gill Sans MT" panose="020B0502020104020203" pitchFamily="34" charset="0"/>
            </a:endParaRPr>
          </a:p>
        </p:txBody>
      </p:sp>
      <p:grpSp>
        <p:nvGrpSpPr>
          <p:cNvPr id="3" name="群組 2"/>
          <p:cNvGrpSpPr/>
          <p:nvPr/>
        </p:nvGrpSpPr>
        <p:grpSpPr>
          <a:xfrm>
            <a:off x="78455" y="1333692"/>
            <a:ext cx="6584676" cy="5429807"/>
            <a:chOff x="78455" y="1333692"/>
            <a:chExt cx="6584676" cy="5429807"/>
          </a:xfrm>
        </p:grpSpPr>
        <p:pic>
          <p:nvPicPr>
            <p:cNvPr id="4" name="圖片 3"/>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78455" y="1395660"/>
              <a:ext cx="3482892" cy="5367839"/>
            </a:xfrm>
            <a:prstGeom prst="rect">
              <a:avLst/>
            </a:prstGeom>
          </p:spPr>
        </p:pic>
        <p:grpSp>
          <p:nvGrpSpPr>
            <p:cNvPr id="8" name="群組 7"/>
            <p:cNvGrpSpPr/>
            <p:nvPr/>
          </p:nvGrpSpPr>
          <p:grpSpPr>
            <a:xfrm>
              <a:off x="4499950" y="1333692"/>
              <a:ext cx="2163181" cy="958746"/>
              <a:chOff x="4499950" y="1333692"/>
              <a:chExt cx="2163181" cy="958746"/>
            </a:xfrm>
          </p:grpSpPr>
          <p:sp>
            <p:nvSpPr>
              <p:cNvPr id="9" name="矩形 8"/>
              <p:cNvSpPr/>
              <p:nvPr/>
            </p:nvSpPr>
            <p:spPr>
              <a:xfrm>
                <a:off x="4499951" y="1681745"/>
                <a:ext cx="2160000" cy="61069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台塑長園能源科技股份有限公司</a:t>
                </a:r>
              </a:p>
              <a:p>
                <a:r>
                  <a:rPr lang="zh-TW" altLang="en-US" sz="500" dirty="0">
                    <a:latin typeface="微軟正黑體" panose="020B0604030504040204" pitchFamily="34" charset="-120"/>
                    <a:ea typeface="微軟正黑體" panose="020B0604030504040204" pitchFamily="34" charset="-120"/>
                  </a:rPr>
                  <a:t>中鋼碳素化學股份有限公司</a:t>
                </a:r>
              </a:p>
              <a:p>
                <a:r>
                  <a:rPr lang="zh-TW" altLang="en-US" sz="500" dirty="0">
                    <a:latin typeface="微軟正黑體" panose="020B0604030504040204" pitchFamily="34" charset="-120"/>
                    <a:ea typeface="微軟正黑體" panose="020B0604030504040204" pitchFamily="34" charset="-120"/>
                  </a:rPr>
                  <a:t>台茂蓄電池有限公司</a:t>
                </a:r>
              </a:p>
              <a:p>
                <a:r>
                  <a:rPr lang="en-US" altLang="zh-TW" sz="500" dirty="0">
                    <a:latin typeface="微軟正黑體" panose="020B0604030504040204" pitchFamily="34" charset="-120"/>
                    <a:ea typeface="微軟正黑體" panose="020B0604030504040204" pitchFamily="34" charset="-120"/>
                  </a:rPr>
                  <a:t/>
                </a:r>
                <a:br>
                  <a:rPr lang="en-US" altLang="zh-TW" sz="500" dirty="0">
                    <a:latin typeface="微軟正黑體" panose="020B0604030504040204" pitchFamily="34" charset="-120"/>
                    <a:ea typeface="微軟正黑體" panose="020B0604030504040204" pitchFamily="34" charset="-120"/>
                  </a:rPr>
                </a:br>
                <a:endParaRPr lang="zh-TW" altLang="en-US" sz="500" dirty="0">
                  <a:latin typeface="微軟正黑體" panose="020B0604030504040204" pitchFamily="34" charset="-120"/>
                  <a:ea typeface="微軟正黑體" panose="020B0604030504040204" pitchFamily="34" charset="-120"/>
                </a:endParaRPr>
              </a:p>
            </p:txBody>
          </p:sp>
          <p:sp>
            <p:nvSpPr>
              <p:cNvPr id="10" name="矩形 9"/>
              <p:cNvSpPr/>
              <p:nvPr/>
            </p:nvSpPr>
            <p:spPr>
              <a:xfrm>
                <a:off x="4499950" y="1333692"/>
                <a:ext cx="2163181" cy="360000"/>
              </a:xfrm>
              <a:prstGeom prst="rect">
                <a:avLst/>
              </a:prstGeom>
              <a:solidFill>
                <a:srgbClr val="179D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Battery Materials</a:t>
                </a:r>
              </a:p>
            </p:txBody>
          </p:sp>
        </p:grpSp>
      </p:grpSp>
      <p:grpSp>
        <p:nvGrpSpPr>
          <p:cNvPr id="11" name="群組 10"/>
          <p:cNvGrpSpPr/>
          <p:nvPr/>
        </p:nvGrpSpPr>
        <p:grpSpPr>
          <a:xfrm>
            <a:off x="328898" y="1239849"/>
            <a:ext cx="6356005" cy="5536000"/>
            <a:chOff x="320590" y="1261842"/>
            <a:chExt cx="6356005" cy="5536000"/>
          </a:xfrm>
        </p:grpSpPr>
        <p:pic>
          <p:nvPicPr>
            <p:cNvPr id="12" name="圖片 11"/>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320590" y="1261842"/>
              <a:ext cx="3288883" cy="5536000"/>
            </a:xfrm>
            <a:prstGeom prst="rect">
              <a:avLst/>
            </a:prstGeom>
          </p:spPr>
        </p:pic>
        <p:sp>
          <p:nvSpPr>
            <p:cNvPr id="13" name="矩形 12"/>
            <p:cNvSpPr/>
            <p:nvPr/>
          </p:nvSpPr>
          <p:spPr>
            <a:xfrm>
              <a:off x="4490252" y="2475848"/>
              <a:ext cx="2160000" cy="12847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能元科技股份有限公司</a:t>
              </a:r>
            </a:p>
            <a:p>
              <a:r>
                <a:rPr lang="zh-TW" altLang="en-US" sz="500" dirty="0">
                  <a:latin typeface="+mn-ea"/>
                </a:rPr>
                <a:t>有量科技股份有限公司</a:t>
              </a:r>
            </a:p>
            <a:p>
              <a:r>
                <a:rPr lang="zh-TW" altLang="en-US" sz="500" dirty="0">
                  <a:latin typeface="+mn-ea"/>
                </a:rPr>
                <a:t>必翔電能高科技股份有限公司 </a:t>
              </a:r>
              <a:r>
                <a:rPr lang="en-US" altLang="zh-TW" sz="500" dirty="0">
                  <a:latin typeface="+mn-ea"/>
                </a:rPr>
                <a:t>(</a:t>
              </a:r>
              <a:r>
                <a:rPr lang="zh-TW" altLang="en-US" sz="500" dirty="0">
                  <a:latin typeface="+mn-ea"/>
                </a:rPr>
                <a:t>原太電電能公司</a:t>
              </a:r>
              <a:r>
                <a:rPr lang="en-US" altLang="zh-TW" sz="500" dirty="0">
                  <a:latin typeface="+mn-ea"/>
                </a:rPr>
                <a:t>)</a:t>
              </a:r>
            </a:p>
            <a:p>
              <a:r>
                <a:rPr lang="zh-TW" altLang="en-US" sz="500" dirty="0">
                  <a:latin typeface="+mn-ea"/>
                </a:rPr>
                <a:t>新普科技股份有限公司</a:t>
              </a:r>
            </a:p>
            <a:p>
              <a:r>
                <a:rPr lang="zh-TW" altLang="en-US" sz="500" dirty="0">
                  <a:latin typeface="+mn-ea"/>
                </a:rPr>
                <a:t>達振能源股份有限公司</a:t>
              </a:r>
            </a:p>
            <a:p>
              <a:r>
                <a:rPr lang="zh-TW" altLang="en-US" sz="500" dirty="0">
                  <a:latin typeface="+mn-ea"/>
                </a:rPr>
                <a:t>統量電能股份有限公司</a:t>
              </a:r>
            </a:p>
            <a:p>
              <a:r>
                <a:rPr lang="zh-TW" altLang="en-US" sz="500" dirty="0">
                  <a:latin typeface="+mn-ea"/>
                </a:rPr>
                <a:t>富田電機股份有限公司</a:t>
              </a:r>
            </a:p>
            <a:p>
              <a:r>
                <a:rPr lang="zh-TW" altLang="en-US" sz="500" dirty="0">
                  <a:latin typeface="+mn-ea"/>
                </a:rPr>
                <a:t>台全電機股份有限公司</a:t>
              </a:r>
            </a:p>
            <a:p>
              <a:r>
                <a:rPr lang="zh-TW" altLang="en-US" sz="500" dirty="0">
                  <a:latin typeface="+mn-ea"/>
                </a:rPr>
                <a:t>東元電機股份有限公司</a:t>
              </a:r>
            </a:p>
            <a:p>
              <a:r>
                <a:rPr lang="zh-TW" altLang="en-US" sz="500" dirty="0">
                  <a:latin typeface="+mn-ea"/>
                </a:rPr>
                <a:t>順達科技股份有限公司</a:t>
              </a:r>
            </a:p>
            <a:p>
              <a:r>
                <a:rPr lang="zh-TW" altLang="en-US" sz="500" dirty="0">
                  <a:latin typeface="+mn-ea"/>
                </a:rPr>
                <a:t>泓記精密股份有限公司</a:t>
              </a:r>
            </a:p>
            <a:p>
              <a:r>
                <a:rPr lang="zh-TW" altLang="en-US" sz="500" dirty="0">
                  <a:latin typeface="+mn-ea"/>
                </a:rPr>
                <a:t>兆曜綠能科技股份有限公司</a:t>
              </a:r>
            </a:p>
            <a:p>
              <a:r>
                <a:rPr lang="zh-TW" altLang="en-US" sz="500" dirty="0">
                  <a:latin typeface="+mn-ea"/>
                </a:rPr>
                <a:t>台湯動力股份有限公司</a:t>
              </a:r>
            </a:p>
            <a:p>
              <a:r>
                <a:rPr lang="zh-TW" altLang="en-US" sz="500" dirty="0">
                  <a:latin typeface="+mn-ea"/>
                </a:rPr>
                <a:t>速克立股份有限公司</a:t>
              </a:r>
            </a:p>
            <a:p>
              <a:r>
                <a:rPr lang="zh-TW" altLang="en-US" sz="500" dirty="0">
                  <a:latin typeface="+mn-ea"/>
                </a:rPr>
                <a:t>長利科技股份有限公司</a:t>
              </a:r>
            </a:p>
            <a:p>
              <a:endParaRPr lang="zh-TW" altLang="en-US" sz="500" dirty="0">
                <a:latin typeface="+mn-ea"/>
              </a:endParaRPr>
            </a:p>
          </p:txBody>
        </p:sp>
        <p:grpSp>
          <p:nvGrpSpPr>
            <p:cNvPr id="14" name="群組 13"/>
            <p:cNvGrpSpPr/>
            <p:nvPr/>
          </p:nvGrpSpPr>
          <p:grpSpPr>
            <a:xfrm>
              <a:off x="4499950" y="1333692"/>
              <a:ext cx="2163181" cy="958746"/>
              <a:chOff x="4499950" y="1333692"/>
              <a:chExt cx="2163181" cy="958746"/>
            </a:xfrm>
          </p:grpSpPr>
          <p:sp>
            <p:nvSpPr>
              <p:cNvPr id="16" name="矩形 15"/>
              <p:cNvSpPr/>
              <p:nvPr/>
            </p:nvSpPr>
            <p:spPr>
              <a:xfrm>
                <a:off x="4499951" y="1681745"/>
                <a:ext cx="2160000" cy="61069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台塑長園能源科技股份有限公司</a:t>
                </a:r>
              </a:p>
              <a:p>
                <a:r>
                  <a:rPr lang="zh-TW" altLang="en-US" sz="500" dirty="0">
                    <a:latin typeface="微軟正黑體" panose="020B0604030504040204" pitchFamily="34" charset="-120"/>
                    <a:ea typeface="微軟正黑體" panose="020B0604030504040204" pitchFamily="34" charset="-120"/>
                  </a:rPr>
                  <a:t>中鋼碳素化學股份有限公司</a:t>
                </a:r>
              </a:p>
              <a:p>
                <a:r>
                  <a:rPr lang="zh-TW" altLang="en-US" sz="500" dirty="0">
                    <a:latin typeface="微軟正黑體" panose="020B0604030504040204" pitchFamily="34" charset="-120"/>
                    <a:ea typeface="微軟正黑體" panose="020B0604030504040204" pitchFamily="34" charset="-120"/>
                  </a:rPr>
                  <a:t>台茂蓄電池有限公司</a:t>
                </a:r>
              </a:p>
              <a:p>
                <a:r>
                  <a:rPr lang="en-US" altLang="zh-TW" sz="500" dirty="0">
                    <a:latin typeface="微軟正黑體" panose="020B0604030504040204" pitchFamily="34" charset="-120"/>
                    <a:ea typeface="微軟正黑體" panose="020B0604030504040204" pitchFamily="34" charset="-120"/>
                  </a:rPr>
                  <a:t/>
                </a:r>
                <a:br>
                  <a:rPr lang="en-US" altLang="zh-TW" sz="500" dirty="0">
                    <a:latin typeface="微軟正黑體" panose="020B0604030504040204" pitchFamily="34" charset="-120"/>
                    <a:ea typeface="微軟正黑體" panose="020B0604030504040204" pitchFamily="34" charset="-120"/>
                  </a:rPr>
                </a:br>
                <a:endParaRPr lang="zh-TW" altLang="en-US" sz="500" dirty="0">
                  <a:latin typeface="微軟正黑體" panose="020B0604030504040204" pitchFamily="34" charset="-120"/>
                  <a:ea typeface="微軟正黑體" panose="020B0604030504040204" pitchFamily="34" charset="-120"/>
                </a:endParaRPr>
              </a:p>
            </p:txBody>
          </p:sp>
          <p:sp>
            <p:nvSpPr>
              <p:cNvPr id="17" name="矩形 16"/>
              <p:cNvSpPr/>
              <p:nvPr/>
            </p:nvSpPr>
            <p:spPr>
              <a:xfrm>
                <a:off x="4499950" y="1333692"/>
                <a:ext cx="2163181" cy="360000"/>
              </a:xfrm>
              <a:prstGeom prst="rect">
                <a:avLst/>
              </a:prstGeom>
              <a:solidFill>
                <a:srgbClr val="179D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Battery Materials</a:t>
                </a:r>
              </a:p>
            </p:txBody>
          </p:sp>
        </p:grpSp>
        <p:sp>
          <p:nvSpPr>
            <p:cNvPr id="15" name="矩形 14"/>
            <p:cNvSpPr/>
            <p:nvPr/>
          </p:nvSpPr>
          <p:spPr>
            <a:xfrm>
              <a:off x="4496574" y="2113747"/>
              <a:ext cx="2180021" cy="36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Module</a:t>
              </a:r>
              <a:r>
                <a:rPr lang="zh-TW" altLang="en-US" sz="1400" b="1" dirty="0">
                  <a:solidFill>
                    <a:schemeClr val="bg1"/>
                  </a:solidFill>
                  <a:latin typeface="Gill Sans MT" panose="020B0502020104020203" pitchFamily="34" charset="0"/>
                  <a:cs typeface="Times New Roman" panose="02020603050405020304" pitchFamily="18" charset="0"/>
                </a:rPr>
                <a:t> </a:t>
              </a:r>
              <a:r>
                <a:rPr lang="en-US" altLang="zh-TW" sz="1400" b="1" dirty="0">
                  <a:solidFill>
                    <a:schemeClr val="bg1"/>
                  </a:solidFill>
                  <a:latin typeface="Gill Sans MT" panose="020B0502020104020203" pitchFamily="34" charset="0"/>
                  <a:cs typeface="Times New Roman" panose="02020603050405020304" pitchFamily="18" charset="0"/>
                </a:rPr>
                <a:t>&amp;</a:t>
              </a:r>
              <a:r>
                <a:rPr lang="zh-TW" altLang="en-US" sz="1400" b="1" dirty="0">
                  <a:solidFill>
                    <a:schemeClr val="bg1"/>
                  </a:solidFill>
                  <a:latin typeface="Gill Sans MT" panose="020B0502020104020203" pitchFamily="34" charset="0"/>
                  <a:cs typeface="Times New Roman" panose="02020603050405020304" pitchFamily="18" charset="0"/>
                </a:rPr>
                <a:t> </a:t>
              </a:r>
              <a:r>
                <a:rPr lang="en-US" altLang="zh-TW" sz="1400" b="1" dirty="0">
                  <a:solidFill>
                    <a:schemeClr val="bg1"/>
                  </a:solidFill>
                  <a:latin typeface="Gill Sans MT" panose="020B0502020104020203" pitchFamily="34" charset="0"/>
                  <a:cs typeface="Times New Roman" panose="02020603050405020304" pitchFamily="18" charset="0"/>
                </a:rPr>
                <a:t>Battery Cell</a:t>
              </a:r>
            </a:p>
          </p:txBody>
        </p:sp>
      </p:grpSp>
      <p:grpSp>
        <p:nvGrpSpPr>
          <p:cNvPr id="18" name="群組 17"/>
          <p:cNvGrpSpPr/>
          <p:nvPr/>
        </p:nvGrpSpPr>
        <p:grpSpPr>
          <a:xfrm>
            <a:off x="284899" y="840849"/>
            <a:ext cx="8533806" cy="5922650"/>
            <a:chOff x="276447" y="851129"/>
            <a:chExt cx="8533806" cy="5922650"/>
          </a:xfrm>
        </p:grpSpPr>
        <p:pic>
          <p:nvPicPr>
            <p:cNvPr id="19" name="圖片 18"/>
            <p:cNvPicPr>
              <a:picLocks noChangeAspect="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76447" y="851129"/>
              <a:ext cx="3340753" cy="5922650"/>
            </a:xfrm>
            <a:prstGeom prst="rect">
              <a:avLst/>
            </a:prstGeom>
          </p:spPr>
        </p:pic>
        <p:sp>
          <p:nvSpPr>
            <p:cNvPr id="20" name="矩形 19"/>
            <p:cNvSpPr/>
            <p:nvPr/>
          </p:nvSpPr>
          <p:spPr>
            <a:xfrm>
              <a:off x="4490252" y="2475848"/>
              <a:ext cx="2160000" cy="12847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能元科技股份有限公司</a:t>
              </a:r>
            </a:p>
            <a:p>
              <a:r>
                <a:rPr lang="zh-TW" altLang="en-US" sz="500" dirty="0">
                  <a:latin typeface="+mn-ea"/>
                </a:rPr>
                <a:t>有量科技股份有限公司</a:t>
              </a:r>
            </a:p>
            <a:p>
              <a:r>
                <a:rPr lang="zh-TW" altLang="en-US" sz="500" dirty="0">
                  <a:latin typeface="+mn-ea"/>
                </a:rPr>
                <a:t>必翔電能高科技股份有限公司 </a:t>
              </a:r>
              <a:r>
                <a:rPr lang="en-US" altLang="zh-TW" sz="500" dirty="0">
                  <a:latin typeface="+mn-ea"/>
                </a:rPr>
                <a:t>(</a:t>
              </a:r>
              <a:r>
                <a:rPr lang="zh-TW" altLang="en-US" sz="500" dirty="0">
                  <a:latin typeface="+mn-ea"/>
                </a:rPr>
                <a:t>原太電電能公司</a:t>
              </a:r>
              <a:r>
                <a:rPr lang="en-US" altLang="zh-TW" sz="500" dirty="0">
                  <a:latin typeface="+mn-ea"/>
                </a:rPr>
                <a:t>)</a:t>
              </a:r>
            </a:p>
            <a:p>
              <a:r>
                <a:rPr lang="zh-TW" altLang="en-US" sz="500" dirty="0">
                  <a:latin typeface="+mn-ea"/>
                </a:rPr>
                <a:t>新普科技股份有限公司</a:t>
              </a:r>
            </a:p>
            <a:p>
              <a:r>
                <a:rPr lang="zh-TW" altLang="en-US" sz="500" dirty="0">
                  <a:latin typeface="+mn-ea"/>
                </a:rPr>
                <a:t>達振能源股份有限公司</a:t>
              </a:r>
            </a:p>
            <a:p>
              <a:r>
                <a:rPr lang="zh-TW" altLang="en-US" sz="500" dirty="0">
                  <a:latin typeface="+mn-ea"/>
                </a:rPr>
                <a:t>統量電能股份有限公司</a:t>
              </a:r>
            </a:p>
            <a:p>
              <a:r>
                <a:rPr lang="zh-TW" altLang="en-US" sz="500" dirty="0">
                  <a:latin typeface="+mn-ea"/>
                </a:rPr>
                <a:t>富田電機股份有限公司</a:t>
              </a:r>
            </a:p>
            <a:p>
              <a:r>
                <a:rPr lang="zh-TW" altLang="en-US" sz="500" dirty="0">
                  <a:latin typeface="+mn-ea"/>
                </a:rPr>
                <a:t>台全電機股份有限公司</a:t>
              </a:r>
            </a:p>
            <a:p>
              <a:r>
                <a:rPr lang="zh-TW" altLang="en-US" sz="500" dirty="0">
                  <a:latin typeface="+mn-ea"/>
                </a:rPr>
                <a:t>東元電機股份有限公司</a:t>
              </a:r>
            </a:p>
            <a:p>
              <a:r>
                <a:rPr lang="zh-TW" altLang="en-US" sz="500" dirty="0">
                  <a:latin typeface="+mn-ea"/>
                </a:rPr>
                <a:t>順達科技股份有限公司</a:t>
              </a:r>
            </a:p>
            <a:p>
              <a:r>
                <a:rPr lang="zh-TW" altLang="en-US" sz="500" dirty="0">
                  <a:latin typeface="+mn-ea"/>
                </a:rPr>
                <a:t>泓記精密股份有限公司</a:t>
              </a:r>
            </a:p>
            <a:p>
              <a:r>
                <a:rPr lang="zh-TW" altLang="en-US" sz="500" dirty="0">
                  <a:latin typeface="+mn-ea"/>
                </a:rPr>
                <a:t>兆曜綠能科技股份有限公司</a:t>
              </a:r>
            </a:p>
            <a:p>
              <a:r>
                <a:rPr lang="zh-TW" altLang="en-US" sz="500" dirty="0">
                  <a:latin typeface="+mn-ea"/>
                </a:rPr>
                <a:t>台湯動力股份有限公司</a:t>
              </a:r>
            </a:p>
            <a:p>
              <a:r>
                <a:rPr lang="zh-TW" altLang="en-US" sz="500" dirty="0">
                  <a:latin typeface="+mn-ea"/>
                </a:rPr>
                <a:t>速克立股份有限公司</a:t>
              </a:r>
            </a:p>
            <a:p>
              <a:r>
                <a:rPr lang="zh-TW" altLang="en-US" sz="500" dirty="0">
                  <a:latin typeface="+mn-ea"/>
                </a:rPr>
                <a:t>長利科技股份有限公司</a:t>
              </a:r>
            </a:p>
            <a:p>
              <a:endParaRPr lang="zh-TW" altLang="en-US" sz="500" dirty="0">
                <a:latin typeface="+mn-ea"/>
              </a:endParaRPr>
            </a:p>
          </p:txBody>
        </p:sp>
        <p:grpSp>
          <p:nvGrpSpPr>
            <p:cNvPr id="21" name="群組 20"/>
            <p:cNvGrpSpPr/>
            <p:nvPr/>
          </p:nvGrpSpPr>
          <p:grpSpPr>
            <a:xfrm>
              <a:off x="4499950" y="1333692"/>
              <a:ext cx="2163181" cy="958746"/>
              <a:chOff x="4499950" y="1333692"/>
              <a:chExt cx="2163181" cy="958746"/>
            </a:xfrm>
          </p:grpSpPr>
          <p:sp>
            <p:nvSpPr>
              <p:cNvPr id="25" name="矩形 24"/>
              <p:cNvSpPr/>
              <p:nvPr/>
            </p:nvSpPr>
            <p:spPr>
              <a:xfrm>
                <a:off x="4499951" y="1681745"/>
                <a:ext cx="2160000" cy="61069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台塑長園能源科技股份有限公司</a:t>
                </a:r>
              </a:p>
              <a:p>
                <a:r>
                  <a:rPr lang="zh-TW" altLang="en-US" sz="500" dirty="0">
                    <a:latin typeface="+mn-ea"/>
                  </a:rPr>
                  <a:t>中鋼碳素化學股份有限公司</a:t>
                </a:r>
              </a:p>
              <a:p>
                <a:r>
                  <a:rPr lang="zh-TW" altLang="en-US" sz="500" dirty="0">
                    <a:latin typeface="+mn-ea"/>
                  </a:rPr>
                  <a:t>台茂蓄電池有限公司</a:t>
                </a:r>
              </a:p>
              <a:p>
                <a:r>
                  <a:rPr lang="en-US" altLang="zh-TW" sz="500" dirty="0">
                    <a:latin typeface="微軟正黑體" panose="020B0604030504040204" pitchFamily="34" charset="-120"/>
                    <a:ea typeface="微軟正黑體" panose="020B0604030504040204" pitchFamily="34" charset="-120"/>
                  </a:rPr>
                  <a:t/>
                </a:r>
                <a:br>
                  <a:rPr lang="en-US" altLang="zh-TW" sz="500" dirty="0">
                    <a:latin typeface="微軟正黑體" panose="020B0604030504040204" pitchFamily="34" charset="-120"/>
                    <a:ea typeface="微軟正黑體" panose="020B0604030504040204" pitchFamily="34" charset="-120"/>
                  </a:rPr>
                </a:br>
                <a:endParaRPr lang="zh-TW" altLang="en-US" sz="500" dirty="0">
                  <a:latin typeface="微軟正黑體" panose="020B0604030504040204" pitchFamily="34" charset="-120"/>
                  <a:ea typeface="微軟正黑體" panose="020B0604030504040204" pitchFamily="34" charset="-120"/>
                </a:endParaRPr>
              </a:p>
            </p:txBody>
          </p:sp>
          <p:sp>
            <p:nvSpPr>
              <p:cNvPr id="26" name="矩形 25"/>
              <p:cNvSpPr/>
              <p:nvPr/>
            </p:nvSpPr>
            <p:spPr>
              <a:xfrm>
                <a:off x="4499950" y="1333692"/>
                <a:ext cx="2163181" cy="360000"/>
              </a:xfrm>
              <a:prstGeom prst="rect">
                <a:avLst/>
              </a:prstGeom>
              <a:solidFill>
                <a:srgbClr val="179D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Battery Materials</a:t>
                </a:r>
              </a:p>
            </p:txBody>
          </p:sp>
        </p:grpSp>
        <p:sp>
          <p:nvSpPr>
            <p:cNvPr id="22" name="矩形 21"/>
            <p:cNvSpPr/>
            <p:nvPr/>
          </p:nvSpPr>
          <p:spPr>
            <a:xfrm>
              <a:off x="6637373" y="1681745"/>
              <a:ext cx="2160000" cy="207888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易維特科技股份有限公司</a:t>
              </a:r>
            </a:p>
            <a:p>
              <a:r>
                <a:rPr lang="zh-TW" altLang="en-US" sz="500" dirty="0">
                  <a:latin typeface="+mn-ea"/>
                </a:rPr>
                <a:t>台灣易立歐科技股份有限公司</a:t>
              </a:r>
            </a:p>
            <a:p>
              <a:r>
                <a:rPr lang="zh-TW" altLang="en-US" sz="500" dirty="0">
                  <a:latin typeface="+mn-ea"/>
                </a:rPr>
                <a:t>亞太燃料電池科技股份有限公司</a:t>
              </a:r>
            </a:p>
            <a:p>
              <a:r>
                <a:rPr lang="zh-TW" altLang="en-US" sz="500" dirty="0">
                  <a:latin typeface="+mn-ea"/>
                </a:rPr>
                <a:t>飛寶動能股份有限公司</a:t>
              </a:r>
              <a:endParaRPr lang="en-US" altLang="zh-TW" sz="500" dirty="0">
                <a:latin typeface="+mn-ea"/>
              </a:endParaRPr>
            </a:p>
            <a:p>
              <a:r>
                <a:rPr lang="en-US" altLang="zh-TW" sz="500" dirty="0">
                  <a:latin typeface="+mn-ea"/>
                </a:rPr>
                <a:t>(</a:t>
              </a:r>
              <a:r>
                <a:rPr lang="zh-TW" altLang="en-US" sz="500" dirty="0">
                  <a:latin typeface="+mn-ea"/>
                </a:rPr>
                <a:t>原赤崁科技</a:t>
              </a:r>
              <a:r>
                <a:rPr lang="en-US" altLang="zh-TW" sz="500" dirty="0">
                  <a:latin typeface="+mn-ea"/>
                </a:rPr>
                <a:t>)</a:t>
              </a:r>
            </a:p>
            <a:p>
              <a:r>
                <a:rPr lang="zh-TW" altLang="en-US" sz="500" dirty="0">
                  <a:latin typeface="+mn-ea"/>
                </a:rPr>
                <a:t>上陞電動車有限公司</a:t>
              </a:r>
            </a:p>
            <a:p>
              <a:r>
                <a:rPr lang="zh-TW" altLang="en-US" sz="500" dirty="0">
                  <a:latin typeface="+mn-ea"/>
                </a:rPr>
                <a:t>地球村興業股份有限公司</a:t>
              </a:r>
            </a:p>
            <a:p>
              <a:r>
                <a:rPr lang="zh-TW" altLang="en-US" sz="500" dirty="0">
                  <a:latin typeface="+mn-ea"/>
                </a:rPr>
                <a:t>伍氏科技股份有限公司</a:t>
              </a:r>
            </a:p>
            <a:p>
              <a:r>
                <a:rPr lang="zh-TW" altLang="en-US" sz="500" dirty="0">
                  <a:latin typeface="+mn-ea"/>
                </a:rPr>
                <a:t>光陽工業股份有限公司</a:t>
              </a:r>
            </a:p>
            <a:p>
              <a:r>
                <a:rPr lang="zh-TW" altLang="en-US" sz="500" dirty="0">
                  <a:latin typeface="+mn-ea"/>
                </a:rPr>
                <a:t>三陽工業股份有限公司</a:t>
              </a:r>
            </a:p>
            <a:p>
              <a:r>
                <a:rPr lang="zh-TW" altLang="en-US" sz="500" dirty="0">
                  <a:latin typeface="+mn-ea"/>
                </a:rPr>
                <a:t>摩特動力工業股份有限公司</a:t>
              </a:r>
            </a:p>
            <a:p>
              <a:r>
                <a:rPr lang="zh-TW" altLang="en-US" sz="500" dirty="0">
                  <a:latin typeface="+mn-ea"/>
                </a:rPr>
                <a:t>麒宇實業有限公司</a:t>
              </a:r>
            </a:p>
            <a:p>
              <a:r>
                <a:rPr lang="zh-TW" altLang="en-US" sz="500" dirty="0">
                  <a:latin typeface="+mn-ea"/>
                </a:rPr>
                <a:t>必翔實業股份有限公司</a:t>
              </a:r>
            </a:p>
            <a:p>
              <a:r>
                <a:rPr lang="zh-TW" altLang="en-US" sz="500" dirty="0">
                  <a:latin typeface="+mn-ea"/>
                </a:rPr>
                <a:t>合騏工業股份有限公司</a:t>
              </a:r>
            </a:p>
            <a:p>
              <a:r>
                <a:rPr lang="zh-TW" altLang="en-US" sz="500" dirty="0">
                  <a:latin typeface="+mn-ea"/>
                </a:rPr>
                <a:t>益通動能科技股份有限公司</a:t>
              </a:r>
            </a:p>
            <a:p>
              <a:r>
                <a:rPr lang="zh-TW" altLang="en-US" sz="500" dirty="0">
                  <a:latin typeface="+mn-ea"/>
                </a:rPr>
                <a:t>中華汽車工業股份有限公司</a:t>
              </a:r>
            </a:p>
            <a:p>
              <a:r>
                <a:rPr lang="zh-TW" altLang="en-US" sz="500" dirty="0">
                  <a:latin typeface="+mn-ea"/>
                </a:rPr>
                <a:t>迪吉亞節能科技股份份有限公司</a:t>
              </a:r>
            </a:p>
            <a:p>
              <a:r>
                <a:rPr lang="zh-TW" altLang="en-US" sz="500" dirty="0">
                  <a:latin typeface="+mn-ea"/>
                </a:rPr>
                <a:t>綠鑽股份有限公司</a:t>
              </a:r>
            </a:p>
            <a:p>
              <a:r>
                <a:rPr lang="zh-TW" altLang="en-US" sz="500" dirty="0">
                  <a:latin typeface="+mn-ea"/>
                </a:rPr>
                <a:t>宏佳騰機車</a:t>
              </a:r>
              <a:r>
                <a:rPr lang="en-US" altLang="zh-TW" sz="500" dirty="0">
                  <a:latin typeface="+mn-ea"/>
                </a:rPr>
                <a:t>AEON </a:t>
              </a:r>
            </a:p>
            <a:p>
              <a:r>
                <a:rPr lang="zh-TW" altLang="en-US" sz="500" dirty="0">
                  <a:latin typeface="+mn-ea"/>
                </a:rPr>
                <a:t>摩力美科技股份有限公司</a:t>
              </a:r>
            </a:p>
            <a:p>
              <a:r>
                <a:rPr lang="zh-TW" altLang="en-US" sz="500" dirty="0">
                  <a:latin typeface="+mn-ea"/>
                </a:rPr>
                <a:t>金牌電動車</a:t>
              </a:r>
            </a:p>
            <a:p>
              <a:endParaRPr lang="zh-TW" altLang="en-US" sz="1100" dirty="0">
                <a:latin typeface="+mn-ea"/>
              </a:endParaRPr>
            </a:p>
          </p:txBody>
        </p:sp>
        <p:sp>
          <p:nvSpPr>
            <p:cNvPr id="23" name="矩形 22"/>
            <p:cNvSpPr/>
            <p:nvPr/>
          </p:nvSpPr>
          <p:spPr>
            <a:xfrm>
              <a:off x="6650253" y="1311699"/>
              <a:ext cx="2160000" cy="381992"/>
            </a:xfrm>
            <a:prstGeom prst="rect">
              <a:avLst/>
            </a:prstGeom>
            <a:solidFill>
              <a:srgbClr val="E734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 Component Assembly</a:t>
              </a:r>
            </a:p>
          </p:txBody>
        </p:sp>
        <p:sp>
          <p:nvSpPr>
            <p:cNvPr id="24" name="矩形 23"/>
            <p:cNvSpPr/>
            <p:nvPr/>
          </p:nvSpPr>
          <p:spPr>
            <a:xfrm>
              <a:off x="4496574" y="2113747"/>
              <a:ext cx="2159999" cy="36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Module</a:t>
              </a:r>
              <a:r>
                <a:rPr lang="zh-TW" altLang="en-US" sz="1400" b="1" dirty="0">
                  <a:solidFill>
                    <a:schemeClr val="bg1"/>
                  </a:solidFill>
                  <a:latin typeface="Gill Sans MT" panose="020B0502020104020203" pitchFamily="34" charset="0"/>
                  <a:cs typeface="Times New Roman" panose="02020603050405020304" pitchFamily="18" charset="0"/>
                </a:rPr>
                <a:t> </a:t>
              </a:r>
              <a:r>
                <a:rPr lang="en-US" altLang="zh-TW" sz="1400" b="1" dirty="0">
                  <a:solidFill>
                    <a:schemeClr val="bg1"/>
                  </a:solidFill>
                  <a:latin typeface="Gill Sans MT" panose="020B0502020104020203" pitchFamily="34" charset="0"/>
                  <a:cs typeface="Times New Roman" panose="02020603050405020304" pitchFamily="18" charset="0"/>
                </a:rPr>
                <a:t>&amp;</a:t>
              </a:r>
              <a:r>
                <a:rPr lang="zh-TW" altLang="en-US" sz="1400" b="1" dirty="0">
                  <a:solidFill>
                    <a:schemeClr val="bg1"/>
                  </a:solidFill>
                  <a:latin typeface="Gill Sans MT" panose="020B0502020104020203" pitchFamily="34" charset="0"/>
                  <a:cs typeface="Times New Roman" panose="02020603050405020304" pitchFamily="18" charset="0"/>
                </a:rPr>
                <a:t> </a:t>
              </a:r>
              <a:r>
                <a:rPr lang="en-US" altLang="zh-TW" sz="1400" b="1" dirty="0">
                  <a:solidFill>
                    <a:schemeClr val="bg1"/>
                  </a:solidFill>
                  <a:latin typeface="Gill Sans MT" panose="020B0502020104020203" pitchFamily="34" charset="0"/>
                  <a:cs typeface="Times New Roman" panose="02020603050405020304" pitchFamily="18" charset="0"/>
                </a:rPr>
                <a:t>Battery Cell</a:t>
              </a:r>
            </a:p>
          </p:txBody>
        </p:sp>
      </p:grpSp>
      <p:sp>
        <p:nvSpPr>
          <p:cNvPr id="6" name="投影片編號版面配置區 5"/>
          <p:cNvSpPr>
            <a:spLocks noGrp="1"/>
          </p:cNvSpPr>
          <p:nvPr>
            <p:ph type="sldNum" sz="quarter" idx="12"/>
          </p:nvPr>
        </p:nvSpPr>
        <p:spPr/>
        <p:txBody>
          <a:bodyPr/>
          <a:lstStyle/>
          <a:p>
            <a:fld id="{1F0B7CC7-DAD1-40A8-BF06-6D8ABF2F877A}" type="slidenum">
              <a:rPr lang="zh-TW" altLang="en-US" smtClean="0"/>
              <a:t>44</a:t>
            </a:fld>
            <a:endParaRPr lang="zh-TW" altLang="en-US"/>
          </a:p>
        </p:txBody>
      </p:sp>
    </p:spTree>
    <p:extLst>
      <p:ext uri="{BB962C8B-B14F-4D97-AF65-F5344CB8AC3E}">
        <p14:creationId xmlns:p14="http://schemas.microsoft.com/office/powerpoint/2010/main" val="68983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1000"/>
                                        <p:tgtEl>
                                          <p:spTgt spid="11"/>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heckerboard(across)">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400000"/>
                    </a14:imgEffect>
                  </a14:imgLayer>
                </a14:imgProps>
              </a:ext>
              <a:ext uri="{28A0092B-C50C-407E-A947-70E740481C1C}">
                <a14:useLocalDpi xmlns:a14="http://schemas.microsoft.com/office/drawing/2010/main"/>
              </a:ext>
            </a:extLst>
          </a:blip>
          <a:stretch>
            <a:fillRect/>
          </a:stretch>
        </p:blipFill>
        <p:spPr>
          <a:xfrm flipH="1">
            <a:off x="0" y="0"/>
            <a:ext cx="9144000" cy="6822990"/>
          </a:xfrm>
          <a:prstGeom prst="rect">
            <a:avLst/>
          </a:prstGeom>
          <a:noFill/>
          <a:ln>
            <a:noFill/>
          </a:ln>
        </p:spPr>
      </p:pic>
      <p:sp>
        <p:nvSpPr>
          <p:cNvPr id="3" name="文字方塊 2"/>
          <p:cNvSpPr txBox="1"/>
          <p:nvPr/>
        </p:nvSpPr>
        <p:spPr>
          <a:xfrm>
            <a:off x="311066" y="598147"/>
            <a:ext cx="8668031" cy="523220"/>
          </a:xfrm>
          <a:prstGeom prst="rect">
            <a:avLst/>
          </a:prstGeom>
          <a:noFill/>
        </p:spPr>
        <p:txBody>
          <a:bodyPr wrap="square" rtlCol="0">
            <a:spAutoFit/>
          </a:bodyPr>
          <a:lstStyle/>
          <a:p>
            <a:r>
              <a:rPr lang="en-US" altLang="zh-TW" sz="2800" b="1" dirty="0">
                <a:solidFill>
                  <a:srgbClr val="5F258A"/>
                </a:solidFill>
                <a:effectLst>
                  <a:outerShdw blurRad="38100" dist="38100" dir="2700000" algn="tl">
                    <a:srgbClr val="000000">
                      <a:alpha val="43137"/>
                    </a:srgbClr>
                  </a:outerShdw>
                </a:effectLst>
                <a:latin typeface="Gill Sans MT" panose="020B0502020104020203" pitchFamily="34" charset="0"/>
              </a:rPr>
              <a:t>Energy Information &amp; Communication Technology</a:t>
            </a:r>
            <a:endParaRPr lang="zh-TW" altLang="en-US" sz="2800" b="1" dirty="0">
              <a:solidFill>
                <a:srgbClr val="5F258A"/>
              </a:solidFill>
              <a:effectLst>
                <a:outerShdw blurRad="38100" dist="38100" dir="2700000" algn="tl">
                  <a:srgbClr val="000000">
                    <a:alpha val="43137"/>
                  </a:srgbClr>
                </a:outerShdw>
              </a:effectLst>
              <a:latin typeface="Gill Sans MT" panose="020B0502020104020203" pitchFamily="34" charset="0"/>
            </a:endParaRPr>
          </a:p>
        </p:txBody>
      </p:sp>
      <p:grpSp>
        <p:nvGrpSpPr>
          <p:cNvPr id="9" name="群組 8"/>
          <p:cNvGrpSpPr/>
          <p:nvPr/>
        </p:nvGrpSpPr>
        <p:grpSpPr>
          <a:xfrm>
            <a:off x="311066" y="1198680"/>
            <a:ext cx="6352065" cy="5513687"/>
            <a:chOff x="311066" y="1198680"/>
            <a:chExt cx="6352065" cy="5513687"/>
          </a:xfrm>
        </p:grpSpPr>
        <p:pic>
          <p:nvPicPr>
            <p:cNvPr id="2" name="圖片 1"/>
            <p:cNvPicPr>
              <a:picLocks noChangeAspect="1"/>
            </p:cNvPicPr>
            <p:nvPr/>
          </p:nvPicPr>
          <p:blipFill>
            <a:blip r:embed="rId5">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311066" y="1198680"/>
              <a:ext cx="3298408" cy="5513687"/>
            </a:xfrm>
            <a:prstGeom prst="rect">
              <a:avLst/>
            </a:prstGeom>
          </p:spPr>
        </p:pic>
        <p:grpSp>
          <p:nvGrpSpPr>
            <p:cNvPr id="6" name="群組 5"/>
            <p:cNvGrpSpPr/>
            <p:nvPr/>
          </p:nvGrpSpPr>
          <p:grpSpPr>
            <a:xfrm>
              <a:off x="4499950" y="1333692"/>
              <a:ext cx="2163181" cy="1390851"/>
              <a:chOff x="4499950" y="1333692"/>
              <a:chExt cx="2163181" cy="1390851"/>
            </a:xfrm>
          </p:grpSpPr>
          <p:sp>
            <p:nvSpPr>
              <p:cNvPr id="7" name="矩形 6"/>
              <p:cNvSpPr/>
              <p:nvPr/>
            </p:nvSpPr>
            <p:spPr>
              <a:xfrm>
                <a:off x="4499951" y="1681746"/>
                <a:ext cx="2160000" cy="10427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智邦科技股份有限公司</a:t>
                </a:r>
              </a:p>
              <a:p>
                <a:r>
                  <a:rPr lang="zh-TW" altLang="en-US" sz="500" dirty="0">
                    <a:latin typeface="微軟正黑體" panose="020B0604030504040204" pitchFamily="34" charset="-120"/>
                    <a:ea typeface="微軟正黑體" panose="020B0604030504040204" pitchFamily="34" charset="-120"/>
                  </a:rPr>
                  <a:t>大同股份有限公司</a:t>
                </a:r>
              </a:p>
              <a:p>
                <a:r>
                  <a:rPr lang="zh-TW" altLang="en-US" sz="500" dirty="0">
                    <a:latin typeface="微軟正黑體" panose="020B0604030504040204" pitchFamily="34" charset="-120"/>
                    <a:ea typeface="微軟正黑體" panose="020B0604030504040204" pitchFamily="34" charset="-120"/>
                  </a:rPr>
                  <a:t>合勤科技股份有限公司</a:t>
                </a:r>
              </a:p>
              <a:p>
                <a:r>
                  <a:rPr lang="zh-TW" altLang="en-US" sz="500" dirty="0">
                    <a:latin typeface="微軟正黑體" panose="020B0604030504040204" pitchFamily="34" charset="-120"/>
                    <a:ea typeface="微軟正黑體" panose="020B0604030504040204" pitchFamily="34" charset="-120"/>
                  </a:rPr>
                  <a:t>研華股份有限公司</a:t>
                </a:r>
              </a:p>
              <a:p>
                <a:r>
                  <a:rPr lang="zh-TW" altLang="en-US" sz="500" dirty="0">
                    <a:latin typeface="微軟正黑體" panose="020B0604030504040204" pitchFamily="34" charset="-120"/>
                    <a:ea typeface="微軟正黑體" panose="020B0604030504040204" pitchFamily="34" charset="-120"/>
                  </a:rPr>
                  <a:t>新唐科技股份有限公司</a:t>
                </a:r>
              </a:p>
              <a:p>
                <a:r>
                  <a:rPr lang="zh-TW" altLang="en-US" sz="500" dirty="0">
                    <a:latin typeface="微軟正黑體" panose="020B0604030504040204" pitchFamily="34" charset="-120"/>
                    <a:ea typeface="微軟正黑體" panose="020B0604030504040204" pitchFamily="34" charset="-120"/>
                  </a:rPr>
                  <a:t>威盛電子股份有限公司</a:t>
                </a:r>
              </a:p>
              <a:p>
                <a:r>
                  <a:rPr lang="zh-TW" altLang="en-US" sz="500" dirty="0">
                    <a:latin typeface="微軟正黑體" panose="020B0604030504040204" pitchFamily="34" charset="-120"/>
                    <a:ea typeface="微軟正黑體" panose="020B0604030504040204" pitchFamily="34" charset="-120"/>
                  </a:rPr>
                  <a:t>新唐科技股份有限公司</a:t>
                </a:r>
              </a:p>
              <a:p>
                <a:r>
                  <a:rPr lang="zh-TW" altLang="en-US" sz="500" dirty="0">
                    <a:latin typeface="微軟正黑體" panose="020B0604030504040204" pitchFamily="34" charset="-120"/>
                    <a:ea typeface="微軟正黑體" panose="020B0604030504040204" pitchFamily="34" charset="-120"/>
                  </a:rPr>
                  <a:t>全穎科技股份有限公司</a:t>
                </a:r>
              </a:p>
              <a:p>
                <a:r>
                  <a:rPr lang="zh-TW" altLang="en-US" sz="500" dirty="0">
                    <a:latin typeface="微軟正黑體" panose="020B0604030504040204" pitchFamily="34" charset="-120"/>
                    <a:ea typeface="微軟正黑體" panose="020B0604030504040204" pitchFamily="34" charset="-120"/>
                  </a:rPr>
                  <a:t>世芯電子股份有限公司</a:t>
                </a:r>
              </a:p>
              <a:p>
                <a:r>
                  <a:rPr lang="zh-TW" altLang="en-US" sz="500" dirty="0">
                    <a:latin typeface="微軟正黑體" panose="020B0604030504040204" pitchFamily="34" charset="-120"/>
                    <a:ea typeface="微軟正黑體" panose="020B0604030504040204" pitchFamily="34" charset="-120"/>
                  </a:rPr>
                  <a:t>艾訊股份有限公司</a:t>
                </a:r>
              </a:p>
              <a:p>
                <a:r>
                  <a:rPr lang="zh-TW" altLang="en-US" sz="500" dirty="0">
                    <a:latin typeface="微軟正黑體" panose="020B0604030504040204" pitchFamily="34" charset="-120"/>
                    <a:ea typeface="微軟正黑體" panose="020B0604030504040204" pitchFamily="34" charset="-120"/>
                  </a:rPr>
                  <a:t>盛達電業股份有限公司</a:t>
                </a:r>
                <a:endParaRPr lang="en-US" altLang="zh-TW" sz="500" dirty="0">
                  <a:latin typeface="微軟正黑體" panose="020B0604030504040204" pitchFamily="34" charset="-120"/>
                  <a:ea typeface="微軟正黑體" panose="020B0604030504040204" pitchFamily="34" charset="-120"/>
                </a:endParaRPr>
              </a:p>
              <a:p>
                <a:r>
                  <a:rPr lang="zh-TW" altLang="en-US" sz="500" dirty="0"/>
                  <a:t>威強工業電腦股份有限公司 </a:t>
                </a:r>
                <a:endParaRPr lang="zh-TW" altLang="en-US" sz="500" dirty="0">
                  <a:latin typeface="微軟正黑體" panose="020B0604030504040204" pitchFamily="34" charset="-120"/>
                  <a:ea typeface="微軟正黑體" panose="020B0604030504040204" pitchFamily="34" charset="-120"/>
                </a:endParaRPr>
              </a:p>
            </p:txBody>
          </p:sp>
          <p:sp>
            <p:nvSpPr>
              <p:cNvPr id="8" name="矩形 7"/>
              <p:cNvSpPr/>
              <p:nvPr/>
            </p:nvSpPr>
            <p:spPr>
              <a:xfrm>
                <a:off x="4499950" y="1333692"/>
                <a:ext cx="2163181" cy="360000"/>
              </a:xfrm>
              <a:prstGeom prst="rect">
                <a:avLst/>
              </a:prstGeom>
              <a:solidFill>
                <a:srgbClr val="5F25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Elements</a:t>
                </a:r>
                <a:r>
                  <a:rPr lang="zh-TW" altLang="en-US" sz="1400" b="1" dirty="0">
                    <a:latin typeface="Gill Sans MT" panose="020B0502020104020203" pitchFamily="34" charset="0"/>
                    <a:cs typeface="Times New Roman" panose="02020603050405020304" pitchFamily="18" charset="0"/>
                  </a:rPr>
                  <a:t> </a:t>
                </a:r>
                <a:r>
                  <a:rPr lang="en-US" altLang="zh-TW" sz="1400" b="1" dirty="0">
                    <a:latin typeface="Gill Sans MT" panose="020B0502020104020203" pitchFamily="34" charset="0"/>
                    <a:cs typeface="Times New Roman" panose="02020603050405020304" pitchFamily="18" charset="0"/>
                  </a:rPr>
                  <a:t>&amp; Device</a:t>
                </a:r>
              </a:p>
            </p:txBody>
          </p:sp>
        </p:grpSp>
      </p:grpSp>
      <p:grpSp>
        <p:nvGrpSpPr>
          <p:cNvPr id="10" name="群組 9"/>
          <p:cNvGrpSpPr/>
          <p:nvPr/>
        </p:nvGrpSpPr>
        <p:grpSpPr>
          <a:xfrm>
            <a:off x="295909" y="1295221"/>
            <a:ext cx="6374434" cy="5527769"/>
            <a:chOff x="288759" y="1299407"/>
            <a:chExt cx="6374434" cy="5527769"/>
          </a:xfrm>
        </p:grpSpPr>
        <p:pic>
          <p:nvPicPr>
            <p:cNvPr id="11" name="圖片 10"/>
            <p:cNvPicPr>
              <a:picLocks noChangeAspect="1"/>
            </p:cNvPicPr>
            <p:nvPr/>
          </p:nvPicPr>
          <p:blipFill>
            <a:blip r:embed="rId6">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88759" y="1299407"/>
              <a:ext cx="3353804" cy="5527769"/>
            </a:xfrm>
            <a:prstGeom prst="rect">
              <a:avLst/>
            </a:prstGeom>
          </p:spPr>
        </p:pic>
        <p:sp>
          <p:nvSpPr>
            <p:cNvPr id="12" name="矩形 11"/>
            <p:cNvSpPr/>
            <p:nvPr/>
          </p:nvSpPr>
          <p:spPr>
            <a:xfrm>
              <a:off x="4496574" y="2710162"/>
              <a:ext cx="215999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System Integration</a:t>
              </a:r>
            </a:p>
          </p:txBody>
        </p:sp>
        <p:sp>
          <p:nvSpPr>
            <p:cNvPr id="13" name="矩形 12"/>
            <p:cNvSpPr/>
            <p:nvPr/>
          </p:nvSpPr>
          <p:spPr>
            <a:xfrm>
              <a:off x="4503193" y="3067192"/>
              <a:ext cx="2160000" cy="142753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華新儀錶股份有限公司</a:t>
              </a:r>
            </a:p>
            <a:p>
              <a:r>
                <a:rPr lang="zh-TW" altLang="en-US" sz="500" dirty="0">
                  <a:latin typeface="+mn-ea"/>
                </a:rPr>
                <a:t>玖鼎電力資訊股份有限公司</a:t>
              </a:r>
            </a:p>
            <a:p>
              <a:r>
                <a:rPr lang="zh-TW" altLang="en-US" sz="500" dirty="0">
                  <a:latin typeface="+mn-ea"/>
                </a:rPr>
                <a:t>中興電工機械股份有限公司</a:t>
              </a:r>
            </a:p>
            <a:p>
              <a:r>
                <a:rPr lang="zh-TW" altLang="en-US" sz="500" dirty="0">
                  <a:latin typeface="+mn-ea"/>
                </a:rPr>
                <a:t>士林電機廠股份有限公司</a:t>
              </a:r>
            </a:p>
            <a:p>
              <a:r>
                <a:rPr lang="zh-TW" altLang="en-US" sz="500" dirty="0">
                  <a:latin typeface="+mn-ea"/>
                </a:rPr>
                <a:t>艾波比股份有限公司</a:t>
              </a:r>
              <a:r>
                <a:rPr lang="en-US" altLang="zh-TW" sz="500" dirty="0">
                  <a:latin typeface="+mn-ea"/>
                </a:rPr>
                <a:t>(ABB)</a:t>
              </a:r>
            </a:p>
            <a:p>
              <a:r>
                <a:rPr lang="zh-TW" altLang="en-US" sz="500" dirty="0">
                  <a:latin typeface="+mn-ea"/>
                </a:rPr>
                <a:t>新鼎系統股份有限公司</a:t>
              </a:r>
            </a:p>
            <a:p>
              <a:r>
                <a:rPr lang="zh-TW" altLang="en-US" sz="500" dirty="0">
                  <a:latin typeface="+mn-ea"/>
                </a:rPr>
                <a:t>福麟系統整合股份有限公司</a:t>
              </a:r>
            </a:p>
            <a:p>
              <a:r>
                <a:rPr lang="zh-TW" altLang="en-US" sz="500" dirty="0">
                  <a:latin typeface="+mn-ea"/>
                </a:rPr>
                <a:t>齊碩科技股份有限公司</a:t>
              </a:r>
            </a:p>
            <a:p>
              <a:r>
                <a:rPr lang="zh-TW" altLang="en-US" sz="500" dirty="0">
                  <a:latin typeface="+mn-ea"/>
                </a:rPr>
                <a:t>益鼎工程股份有限公司</a:t>
              </a:r>
            </a:p>
            <a:p>
              <a:r>
                <a:rPr lang="zh-TW" altLang="en-US" sz="500" dirty="0">
                  <a:latin typeface="+mn-ea"/>
                </a:rPr>
                <a:t>聯恩電腦股份有限公司</a:t>
              </a:r>
            </a:p>
            <a:p>
              <a:r>
                <a:rPr lang="zh-TW" altLang="en-US" sz="500" dirty="0">
                  <a:latin typeface="+mn-ea"/>
                </a:rPr>
                <a:t>聯華達科技股份有限公司</a:t>
              </a:r>
            </a:p>
            <a:p>
              <a:r>
                <a:rPr lang="zh-TW" altLang="en-US" sz="500" dirty="0">
                  <a:latin typeface="+mn-ea"/>
                </a:rPr>
                <a:t>達因國際實業有限公司</a:t>
              </a:r>
            </a:p>
            <a:p>
              <a:r>
                <a:rPr lang="zh-TW" altLang="en-US" sz="500" dirty="0">
                  <a:latin typeface="+mn-ea"/>
                </a:rPr>
                <a:t>克利達科技股份有限公司</a:t>
              </a:r>
            </a:p>
            <a:p>
              <a:r>
                <a:rPr lang="zh-TW" altLang="en-US" sz="500" dirty="0">
                  <a:latin typeface="+mn-ea"/>
                </a:rPr>
                <a:t>華城電機股份有限公司</a:t>
              </a:r>
            </a:p>
            <a:p>
              <a:r>
                <a:rPr lang="zh-TW" altLang="en-US" sz="500" dirty="0">
                  <a:latin typeface="+mn-ea"/>
                </a:rPr>
                <a:t>順豐國際節能股份有限公司</a:t>
              </a:r>
            </a:p>
            <a:p>
              <a:r>
                <a:rPr lang="zh-TW" altLang="en-US" sz="500" dirty="0">
                  <a:latin typeface="+mn-ea"/>
                </a:rPr>
                <a:t>艾可智能科技有限公司</a:t>
              </a:r>
            </a:p>
            <a:p>
              <a:r>
                <a:rPr lang="zh-TW" altLang="en-US" sz="500" dirty="0">
                  <a:latin typeface="+mn-ea"/>
                </a:rPr>
                <a:t>駿成能源科技股份有限公司</a:t>
              </a:r>
            </a:p>
          </p:txBody>
        </p:sp>
        <p:grpSp>
          <p:nvGrpSpPr>
            <p:cNvPr id="14" name="群組 13"/>
            <p:cNvGrpSpPr/>
            <p:nvPr/>
          </p:nvGrpSpPr>
          <p:grpSpPr>
            <a:xfrm>
              <a:off x="4499950" y="1333692"/>
              <a:ext cx="2163181" cy="1390851"/>
              <a:chOff x="4499950" y="1333692"/>
              <a:chExt cx="2163181" cy="1390851"/>
            </a:xfrm>
          </p:grpSpPr>
          <p:sp>
            <p:nvSpPr>
              <p:cNvPr id="15" name="矩形 14"/>
              <p:cNvSpPr/>
              <p:nvPr/>
            </p:nvSpPr>
            <p:spPr>
              <a:xfrm>
                <a:off x="4499951" y="1681746"/>
                <a:ext cx="2160000" cy="10427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微軟正黑體" panose="020B0604030504040204" pitchFamily="34" charset="-120"/>
                    <a:ea typeface="微軟正黑體" panose="020B0604030504040204" pitchFamily="34" charset="-120"/>
                  </a:rPr>
                  <a:t>智邦科技股份有限公司</a:t>
                </a:r>
              </a:p>
              <a:p>
                <a:r>
                  <a:rPr lang="zh-TW" altLang="en-US" sz="500" dirty="0">
                    <a:latin typeface="微軟正黑體" panose="020B0604030504040204" pitchFamily="34" charset="-120"/>
                    <a:ea typeface="微軟正黑體" panose="020B0604030504040204" pitchFamily="34" charset="-120"/>
                  </a:rPr>
                  <a:t>大同股份有限公司</a:t>
                </a:r>
              </a:p>
              <a:p>
                <a:r>
                  <a:rPr lang="zh-TW" altLang="en-US" sz="500" dirty="0">
                    <a:latin typeface="微軟正黑體" panose="020B0604030504040204" pitchFamily="34" charset="-120"/>
                    <a:ea typeface="微軟正黑體" panose="020B0604030504040204" pitchFamily="34" charset="-120"/>
                  </a:rPr>
                  <a:t>合勤科技股份有限公司</a:t>
                </a:r>
              </a:p>
              <a:p>
                <a:r>
                  <a:rPr lang="zh-TW" altLang="en-US" sz="500" dirty="0">
                    <a:latin typeface="微軟正黑體" panose="020B0604030504040204" pitchFamily="34" charset="-120"/>
                    <a:ea typeface="微軟正黑體" panose="020B0604030504040204" pitchFamily="34" charset="-120"/>
                  </a:rPr>
                  <a:t>研華股份有限公司</a:t>
                </a:r>
              </a:p>
              <a:p>
                <a:r>
                  <a:rPr lang="zh-TW" altLang="en-US" sz="500" dirty="0">
                    <a:latin typeface="微軟正黑體" panose="020B0604030504040204" pitchFamily="34" charset="-120"/>
                    <a:ea typeface="微軟正黑體" panose="020B0604030504040204" pitchFamily="34" charset="-120"/>
                  </a:rPr>
                  <a:t>新唐科技股份有限公司</a:t>
                </a:r>
              </a:p>
              <a:p>
                <a:r>
                  <a:rPr lang="zh-TW" altLang="en-US" sz="500" dirty="0">
                    <a:latin typeface="微軟正黑體" panose="020B0604030504040204" pitchFamily="34" charset="-120"/>
                    <a:ea typeface="微軟正黑體" panose="020B0604030504040204" pitchFamily="34" charset="-120"/>
                  </a:rPr>
                  <a:t>威盛電子股份有限公司</a:t>
                </a:r>
              </a:p>
              <a:p>
                <a:r>
                  <a:rPr lang="zh-TW" altLang="en-US" sz="500" dirty="0">
                    <a:latin typeface="微軟正黑體" panose="020B0604030504040204" pitchFamily="34" charset="-120"/>
                    <a:ea typeface="微軟正黑體" panose="020B0604030504040204" pitchFamily="34" charset="-120"/>
                  </a:rPr>
                  <a:t>新唐科技股份有限公司</a:t>
                </a:r>
              </a:p>
              <a:p>
                <a:r>
                  <a:rPr lang="zh-TW" altLang="en-US" sz="500" dirty="0">
                    <a:latin typeface="微軟正黑體" panose="020B0604030504040204" pitchFamily="34" charset="-120"/>
                    <a:ea typeface="微軟正黑體" panose="020B0604030504040204" pitchFamily="34" charset="-120"/>
                  </a:rPr>
                  <a:t>全穎科技股份有限公司</a:t>
                </a:r>
              </a:p>
              <a:p>
                <a:r>
                  <a:rPr lang="zh-TW" altLang="en-US" sz="500" dirty="0">
                    <a:latin typeface="微軟正黑體" panose="020B0604030504040204" pitchFamily="34" charset="-120"/>
                    <a:ea typeface="微軟正黑體" panose="020B0604030504040204" pitchFamily="34" charset="-120"/>
                  </a:rPr>
                  <a:t>世芯電子股份有限公司</a:t>
                </a:r>
              </a:p>
              <a:p>
                <a:r>
                  <a:rPr lang="zh-TW" altLang="en-US" sz="500" dirty="0">
                    <a:latin typeface="微軟正黑體" panose="020B0604030504040204" pitchFamily="34" charset="-120"/>
                    <a:ea typeface="微軟正黑體" panose="020B0604030504040204" pitchFamily="34" charset="-120"/>
                  </a:rPr>
                  <a:t>艾訊股份有限公司</a:t>
                </a:r>
              </a:p>
              <a:p>
                <a:r>
                  <a:rPr lang="zh-TW" altLang="en-US" sz="500" dirty="0">
                    <a:latin typeface="微軟正黑體" panose="020B0604030504040204" pitchFamily="34" charset="-120"/>
                    <a:ea typeface="微軟正黑體" panose="020B0604030504040204" pitchFamily="34" charset="-120"/>
                  </a:rPr>
                  <a:t>盛達電業股份有限公司</a:t>
                </a:r>
                <a:endParaRPr lang="en-US" altLang="zh-TW" sz="500" dirty="0">
                  <a:latin typeface="微軟正黑體" panose="020B0604030504040204" pitchFamily="34" charset="-120"/>
                  <a:ea typeface="微軟正黑體" panose="020B0604030504040204" pitchFamily="34" charset="-120"/>
                </a:endParaRPr>
              </a:p>
              <a:p>
                <a:r>
                  <a:rPr lang="zh-TW" altLang="en-US" sz="500" dirty="0"/>
                  <a:t>威強工業電腦股份有限公司 </a:t>
                </a:r>
                <a:endParaRPr lang="zh-TW" altLang="en-US" sz="500" dirty="0">
                  <a:latin typeface="微軟正黑體" panose="020B0604030504040204" pitchFamily="34" charset="-120"/>
                  <a:ea typeface="微軟正黑體" panose="020B0604030504040204" pitchFamily="34" charset="-120"/>
                </a:endParaRPr>
              </a:p>
            </p:txBody>
          </p:sp>
          <p:sp>
            <p:nvSpPr>
              <p:cNvPr id="16" name="矩形 15"/>
              <p:cNvSpPr/>
              <p:nvPr/>
            </p:nvSpPr>
            <p:spPr>
              <a:xfrm>
                <a:off x="4499950" y="1333692"/>
                <a:ext cx="2163181" cy="360000"/>
              </a:xfrm>
              <a:prstGeom prst="rect">
                <a:avLst/>
              </a:prstGeom>
              <a:solidFill>
                <a:srgbClr val="5F25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Elements</a:t>
                </a:r>
                <a:r>
                  <a:rPr lang="zh-TW" altLang="en-US" sz="1400" b="1" dirty="0">
                    <a:latin typeface="Gill Sans MT" panose="020B0502020104020203" pitchFamily="34" charset="0"/>
                    <a:cs typeface="Times New Roman" panose="02020603050405020304" pitchFamily="18" charset="0"/>
                  </a:rPr>
                  <a:t> </a:t>
                </a:r>
                <a:r>
                  <a:rPr lang="en-US" altLang="zh-TW" sz="1400" b="1" dirty="0">
                    <a:latin typeface="Gill Sans MT" panose="020B0502020104020203" pitchFamily="34" charset="0"/>
                    <a:cs typeface="Times New Roman" panose="02020603050405020304" pitchFamily="18" charset="0"/>
                  </a:rPr>
                  <a:t>&amp;</a:t>
                </a:r>
                <a:r>
                  <a:rPr lang="zh-TW" altLang="en-US" sz="1400" b="1" dirty="0">
                    <a:latin typeface="Gill Sans MT" panose="020B0502020104020203" pitchFamily="34" charset="0"/>
                    <a:cs typeface="Times New Roman" panose="02020603050405020304" pitchFamily="18" charset="0"/>
                  </a:rPr>
                  <a:t> </a:t>
                </a:r>
                <a:r>
                  <a:rPr lang="en-US" altLang="zh-TW" sz="1400" b="1" dirty="0">
                    <a:latin typeface="Gill Sans MT" panose="020B0502020104020203" pitchFamily="34" charset="0"/>
                    <a:cs typeface="Times New Roman" panose="02020603050405020304" pitchFamily="18" charset="0"/>
                  </a:rPr>
                  <a:t>Device</a:t>
                </a:r>
              </a:p>
            </p:txBody>
          </p:sp>
        </p:grpSp>
      </p:grpSp>
      <p:grpSp>
        <p:nvGrpSpPr>
          <p:cNvPr id="44" name="群組 43"/>
          <p:cNvGrpSpPr/>
          <p:nvPr/>
        </p:nvGrpSpPr>
        <p:grpSpPr>
          <a:xfrm>
            <a:off x="77649" y="1322806"/>
            <a:ext cx="8757513" cy="5523462"/>
            <a:chOff x="65619" y="1333691"/>
            <a:chExt cx="8757513" cy="5523462"/>
          </a:xfrm>
        </p:grpSpPr>
        <p:pic>
          <p:nvPicPr>
            <p:cNvPr id="45" name="圖片 44"/>
            <p:cNvPicPr>
              <a:picLocks noChangeAspect="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65619" y="1406407"/>
              <a:ext cx="3484545" cy="5450746"/>
            </a:xfrm>
            <a:prstGeom prst="rect">
              <a:avLst/>
            </a:prstGeom>
          </p:spPr>
        </p:pic>
        <p:sp>
          <p:nvSpPr>
            <p:cNvPr id="46" name="矩形 45"/>
            <p:cNvSpPr/>
            <p:nvPr/>
          </p:nvSpPr>
          <p:spPr>
            <a:xfrm>
              <a:off x="4496574" y="2710162"/>
              <a:ext cx="2159999" cy="36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System Integration</a:t>
              </a:r>
            </a:p>
          </p:txBody>
        </p:sp>
        <p:sp>
          <p:nvSpPr>
            <p:cNvPr id="47" name="矩形 46"/>
            <p:cNvSpPr/>
            <p:nvPr/>
          </p:nvSpPr>
          <p:spPr>
            <a:xfrm>
              <a:off x="4503193" y="3067192"/>
              <a:ext cx="2160000" cy="142753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華新儀錶股份有限公司</a:t>
              </a:r>
            </a:p>
            <a:p>
              <a:r>
                <a:rPr lang="zh-TW" altLang="en-US" sz="500" dirty="0">
                  <a:latin typeface="+mn-ea"/>
                </a:rPr>
                <a:t>玖鼎電力資訊股份有限公司</a:t>
              </a:r>
            </a:p>
            <a:p>
              <a:r>
                <a:rPr lang="zh-TW" altLang="en-US" sz="500" dirty="0">
                  <a:latin typeface="+mn-ea"/>
                </a:rPr>
                <a:t>中興電工機械股份有限公司</a:t>
              </a:r>
            </a:p>
            <a:p>
              <a:r>
                <a:rPr lang="zh-TW" altLang="en-US" sz="500" dirty="0">
                  <a:latin typeface="+mn-ea"/>
                </a:rPr>
                <a:t>士林電機廠股份有限公司</a:t>
              </a:r>
            </a:p>
            <a:p>
              <a:r>
                <a:rPr lang="zh-TW" altLang="en-US" sz="500" dirty="0">
                  <a:latin typeface="+mn-ea"/>
                </a:rPr>
                <a:t>艾波比股份有限公司</a:t>
              </a:r>
              <a:r>
                <a:rPr lang="en-US" altLang="zh-TW" sz="500" dirty="0">
                  <a:latin typeface="+mn-ea"/>
                </a:rPr>
                <a:t>(ABB)</a:t>
              </a:r>
            </a:p>
            <a:p>
              <a:r>
                <a:rPr lang="zh-TW" altLang="en-US" sz="500" dirty="0">
                  <a:latin typeface="+mn-ea"/>
                </a:rPr>
                <a:t>新鼎系統股份有限公司</a:t>
              </a:r>
            </a:p>
            <a:p>
              <a:r>
                <a:rPr lang="zh-TW" altLang="en-US" sz="500" dirty="0">
                  <a:latin typeface="+mn-ea"/>
                </a:rPr>
                <a:t>福麟系統整合股份有限公司</a:t>
              </a:r>
            </a:p>
            <a:p>
              <a:r>
                <a:rPr lang="zh-TW" altLang="en-US" sz="500" dirty="0">
                  <a:latin typeface="+mn-ea"/>
                </a:rPr>
                <a:t>齊碩科技股份有限公司</a:t>
              </a:r>
            </a:p>
            <a:p>
              <a:r>
                <a:rPr lang="zh-TW" altLang="en-US" sz="500" dirty="0">
                  <a:latin typeface="+mn-ea"/>
                </a:rPr>
                <a:t>益鼎工程股份有限公司</a:t>
              </a:r>
            </a:p>
            <a:p>
              <a:r>
                <a:rPr lang="zh-TW" altLang="en-US" sz="500" dirty="0">
                  <a:latin typeface="+mn-ea"/>
                </a:rPr>
                <a:t>聯恩電腦股份有限公司</a:t>
              </a:r>
            </a:p>
            <a:p>
              <a:r>
                <a:rPr lang="zh-TW" altLang="en-US" sz="500" dirty="0">
                  <a:latin typeface="+mn-ea"/>
                </a:rPr>
                <a:t>聯華達科技股份有限公司</a:t>
              </a:r>
            </a:p>
            <a:p>
              <a:r>
                <a:rPr lang="zh-TW" altLang="en-US" sz="500" dirty="0">
                  <a:latin typeface="+mn-ea"/>
                </a:rPr>
                <a:t>達因國際實業有限公司</a:t>
              </a:r>
            </a:p>
            <a:p>
              <a:r>
                <a:rPr lang="zh-TW" altLang="en-US" sz="500" dirty="0">
                  <a:latin typeface="+mn-ea"/>
                </a:rPr>
                <a:t>克利達科技股份有限公司</a:t>
              </a:r>
            </a:p>
            <a:p>
              <a:r>
                <a:rPr lang="zh-TW" altLang="en-US" sz="500" dirty="0">
                  <a:latin typeface="+mn-ea"/>
                </a:rPr>
                <a:t>華城電機股份有限公司</a:t>
              </a:r>
            </a:p>
            <a:p>
              <a:r>
                <a:rPr lang="zh-TW" altLang="en-US" sz="500" dirty="0">
                  <a:latin typeface="+mn-ea"/>
                </a:rPr>
                <a:t>順豐國際節能股份有限公司</a:t>
              </a:r>
            </a:p>
            <a:p>
              <a:r>
                <a:rPr lang="zh-TW" altLang="en-US" sz="500" dirty="0">
                  <a:latin typeface="+mn-ea"/>
                </a:rPr>
                <a:t>艾可智能科技有限公司</a:t>
              </a:r>
            </a:p>
            <a:p>
              <a:r>
                <a:rPr lang="zh-TW" altLang="en-US" sz="500" dirty="0">
                  <a:latin typeface="+mn-ea"/>
                </a:rPr>
                <a:t>駿成能源科技股份有限公司</a:t>
              </a:r>
            </a:p>
          </p:txBody>
        </p:sp>
        <p:grpSp>
          <p:nvGrpSpPr>
            <p:cNvPr id="48" name="群組 47"/>
            <p:cNvGrpSpPr/>
            <p:nvPr/>
          </p:nvGrpSpPr>
          <p:grpSpPr>
            <a:xfrm>
              <a:off x="4499950" y="1333692"/>
              <a:ext cx="2163181" cy="1390851"/>
              <a:chOff x="4499950" y="1333692"/>
              <a:chExt cx="2163181" cy="1390851"/>
            </a:xfrm>
          </p:grpSpPr>
          <p:sp>
            <p:nvSpPr>
              <p:cNvPr id="51" name="矩形 50"/>
              <p:cNvSpPr/>
              <p:nvPr/>
            </p:nvSpPr>
            <p:spPr>
              <a:xfrm>
                <a:off x="4499951" y="1681746"/>
                <a:ext cx="2160000" cy="104279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智邦科技股份有限公司</a:t>
                </a:r>
              </a:p>
              <a:p>
                <a:r>
                  <a:rPr lang="zh-TW" altLang="en-US" sz="500" dirty="0">
                    <a:latin typeface="+mn-ea"/>
                  </a:rPr>
                  <a:t>大同股份有限公司</a:t>
                </a:r>
              </a:p>
              <a:p>
                <a:r>
                  <a:rPr lang="zh-TW" altLang="en-US" sz="500" dirty="0">
                    <a:latin typeface="+mn-ea"/>
                  </a:rPr>
                  <a:t>合勤科技股份有限公司</a:t>
                </a:r>
              </a:p>
              <a:p>
                <a:r>
                  <a:rPr lang="zh-TW" altLang="en-US" sz="500" dirty="0">
                    <a:latin typeface="+mn-ea"/>
                  </a:rPr>
                  <a:t>研華股份有限公司</a:t>
                </a:r>
              </a:p>
              <a:p>
                <a:r>
                  <a:rPr lang="zh-TW" altLang="en-US" sz="500" dirty="0">
                    <a:latin typeface="+mn-ea"/>
                  </a:rPr>
                  <a:t>新唐科技股份有限公司</a:t>
                </a:r>
              </a:p>
              <a:p>
                <a:r>
                  <a:rPr lang="zh-TW" altLang="en-US" sz="500" dirty="0">
                    <a:latin typeface="+mn-ea"/>
                  </a:rPr>
                  <a:t>威盛電子股份有限公司</a:t>
                </a:r>
              </a:p>
              <a:p>
                <a:r>
                  <a:rPr lang="zh-TW" altLang="en-US" sz="500" dirty="0">
                    <a:latin typeface="+mn-ea"/>
                  </a:rPr>
                  <a:t>新唐科技股份有限公司</a:t>
                </a:r>
              </a:p>
              <a:p>
                <a:r>
                  <a:rPr lang="zh-TW" altLang="en-US" sz="500" dirty="0">
                    <a:latin typeface="+mn-ea"/>
                  </a:rPr>
                  <a:t>全穎科技股份有限公司</a:t>
                </a:r>
              </a:p>
              <a:p>
                <a:r>
                  <a:rPr lang="zh-TW" altLang="en-US" sz="500" dirty="0">
                    <a:latin typeface="+mn-ea"/>
                  </a:rPr>
                  <a:t>世芯電子股份有限公司</a:t>
                </a:r>
              </a:p>
              <a:p>
                <a:r>
                  <a:rPr lang="zh-TW" altLang="en-US" sz="500" dirty="0">
                    <a:latin typeface="+mn-ea"/>
                  </a:rPr>
                  <a:t>艾訊股份有限公司</a:t>
                </a:r>
              </a:p>
              <a:p>
                <a:r>
                  <a:rPr lang="zh-TW" altLang="en-US" sz="500" dirty="0">
                    <a:latin typeface="+mn-ea"/>
                  </a:rPr>
                  <a:t>盛達電業股份有限公司</a:t>
                </a:r>
                <a:endParaRPr lang="en-US" altLang="zh-TW" sz="500" dirty="0">
                  <a:latin typeface="+mn-ea"/>
                </a:endParaRPr>
              </a:p>
              <a:p>
                <a:r>
                  <a:rPr lang="zh-TW" altLang="en-US" sz="500" dirty="0">
                    <a:latin typeface="+mn-ea"/>
                  </a:rPr>
                  <a:t>威強工業電腦股份有限公司 </a:t>
                </a:r>
              </a:p>
            </p:txBody>
          </p:sp>
          <p:sp>
            <p:nvSpPr>
              <p:cNvPr id="52" name="矩形 51"/>
              <p:cNvSpPr/>
              <p:nvPr/>
            </p:nvSpPr>
            <p:spPr>
              <a:xfrm>
                <a:off x="4499950" y="1333692"/>
                <a:ext cx="2163181" cy="360000"/>
              </a:xfrm>
              <a:prstGeom prst="rect">
                <a:avLst/>
              </a:prstGeom>
              <a:solidFill>
                <a:srgbClr val="5F25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latin typeface="Gill Sans MT" panose="020B0502020104020203" pitchFamily="34" charset="0"/>
                    <a:cs typeface="Times New Roman" panose="02020603050405020304" pitchFamily="18" charset="0"/>
                  </a:rPr>
                  <a:t>Elements</a:t>
                </a:r>
                <a:r>
                  <a:rPr lang="zh-TW" altLang="en-US" sz="1400" b="1" dirty="0">
                    <a:latin typeface="Gill Sans MT" panose="020B0502020104020203" pitchFamily="34" charset="0"/>
                    <a:cs typeface="Times New Roman" panose="02020603050405020304" pitchFamily="18" charset="0"/>
                  </a:rPr>
                  <a:t> </a:t>
                </a:r>
                <a:r>
                  <a:rPr lang="en-US" altLang="zh-TW" sz="1400" b="1" dirty="0">
                    <a:latin typeface="Gill Sans MT" panose="020B0502020104020203" pitchFamily="34" charset="0"/>
                    <a:cs typeface="Times New Roman" panose="02020603050405020304" pitchFamily="18" charset="0"/>
                  </a:rPr>
                  <a:t>&amp;</a:t>
                </a:r>
                <a:r>
                  <a:rPr lang="zh-TW" altLang="en-US" sz="1400" b="1" dirty="0">
                    <a:latin typeface="Gill Sans MT" panose="020B0502020104020203" pitchFamily="34" charset="0"/>
                    <a:cs typeface="Times New Roman" panose="02020603050405020304" pitchFamily="18" charset="0"/>
                  </a:rPr>
                  <a:t> </a:t>
                </a:r>
                <a:r>
                  <a:rPr lang="en-US" altLang="zh-TW" sz="1400" b="1" dirty="0">
                    <a:latin typeface="Gill Sans MT" panose="020B0502020104020203" pitchFamily="34" charset="0"/>
                    <a:cs typeface="Times New Roman" panose="02020603050405020304" pitchFamily="18" charset="0"/>
                  </a:rPr>
                  <a:t>Device</a:t>
                </a:r>
              </a:p>
            </p:txBody>
          </p:sp>
        </p:grpSp>
        <p:sp>
          <p:nvSpPr>
            <p:cNvPr id="49" name="矩形 48"/>
            <p:cNvSpPr/>
            <p:nvPr/>
          </p:nvSpPr>
          <p:spPr>
            <a:xfrm>
              <a:off x="6660735" y="1685873"/>
              <a:ext cx="2160000" cy="49065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500" dirty="0">
                  <a:latin typeface="+mn-ea"/>
                </a:rPr>
                <a:t>台灣電力股份有限公司</a:t>
              </a:r>
            </a:p>
            <a:p>
              <a:r>
                <a:rPr lang="zh-TW" altLang="en-US" sz="500" dirty="0">
                  <a:latin typeface="+mn-ea"/>
                </a:rPr>
                <a:t>中國鋼鐵股份有限公司</a:t>
              </a:r>
            </a:p>
            <a:p>
              <a:r>
                <a:rPr lang="zh-TW" altLang="en-US" sz="500" dirty="0">
                  <a:latin typeface="+mn-ea"/>
                </a:rPr>
                <a:t>節電環能企業股份有限公司</a:t>
              </a:r>
            </a:p>
          </p:txBody>
        </p:sp>
        <p:sp>
          <p:nvSpPr>
            <p:cNvPr id="50" name="矩形 49"/>
            <p:cNvSpPr/>
            <p:nvPr/>
          </p:nvSpPr>
          <p:spPr>
            <a:xfrm>
              <a:off x="6663132" y="1333691"/>
              <a:ext cx="2160000" cy="360000"/>
            </a:xfrm>
            <a:prstGeom prst="rect">
              <a:avLst/>
            </a:prstGeom>
            <a:solidFill>
              <a:srgbClr val="6EB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r>
                <a:rPr lang="en-US" altLang="zh-TW" sz="1400" b="1" dirty="0">
                  <a:solidFill>
                    <a:schemeClr val="bg1"/>
                  </a:solidFill>
                  <a:latin typeface="Gill Sans MT" panose="020B0502020104020203" pitchFamily="34" charset="0"/>
                  <a:cs typeface="Times New Roman" panose="02020603050405020304" pitchFamily="18" charset="0"/>
                </a:rPr>
                <a:t>Power co. &amp; ESCO</a:t>
              </a:r>
            </a:p>
          </p:txBody>
        </p:sp>
      </p:grpSp>
      <p:sp>
        <p:nvSpPr>
          <p:cNvPr id="5" name="投影片編號版面配置區 4"/>
          <p:cNvSpPr>
            <a:spLocks noGrp="1"/>
          </p:cNvSpPr>
          <p:nvPr>
            <p:ph type="sldNum" sz="quarter" idx="12"/>
          </p:nvPr>
        </p:nvSpPr>
        <p:spPr/>
        <p:txBody>
          <a:bodyPr/>
          <a:lstStyle/>
          <a:p>
            <a:fld id="{1F0B7CC7-DAD1-40A8-BF06-6D8ABF2F877A}" type="slidenum">
              <a:rPr lang="zh-TW" altLang="en-US" smtClean="0"/>
              <a:t>45</a:t>
            </a:fld>
            <a:endParaRPr lang="zh-TW" altLang="en-US"/>
          </a:p>
        </p:txBody>
      </p:sp>
    </p:spTree>
    <p:extLst>
      <p:ext uri="{BB962C8B-B14F-4D97-AF65-F5344CB8AC3E}">
        <p14:creationId xmlns:p14="http://schemas.microsoft.com/office/powerpoint/2010/main" val="349853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1000"/>
                                        <p:tgtEl>
                                          <p:spTgt spid="10"/>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heckerboard(across)">
                                      <p:cBhvr>
                                        <p:cTn id="11"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B0E3F9C-FD30-4CF3-BFCE-C1268EA60AD5}" type="slidenum">
              <a:rPr lang="zh-TW" altLang="en-US" smtClean="0"/>
              <a:pPr/>
              <a:t>46</a:t>
            </a:fld>
            <a:endParaRPr lang="zh-TW" altLang="en-US" dirty="0"/>
          </a:p>
        </p:txBody>
      </p:sp>
      <p:pic>
        <p:nvPicPr>
          <p:cNvPr id="6" name="圖片 5"/>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artisticPhotocopy/>
                    </a14:imgEffect>
                    <a14:imgEffect>
                      <a14:brightnessContrast bright="-5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矩形 4"/>
          <p:cNvSpPr/>
          <p:nvPr/>
        </p:nvSpPr>
        <p:spPr>
          <a:xfrm>
            <a:off x="695442" y="2985940"/>
            <a:ext cx="5131255" cy="1323439"/>
          </a:xfrm>
          <a:prstGeom prst="rect">
            <a:avLst/>
          </a:prstGeom>
          <a:noFill/>
        </p:spPr>
        <p:txBody>
          <a:bodyPr wrap="square">
            <a:spAutoFit/>
          </a:bodyPr>
          <a:lstStyle/>
          <a:p>
            <a:r>
              <a:rPr lang="en-US" altLang="zh-TW" sz="4000" dirty="0">
                <a:solidFill>
                  <a:schemeClr val="bg1"/>
                </a:solidFill>
                <a:effectLst>
                  <a:outerShdw blurRad="38100" dist="38100" dir="2700000" algn="tl">
                    <a:srgbClr val="000000">
                      <a:alpha val="43137"/>
                    </a:srgbClr>
                  </a:outerShdw>
                </a:effectLst>
                <a:latin typeface="Gill Sans MT" panose="020B0502020104020203" pitchFamily="34" charset="0"/>
                <a:sym typeface="Helvetica"/>
              </a:rPr>
              <a:t>All happening</a:t>
            </a:r>
            <a:r>
              <a:rPr lang="zh-TW" altLang="en-US" sz="4000" dirty="0">
                <a:solidFill>
                  <a:schemeClr val="bg1"/>
                </a:solidFill>
                <a:effectLst>
                  <a:outerShdw blurRad="38100" dist="38100" dir="2700000" algn="tl">
                    <a:srgbClr val="000000">
                      <a:alpha val="43137"/>
                    </a:srgbClr>
                  </a:outerShdw>
                </a:effectLst>
                <a:latin typeface="Gill Sans MT" panose="020B0502020104020203" pitchFamily="34" charset="0"/>
                <a:sym typeface="Helvetica"/>
              </a:rPr>
              <a:t> </a:t>
            </a:r>
            <a:r>
              <a:rPr lang="en-US" altLang="zh-TW" sz="4000" dirty="0">
                <a:solidFill>
                  <a:schemeClr val="bg1"/>
                </a:solidFill>
                <a:effectLst>
                  <a:outerShdw blurRad="38100" dist="38100" dir="2700000" algn="tl">
                    <a:srgbClr val="000000">
                      <a:alpha val="43137"/>
                    </a:srgbClr>
                  </a:outerShdw>
                </a:effectLst>
                <a:latin typeface="Gill Sans MT" panose="020B0502020104020203" pitchFamily="34" charset="0"/>
                <a:sym typeface="Helvetica"/>
              </a:rPr>
              <a:t>in TAIWAN</a:t>
            </a:r>
            <a:endParaRPr lang="zh-TW" altLang="en-US" sz="4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pic>
        <p:nvPicPr>
          <p:cNvPr id="7" name="圖片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67739" y="429211"/>
            <a:ext cx="3587982" cy="5999577"/>
          </a:xfrm>
          <a:prstGeom prst="rect">
            <a:avLst/>
          </a:prstGeom>
        </p:spPr>
      </p:pic>
      <p:sp>
        <p:nvSpPr>
          <p:cNvPr id="8" name="投影片編號版面配置區 1">
            <a:extLst>
              <a:ext uri="{FF2B5EF4-FFF2-40B4-BE49-F238E27FC236}">
                <a16:creationId xmlns:a16="http://schemas.microsoft.com/office/drawing/2014/main" xmlns="" id="{9AFC58EB-84EE-A34E-B8C9-62D4E3CE3FF7}"/>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46</a:t>
            </a:fld>
            <a:endParaRPr lang="zh-TW" altLang="en-US" dirty="0"/>
          </a:p>
        </p:txBody>
      </p:sp>
    </p:spTree>
    <p:extLst>
      <p:ext uri="{BB962C8B-B14F-4D97-AF65-F5344CB8AC3E}">
        <p14:creationId xmlns:p14="http://schemas.microsoft.com/office/powerpoint/2010/main" val="11274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0" fill="hold"/>
                                        <p:tgtEl>
                                          <p:spTgt spid="7"/>
                                        </p:tgtEl>
                                        <p:attrNameLst>
                                          <p:attrName>ppt_w</p:attrName>
                                        </p:attrNameLst>
                                      </p:cBhvr>
                                      <p:tavLst>
                                        <p:tav tm="0">
                                          <p:val>
                                            <p:fltVal val="0"/>
                                          </p:val>
                                        </p:tav>
                                        <p:tav tm="100000">
                                          <p:val>
                                            <p:strVal val="#ppt_w"/>
                                          </p:val>
                                        </p:tav>
                                      </p:tavLst>
                                    </p:anim>
                                    <p:anim calcmode="lin" valueType="num">
                                      <p:cBhvr>
                                        <p:cTn id="8" dur="2500" fill="hold"/>
                                        <p:tgtEl>
                                          <p:spTgt spid="7"/>
                                        </p:tgtEl>
                                        <p:attrNameLst>
                                          <p:attrName>ppt_h</p:attrName>
                                        </p:attrNameLst>
                                      </p:cBhvr>
                                      <p:tavLst>
                                        <p:tav tm="0">
                                          <p:val>
                                            <p:fltVal val="0"/>
                                          </p:val>
                                        </p:tav>
                                        <p:tav tm="100000">
                                          <p:val>
                                            <p:strVal val="#ppt_h"/>
                                          </p:val>
                                        </p:tav>
                                      </p:tavLst>
                                    </p:anim>
                                    <p:animEffect transition="in" filter="fade">
                                      <p:cBhvr>
                                        <p:cTn id="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339" name="圖片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6687" y="2387171"/>
            <a:ext cx="1091426" cy="4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3B0E3F9C-FD30-4CF3-BFCE-C1268EA60AD5}" type="slidenum">
              <a:rPr lang="zh-TW" altLang="en-US" smtClean="0"/>
              <a:t>47</a:t>
            </a:fld>
            <a:endParaRPr lang="zh-TW" altLang="en-US"/>
          </a:p>
        </p:txBody>
      </p:sp>
      <p:sp>
        <p:nvSpPr>
          <p:cNvPr id="6" name="矩形 5"/>
          <p:cNvSpPr/>
          <p:nvPr/>
        </p:nvSpPr>
        <p:spPr>
          <a:xfrm>
            <a:off x="0" y="2990850"/>
            <a:ext cx="9144000" cy="19812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fontAlgn="auto">
              <a:spcBef>
                <a:spcPts val="0"/>
              </a:spcBef>
              <a:spcAft>
                <a:spcPts val="0"/>
              </a:spcAft>
              <a:defRPr/>
            </a:pPr>
            <a:endParaRPr lang="en-US" altLang="zh-TW" sz="3200" b="1" dirty="0">
              <a:effectLst>
                <a:outerShdw blurRad="38100" dist="38100" dir="2700000" algn="tl">
                  <a:srgbClr val="000000">
                    <a:alpha val="43137"/>
                  </a:srgbClr>
                </a:outerShdw>
              </a:effectLst>
              <a:ea typeface="微軟正黑體" panose="020B0604030504040204" pitchFamily="34" charset="-120"/>
            </a:endParaRPr>
          </a:p>
          <a:p>
            <a:pPr algn="ctr" fontAlgn="auto">
              <a:spcBef>
                <a:spcPts val="0"/>
              </a:spcBef>
              <a:spcAft>
                <a:spcPts val="0"/>
              </a:spcAft>
              <a:defRPr/>
            </a:pPr>
            <a:r>
              <a:rPr lang="en-US" altLang="zh-TW" sz="3600" b="1" dirty="0" smtClean="0">
                <a:effectLst>
                  <a:outerShdw blurRad="38100" dist="38100" dir="2700000" algn="tl">
                    <a:srgbClr val="000000">
                      <a:alpha val="43137"/>
                    </a:srgbClr>
                  </a:outerShdw>
                </a:effectLst>
                <a:ea typeface="微軟正黑體" panose="020B0604030504040204" pitchFamily="34" charset="-120"/>
              </a:rPr>
              <a:t>Current Strategies to a </a:t>
            </a:r>
            <a:r>
              <a:rPr lang="en-US" altLang="zh-TW" sz="3600" b="1" dirty="0">
                <a:effectLst>
                  <a:outerShdw blurRad="38100" dist="38100" dir="2700000" algn="tl">
                    <a:srgbClr val="000000">
                      <a:alpha val="43137"/>
                    </a:srgbClr>
                  </a:outerShdw>
                </a:effectLst>
                <a:ea typeface="微軟正黑體" panose="020B0604030504040204" pitchFamily="34" charset="-120"/>
              </a:rPr>
              <a:t>Circular Economy</a:t>
            </a:r>
          </a:p>
          <a:p>
            <a:pPr marL="457200" algn="ctr" fontAlgn="auto">
              <a:spcBef>
                <a:spcPts val="0"/>
              </a:spcBef>
              <a:spcAft>
                <a:spcPts val="0"/>
              </a:spcAft>
              <a:defRPr/>
            </a:pPr>
            <a:endParaRPr lang="en-US" altLang="zh-TW" sz="3200" b="1" dirty="0">
              <a:solidFill>
                <a:schemeClr val="bg1"/>
              </a:solidFill>
              <a:effectLst>
                <a:outerShdw blurRad="38100" dist="38100" dir="2700000" algn="tl">
                  <a:srgbClr val="000000">
                    <a:alpha val="43137"/>
                  </a:srgbClr>
                </a:outerShdw>
              </a:effectLst>
              <a:ea typeface="微軟正黑體" pitchFamily="34" charset="-120"/>
              <a:cs typeface="Arial" charset="0"/>
            </a:endParaRPr>
          </a:p>
        </p:txBody>
      </p:sp>
    </p:spTree>
    <p:extLst>
      <p:ext uri="{BB962C8B-B14F-4D97-AF65-F5344CB8AC3E}">
        <p14:creationId xmlns:p14="http://schemas.microsoft.com/office/powerpoint/2010/main" val="2910567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3"/>
          <p:cNvSpPr/>
          <p:nvPr/>
        </p:nvSpPr>
        <p:spPr>
          <a:xfrm>
            <a:off x="2529156" y="1365233"/>
            <a:ext cx="1588449" cy="1425334"/>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wrap="square" lIns="0" tIns="0" rIns="0" bIns="0" rtlCol="0"/>
          <a:lstStyle/>
          <a:p>
            <a:pPr marL="0" marR="0" lvl="0" indent="0" algn="l" defTabSz="914400" rtl="0" eaLnBrk="1" fontAlgn="auto" latinLnBrk="0" hangingPunct="0">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Calibri" panose="020F0502020204030204"/>
              <a:sym typeface="Calibri" panose="020F0502020204030204"/>
            </a:endParaRPr>
          </a:p>
        </p:txBody>
      </p:sp>
      <p:pic>
        <p:nvPicPr>
          <p:cNvPr id="44" name="Picture 1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6023915" y="1365233"/>
            <a:ext cx="1523852" cy="142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Shape 530" descr="C:\Users\LionChen\Desktop\1431393762-825223843.jpg"/>
          <p:cNvPicPr preferRelativeResize="0"/>
          <p:nvPr/>
        </p:nvPicPr>
        <p:blipFill rotWithShape="1">
          <a:blip r:embed="rId4" cstate="email">
            <a:extLst>
              <a:ext uri="{28A0092B-C50C-407E-A947-70E740481C1C}">
                <a14:useLocalDpi xmlns:a14="http://schemas.microsoft.com/office/drawing/2010/main"/>
              </a:ext>
            </a:extLst>
          </a:blip>
          <a:srcRect/>
          <a:stretch>
            <a:fillRect/>
          </a:stretch>
        </p:blipFill>
        <p:spPr>
          <a:xfrm>
            <a:off x="7547767" y="1365233"/>
            <a:ext cx="1304543" cy="1775735"/>
          </a:xfrm>
          <a:prstGeom prst="rect">
            <a:avLst/>
          </a:prstGeom>
          <a:noFill/>
          <a:ln>
            <a:noFill/>
          </a:ln>
        </p:spPr>
      </p:pic>
      <p:sp>
        <p:nvSpPr>
          <p:cNvPr id="48" name="object 5"/>
          <p:cNvSpPr/>
          <p:nvPr/>
        </p:nvSpPr>
        <p:spPr>
          <a:xfrm>
            <a:off x="251520" y="1365233"/>
            <a:ext cx="2008855" cy="1409122"/>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0">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latin typeface="Calibri" panose="020F0502020204030204"/>
              <a:sym typeface="Calibri" panose="020F0502020204030204"/>
            </a:endParaRPr>
          </a:p>
        </p:txBody>
      </p:sp>
      <p:sp>
        <p:nvSpPr>
          <p:cNvPr id="49" name="object 20"/>
          <p:cNvSpPr txBox="1"/>
          <p:nvPr/>
        </p:nvSpPr>
        <p:spPr>
          <a:xfrm>
            <a:off x="251520" y="2789306"/>
            <a:ext cx="2008855" cy="338554"/>
          </a:xfrm>
          <a:prstGeom prst="rect">
            <a:avLst/>
          </a:prstGeom>
          <a:solidFill>
            <a:srgbClr val="009900"/>
          </a:solidFill>
        </p:spPr>
        <p:txBody>
          <a:bodyPr vert="horz" wrap="square" lIns="0" tIns="0" rIns="0" bIns="0" rtlCol="0" anchor="ctr" anchorCtr="0">
            <a:spAutoFit/>
          </a:bodyPr>
          <a:lstStyle/>
          <a:p>
            <a:pPr marL="12700" lvl="0" algn="ctr" hangingPunct="0">
              <a:defRPr/>
            </a:pPr>
            <a:r>
              <a:rPr lang="en-US" altLang="zh-TW" sz="2200" kern="0" spc="-135"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sym typeface="Calibri" panose="020F0502020204030204"/>
              </a:rPr>
              <a:t>from waste</a:t>
            </a:r>
          </a:p>
        </p:txBody>
      </p:sp>
      <p:pic>
        <p:nvPicPr>
          <p:cNvPr id="50" name="Shape 433"/>
          <p:cNvPicPr preferRelativeResize="0"/>
          <p:nvPr/>
        </p:nvPicPr>
        <p:blipFill rotWithShape="1">
          <a:blip r:embed="rId6" cstate="email">
            <a:extLst>
              <a:ext uri="{28A0092B-C50C-407E-A947-70E740481C1C}">
                <a14:useLocalDpi xmlns:a14="http://schemas.microsoft.com/office/drawing/2010/main"/>
              </a:ext>
            </a:extLst>
          </a:blip>
          <a:srcRect/>
          <a:stretch>
            <a:fillRect/>
          </a:stretch>
        </p:blipFill>
        <p:spPr>
          <a:xfrm>
            <a:off x="4077631" y="1365233"/>
            <a:ext cx="1692021" cy="1429562"/>
          </a:xfrm>
          <a:prstGeom prst="rect">
            <a:avLst/>
          </a:prstGeom>
          <a:noFill/>
          <a:ln>
            <a:noFill/>
          </a:ln>
        </p:spPr>
      </p:pic>
      <p:sp>
        <p:nvSpPr>
          <p:cNvPr id="52" name="object 19"/>
          <p:cNvSpPr/>
          <p:nvPr/>
        </p:nvSpPr>
        <p:spPr>
          <a:xfrm>
            <a:off x="2529157" y="2778583"/>
            <a:ext cx="3240496" cy="360000"/>
          </a:xfrm>
          <a:custGeom>
            <a:avLst/>
            <a:gdLst/>
            <a:ahLst/>
            <a:cxnLst/>
            <a:rect l="l" t="t" r="r" b="b"/>
            <a:pathLst>
              <a:path w="3132455" h="765175">
                <a:moveTo>
                  <a:pt x="0" y="765175"/>
                </a:moveTo>
                <a:lnTo>
                  <a:pt x="3132201" y="765175"/>
                </a:lnTo>
                <a:lnTo>
                  <a:pt x="3132201" y="0"/>
                </a:lnTo>
                <a:lnTo>
                  <a:pt x="0" y="0"/>
                </a:lnTo>
                <a:lnTo>
                  <a:pt x="0" y="765175"/>
                </a:lnTo>
                <a:close/>
              </a:path>
            </a:pathLst>
          </a:custGeom>
          <a:solidFill>
            <a:srgbClr val="009900"/>
          </a:solidFill>
        </p:spPr>
        <p:txBody>
          <a:bodyPr wrap="square" lIns="0" tIns="0" rIns="0" bIns="0" rtlCol="0" anchor="ctr"/>
          <a:lstStyle/>
          <a:p>
            <a:pPr lvl="0" algn="ctr" hangingPunct="0">
              <a:defRPr/>
            </a:pPr>
            <a:r>
              <a:rPr lang="en-US" altLang="zh-TW" sz="2000" kern="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sym typeface="Calibri" panose="020F0502020204030204"/>
              </a:rPr>
              <a:t>to regenerated plastic pellets </a:t>
            </a:r>
          </a:p>
        </p:txBody>
      </p:sp>
      <p:sp>
        <p:nvSpPr>
          <p:cNvPr id="53" name="object 19"/>
          <p:cNvSpPr/>
          <p:nvPr/>
        </p:nvSpPr>
        <p:spPr>
          <a:xfrm>
            <a:off x="6023915" y="2778583"/>
            <a:ext cx="2828396" cy="360000"/>
          </a:xfrm>
          <a:custGeom>
            <a:avLst/>
            <a:gdLst/>
            <a:ahLst/>
            <a:cxnLst/>
            <a:rect l="l" t="t" r="r" b="b"/>
            <a:pathLst>
              <a:path w="3132455" h="765175">
                <a:moveTo>
                  <a:pt x="0" y="765175"/>
                </a:moveTo>
                <a:lnTo>
                  <a:pt x="3132201" y="765175"/>
                </a:lnTo>
                <a:lnTo>
                  <a:pt x="3132201" y="0"/>
                </a:lnTo>
                <a:lnTo>
                  <a:pt x="0" y="0"/>
                </a:lnTo>
                <a:lnTo>
                  <a:pt x="0" y="765175"/>
                </a:lnTo>
                <a:close/>
              </a:path>
            </a:pathLst>
          </a:custGeom>
          <a:solidFill>
            <a:srgbClr val="009900"/>
          </a:solidFill>
        </p:spPr>
        <p:txBody>
          <a:bodyPr wrap="square" lIns="0" tIns="0" rIns="0" bIns="0" rtlCol="0" anchor="ctr"/>
          <a:lstStyle/>
          <a:p>
            <a:pPr lvl="0" algn="ctr" hangingPunct="0">
              <a:defRPr/>
            </a:pPr>
            <a:r>
              <a:rPr lang="en-US" altLang="zh-TW" sz="2200" kern="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sym typeface="Calibri" panose="020F0502020204030204"/>
              </a:rPr>
              <a:t>to consumer products </a:t>
            </a:r>
          </a:p>
        </p:txBody>
      </p:sp>
      <p:sp>
        <p:nvSpPr>
          <p:cNvPr id="54" name="向右箭號 53"/>
          <p:cNvSpPr/>
          <p:nvPr/>
        </p:nvSpPr>
        <p:spPr>
          <a:xfrm>
            <a:off x="2176718" y="2785531"/>
            <a:ext cx="432000" cy="355437"/>
          </a:xfrm>
          <a:prstGeom prst="rightArrow">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向右箭號 54"/>
          <p:cNvSpPr/>
          <p:nvPr/>
        </p:nvSpPr>
        <p:spPr>
          <a:xfrm>
            <a:off x="5691035" y="2785531"/>
            <a:ext cx="432000" cy="355437"/>
          </a:xfrm>
          <a:prstGeom prst="rightArrow">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573966" y="400254"/>
            <a:ext cx="6245299" cy="646331"/>
          </a:xfrm>
          <a:prstGeom prst="rect">
            <a:avLst/>
          </a:prstGeom>
        </p:spPr>
        <p:txBody>
          <a:bodyPr wrap="none">
            <a:spAutoFit/>
          </a:bodyPr>
          <a:lstStyle/>
          <a:p>
            <a:pPr lvl="0" algn="ctr"/>
            <a:r>
              <a:rPr lang="en-US" altLang="zh-TW" sz="3600" b="1" dirty="0" smtClean="0">
                <a:solidFill>
                  <a:srgbClr val="006600"/>
                </a:solidFill>
                <a:effectLst>
                  <a:outerShdw blurRad="38100" dist="38100" dir="2700000" algn="tl">
                    <a:srgbClr val="000000">
                      <a:alpha val="43137"/>
                    </a:srgbClr>
                  </a:outerShdw>
                </a:effectLst>
                <a:latin typeface="+mj-lt"/>
                <a:ea typeface="微軟正黑體" pitchFamily="34" charset="-120"/>
                <a:cs typeface="+mj-cs"/>
              </a:rPr>
              <a:t>Increasing Circular Value Chains</a:t>
            </a:r>
            <a:endParaRPr lang="en-US" altLang="zh-TW" sz="3600" b="1" dirty="0">
              <a:solidFill>
                <a:srgbClr val="006600"/>
              </a:solidFill>
              <a:effectLst>
                <a:outerShdw blurRad="38100" dist="38100" dir="2700000" algn="tl">
                  <a:srgbClr val="000000">
                    <a:alpha val="43137"/>
                  </a:srgbClr>
                </a:outerShdw>
              </a:effectLst>
              <a:latin typeface="+mj-lt"/>
              <a:ea typeface="微軟正黑體" pitchFamily="34" charset="-120"/>
              <a:cs typeface="+mj-cs"/>
            </a:endParaRPr>
          </a:p>
        </p:txBody>
      </p:sp>
      <p:pic>
        <p:nvPicPr>
          <p:cNvPr id="108" name="Picture 2" descr="Eco-Ark Building in Taipei">
            <a:extLst>
              <a:ext uri="{FF2B5EF4-FFF2-40B4-BE49-F238E27FC236}">
                <a16:creationId xmlns:a16="http://schemas.microsoft.com/office/drawing/2014/main" xmlns="" id="{2680D428-1B3F-4840-8EA2-7672F112F780}"/>
              </a:ext>
              <a:ext uri="{C183D7F6-B498-43B3-948B-1728B52AA6E4}">
                <adec:decorative xmlns:adec="http://schemas.microsoft.com/office/drawing/2017/decorative" xmlns="" val="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076522" y="3611160"/>
            <a:ext cx="3631232" cy="2532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9" name="Picture 3">
            <a:extLst>
              <a:ext uri="{FF2B5EF4-FFF2-40B4-BE49-F238E27FC236}">
                <a16:creationId xmlns:a16="http://schemas.microsoft.com/office/drawing/2014/main" xmlns="" id="{C7B31BBE-B5AF-D246-8649-C2C26698E30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29886" y="3780094"/>
            <a:ext cx="4598540" cy="21948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投影片編號版面配置區 1">
            <a:extLst>
              <a:ext uri="{FF2B5EF4-FFF2-40B4-BE49-F238E27FC236}">
                <a16:creationId xmlns:a16="http://schemas.microsoft.com/office/drawing/2014/main" xmlns="" id="{FC9A453E-5AF1-3147-A1BF-1E94196FC3B5}"/>
              </a:ext>
            </a:extLst>
          </p:cNvPr>
          <p:cNvSpPr>
            <a:spLocks noGrp="1"/>
          </p:cNvSpPr>
          <p:nvPr>
            <p:ph type="sldNum" sz="quarter" idx="12"/>
          </p:nvPr>
        </p:nvSpPr>
        <p:spPr>
          <a:xfrm>
            <a:off x="6553200" y="6356350"/>
            <a:ext cx="2133600" cy="365125"/>
          </a:xfrm>
        </p:spPr>
        <p:txBody>
          <a:bodyPr/>
          <a:lstStyle/>
          <a:p>
            <a:fld id="{E00CDDB3-110B-4B72-951B-219555B22D42}" type="slidenum">
              <a:rPr lang="zh-TW" altLang="en-US" smtClean="0"/>
              <a:pPr/>
              <a:t>48</a:t>
            </a:fld>
            <a:endParaRPr lang="zh-TW" altLang="en-US" dirty="0"/>
          </a:p>
        </p:txBody>
      </p:sp>
    </p:spTree>
    <p:extLst>
      <p:ext uri="{BB962C8B-B14F-4D97-AF65-F5344CB8AC3E}">
        <p14:creationId xmlns:p14="http://schemas.microsoft.com/office/powerpoint/2010/main" val="2367934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881599" y="3789127"/>
            <a:ext cx="4095674" cy="2725202"/>
          </a:xfrm>
          <a:prstGeom prst="rect">
            <a:avLst/>
          </a:prstGeom>
          <a:noFill/>
          <a:ln w="9525">
            <a:noFill/>
            <a:miter lim="800000"/>
            <a:headEnd/>
            <a:tailEnd/>
          </a:ln>
        </p:spPr>
      </p:pic>
      <p:pic>
        <p:nvPicPr>
          <p:cNvPr id="7065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9592" y="1682840"/>
            <a:ext cx="4063328" cy="2034191"/>
          </a:xfrm>
          <a:prstGeom prst="rect">
            <a:avLst/>
          </a:prstGeom>
          <a:noFill/>
          <a:ln w="9525">
            <a:noFill/>
            <a:miter lim="800000"/>
            <a:headEnd/>
            <a:tailEnd/>
          </a:ln>
        </p:spPr>
      </p:pic>
      <p:pic>
        <p:nvPicPr>
          <p:cNvPr id="7065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2011" y="1028897"/>
            <a:ext cx="3356413" cy="4591639"/>
          </a:xfrm>
          <a:prstGeom prst="rect">
            <a:avLst/>
          </a:prstGeom>
          <a:noFill/>
          <a:ln w="9525">
            <a:noFill/>
            <a:miter lim="800000"/>
            <a:headEnd/>
            <a:tailEnd/>
          </a:ln>
        </p:spPr>
      </p:pic>
      <p:sp>
        <p:nvSpPr>
          <p:cNvPr id="8" name="文字方塊 7"/>
          <p:cNvSpPr txBox="1"/>
          <p:nvPr/>
        </p:nvSpPr>
        <p:spPr>
          <a:xfrm>
            <a:off x="899592" y="1034645"/>
            <a:ext cx="4024470" cy="584775"/>
          </a:xfrm>
          <a:prstGeom prst="rect">
            <a:avLst/>
          </a:prstGeom>
          <a:solidFill>
            <a:schemeClr val="accent1">
              <a:lumMod val="60000"/>
              <a:lumOff val="40000"/>
            </a:schemeClr>
          </a:solidFill>
        </p:spPr>
        <p:txBody>
          <a:bodyPr wrap="square" rtlCol="0">
            <a:spAutoFit/>
          </a:bodyPr>
          <a:lstStyle/>
          <a:p>
            <a:pPr algn="ctr"/>
            <a:r>
              <a:rPr lang="en-US" altLang="zh-TW" sz="1600" dirty="0">
                <a:latin typeface="Helvetica" panose="020B0604020202020204" pitchFamily="34" charset="0"/>
                <a:ea typeface="微軟正黑體" pitchFamily="34" charset="-120"/>
                <a:cs typeface="Helvetica" panose="020B0604020202020204" pitchFamily="34" charset="0"/>
              </a:rPr>
              <a:t>Waste from wafer cutting process </a:t>
            </a:r>
          </a:p>
          <a:p>
            <a:pPr algn="ctr"/>
            <a:r>
              <a:rPr lang="en-US" altLang="zh-TW" sz="1600" dirty="0">
                <a:latin typeface="Helvetica" panose="020B0604020202020204" pitchFamily="34" charset="0"/>
                <a:ea typeface="微軟正黑體" pitchFamily="34" charset="-120"/>
                <a:cs typeface="Helvetica" panose="020B0604020202020204" pitchFamily="34" charset="0"/>
              </a:rPr>
              <a:t>in solar industry</a:t>
            </a:r>
            <a:endParaRPr lang="zh-TW" altLang="en-US" sz="1600" dirty="0">
              <a:latin typeface="Helvetica" panose="020B0604020202020204" pitchFamily="34" charset="0"/>
              <a:ea typeface="微軟正黑體" pitchFamily="34" charset="-120"/>
              <a:cs typeface="Helvetica" panose="020B0604020202020204" pitchFamily="34" charset="0"/>
            </a:endParaRPr>
          </a:p>
        </p:txBody>
      </p:sp>
      <p:sp>
        <p:nvSpPr>
          <p:cNvPr id="10" name="文字方塊 9"/>
          <p:cNvSpPr txBox="1"/>
          <p:nvPr/>
        </p:nvSpPr>
        <p:spPr>
          <a:xfrm>
            <a:off x="5043517" y="5683332"/>
            <a:ext cx="3344907" cy="830997"/>
          </a:xfrm>
          <a:prstGeom prst="rect">
            <a:avLst/>
          </a:prstGeom>
          <a:solidFill>
            <a:schemeClr val="accent1">
              <a:lumMod val="60000"/>
              <a:lumOff val="40000"/>
            </a:schemeClr>
          </a:solidFill>
        </p:spPr>
        <p:txBody>
          <a:bodyPr wrap="square" rtlCol="0">
            <a:spAutoFit/>
          </a:bodyPr>
          <a:lstStyle/>
          <a:p>
            <a:pPr algn="ctr"/>
            <a:r>
              <a:rPr lang="en-US" altLang="zh-TW" sz="1600" b="1" dirty="0">
                <a:latin typeface="Helvetica" panose="020B0604020202020204" pitchFamily="34" charset="0"/>
                <a:ea typeface="微軟正黑體" pitchFamily="34" charset="-120"/>
                <a:cs typeface="Helvetica" panose="020B0604020202020204" pitchFamily="34" charset="0"/>
              </a:rPr>
              <a:t>Reproducing the </a:t>
            </a:r>
            <a:r>
              <a:rPr lang="en-US" altLang="zh-TW" sz="1600" b="1" dirty="0">
                <a:solidFill>
                  <a:srgbClr val="C00000"/>
                </a:solidFill>
                <a:latin typeface="Helvetica" panose="020B0604020202020204" pitchFamily="34" charset="0"/>
                <a:ea typeface="微軟正黑體" pitchFamily="34" charset="-120"/>
                <a:cs typeface="Helvetica" panose="020B0604020202020204" pitchFamily="34" charset="0"/>
              </a:rPr>
              <a:t>silicon chemical </a:t>
            </a:r>
            <a:r>
              <a:rPr lang="en-US" altLang="zh-TW" sz="1600" b="1" dirty="0">
                <a:latin typeface="Helvetica" panose="020B0604020202020204" pitchFamily="34" charset="0"/>
                <a:ea typeface="微軟正黑體" pitchFamily="34" charset="-120"/>
                <a:cs typeface="Helvetica" panose="020B0604020202020204" pitchFamily="34" charset="0"/>
              </a:rPr>
              <a:t>applied to </a:t>
            </a:r>
            <a:r>
              <a:rPr lang="en-US" altLang="zh-TW" sz="1600" b="1" dirty="0">
                <a:solidFill>
                  <a:srgbClr val="C00000"/>
                </a:solidFill>
                <a:latin typeface="Helvetica" panose="020B0604020202020204" pitchFamily="34" charset="0"/>
                <a:ea typeface="微軟正黑體" pitchFamily="34" charset="-120"/>
                <a:cs typeface="Helvetica" panose="020B0604020202020204" pitchFamily="34" charset="0"/>
              </a:rPr>
              <a:t>steel industry</a:t>
            </a:r>
            <a:endParaRPr lang="zh-TW" altLang="en-US" sz="1600" b="1" dirty="0">
              <a:solidFill>
                <a:srgbClr val="C00000"/>
              </a:solidFill>
              <a:latin typeface="Helvetica" panose="020B0604020202020204" pitchFamily="34" charset="0"/>
              <a:ea typeface="微軟正黑體" pitchFamily="34" charset="-120"/>
              <a:cs typeface="Helvetica" panose="020B0604020202020204" pitchFamily="34" charset="0"/>
            </a:endParaRPr>
          </a:p>
        </p:txBody>
      </p:sp>
      <p:sp>
        <p:nvSpPr>
          <p:cNvPr id="12" name="標題 7"/>
          <p:cNvSpPr>
            <a:spLocks noGrp="1"/>
          </p:cNvSpPr>
          <p:nvPr>
            <p:ph type="title"/>
          </p:nvPr>
        </p:nvSpPr>
        <p:spPr>
          <a:xfrm>
            <a:off x="600671" y="44624"/>
            <a:ext cx="8229600" cy="836713"/>
          </a:xfrm>
        </p:spPr>
        <p:txBody>
          <a:bodyPr>
            <a:normAutofit/>
          </a:bodyPr>
          <a:lstStyle/>
          <a:p>
            <a:r>
              <a:rPr lang="en-US" altLang="zh-TW" sz="3600" b="1" dirty="0">
                <a:solidFill>
                  <a:srgbClr val="006600"/>
                </a:solidFill>
                <a:effectLst>
                  <a:outerShdw blurRad="38100" dist="38100" dir="2700000" algn="tl">
                    <a:srgbClr val="000000">
                      <a:alpha val="43137"/>
                    </a:srgbClr>
                  </a:outerShdw>
                </a:effectLst>
                <a:ea typeface="微軟正黑體" pitchFamily="34" charset="-120"/>
              </a:rPr>
              <a:t>From Solar Panel Waste to Silicon Ingots</a:t>
            </a:r>
            <a:endParaRPr lang="zh-TW" altLang="en-US" sz="3600" b="1" dirty="0">
              <a:solidFill>
                <a:srgbClr val="006600"/>
              </a:solidFill>
              <a:effectLst>
                <a:outerShdw blurRad="38100" dist="38100" dir="2700000" algn="tl">
                  <a:srgbClr val="000000">
                    <a:alpha val="43137"/>
                  </a:srgbClr>
                </a:outerShdw>
              </a:effectLst>
              <a:ea typeface="微軟正黑體" pitchFamily="34" charset="-120"/>
            </a:endParaRPr>
          </a:p>
        </p:txBody>
      </p:sp>
      <p:sp>
        <p:nvSpPr>
          <p:cNvPr id="2" name="圓角矩形 1"/>
          <p:cNvSpPr/>
          <p:nvPr/>
        </p:nvSpPr>
        <p:spPr>
          <a:xfrm>
            <a:off x="3096072" y="3321032"/>
            <a:ext cx="1763960" cy="396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1200" b="1" i="0" dirty="0">
                <a:latin typeface="Helvetica" panose="020B0604020202020204" pitchFamily="34" charset="0"/>
                <a:cs typeface="Helvetica" panose="020B0604020202020204" pitchFamily="34" charset="0"/>
              </a:rPr>
              <a:t>Cutting Oil</a:t>
            </a:r>
            <a:endParaRPr lang="zh-TW" altLang="en-US" sz="1200" b="1" i="0" dirty="0">
              <a:latin typeface="Helvetica" panose="020B0604020202020204" pitchFamily="34" charset="0"/>
              <a:cs typeface="Helvetica" panose="020B0604020202020204" pitchFamily="34" charset="0"/>
            </a:endParaRPr>
          </a:p>
        </p:txBody>
      </p:sp>
      <p:sp>
        <p:nvSpPr>
          <p:cNvPr id="11" name="圓角矩形 10"/>
          <p:cNvSpPr/>
          <p:nvPr/>
        </p:nvSpPr>
        <p:spPr>
          <a:xfrm>
            <a:off x="2736032" y="2852936"/>
            <a:ext cx="2124000" cy="396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1200" b="1" i="0" dirty="0">
                <a:latin typeface="Helvetica" panose="020B0604020202020204" pitchFamily="34" charset="0"/>
                <a:cs typeface="Helvetica" panose="020B0604020202020204" pitchFamily="34" charset="0"/>
              </a:rPr>
              <a:t>Waste Sludge</a:t>
            </a:r>
            <a:endParaRPr lang="zh-TW" altLang="en-US" sz="1200" b="1" i="0" dirty="0">
              <a:latin typeface="Helvetica" panose="020B0604020202020204" pitchFamily="34" charset="0"/>
              <a:cs typeface="Helvetica" panose="020B0604020202020204" pitchFamily="34" charset="0"/>
            </a:endParaRPr>
          </a:p>
        </p:txBody>
      </p:sp>
      <p:sp>
        <p:nvSpPr>
          <p:cNvPr id="13" name="投影片編號版面配置區 3">
            <a:extLst>
              <a:ext uri="{FF2B5EF4-FFF2-40B4-BE49-F238E27FC236}">
                <a16:creationId xmlns:a16="http://schemas.microsoft.com/office/drawing/2014/main" xmlns="" id="{BC35B16A-0133-46F7-AC25-585A5F93C8E8}"/>
              </a:ext>
            </a:extLst>
          </p:cNvPr>
          <p:cNvSpPr txBox="1">
            <a:spLocks/>
          </p:cNvSpPr>
          <p:nvPr/>
        </p:nvSpPr>
        <p:spPr>
          <a:xfrm>
            <a:off x="7010400" y="6492875"/>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1E86394-4906-4C51-9DC3-48E06EE7110A}" type="slidenum">
              <a:rPr lang="zh-TW" altLang="en-US" sz="1700" b="1" smtClean="0">
                <a:solidFill>
                  <a:schemeClr val="bg1"/>
                </a:solidFill>
                <a:latin typeface="微軟正黑體" panose="020B0604030504040204" pitchFamily="34" charset="-120"/>
                <a:ea typeface="微軟正黑體" panose="020B0604030504040204" pitchFamily="34" charset="-120"/>
              </a:rPr>
              <a:pPr algn="r"/>
              <a:t>49</a:t>
            </a:fld>
            <a:endParaRPr lang="zh-TW" altLang="en-US" sz="1700" b="1" dirty="0">
              <a:solidFill>
                <a:schemeClr val="bg1"/>
              </a:solidFill>
              <a:latin typeface="微軟正黑體" panose="020B0604030504040204" pitchFamily="34" charset="-120"/>
              <a:ea typeface="微軟正黑體" panose="020B0604030504040204" pitchFamily="34" charset="-120"/>
            </a:endParaRPr>
          </a:p>
        </p:txBody>
      </p:sp>
      <p:sp>
        <p:nvSpPr>
          <p:cNvPr id="14" name="投影片編號版面配置區 1">
            <a:extLst>
              <a:ext uri="{FF2B5EF4-FFF2-40B4-BE49-F238E27FC236}">
                <a16:creationId xmlns:a16="http://schemas.microsoft.com/office/drawing/2014/main" xmlns="" id="{A28EBF9C-75B9-DB4F-9CA6-4D70EA531037}"/>
              </a:ext>
            </a:extLst>
          </p:cNvPr>
          <p:cNvSpPr>
            <a:spLocks noGrp="1"/>
          </p:cNvSpPr>
          <p:nvPr>
            <p:ph type="sldNum" sz="quarter" idx="12"/>
          </p:nvPr>
        </p:nvSpPr>
        <p:spPr>
          <a:xfrm>
            <a:off x="6553200" y="6356350"/>
            <a:ext cx="2133600" cy="365125"/>
          </a:xfrm>
        </p:spPr>
        <p:txBody>
          <a:bodyPr/>
          <a:lstStyle/>
          <a:p>
            <a:fld id="{E00CDDB3-110B-4B72-951B-219555B22D42}" type="slidenum">
              <a:rPr lang="zh-TW" altLang="en-US" smtClean="0"/>
              <a:pPr/>
              <a:t>49</a:t>
            </a:fld>
            <a:endParaRPr lang="zh-TW" altLang="en-US" dirty="0"/>
          </a:p>
        </p:txBody>
      </p:sp>
    </p:spTree>
    <p:extLst>
      <p:ext uri="{BB962C8B-B14F-4D97-AF65-F5344CB8AC3E}">
        <p14:creationId xmlns:p14="http://schemas.microsoft.com/office/powerpoint/2010/main" val="379827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2"/>
          <p:cNvGrpSpPr/>
          <p:nvPr/>
        </p:nvGrpSpPr>
        <p:grpSpPr>
          <a:xfrm>
            <a:off x="-1" y="404663"/>
            <a:ext cx="9144001" cy="792165"/>
            <a:chOff x="0" y="0"/>
            <a:chExt cx="9143999" cy="792163"/>
          </a:xfrm>
        </p:grpSpPr>
        <p:sp>
          <p:nvSpPr>
            <p:cNvPr id="140" name="Shape 140"/>
            <p:cNvSpPr/>
            <p:nvPr/>
          </p:nvSpPr>
          <p:spPr>
            <a:xfrm>
              <a:off x="-1" y="-1"/>
              <a:ext cx="9144001" cy="792165"/>
            </a:xfrm>
            <a:prstGeom prst="rect">
              <a:avLst/>
            </a:prstGeom>
            <a:noFill/>
            <a:ln w="12700" cap="flat">
              <a:noFill/>
              <a:miter lim="400000"/>
            </a:ln>
            <a:effectLst/>
          </p:spPr>
          <p:txBody>
            <a:bodyPr wrap="square" lIns="0" tIns="0" rIns="0" bIns="0" numCol="1" anchor="t">
              <a:noAutofit/>
            </a:bodyPr>
            <a:lstStyle/>
            <a:p>
              <a:pPr lvl="0" algn="ctr">
                <a:defRPr sz="4000" b="1">
                  <a:solidFill>
                    <a:srgbClr val="0070C0"/>
                  </a:solidFill>
                  <a:uFill>
                    <a:solidFill>
                      <a:srgbClr val="0070C0"/>
                    </a:solidFill>
                  </a:uFill>
                  <a:latin typeface="微軟正黑體"/>
                  <a:ea typeface="微軟正黑體"/>
                  <a:cs typeface="微軟正黑體"/>
                  <a:sym typeface="微軟正黑體"/>
                </a:defRPr>
              </a:pPr>
              <a:endParaRPr/>
            </a:p>
          </p:txBody>
        </p:sp>
        <p:sp>
          <p:nvSpPr>
            <p:cNvPr id="141" name="Shape 141"/>
            <p:cNvSpPr/>
            <p:nvPr/>
          </p:nvSpPr>
          <p:spPr>
            <a:xfrm>
              <a:off x="-1" y="-1"/>
              <a:ext cx="9144001" cy="701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4000" b="1">
                  <a:solidFill>
                    <a:srgbClr val="0070C0"/>
                  </a:solidFill>
                  <a:uFill>
                    <a:solidFill>
                      <a:srgbClr val="0070C0"/>
                    </a:solidFill>
                  </a:uFill>
                  <a:latin typeface="微軟正黑體"/>
                  <a:ea typeface="微軟正黑體"/>
                  <a:cs typeface="微軟正黑體"/>
                  <a:sym typeface="微軟正黑體"/>
                </a:defRPr>
              </a:lvl1pPr>
            </a:lstStyle>
            <a:p>
              <a:pPr lvl="0">
                <a:defRPr sz="1800" b="0">
                  <a:solidFill>
                    <a:srgbClr val="000000"/>
                  </a:solidFill>
                  <a:uFillTx/>
                </a:defRPr>
              </a:pPr>
              <a:r>
                <a:rPr sz="4000" dirty="0">
                  <a:solidFill>
                    <a:srgbClr val="0070C0"/>
                  </a:solidFill>
                  <a:uFill>
                    <a:solidFill>
                      <a:srgbClr val="0070C0"/>
                    </a:solidFill>
                  </a:uFill>
                  <a:latin typeface="+mj-lt"/>
                </a:rPr>
                <a:t> </a:t>
              </a:r>
              <a:r>
                <a:rPr kumimoji="1" sz="3600"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rPr>
                <a:t>Taiwan Basics</a:t>
              </a:r>
            </a:p>
          </p:txBody>
        </p:sp>
      </p:grpSp>
      <p:sp>
        <p:nvSpPr>
          <p:cNvPr id="143" name="Shape 143"/>
          <p:cNvSpPr/>
          <p:nvPr/>
        </p:nvSpPr>
        <p:spPr>
          <a:xfrm>
            <a:off x="899591" y="6093295"/>
            <a:ext cx="8163918" cy="5133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lvl="0"/>
            <a:r>
              <a:rPr sz="1400">
                <a:uFill>
                  <a:solidFill/>
                </a:uFill>
              </a:rPr>
              <a:t>Source :＊IMD World Competitiveness Yearbook 2015</a:t>
            </a:r>
          </a:p>
          <a:p>
            <a:pPr lvl="0"/>
            <a:r>
              <a:rPr sz="1400">
                <a:uFill>
                  <a:solidFill/>
                </a:uFill>
              </a:rPr>
              <a:t>＊＊Department of Statistics, Ministry of Finance, "Summary of Exports and Imports for March, 2015"</a:t>
            </a:r>
          </a:p>
        </p:txBody>
      </p:sp>
      <p:sp>
        <p:nvSpPr>
          <p:cNvPr id="144" name="Shape 144"/>
          <p:cNvSpPr/>
          <p:nvPr/>
        </p:nvSpPr>
        <p:spPr>
          <a:xfrm>
            <a:off x="1547663" y="1196750"/>
            <a:ext cx="6552729" cy="10854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lvl="0"/>
            <a:r>
              <a:rPr sz="3200" b="1" i="1">
                <a:uFill>
                  <a:solidFill/>
                </a:uFill>
                <a:latin typeface="Times New Roman"/>
                <a:ea typeface="Times New Roman"/>
                <a:cs typeface="Times New Roman"/>
                <a:sym typeface="Times New Roman"/>
              </a:rPr>
              <a:t>Taiwan</a:t>
            </a:r>
            <a:r>
              <a:rPr sz="2000">
                <a:uFill>
                  <a:solidFill/>
                </a:uFill>
                <a:latin typeface="Times New Roman"/>
                <a:ea typeface="Times New Roman"/>
                <a:cs typeface="Times New Roman"/>
                <a:sym typeface="Times New Roman"/>
              </a:rPr>
              <a:t>  </a:t>
            </a:r>
            <a:r>
              <a:rPr sz="2200" b="1">
                <a:uFill>
                  <a:solidFill/>
                </a:uFill>
                <a:latin typeface="Times New Roman"/>
                <a:ea typeface="Times New Roman"/>
                <a:cs typeface="Times New Roman"/>
                <a:sym typeface="Times New Roman"/>
              </a:rPr>
              <a:t>is an export-driven economy,</a:t>
            </a:r>
            <a:endParaRPr>
              <a:uFill>
                <a:solidFill/>
              </a:uFill>
              <a:latin typeface="Times New Roman"/>
              <a:ea typeface="Times New Roman"/>
              <a:cs typeface="Times New Roman"/>
              <a:sym typeface="Times New Roman"/>
            </a:endParaRPr>
          </a:p>
          <a:p>
            <a:pPr lvl="0"/>
            <a:r>
              <a:rPr sz="2200" b="1" i="1">
                <a:uFill>
                  <a:solidFill/>
                </a:uFill>
                <a:latin typeface="Times New Roman"/>
                <a:ea typeface="Times New Roman"/>
                <a:cs typeface="Times New Roman"/>
                <a:sym typeface="Times New Roman"/>
              </a:rPr>
              <a:t>              Ranked  </a:t>
            </a:r>
            <a:r>
              <a:rPr sz="3600" b="1" i="1">
                <a:solidFill>
                  <a:srgbClr val="C00000"/>
                </a:solidFill>
                <a:uFill>
                  <a:solidFill>
                    <a:srgbClr val="C00000"/>
                  </a:solidFill>
                </a:uFill>
                <a:latin typeface="Times New Roman"/>
                <a:ea typeface="Times New Roman"/>
                <a:cs typeface="Times New Roman"/>
                <a:sym typeface="Times New Roman"/>
              </a:rPr>
              <a:t>20</a:t>
            </a:r>
            <a:r>
              <a:rPr sz="3600" b="1" i="1" baseline="29998">
                <a:solidFill>
                  <a:srgbClr val="C00000"/>
                </a:solidFill>
                <a:uFill>
                  <a:solidFill>
                    <a:srgbClr val="C00000"/>
                  </a:solidFill>
                </a:uFill>
                <a:latin typeface="Times New Roman"/>
                <a:ea typeface="Times New Roman"/>
                <a:cs typeface="Times New Roman"/>
                <a:sym typeface="Times New Roman"/>
              </a:rPr>
              <a:t>th</a:t>
            </a:r>
            <a:r>
              <a:rPr sz="2200" b="1">
                <a:uFill>
                  <a:solidFill/>
                </a:uFill>
                <a:latin typeface="Times New Roman"/>
                <a:ea typeface="Times New Roman"/>
                <a:cs typeface="Times New Roman"/>
                <a:sym typeface="Times New Roman"/>
              </a:rPr>
              <a:t>  </a:t>
            </a:r>
            <a:r>
              <a:rPr sz="2200" b="1" i="1">
                <a:uFill>
                  <a:solidFill/>
                </a:uFill>
                <a:latin typeface="Times New Roman"/>
                <a:ea typeface="Times New Roman"/>
                <a:cs typeface="Times New Roman"/>
                <a:sym typeface="Times New Roman"/>
              </a:rPr>
              <a:t>largest economy in the world.</a:t>
            </a:r>
          </a:p>
        </p:txBody>
      </p:sp>
      <p:pic>
        <p:nvPicPr>
          <p:cNvPr id="145" name="image3.png"/>
          <p:cNvPicPr/>
          <p:nvPr/>
        </p:nvPicPr>
        <p:blipFill>
          <a:blip r:embed="rId3">
            <a:extLst>
              <a:ext uri="{28A0092B-C50C-407E-A947-70E740481C1C}">
                <a14:useLocalDpi xmlns:a14="http://schemas.microsoft.com/office/drawing/2010/main"/>
              </a:ext>
            </a:extLst>
          </a:blip>
          <a:stretch>
            <a:fillRect/>
          </a:stretch>
        </p:blipFill>
        <p:spPr>
          <a:xfrm>
            <a:off x="179511" y="188639"/>
            <a:ext cx="1224139" cy="1944218"/>
          </a:xfrm>
          <a:prstGeom prst="rect">
            <a:avLst/>
          </a:prstGeom>
          <a:ln w="12700">
            <a:miter lim="400000"/>
          </a:ln>
        </p:spPr>
      </p:pic>
      <p:graphicFrame>
        <p:nvGraphicFramePr>
          <p:cNvPr id="146" name="Table 146"/>
          <p:cNvGraphicFramePr/>
          <p:nvPr/>
        </p:nvGraphicFramePr>
        <p:xfrm>
          <a:off x="1475655" y="2420888"/>
          <a:ext cx="6408712" cy="3528392"/>
        </p:xfrm>
        <a:graphic>
          <a:graphicData uri="http://schemas.openxmlformats.org/drawingml/2006/table">
            <a:tbl>
              <a:tblPr firstRow="1"/>
              <a:tblGrid>
                <a:gridCol w="2952328">
                  <a:extLst>
                    <a:ext uri="{9D8B030D-6E8A-4147-A177-3AD203B41FA5}">
                      <a16:colId xmlns:a16="http://schemas.microsoft.com/office/drawing/2014/main" xmlns="" val="20000"/>
                    </a:ext>
                  </a:extLst>
                </a:gridCol>
                <a:gridCol w="3456384">
                  <a:extLst>
                    <a:ext uri="{9D8B030D-6E8A-4147-A177-3AD203B41FA5}">
                      <a16:colId xmlns:a16="http://schemas.microsoft.com/office/drawing/2014/main" xmlns="" val="20001"/>
                    </a:ext>
                  </a:extLst>
                </a:gridCol>
              </a:tblGrid>
              <a:tr h="432048">
                <a:tc>
                  <a:txBody>
                    <a:bodyPr/>
                    <a:lstStyle/>
                    <a:p>
                      <a:pPr lvl="0" algn="ctr">
                        <a:defRPr sz="1800" b="0" i="0">
                          <a:solidFill>
                            <a:srgbClr val="000000"/>
                          </a:solidFill>
                        </a:defRPr>
                      </a:pPr>
                      <a:r>
                        <a:rPr>
                          <a:solidFill>
                            <a:srgbClr val="FFFFFF"/>
                          </a:solidFill>
                          <a:uFill>
                            <a:solidFill>
                              <a:srgbClr val="FFFFFF"/>
                            </a:solidFill>
                          </a:uFill>
                          <a:latin typeface="Times New Roman"/>
                          <a:ea typeface="Times New Roman"/>
                          <a:cs typeface="Times New Roman"/>
                          <a:sym typeface="Times New Roman"/>
                        </a:rPr>
                        <a:t>Item</a:t>
                      </a:r>
                    </a:p>
                  </a:txBody>
                  <a:tcPr marL="50800" marR="50800" marT="50800" marB="50800" anchor="ctr" horzOverflow="overflow">
                    <a:lnL>
                      <a:solidFill>
                        <a:srgbClr val="4A7EBB"/>
                      </a:solidFill>
                    </a:lnL>
                    <a:solidFill>
                      <a:srgbClr val="006600"/>
                    </a:solidFill>
                  </a:tcPr>
                </a:tc>
                <a:tc>
                  <a:txBody>
                    <a:bodyPr/>
                    <a:lstStyle/>
                    <a:p>
                      <a:pPr lvl="0" algn="ctr">
                        <a:defRPr sz="1800" b="0" i="0">
                          <a:solidFill>
                            <a:srgbClr val="000000"/>
                          </a:solidFill>
                        </a:defRPr>
                      </a:pPr>
                      <a:r>
                        <a:rPr>
                          <a:solidFill>
                            <a:srgbClr val="FFFFFF"/>
                          </a:solidFill>
                          <a:uFill>
                            <a:solidFill>
                              <a:srgbClr val="FFFFFF"/>
                            </a:solidFill>
                          </a:uFill>
                          <a:latin typeface="Times New Roman"/>
                          <a:ea typeface="Times New Roman"/>
                          <a:cs typeface="Times New Roman"/>
                          <a:sym typeface="Times New Roman"/>
                        </a:rPr>
                        <a:t>Data of the year 2014</a:t>
                      </a:r>
                    </a:p>
                  </a:txBody>
                  <a:tcPr marL="50800" marR="50800" marT="50800" marB="50800" anchor="ctr" horzOverflow="overflow">
                    <a:lnR>
                      <a:solidFill>
                        <a:srgbClr val="4A7EBB"/>
                      </a:solidFill>
                    </a:lnR>
                    <a:solidFill>
                      <a:srgbClr val="006600"/>
                    </a:solidFill>
                  </a:tcPr>
                </a:tc>
                <a:extLst>
                  <a:ext uri="{0D108BD9-81ED-4DB2-BD59-A6C34878D82A}">
                    <a16:rowId xmlns:a16="http://schemas.microsoft.com/office/drawing/2014/main" xmlns="" val="10000"/>
                  </a:ext>
                </a:extLst>
              </a:tr>
              <a:tr h="576064">
                <a:tc>
                  <a:txBody>
                    <a:bodyPr/>
                    <a:lstStyle/>
                    <a:p>
                      <a:pPr lvl="0" algn="ctr">
                        <a:defRPr sz="1800" b="0" i="0"/>
                      </a:pPr>
                      <a:r>
                        <a:rPr>
                          <a:uFill>
                            <a:solidFill/>
                          </a:uFill>
                          <a:latin typeface="Times New Roman"/>
                          <a:ea typeface="Times New Roman"/>
                          <a:cs typeface="Times New Roman"/>
                          <a:sym typeface="Times New Roman"/>
                        </a:rPr>
                        <a:t>Population</a:t>
                      </a:r>
                    </a:p>
                  </a:txBody>
                  <a:tcPr marL="9525" marR="9525" marT="9525" marB="9525" anchor="ctr" horzOverflow="overflow">
                    <a:lnL>
                      <a:solidFill>
                        <a:srgbClr val="4A7EBB"/>
                      </a:solidFill>
                    </a:lnL>
                    <a:lnB>
                      <a:solidFill>
                        <a:srgbClr val="4A7EBB"/>
                      </a:solidFill>
                    </a:lnB>
                  </a:tcPr>
                </a:tc>
                <a:tc>
                  <a:txBody>
                    <a:bodyPr/>
                    <a:lstStyle/>
                    <a:p>
                      <a:pPr lvl="0" algn="ctr">
                        <a:lnSpc>
                          <a:spcPts val="1400"/>
                        </a:lnSpc>
                        <a:defRPr sz="1800" b="0" i="0"/>
                      </a:pPr>
                      <a:r>
                        <a:rPr>
                          <a:uFill>
                            <a:solidFill/>
                          </a:uFill>
                          <a:latin typeface="Times New Roman"/>
                          <a:ea typeface="Times New Roman"/>
                          <a:cs typeface="Times New Roman"/>
                          <a:sym typeface="Times New Roman"/>
                        </a:rPr>
                        <a:t>23.43 million</a:t>
                      </a:r>
                    </a:p>
                  </a:txBody>
                  <a:tcPr marL="0" marR="0" marT="0" marB="0" anchor="ctr" horzOverflow="overflow">
                    <a:lnR>
                      <a:solidFill>
                        <a:srgbClr val="4A7EBB"/>
                      </a:solidFill>
                    </a:lnR>
                    <a:lnB>
                      <a:solidFill>
                        <a:srgbClr val="4A7EBB"/>
                      </a:solidFill>
                    </a:lnB>
                  </a:tcPr>
                </a:tc>
                <a:extLst>
                  <a:ext uri="{0D108BD9-81ED-4DB2-BD59-A6C34878D82A}">
                    <a16:rowId xmlns:a16="http://schemas.microsoft.com/office/drawing/2014/main" xmlns="" val="10001"/>
                  </a:ext>
                </a:extLst>
              </a:tr>
              <a:tr h="648072">
                <a:tc>
                  <a:txBody>
                    <a:bodyPr/>
                    <a:lstStyle/>
                    <a:p>
                      <a:pPr lvl="0" algn="ctr">
                        <a:defRPr sz="1800" b="0" i="0"/>
                      </a:pPr>
                      <a:r>
                        <a:rPr>
                          <a:uFill>
                            <a:solidFill/>
                          </a:uFill>
                          <a:latin typeface="Times New Roman"/>
                          <a:ea typeface="Times New Roman"/>
                          <a:cs typeface="Times New Roman"/>
                          <a:sym typeface="Times New Roman"/>
                        </a:rPr>
                        <a:t>Gross National Product (GNP) </a:t>
                      </a:r>
                    </a:p>
                  </a:txBody>
                  <a:tcPr marL="9525" marR="9525" marT="9525" marB="9525" anchor="ctr" horzOverflow="overflow">
                    <a:lnL>
                      <a:solidFill>
                        <a:srgbClr val="4A7EBB"/>
                      </a:solidFill>
                    </a:lnL>
                    <a:lnT>
                      <a:solidFill>
                        <a:srgbClr val="4A7EBB"/>
                      </a:solidFill>
                    </a:lnT>
                    <a:lnB>
                      <a:solidFill>
                        <a:srgbClr val="4A7EBB"/>
                      </a:solidFill>
                    </a:lnB>
                  </a:tcPr>
                </a:tc>
                <a:tc>
                  <a:txBody>
                    <a:bodyPr/>
                    <a:lstStyle/>
                    <a:p>
                      <a:pPr lvl="0" algn="ctr">
                        <a:spcBef>
                          <a:spcPts val="600"/>
                        </a:spcBef>
                        <a:defRPr sz="1800" b="0" i="0"/>
                      </a:pPr>
                      <a:r>
                        <a:rPr>
                          <a:uFill>
                            <a:solidFill/>
                          </a:uFill>
                          <a:latin typeface="Times New Roman"/>
                          <a:ea typeface="Times New Roman"/>
                          <a:cs typeface="Times New Roman"/>
                          <a:sym typeface="Times New Roman"/>
                        </a:rPr>
                        <a:t>529.5 billion </a:t>
                      </a:r>
                      <a:br>
                        <a:rPr>
                          <a:uFill>
                            <a:solidFill/>
                          </a:uFill>
                          <a:latin typeface="Times New Roman"/>
                          <a:ea typeface="Times New Roman"/>
                          <a:cs typeface="Times New Roman"/>
                          <a:sym typeface="Times New Roman"/>
                        </a:rPr>
                      </a:br>
                      <a:r>
                        <a:rPr sz="1400">
                          <a:uFill>
                            <a:solidFill/>
                          </a:uFill>
                          <a:latin typeface="Times New Roman"/>
                          <a:ea typeface="Times New Roman"/>
                          <a:cs typeface="Times New Roman"/>
                          <a:sym typeface="Times New Roman"/>
                        </a:rPr>
                        <a:t>(country comparison to the world: 20) </a:t>
                      </a:r>
                    </a:p>
                  </a:txBody>
                  <a:tcPr marL="0" marR="0" marT="0" marB="0" anchor="ctr" horzOverflow="overflow">
                    <a:lnR>
                      <a:solidFill>
                        <a:srgbClr val="4A7EBB"/>
                      </a:solidFill>
                    </a:lnR>
                    <a:lnT>
                      <a:solidFill>
                        <a:srgbClr val="4A7EBB"/>
                      </a:solidFill>
                    </a:lnT>
                    <a:lnB>
                      <a:solidFill>
                        <a:srgbClr val="4A7EBB"/>
                      </a:solidFill>
                    </a:lnB>
                  </a:tcPr>
                </a:tc>
                <a:extLst>
                  <a:ext uri="{0D108BD9-81ED-4DB2-BD59-A6C34878D82A}">
                    <a16:rowId xmlns:a16="http://schemas.microsoft.com/office/drawing/2014/main" xmlns="" val="10002"/>
                  </a:ext>
                </a:extLst>
              </a:tr>
              <a:tr h="648072">
                <a:tc>
                  <a:txBody>
                    <a:bodyPr/>
                    <a:lstStyle/>
                    <a:p>
                      <a:pPr lvl="0" algn="ctr">
                        <a:defRPr sz="1800" b="0" i="0"/>
                      </a:pPr>
                      <a:r>
                        <a:rPr>
                          <a:uFill>
                            <a:solidFill/>
                          </a:uFill>
                          <a:latin typeface="Times New Roman"/>
                          <a:ea typeface="Times New Roman"/>
                          <a:cs typeface="Times New Roman"/>
                          <a:sym typeface="Times New Roman"/>
                        </a:rPr>
                        <a:t>Per Capita GDP</a:t>
                      </a:r>
                    </a:p>
                  </a:txBody>
                  <a:tcPr marL="9525" marR="9525" marT="9525" marB="9525" anchor="ctr" horzOverflow="overflow">
                    <a:lnL>
                      <a:solidFill>
                        <a:srgbClr val="4A7EBB"/>
                      </a:solidFill>
                    </a:lnL>
                    <a:lnT>
                      <a:solidFill>
                        <a:srgbClr val="4A7EBB"/>
                      </a:solidFill>
                    </a:lnT>
                    <a:lnB>
                      <a:solidFill>
                        <a:srgbClr val="4A7EBB"/>
                      </a:solidFill>
                    </a:lnB>
                  </a:tcPr>
                </a:tc>
                <a:tc>
                  <a:txBody>
                    <a:bodyPr/>
                    <a:lstStyle/>
                    <a:p>
                      <a:pPr lvl="0" algn="ctr">
                        <a:lnSpc>
                          <a:spcPts val="1400"/>
                        </a:lnSpc>
                        <a:defRPr sz="1800" b="0" i="0"/>
                      </a:pPr>
                      <a:r>
                        <a:rPr>
                          <a:uFill>
                            <a:solidFill/>
                          </a:uFill>
                          <a:latin typeface="Times New Roman"/>
                          <a:ea typeface="Times New Roman"/>
                          <a:cs typeface="Times New Roman"/>
                          <a:sym typeface="Times New Roman"/>
                        </a:rPr>
                        <a:t>US$ 40,537</a:t>
                      </a:r>
                    </a:p>
                  </a:txBody>
                  <a:tcPr marL="0" marR="0" marT="0" marB="0" anchor="ctr" horzOverflow="overflow">
                    <a:lnR>
                      <a:solidFill>
                        <a:srgbClr val="4A7EBB"/>
                      </a:solidFill>
                    </a:lnR>
                    <a:lnT>
                      <a:solidFill>
                        <a:srgbClr val="4A7EBB"/>
                      </a:solidFill>
                    </a:lnT>
                    <a:lnB>
                      <a:solidFill>
                        <a:srgbClr val="4A7EBB"/>
                      </a:solidFill>
                    </a:lnB>
                  </a:tcPr>
                </a:tc>
                <a:extLst>
                  <a:ext uri="{0D108BD9-81ED-4DB2-BD59-A6C34878D82A}">
                    <a16:rowId xmlns:a16="http://schemas.microsoft.com/office/drawing/2014/main" xmlns="" val="10003"/>
                  </a:ext>
                </a:extLst>
              </a:tr>
              <a:tr h="576064">
                <a:tc>
                  <a:txBody>
                    <a:bodyPr/>
                    <a:lstStyle/>
                    <a:p>
                      <a:pPr lvl="0" algn="ctr">
                        <a:defRPr sz="1800" b="0" i="0"/>
                      </a:pPr>
                      <a:r>
                        <a:rPr>
                          <a:uFill>
                            <a:solidFill/>
                          </a:uFill>
                          <a:latin typeface="Times New Roman"/>
                          <a:ea typeface="Times New Roman"/>
                          <a:cs typeface="Times New Roman"/>
                          <a:sym typeface="Times New Roman"/>
                        </a:rPr>
                        <a:t>Economic Growth Rate*</a:t>
                      </a:r>
                    </a:p>
                  </a:txBody>
                  <a:tcPr marL="9525" marR="9525" marT="9525" marB="9525" anchor="ctr" horzOverflow="overflow">
                    <a:lnL>
                      <a:solidFill>
                        <a:srgbClr val="4A7EBB"/>
                      </a:solidFill>
                    </a:lnL>
                    <a:lnT>
                      <a:solidFill>
                        <a:srgbClr val="4A7EBB"/>
                      </a:solidFill>
                    </a:lnT>
                    <a:lnB>
                      <a:solidFill>
                        <a:srgbClr val="4A7EBB"/>
                      </a:solidFill>
                    </a:lnB>
                  </a:tcPr>
                </a:tc>
                <a:tc>
                  <a:txBody>
                    <a:bodyPr/>
                    <a:lstStyle/>
                    <a:p>
                      <a:pPr lvl="0" algn="ctr">
                        <a:lnSpc>
                          <a:spcPts val="1400"/>
                        </a:lnSpc>
                        <a:defRPr sz="1800" b="0" i="0"/>
                      </a:pPr>
                      <a:r>
                        <a:rPr>
                          <a:uFill>
                            <a:solidFill/>
                          </a:uFill>
                          <a:latin typeface="Times New Roman"/>
                          <a:ea typeface="Times New Roman"/>
                          <a:cs typeface="Times New Roman"/>
                          <a:sym typeface="Times New Roman"/>
                        </a:rPr>
                        <a:t>3.7%</a:t>
                      </a:r>
                    </a:p>
                  </a:txBody>
                  <a:tcPr marL="0" marR="0" marT="0" marB="0" anchor="ctr" horzOverflow="overflow">
                    <a:lnR>
                      <a:solidFill>
                        <a:srgbClr val="4A7EBB"/>
                      </a:solidFill>
                    </a:lnR>
                    <a:lnT>
                      <a:solidFill>
                        <a:srgbClr val="4A7EBB"/>
                      </a:solidFill>
                    </a:lnT>
                    <a:lnB>
                      <a:solidFill>
                        <a:srgbClr val="4A7EBB"/>
                      </a:solidFill>
                    </a:lnB>
                  </a:tcPr>
                </a:tc>
                <a:extLst>
                  <a:ext uri="{0D108BD9-81ED-4DB2-BD59-A6C34878D82A}">
                    <a16:rowId xmlns:a16="http://schemas.microsoft.com/office/drawing/2014/main" xmlns="" val="10004"/>
                  </a:ext>
                </a:extLst>
              </a:tr>
              <a:tr h="648072">
                <a:tc>
                  <a:txBody>
                    <a:bodyPr/>
                    <a:lstStyle/>
                    <a:p>
                      <a:pPr lvl="0" algn="ctr">
                        <a:defRPr sz="1800" b="0" i="0"/>
                      </a:pPr>
                      <a:r>
                        <a:rPr>
                          <a:uFill>
                            <a:solidFill/>
                          </a:uFill>
                          <a:latin typeface="Times New Roman"/>
                          <a:ea typeface="Times New Roman"/>
                          <a:cs typeface="Times New Roman"/>
                          <a:sym typeface="Times New Roman"/>
                        </a:rPr>
                        <a:t>Total Exports / Imports**</a:t>
                      </a:r>
                    </a:p>
                  </a:txBody>
                  <a:tcPr marL="9525" marR="9525" marT="9525" marB="9525" anchor="ctr" horzOverflow="overflow">
                    <a:lnL>
                      <a:solidFill>
                        <a:srgbClr val="4A7EBB"/>
                      </a:solidFill>
                    </a:lnL>
                    <a:lnT>
                      <a:solidFill>
                        <a:srgbClr val="4A7EBB"/>
                      </a:solidFill>
                    </a:lnT>
                    <a:lnB>
                      <a:solidFill>
                        <a:srgbClr val="4A7EBB"/>
                      </a:solidFill>
                    </a:lnB>
                  </a:tcPr>
                </a:tc>
                <a:tc>
                  <a:txBody>
                    <a:bodyPr/>
                    <a:lstStyle/>
                    <a:p>
                      <a:pPr lvl="0" algn="ctr">
                        <a:lnSpc>
                          <a:spcPts val="1400"/>
                        </a:lnSpc>
                        <a:defRPr sz="1800" b="0" i="0"/>
                      </a:pPr>
                      <a:r>
                        <a:rPr>
                          <a:uFill>
                            <a:solidFill/>
                          </a:uFill>
                          <a:latin typeface="Times New Roman"/>
                          <a:ea typeface="Times New Roman"/>
                          <a:cs typeface="Times New Roman"/>
                          <a:sym typeface="Times New Roman"/>
                        </a:rPr>
                        <a:t>US$ 314 billion / US$ 274 billion</a:t>
                      </a:r>
                    </a:p>
                  </a:txBody>
                  <a:tcPr marL="0" marR="0" marT="0" marB="0" anchor="ctr" horzOverflow="overflow">
                    <a:lnR>
                      <a:solidFill>
                        <a:srgbClr val="4A7EBB"/>
                      </a:solidFill>
                    </a:lnR>
                    <a:lnT>
                      <a:solidFill>
                        <a:srgbClr val="4A7EBB"/>
                      </a:solidFill>
                    </a:lnT>
                    <a:lnB>
                      <a:solidFill>
                        <a:srgbClr val="4A7EBB"/>
                      </a:solidFill>
                    </a:lnB>
                  </a:tcPr>
                </a:tc>
                <a:extLst>
                  <a:ext uri="{0D108BD9-81ED-4DB2-BD59-A6C34878D82A}">
                    <a16:rowId xmlns:a16="http://schemas.microsoft.com/office/drawing/2014/main" xmlns="" val="10005"/>
                  </a:ext>
                </a:extLst>
              </a:tr>
            </a:tbl>
          </a:graphicData>
        </a:graphic>
      </p:graphicFrame>
      <p:sp>
        <p:nvSpPr>
          <p:cNvPr id="147" name="Shape 147"/>
          <p:cNvSpPr>
            <a:spLocks noGrp="1"/>
          </p:cNvSpPr>
          <p:nvPr>
            <p:ph type="sldNum" sz="quarter" idx="4294967295"/>
          </p:nvPr>
        </p:nvSpPr>
        <p:spPr>
          <a:xfrm>
            <a:off x="6553200" y="6221730"/>
            <a:ext cx="2133600" cy="269240"/>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lvl="0">
              <a:defRPr sz="1800">
                <a:solidFill>
                  <a:srgbClr val="000000"/>
                </a:solidFill>
              </a:defRPr>
            </a:pPr>
            <a:fld id="{86CB4B4D-7CA3-9044-876B-883B54F8677D}" type="slidenum">
              <a:rPr sz="1200">
                <a:solidFill>
                  <a:srgbClr val="888888"/>
                </a:solidFill>
              </a:rPr>
              <a:t>5</a:t>
            </a:fld>
            <a:endParaRPr sz="1200">
              <a:solidFill>
                <a:srgbClr val="888888"/>
              </a:solidFill>
            </a:endParaRPr>
          </a:p>
        </p:txBody>
      </p:sp>
    </p:spTree>
    <p:extLst>
      <p:ext uri="{BB962C8B-B14F-4D97-AF65-F5344CB8AC3E}">
        <p14:creationId xmlns:p14="http://schemas.microsoft.com/office/powerpoint/2010/main" val="3974382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E00CDDB3-110B-4B72-951B-219555B22D42}" type="slidenum">
              <a:rPr lang="zh-TW" altLang="en-US" smtClean="0"/>
              <a:pPr/>
              <a:t>50</a:t>
            </a:fld>
            <a:endParaRPr lang="zh-TW" altLang="en-US"/>
          </a:p>
        </p:txBody>
      </p:sp>
      <p:sp>
        <p:nvSpPr>
          <p:cNvPr id="10" name="標題 1"/>
          <p:cNvSpPr txBox="1">
            <a:spLocks/>
          </p:cNvSpPr>
          <p:nvPr/>
        </p:nvSpPr>
        <p:spPr>
          <a:xfrm>
            <a:off x="974749" y="340052"/>
            <a:ext cx="8133755" cy="666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b="1" dirty="0">
                <a:solidFill>
                  <a:srgbClr val="006600"/>
                </a:solidFill>
                <a:effectLst>
                  <a:outerShdw blurRad="38100" dist="38100" dir="2700000" algn="tl">
                    <a:srgbClr val="000000">
                      <a:alpha val="43137"/>
                    </a:srgbClr>
                  </a:outerShdw>
                </a:effectLst>
                <a:ea typeface="微軟正黑體" pitchFamily="34" charset="-120"/>
              </a:rPr>
              <a:t>  Governmental Approaches, ex. by </a:t>
            </a:r>
            <a:r>
              <a:rPr lang="en-US" altLang="zh-TW" sz="3600" b="1" dirty="0" smtClean="0">
                <a:solidFill>
                  <a:srgbClr val="006600"/>
                </a:solidFill>
                <a:effectLst>
                  <a:outerShdw blurRad="38100" dist="38100" dir="2700000" algn="tl">
                    <a:srgbClr val="000000">
                      <a:alpha val="43137"/>
                    </a:srgbClr>
                  </a:outerShdw>
                </a:effectLst>
                <a:ea typeface="微軟正黑體" pitchFamily="34" charset="-120"/>
              </a:rPr>
              <a:t>EPA</a:t>
            </a:r>
            <a:endParaRPr lang="en-US" altLang="zh-TW" sz="3600" b="1" dirty="0">
              <a:solidFill>
                <a:srgbClr val="006600"/>
              </a:solidFill>
              <a:effectLst>
                <a:outerShdw blurRad="38100" dist="38100" dir="2700000" algn="tl">
                  <a:srgbClr val="000000">
                    <a:alpha val="43137"/>
                  </a:srgbClr>
                </a:outerShdw>
              </a:effectLst>
              <a:ea typeface="微軟正黑體" pitchFamily="34" charset="-120"/>
            </a:endParaRPr>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266652"/>
            <a:ext cx="666875" cy="666875"/>
          </a:xfrm>
          <a:prstGeom prst="rect">
            <a:avLst/>
          </a:prstGeom>
        </p:spPr>
      </p:pic>
      <p:pic>
        <p:nvPicPr>
          <p:cNvPr id="27" name="Picture 2">
            <a:extLst>
              <a:ext uri="{FF2B5EF4-FFF2-40B4-BE49-F238E27FC236}">
                <a16:creationId xmlns:a16="http://schemas.microsoft.com/office/drawing/2014/main" xmlns="" id="{756F1344-080C-4B47-BFD1-CD62C8DF2A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632" y="1091965"/>
            <a:ext cx="6912768" cy="586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734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515297" y="330456"/>
            <a:ext cx="8390239" cy="666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b="1" dirty="0" smtClean="0">
                <a:solidFill>
                  <a:srgbClr val="006600"/>
                </a:solidFill>
                <a:effectLst>
                  <a:outerShdw blurRad="38100" dist="38100" dir="2700000" algn="tl">
                    <a:srgbClr val="000000">
                      <a:alpha val="43137"/>
                    </a:srgbClr>
                  </a:outerShdw>
                </a:effectLst>
                <a:ea typeface="微軟正黑體" pitchFamily="34" charset="-120"/>
              </a:rPr>
              <a:t>To Enhance…</a:t>
            </a:r>
            <a:endParaRPr lang="en-US" altLang="zh-TW" sz="3600" b="1" dirty="0">
              <a:solidFill>
                <a:srgbClr val="006600"/>
              </a:solidFill>
              <a:effectLst>
                <a:outerShdw blurRad="38100" dist="38100" dir="2700000" algn="tl">
                  <a:srgbClr val="000000">
                    <a:alpha val="43137"/>
                  </a:srgbClr>
                </a:outerShdw>
              </a:effectLst>
              <a:ea typeface="微軟正黑體" pitchFamily="34" charset="-120"/>
            </a:endParaRPr>
          </a:p>
        </p:txBody>
      </p:sp>
      <p:pic>
        <p:nvPicPr>
          <p:cNvPr id="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7982" y="4221088"/>
            <a:ext cx="4398101" cy="219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1331639" y="3471391"/>
            <a:ext cx="5832649"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zh-TW" sz="2000" dirty="0">
                <a:solidFill>
                  <a:schemeClr val="bg1"/>
                </a:solidFill>
              </a:rPr>
              <a:t>New Business models</a:t>
            </a:r>
            <a:endParaRPr lang="zh-TW" altLang="en-US" sz="2000" dirty="0">
              <a:solidFill>
                <a:schemeClr val="bg1"/>
              </a:solidFill>
            </a:endParaRPr>
          </a:p>
        </p:txBody>
      </p:sp>
      <p:sp>
        <p:nvSpPr>
          <p:cNvPr id="24" name="文字方塊 23"/>
          <p:cNvSpPr txBox="1"/>
          <p:nvPr/>
        </p:nvSpPr>
        <p:spPr>
          <a:xfrm>
            <a:off x="1331639" y="1207205"/>
            <a:ext cx="5832649"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zh-TW" sz="2000" dirty="0">
                <a:solidFill>
                  <a:schemeClr val="bg1"/>
                </a:solidFill>
              </a:rPr>
              <a:t>Sorting mechanisms</a:t>
            </a:r>
          </a:p>
        </p:txBody>
      </p:sp>
      <p:sp>
        <p:nvSpPr>
          <p:cNvPr id="25" name="文字方塊 24"/>
          <p:cNvSpPr txBox="1"/>
          <p:nvPr/>
        </p:nvSpPr>
        <p:spPr>
          <a:xfrm>
            <a:off x="1331640" y="1795463"/>
            <a:ext cx="5832648"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zh-TW" sz="2000" dirty="0">
                <a:solidFill>
                  <a:schemeClr val="bg1"/>
                </a:solidFill>
              </a:rPr>
              <a:t>Organic waste/materials to energy</a:t>
            </a:r>
          </a:p>
        </p:txBody>
      </p:sp>
      <p:sp>
        <p:nvSpPr>
          <p:cNvPr id="26" name="文字方塊 25"/>
          <p:cNvSpPr txBox="1"/>
          <p:nvPr/>
        </p:nvSpPr>
        <p:spPr>
          <a:xfrm>
            <a:off x="1331639" y="2348880"/>
            <a:ext cx="5832649"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zh-TW" sz="2000" dirty="0">
                <a:solidFill>
                  <a:schemeClr val="bg1"/>
                </a:solidFill>
              </a:rPr>
              <a:t>Inorganic materials to construction materials</a:t>
            </a:r>
          </a:p>
        </p:txBody>
      </p:sp>
      <p:sp>
        <p:nvSpPr>
          <p:cNvPr id="27" name="文字方塊 26"/>
          <p:cNvSpPr txBox="1"/>
          <p:nvPr/>
        </p:nvSpPr>
        <p:spPr>
          <a:xfrm>
            <a:off x="1331640" y="2924944"/>
            <a:ext cx="5832648"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altLang="zh-TW" sz="2000" dirty="0">
                <a:solidFill>
                  <a:schemeClr val="bg1"/>
                </a:solidFill>
              </a:rPr>
              <a:t>E-Waste Recycling</a:t>
            </a:r>
          </a:p>
        </p:txBody>
      </p:sp>
      <p:grpSp>
        <p:nvGrpSpPr>
          <p:cNvPr id="28" name="群組 27"/>
          <p:cNvGrpSpPr/>
          <p:nvPr/>
        </p:nvGrpSpPr>
        <p:grpSpPr>
          <a:xfrm>
            <a:off x="5904148" y="4155061"/>
            <a:ext cx="2520280" cy="2376264"/>
            <a:chOff x="3328318" y="853963"/>
            <a:chExt cx="3798258" cy="3895119"/>
          </a:xfrm>
        </p:grpSpPr>
        <p:pic>
          <p:nvPicPr>
            <p:cNvPr id="29" name="Picture 2" descr="C:\Users\jerry\Desktop\聯合利華策略\147383323581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28318" y="2060848"/>
              <a:ext cx="1315690" cy="1448554"/>
            </a:xfrm>
            <a:prstGeom prst="rect">
              <a:avLst/>
            </a:prstGeom>
            <a:ln>
              <a:solidFill>
                <a:schemeClr val="accent5">
                  <a:lumMod val="60000"/>
                  <a:lumOff val="40000"/>
                </a:schemeClr>
              </a:solidFill>
            </a:ln>
            <a:effectLst>
              <a:softEdge rad="112500"/>
            </a:effectLst>
            <a:extLst/>
          </p:spPr>
        </p:pic>
        <p:pic>
          <p:nvPicPr>
            <p:cNvPr id="30" name="Picture 5" descr="C:\Users\yacwang\Desktop\圖片1.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02084" y="853963"/>
              <a:ext cx="1346514" cy="1369337"/>
            </a:xfrm>
            <a:prstGeom prst="rect">
              <a:avLst/>
            </a:prstGeom>
            <a:ln>
              <a:solidFill>
                <a:schemeClr val="accent5">
                  <a:lumMod val="60000"/>
                  <a:lumOff val="40000"/>
                </a:schemeClr>
              </a:solid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6" descr="C:\Users\yacwang\Desktop\圖片2.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24128" y="2132856"/>
              <a:ext cx="1402448" cy="1313103"/>
            </a:xfrm>
            <a:prstGeom prst="rect">
              <a:avLst/>
            </a:prstGeom>
            <a:ln>
              <a:solidFill>
                <a:schemeClr val="accent5">
                  <a:lumMod val="60000"/>
                  <a:lumOff val="40000"/>
                </a:schemeClr>
              </a:solid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7" descr="C:\Users\yacwang\Desktop\圖片3.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3429000"/>
              <a:ext cx="1286457" cy="1320082"/>
            </a:xfrm>
            <a:prstGeom prst="rect">
              <a:avLst/>
            </a:prstGeom>
            <a:ln>
              <a:solidFill>
                <a:schemeClr val="accent5">
                  <a:lumMod val="60000"/>
                  <a:lumOff val="40000"/>
                </a:schemeClr>
              </a:solidFill>
            </a:ln>
            <a:effectLst>
              <a:softEdge rad="112500"/>
            </a:effectLst>
            <a:extLst>
              <a:ext uri="{909E8E84-426E-40DD-AFC4-6F175D3DCCD1}">
                <a14:hiddenFill xmlns:a14="http://schemas.microsoft.com/office/drawing/2010/main">
                  <a:solidFill>
                    <a:srgbClr val="FFFFFF"/>
                  </a:solidFill>
                </a14:hiddenFill>
              </a:ext>
            </a:extLst>
          </p:spPr>
        </p:pic>
        <p:sp>
          <p:nvSpPr>
            <p:cNvPr id="33" name="圓形箭號 32"/>
            <p:cNvSpPr/>
            <p:nvPr/>
          </p:nvSpPr>
          <p:spPr bwMode="auto">
            <a:xfrm rot="2435032">
              <a:off x="5621155" y="1243446"/>
              <a:ext cx="1199031" cy="1058459"/>
            </a:xfrm>
            <a:prstGeom prst="circularArrow">
              <a:avLst/>
            </a:prstGeom>
            <a:noFill/>
            <a:ln w="38100">
              <a:solidFill>
                <a:schemeClr val="accent5">
                  <a:lumMod val="60000"/>
                  <a:lumOff val="40000"/>
                </a:schemeClr>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ctr"/>
            <a:lstStyle/>
            <a:p>
              <a:pPr algn="ctr" eaLnBrk="0" fontAlgn="auto" hangingPunct="0">
                <a:spcBef>
                  <a:spcPts val="0"/>
                </a:spcBef>
                <a:spcAft>
                  <a:spcPts val="0"/>
                </a:spcAft>
              </a:pPr>
              <a:endParaRPr kumimoji="0" lang="zh-TW" altLang="en-US" i="0" kern="0">
                <a:solidFill>
                  <a:srgbClr val="000066"/>
                </a:solidFill>
                <a:latin typeface="Verdana" pitchFamily="34" charset="0"/>
                <a:ea typeface="華康中圓體"/>
              </a:endParaRPr>
            </a:p>
          </p:txBody>
        </p:sp>
        <p:sp>
          <p:nvSpPr>
            <p:cNvPr id="34" name="圓形箭號 33"/>
            <p:cNvSpPr/>
            <p:nvPr/>
          </p:nvSpPr>
          <p:spPr bwMode="auto">
            <a:xfrm rot="19101264">
              <a:off x="3548033" y="1245367"/>
              <a:ext cx="1199031" cy="1058459"/>
            </a:xfrm>
            <a:prstGeom prst="circularArrow">
              <a:avLst/>
            </a:prstGeom>
            <a:noFill/>
            <a:ln w="38100">
              <a:solidFill>
                <a:schemeClr val="accent5">
                  <a:lumMod val="60000"/>
                  <a:lumOff val="40000"/>
                </a:schemeClr>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ctr"/>
            <a:lstStyle/>
            <a:p>
              <a:pPr algn="ctr" eaLnBrk="0" fontAlgn="auto" hangingPunct="0">
                <a:spcBef>
                  <a:spcPts val="0"/>
                </a:spcBef>
                <a:spcAft>
                  <a:spcPts val="0"/>
                </a:spcAft>
              </a:pPr>
              <a:endParaRPr kumimoji="0" lang="zh-TW" altLang="en-US" i="0" kern="0">
                <a:solidFill>
                  <a:srgbClr val="000066"/>
                </a:solidFill>
                <a:latin typeface="Verdana" pitchFamily="34" charset="0"/>
                <a:ea typeface="華康中圓體"/>
              </a:endParaRPr>
            </a:p>
          </p:txBody>
        </p:sp>
        <p:sp>
          <p:nvSpPr>
            <p:cNvPr id="35" name="圓形箭號 34"/>
            <p:cNvSpPr/>
            <p:nvPr/>
          </p:nvSpPr>
          <p:spPr bwMode="auto">
            <a:xfrm rot="8301264">
              <a:off x="5621072" y="3261591"/>
              <a:ext cx="1199031" cy="1058459"/>
            </a:xfrm>
            <a:prstGeom prst="circularArrow">
              <a:avLst/>
            </a:prstGeom>
            <a:noFill/>
            <a:ln w="38100">
              <a:solidFill>
                <a:schemeClr val="accent5">
                  <a:lumMod val="60000"/>
                  <a:lumOff val="40000"/>
                </a:schemeClr>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ctr"/>
            <a:lstStyle/>
            <a:p>
              <a:pPr algn="ctr" eaLnBrk="0" fontAlgn="auto" hangingPunct="0">
                <a:spcBef>
                  <a:spcPts val="0"/>
                </a:spcBef>
                <a:spcAft>
                  <a:spcPts val="0"/>
                </a:spcAft>
              </a:pPr>
              <a:endParaRPr kumimoji="0" lang="zh-TW" altLang="en-US" i="0" kern="0">
                <a:solidFill>
                  <a:srgbClr val="000066"/>
                </a:solidFill>
                <a:latin typeface="Verdana" pitchFamily="34" charset="0"/>
                <a:ea typeface="華康中圓體"/>
              </a:endParaRPr>
            </a:p>
          </p:txBody>
        </p:sp>
        <p:sp>
          <p:nvSpPr>
            <p:cNvPr id="36" name="圓形箭號 35"/>
            <p:cNvSpPr/>
            <p:nvPr/>
          </p:nvSpPr>
          <p:spPr bwMode="auto">
            <a:xfrm rot="13282380">
              <a:off x="3620046" y="3330505"/>
              <a:ext cx="1199031" cy="1058459"/>
            </a:xfrm>
            <a:prstGeom prst="circularArrow">
              <a:avLst/>
            </a:prstGeom>
            <a:noFill/>
            <a:ln w="38100">
              <a:solidFill>
                <a:schemeClr val="accent5">
                  <a:lumMod val="60000"/>
                  <a:lumOff val="40000"/>
                </a:schemeClr>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rtlCol="0" anchor="ctr"/>
            <a:lstStyle/>
            <a:p>
              <a:pPr algn="ctr" eaLnBrk="0" fontAlgn="auto" hangingPunct="0">
                <a:spcBef>
                  <a:spcPts val="0"/>
                </a:spcBef>
                <a:spcAft>
                  <a:spcPts val="0"/>
                </a:spcAft>
              </a:pPr>
              <a:endParaRPr kumimoji="0" lang="zh-TW" altLang="en-US" i="0" kern="0">
                <a:solidFill>
                  <a:srgbClr val="000066"/>
                </a:solidFill>
                <a:latin typeface="Verdana" pitchFamily="34" charset="0"/>
                <a:ea typeface="華康中圓體"/>
              </a:endParaRPr>
            </a:p>
          </p:txBody>
        </p:sp>
      </p:grpSp>
      <p:sp>
        <p:nvSpPr>
          <p:cNvPr id="18" name="投影片編號版面配置區 1">
            <a:extLst>
              <a:ext uri="{FF2B5EF4-FFF2-40B4-BE49-F238E27FC236}">
                <a16:creationId xmlns:a16="http://schemas.microsoft.com/office/drawing/2014/main" xmlns="" id="{052F1AB7-D8F3-D44C-9A0A-9319B49B3581}"/>
              </a:ext>
            </a:extLst>
          </p:cNvPr>
          <p:cNvSpPr>
            <a:spLocks noGrp="1"/>
          </p:cNvSpPr>
          <p:nvPr>
            <p:ph type="sldNum" sz="quarter" idx="12"/>
          </p:nvPr>
        </p:nvSpPr>
        <p:spPr>
          <a:xfrm>
            <a:off x="6553200" y="6356350"/>
            <a:ext cx="2133600" cy="365125"/>
          </a:xfrm>
        </p:spPr>
        <p:txBody>
          <a:bodyPr/>
          <a:lstStyle/>
          <a:p>
            <a:fld id="{E00CDDB3-110B-4B72-951B-219555B22D42}" type="slidenum">
              <a:rPr lang="zh-TW" altLang="en-US" smtClean="0"/>
              <a:pPr/>
              <a:t>51</a:t>
            </a:fld>
            <a:endParaRPr lang="zh-TW" altLang="en-US" dirty="0"/>
          </a:p>
        </p:txBody>
      </p:sp>
    </p:spTree>
    <p:extLst>
      <p:ext uri="{BB962C8B-B14F-4D97-AF65-F5344CB8AC3E}">
        <p14:creationId xmlns:p14="http://schemas.microsoft.com/office/powerpoint/2010/main" val="16858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57200" y="1412776"/>
            <a:ext cx="8686800" cy="5328592"/>
          </a:xfrm>
        </p:spPr>
        <p:txBody>
          <a:bodyPr>
            <a:normAutofit/>
          </a:bodyPr>
          <a:lstStyle/>
          <a:p>
            <a:pPr>
              <a:spcBef>
                <a:spcPts val="0"/>
              </a:spcBef>
            </a:pPr>
            <a:r>
              <a:rPr kumimoji="1" lang="en-US" altLang="zh-TW" sz="2400" b="1" i="1" dirty="0">
                <a:latin typeface="+mj-lt"/>
              </a:rPr>
              <a:t>Guidelines for Industries</a:t>
            </a:r>
            <a:endParaRPr kumimoji="1" lang="en-US" altLang="zh-TW" sz="2400" b="1" i="1" dirty="0">
              <a:solidFill>
                <a:srgbClr val="0070C0"/>
              </a:solidFill>
              <a:latin typeface="+mj-lt"/>
            </a:endParaRPr>
          </a:p>
          <a:p>
            <a:pPr>
              <a:spcBef>
                <a:spcPts val="0"/>
              </a:spcBef>
            </a:pPr>
            <a:r>
              <a:rPr kumimoji="1" lang="en-US" altLang="zh-TW" sz="2400" b="1" i="1" dirty="0">
                <a:latin typeface="+mj-lt"/>
              </a:rPr>
              <a:t>Technology Limitations</a:t>
            </a:r>
          </a:p>
          <a:p>
            <a:pPr>
              <a:spcBef>
                <a:spcPts val="0"/>
              </a:spcBef>
            </a:pPr>
            <a:r>
              <a:rPr kumimoji="1" lang="en-US" altLang="zh-TW" sz="2400" b="1" i="1" dirty="0">
                <a:latin typeface="+mj-lt"/>
              </a:rPr>
              <a:t>Financing and Marketing</a:t>
            </a:r>
          </a:p>
          <a:p>
            <a:pPr>
              <a:spcBef>
                <a:spcPts val="0"/>
              </a:spcBef>
            </a:pPr>
            <a:r>
              <a:rPr kumimoji="1" lang="en-US" altLang="zh-TW" sz="2400" b="1" i="1" dirty="0" smtClean="0">
                <a:latin typeface="+mj-lt"/>
              </a:rPr>
              <a:t>Inter-industrial </a:t>
            </a:r>
            <a:r>
              <a:rPr kumimoji="1" lang="en-US" altLang="zh-TW" sz="2400" b="1" i="1" dirty="0">
                <a:latin typeface="+mj-lt"/>
              </a:rPr>
              <a:t>Cooperation</a:t>
            </a:r>
          </a:p>
          <a:p>
            <a:pPr>
              <a:spcBef>
                <a:spcPts val="0"/>
              </a:spcBef>
            </a:pPr>
            <a:endParaRPr kumimoji="1" lang="en-US" altLang="zh-TW" b="1" i="1" dirty="0">
              <a:latin typeface="+mj-lt"/>
            </a:endParaRPr>
          </a:p>
          <a:p>
            <a:pPr>
              <a:spcBef>
                <a:spcPts val="0"/>
              </a:spcBef>
            </a:pPr>
            <a:r>
              <a:rPr kumimoji="1" lang="en-US" altLang="zh-TW" b="1" i="1" dirty="0">
                <a:solidFill>
                  <a:schemeClr val="accent6">
                    <a:lumMod val="75000"/>
                  </a:schemeClr>
                </a:solidFill>
                <a:effectLst>
                  <a:outerShdw blurRad="38100" dist="38100" dir="2700000" algn="tl">
                    <a:srgbClr val="000000">
                      <a:alpha val="43137"/>
                    </a:srgbClr>
                  </a:outerShdw>
                </a:effectLst>
                <a:latin typeface="+mj-lt"/>
              </a:rPr>
              <a:t>Taiwan Circular Economy Awards</a:t>
            </a:r>
          </a:p>
          <a:p>
            <a:pPr lvl="1">
              <a:spcBef>
                <a:spcPts val="0"/>
              </a:spcBef>
            </a:pPr>
            <a:r>
              <a:rPr kumimoji="1" lang="en-US" altLang="zh-TW" i="1" dirty="0" smtClean="0">
                <a:latin typeface="+mj-lt"/>
              </a:rPr>
              <a:t>Initiated by </a:t>
            </a:r>
            <a:r>
              <a:rPr kumimoji="1" lang="en-US" altLang="zh-TW" i="1" dirty="0">
                <a:latin typeface="+mj-lt"/>
              </a:rPr>
              <a:t>CIER</a:t>
            </a:r>
          </a:p>
          <a:p>
            <a:pPr lvl="1">
              <a:spcBef>
                <a:spcPts val="0"/>
              </a:spcBef>
            </a:pPr>
            <a:r>
              <a:rPr kumimoji="1" lang="en-US" altLang="zh-TW" i="1" dirty="0" smtClean="0">
                <a:latin typeface="+mj-lt"/>
              </a:rPr>
              <a:t>Training Workshops (2018)</a:t>
            </a:r>
          </a:p>
          <a:p>
            <a:pPr lvl="1">
              <a:spcBef>
                <a:spcPts val="0"/>
              </a:spcBef>
            </a:pPr>
            <a:r>
              <a:rPr kumimoji="1" lang="en-US" altLang="zh-TW" i="1" dirty="0" smtClean="0">
                <a:latin typeface="+mj-lt"/>
              </a:rPr>
              <a:t>Forum and Ceremony (2019)</a:t>
            </a:r>
          </a:p>
          <a:p>
            <a:pPr lvl="1">
              <a:spcBef>
                <a:spcPts val="0"/>
              </a:spcBef>
            </a:pPr>
            <a:r>
              <a:rPr kumimoji="1" lang="en-US" altLang="zh-TW" i="1" dirty="0" smtClean="0">
                <a:latin typeface="+mj-lt"/>
              </a:rPr>
              <a:t>Promotion (All future years)</a:t>
            </a:r>
            <a:endParaRPr kumimoji="1" lang="en-US" altLang="zh-TW" i="1" dirty="0">
              <a:latin typeface="+mj-lt"/>
            </a:endParaRPr>
          </a:p>
        </p:txBody>
      </p:sp>
      <p:pic>
        <p:nvPicPr>
          <p:cNvPr id="13" name="圖片 12">
            <a:extLst>
              <a:ext uri="{FF2B5EF4-FFF2-40B4-BE49-F238E27FC236}">
                <a16:creationId xmlns:a16="http://schemas.microsoft.com/office/drawing/2014/main" xmlns="" id="{551AD832-3314-C046-AE8F-389A3B261F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76" y="1300094"/>
            <a:ext cx="2306030" cy="2334784"/>
          </a:xfrm>
          <a:prstGeom prst="rect">
            <a:avLst/>
          </a:prstGeom>
        </p:spPr>
      </p:pic>
      <p:sp>
        <p:nvSpPr>
          <p:cNvPr id="2" name="投影片編號版面配置區 1"/>
          <p:cNvSpPr>
            <a:spLocks noGrp="1"/>
          </p:cNvSpPr>
          <p:nvPr>
            <p:ph type="sldNum" sz="quarter" idx="12"/>
          </p:nvPr>
        </p:nvSpPr>
        <p:spPr/>
        <p:txBody>
          <a:bodyPr/>
          <a:lstStyle/>
          <a:p>
            <a:fld id="{E00CDDB3-110B-4B72-951B-219555B22D42}" type="slidenum">
              <a:rPr lang="zh-TW" altLang="en-US" smtClean="0"/>
              <a:pPr/>
              <a:t>52</a:t>
            </a:fld>
            <a:endParaRPr lang="zh-TW" altLang="en-US" dirty="0"/>
          </a:p>
        </p:txBody>
      </p:sp>
      <p:sp>
        <p:nvSpPr>
          <p:cNvPr id="10" name="標題 1"/>
          <p:cNvSpPr txBox="1">
            <a:spLocks/>
          </p:cNvSpPr>
          <p:nvPr/>
        </p:nvSpPr>
        <p:spPr>
          <a:xfrm>
            <a:off x="515297" y="330456"/>
            <a:ext cx="8390239" cy="666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TW" sz="2800" b="1" dirty="0">
              <a:solidFill>
                <a:srgbClr val="006600"/>
              </a:solidFill>
              <a:effectLst>
                <a:outerShdw blurRad="38100" dist="38100" dir="2700000" algn="tl">
                  <a:srgbClr val="000000">
                    <a:alpha val="43137"/>
                  </a:srgbClr>
                </a:outerShdw>
              </a:effectLst>
              <a:ea typeface="微軟正黑體" pitchFamily="34" charset="-120"/>
            </a:endParaRPr>
          </a:p>
        </p:txBody>
      </p:sp>
      <p:sp>
        <p:nvSpPr>
          <p:cNvPr id="7" name="標題 1">
            <a:extLst>
              <a:ext uri="{FF2B5EF4-FFF2-40B4-BE49-F238E27FC236}">
                <a16:creationId xmlns:a16="http://schemas.microsoft.com/office/drawing/2014/main" xmlns="" id="{AF67C73E-9D85-204D-8199-4D5FC50B4748}"/>
              </a:ext>
            </a:extLst>
          </p:cNvPr>
          <p:cNvSpPr txBox="1">
            <a:spLocks/>
          </p:cNvSpPr>
          <p:nvPr/>
        </p:nvSpPr>
        <p:spPr>
          <a:xfrm>
            <a:off x="733722" y="340403"/>
            <a:ext cx="8133755" cy="666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b="1" dirty="0" smtClean="0">
                <a:solidFill>
                  <a:srgbClr val="006600"/>
                </a:solidFill>
                <a:effectLst>
                  <a:outerShdw blurRad="38100" dist="38100" dir="2700000" algn="tl">
                    <a:srgbClr val="000000">
                      <a:alpha val="43137"/>
                    </a:srgbClr>
                  </a:outerShdw>
                </a:effectLst>
                <a:ea typeface="微軟正黑體" pitchFamily="34" charset="-120"/>
              </a:rPr>
              <a:t>How can </a:t>
            </a:r>
            <a:r>
              <a:rPr lang="en-US" altLang="zh-TW" sz="3600" b="1" dirty="0">
                <a:solidFill>
                  <a:srgbClr val="006600"/>
                </a:solidFill>
                <a:effectLst>
                  <a:outerShdw blurRad="38100" dist="38100" dir="2700000" algn="tl">
                    <a:srgbClr val="000000">
                      <a:alpha val="43137"/>
                    </a:srgbClr>
                  </a:outerShdw>
                </a:effectLst>
                <a:ea typeface="微軟正黑體" pitchFamily="34" charset="-120"/>
              </a:rPr>
              <a:t>b</a:t>
            </a:r>
            <a:r>
              <a:rPr lang="en-US" altLang="zh-TW" sz="3600" b="1" dirty="0" smtClean="0">
                <a:solidFill>
                  <a:srgbClr val="006600"/>
                </a:solidFill>
                <a:effectLst>
                  <a:outerShdw blurRad="38100" dist="38100" dir="2700000" algn="tl">
                    <a:srgbClr val="000000">
                      <a:alpha val="43137"/>
                    </a:srgbClr>
                  </a:outerShdw>
                </a:effectLst>
                <a:ea typeface="微軟正黑體" pitchFamily="34" charset="-120"/>
              </a:rPr>
              <a:t>usiness achieve CE?</a:t>
            </a:r>
            <a:endParaRPr lang="en-US" altLang="zh-TW" sz="2400" dirty="0">
              <a:solidFill>
                <a:srgbClr val="006600"/>
              </a:solidFill>
              <a:effectLst>
                <a:outerShdw blurRad="38100" dist="38100" dir="2700000" algn="tl">
                  <a:srgbClr val="000000">
                    <a:alpha val="43137"/>
                  </a:srgbClr>
                </a:outerShdw>
              </a:effectLst>
              <a:ea typeface="微軟正黑體" pitchFamily="34" charset="-120"/>
            </a:endParaRPr>
          </a:p>
        </p:txBody>
      </p:sp>
      <p:pic>
        <p:nvPicPr>
          <p:cNvPr id="3" name="圖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1657" y="4174941"/>
            <a:ext cx="2880320" cy="2160240"/>
          </a:xfrm>
          <a:prstGeom prst="rect">
            <a:avLst/>
          </a:prstGeom>
        </p:spPr>
      </p:pic>
    </p:spTree>
    <p:extLst>
      <p:ext uri="{BB962C8B-B14F-4D97-AF65-F5344CB8AC3E}">
        <p14:creationId xmlns:p14="http://schemas.microsoft.com/office/powerpoint/2010/main" val="3722840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46"/>
          <p:cNvGrpSpPr/>
          <p:nvPr/>
        </p:nvGrpSpPr>
        <p:grpSpPr>
          <a:xfrm>
            <a:off x="179512" y="924568"/>
            <a:ext cx="8791716" cy="5264616"/>
            <a:chOff x="20638" y="504825"/>
            <a:chExt cx="9218612" cy="5865524"/>
          </a:xfrm>
        </p:grpSpPr>
        <p:pic>
          <p:nvPicPr>
            <p:cNvPr id="5" name="Picture 48" descr="http://www.c2cplatform.tw/userfiles/image/%E7%AB%8B%E9%A0%86%E8%88%88%E8%B3%87%E6%BA%90%E7%A7%91%E6%8A%80%E8%82%A1%E4%BB%BD%E6%9C%89%E9%99%90%E5%85%AC%E5%8F%B8.pn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413" y="3560763"/>
              <a:ext cx="2786062" cy="601662"/>
            </a:xfrm>
            <a:prstGeom prst="rect">
              <a:avLst/>
            </a:prstGeom>
            <a:noFill/>
            <a:ln w="9525">
              <a:noFill/>
              <a:miter lim="800000"/>
              <a:headEnd/>
              <a:tailEnd/>
            </a:ln>
          </p:spPr>
        </p:pic>
        <p:pic>
          <p:nvPicPr>
            <p:cNvPr id="6" name="圖片 4" descr="C2C alliance logo.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55988" y="2798763"/>
              <a:ext cx="2270125" cy="1743075"/>
            </a:xfrm>
            <a:prstGeom prst="rect">
              <a:avLst/>
            </a:prstGeom>
            <a:noFill/>
            <a:ln w="9525">
              <a:noFill/>
              <a:miter lim="800000"/>
              <a:headEnd/>
              <a:tailEnd/>
            </a:ln>
          </p:spPr>
        </p:pic>
        <p:pic>
          <p:nvPicPr>
            <p:cNvPr id="7" name="Picture 2" descr="http://www.c2cplatform.tw/userfiles/image/EPA(1).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99955" y="2027385"/>
              <a:ext cx="1401763" cy="647700"/>
            </a:xfrm>
            <a:prstGeom prst="rect">
              <a:avLst/>
            </a:prstGeom>
            <a:noFill/>
            <a:ln w="9525">
              <a:noFill/>
              <a:miter lim="800000"/>
              <a:headEnd/>
              <a:tailEnd/>
            </a:ln>
          </p:spPr>
        </p:pic>
        <p:pic>
          <p:nvPicPr>
            <p:cNvPr id="8" name="Picture 4" descr="http://www.c2cplatform.tw/userfiles/image/logo.bmp">
              <a:hlinkClick r:id="rId7"/>
            </p:cNvPr>
            <p:cNvPicPr>
              <a:picLocks noChangeAspect="1" noChangeArrowheads="1"/>
            </p:cNvPicPr>
            <p:nvPr/>
          </p:nvPicPr>
          <p:blipFill>
            <a:blip r:embed="rId8" cstate="print">
              <a:clrChange>
                <a:clrFrom>
                  <a:srgbClr val="E8F6DF"/>
                </a:clrFrom>
                <a:clrTo>
                  <a:srgbClr val="E8F6DF">
                    <a:alpha val="0"/>
                  </a:srgbClr>
                </a:clrTo>
              </a:clrChange>
            </a:blip>
            <a:srcRect/>
            <a:stretch>
              <a:fillRect/>
            </a:stretch>
          </p:blipFill>
          <p:spPr bwMode="auto">
            <a:xfrm>
              <a:off x="5585107" y="657081"/>
              <a:ext cx="1582738" cy="509588"/>
            </a:xfrm>
            <a:prstGeom prst="rect">
              <a:avLst/>
            </a:prstGeom>
            <a:noFill/>
            <a:ln w="9525">
              <a:noFill/>
              <a:miter lim="800000"/>
              <a:headEnd/>
              <a:tailEnd/>
            </a:ln>
          </p:spPr>
        </p:pic>
        <p:pic>
          <p:nvPicPr>
            <p:cNvPr id="9" name="Picture 6" descr="http://www.c2cplatform.tw/userfiles/image/itri%20logo.png">
              <a:hlinkClick r:id="rId9"/>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22575" y="2014538"/>
              <a:ext cx="1731963" cy="552450"/>
            </a:xfrm>
            <a:prstGeom prst="rect">
              <a:avLst/>
            </a:prstGeom>
            <a:noFill/>
            <a:ln w="9525">
              <a:noFill/>
              <a:miter lim="800000"/>
              <a:headEnd/>
              <a:tailEnd/>
            </a:ln>
          </p:spPr>
        </p:pic>
        <p:pic>
          <p:nvPicPr>
            <p:cNvPr id="10" name="Picture 8" descr="http://www.c2cplatform.tw/userfiles/image/%E8%B2%A1%E5%9C%98%E6%B3%95%E4%BA%BA%E7%B4%A1%E7%B9%94%E6%89%80.jpg">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7427" y="2027385"/>
              <a:ext cx="1733550" cy="527050"/>
            </a:xfrm>
            <a:prstGeom prst="rect">
              <a:avLst/>
            </a:prstGeom>
            <a:noFill/>
            <a:ln w="9525">
              <a:noFill/>
              <a:miter lim="800000"/>
              <a:headEnd/>
              <a:tailEnd/>
            </a:ln>
          </p:spPr>
        </p:pic>
        <p:pic>
          <p:nvPicPr>
            <p:cNvPr id="11" name="Picture 10" descr="http://www.c2cplatform.tw/userfiles/image/PIDC%E4%B8%AD%E6%96%87%E8%8B%B1%E5%9C%96%E7%A4%BA.jpg">
              <a:hlinkClick r:id="rId13"/>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443663" y="2514600"/>
              <a:ext cx="2795587" cy="569913"/>
            </a:xfrm>
            <a:prstGeom prst="rect">
              <a:avLst/>
            </a:prstGeom>
            <a:noFill/>
            <a:ln w="9525">
              <a:noFill/>
              <a:miter lim="800000"/>
              <a:headEnd/>
              <a:tailEnd/>
            </a:ln>
          </p:spPr>
        </p:pic>
        <p:pic>
          <p:nvPicPr>
            <p:cNvPr id="12" name="Picture 12" descr="http://www.c2cplatform.tw/userfiles/image/%E5%9C%B0%E7%90%83%E7%89%88.JPG">
              <a:hlinkClick r:id="rId15"/>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39987" y="2636409"/>
              <a:ext cx="977900" cy="790575"/>
            </a:xfrm>
            <a:prstGeom prst="rect">
              <a:avLst/>
            </a:prstGeom>
            <a:noFill/>
            <a:ln w="9525">
              <a:noFill/>
              <a:miter lim="800000"/>
              <a:headEnd/>
              <a:tailEnd/>
            </a:ln>
          </p:spPr>
        </p:pic>
        <p:pic>
          <p:nvPicPr>
            <p:cNvPr id="13" name="Picture 16" descr="http://www.c2cplatform.tw/userfiles/image/%E4%B8%8D%E7%B9%94%E5%B8%83%E5%85%AC%E6%9C%83.jpg">
              <a:hlinkClick r:id="rId17"/>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9700" y="2084388"/>
              <a:ext cx="781050" cy="762000"/>
            </a:xfrm>
            <a:prstGeom prst="rect">
              <a:avLst/>
            </a:prstGeom>
            <a:noFill/>
            <a:ln w="9525">
              <a:noFill/>
              <a:miter lim="800000"/>
              <a:headEnd/>
              <a:tailEnd/>
            </a:ln>
          </p:spPr>
        </p:pic>
        <p:pic>
          <p:nvPicPr>
            <p:cNvPr id="14" name="Picture 18" descr="http://www.c2cplatform.tw/userfiles/綠領協會.jpg">
              <a:hlinkClick r:id="rId19"/>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4613" y="4275138"/>
              <a:ext cx="2276475" cy="714375"/>
            </a:xfrm>
            <a:prstGeom prst="rect">
              <a:avLst/>
            </a:prstGeom>
            <a:noFill/>
            <a:ln w="9525">
              <a:noFill/>
              <a:miter lim="800000"/>
              <a:headEnd/>
              <a:tailEnd/>
            </a:ln>
          </p:spPr>
        </p:pic>
        <p:pic>
          <p:nvPicPr>
            <p:cNvPr id="15" name="Picture 20" descr="http://www.c2cplatform.tw/userfiles/image/%E7%A5%A5%E9%9B%85.png">
              <a:hlinkClick r:id="rId21"/>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539987" y="4387353"/>
              <a:ext cx="904875" cy="714375"/>
            </a:xfrm>
            <a:prstGeom prst="rect">
              <a:avLst/>
            </a:prstGeom>
            <a:noFill/>
            <a:ln w="9525">
              <a:noFill/>
              <a:miter lim="800000"/>
              <a:headEnd/>
              <a:tailEnd/>
            </a:ln>
          </p:spPr>
        </p:pic>
        <p:pic>
          <p:nvPicPr>
            <p:cNvPr id="16" name="Picture 22" descr="http://www.c2cplatform.tw/userfiles/image/%E5%A5%A7%E7%B6%AD.png">
              <a:hlinkClick r:id="rId23"/>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425575" y="1322388"/>
              <a:ext cx="1362075" cy="541337"/>
            </a:xfrm>
            <a:prstGeom prst="rect">
              <a:avLst/>
            </a:prstGeom>
            <a:noFill/>
            <a:ln w="9525">
              <a:noFill/>
              <a:miter lim="800000"/>
              <a:headEnd/>
              <a:tailEnd/>
            </a:ln>
          </p:spPr>
        </p:pic>
        <p:pic>
          <p:nvPicPr>
            <p:cNvPr id="17" name="Picture 24" descr="http://www.c2cplatform.tw/userfiles/image/%E6%AD%90%E8%90%8A%E5%BE%B7.png">
              <a:hlinkClick r:id="rId25"/>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7107666" y="2951629"/>
              <a:ext cx="2031571" cy="656758"/>
            </a:xfrm>
            <a:prstGeom prst="rect">
              <a:avLst/>
            </a:prstGeom>
            <a:noFill/>
            <a:ln w="9525">
              <a:noFill/>
              <a:miter lim="800000"/>
              <a:headEnd/>
              <a:tailEnd/>
            </a:ln>
          </p:spPr>
        </p:pic>
        <p:pic>
          <p:nvPicPr>
            <p:cNvPr id="18" name="Picture 26" descr="http://www.c2cplatform.tw/userfiles/image/%E6%B1%8E%E5%A5%87logo.jpg">
              <a:hlinkClick r:id="rId27"/>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118003" y="4158969"/>
              <a:ext cx="884237" cy="688975"/>
            </a:xfrm>
            <a:prstGeom prst="rect">
              <a:avLst/>
            </a:prstGeom>
            <a:noFill/>
            <a:ln w="9525">
              <a:noFill/>
              <a:miter lim="800000"/>
              <a:headEnd/>
              <a:tailEnd/>
            </a:ln>
          </p:spPr>
        </p:pic>
        <p:pic>
          <p:nvPicPr>
            <p:cNvPr id="19" name="Picture 28" descr="http://www.c2cplatform.tw/userfiles/image/%E5%A4%A7%E6%84%9BLOGO.jpg">
              <a:hlinkClick r:id="rId29"/>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886325" y="1322388"/>
              <a:ext cx="1677988" cy="446087"/>
            </a:xfrm>
            <a:prstGeom prst="rect">
              <a:avLst/>
            </a:prstGeom>
            <a:noFill/>
            <a:ln w="9525">
              <a:noFill/>
              <a:miter lim="800000"/>
              <a:headEnd/>
              <a:tailEnd/>
            </a:ln>
          </p:spPr>
        </p:pic>
        <p:pic>
          <p:nvPicPr>
            <p:cNvPr id="20" name="Picture 32" descr="http://www.c2cplatform.tw/userfiles/image/BT%20Loge-Choice-2.jpg">
              <a:hlinkClick r:id="rId31"/>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843338" y="5872163"/>
              <a:ext cx="1331912" cy="492125"/>
            </a:xfrm>
            <a:prstGeom prst="rect">
              <a:avLst/>
            </a:prstGeom>
            <a:noFill/>
            <a:ln w="9525">
              <a:noFill/>
              <a:miter lim="800000"/>
              <a:headEnd/>
              <a:tailEnd/>
            </a:ln>
          </p:spPr>
        </p:pic>
        <p:pic>
          <p:nvPicPr>
            <p:cNvPr id="21" name="Picture 34" descr="http://www.c2cplatform.tw/userfiles/image/fabrickinglogo.png">
              <a:hlinkClick r:id="rId33"/>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5260975" y="5819775"/>
              <a:ext cx="1303338" cy="503238"/>
            </a:xfrm>
            <a:prstGeom prst="rect">
              <a:avLst/>
            </a:prstGeom>
            <a:noFill/>
            <a:ln w="9525">
              <a:noFill/>
              <a:miter lim="800000"/>
              <a:headEnd/>
              <a:tailEnd/>
            </a:ln>
          </p:spPr>
        </p:pic>
        <p:pic>
          <p:nvPicPr>
            <p:cNvPr id="22" name="Picture 36" descr="http://www.c2cplatform.tw/userfiles/image/%E8%A3%95%E6%BA%90Logo.jpg">
              <a:hlinkClick r:id="rId35"/>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3149011" y="5833785"/>
              <a:ext cx="551357" cy="536564"/>
            </a:xfrm>
            <a:prstGeom prst="rect">
              <a:avLst/>
            </a:prstGeom>
            <a:noFill/>
            <a:ln w="9525">
              <a:noFill/>
              <a:miter lim="800000"/>
              <a:headEnd/>
              <a:tailEnd/>
            </a:ln>
          </p:spPr>
        </p:pic>
        <p:pic>
          <p:nvPicPr>
            <p:cNvPr id="23" name="Picture 38" descr="http://www.c2cplatform.tw/userfiles/image/MINLAN%20LOGO-1.jpg">
              <a:hlinkClick r:id="rId37"/>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74613" y="4989513"/>
              <a:ext cx="2109787" cy="534987"/>
            </a:xfrm>
            <a:prstGeom prst="rect">
              <a:avLst/>
            </a:prstGeom>
            <a:noFill/>
            <a:ln w="9525">
              <a:noFill/>
              <a:miter lim="800000"/>
              <a:headEnd/>
              <a:tailEnd/>
            </a:ln>
          </p:spPr>
        </p:pic>
        <p:pic>
          <p:nvPicPr>
            <p:cNvPr id="24" name="Picture 40" descr="http://www.c2cplatform.tw/userfiles/image/azureland.jpg">
              <a:hlinkClick r:id="rId39"/>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6457950" y="3586163"/>
              <a:ext cx="2725738" cy="593725"/>
            </a:xfrm>
            <a:prstGeom prst="rect">
              <a:avLst/>
            </a:prstGeom>
            <a:noFill/>
            <a:ln w="9525">
              <a:noFill/>
              <a:miter lim="800000"/>
              <a:headEnd/>
              <a:tailEnd/>
            </a:ln>
          </p:spPr>
        </p:pic>
        <p:pic>
          <p:nvPicPr>
            <p:cNvPr id="25" name="Picture 42" descr="http://www.c2cplatform.tw/userfiles/image/singtex%20153x25.jpg">
              <a:hlinkClick r:id="rId41"/>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696913" y="930275"/>
              <a:ext cx="1457325" cy="238125"/>
            </a:xfrm>
            <a:prstGeom prst="rect">
              <a:avLst/>
            </a:prstGeom>
            <a:noFill/>
            <a:ln w="9525">
              <a:noFill/>
              <a:miter lim="800000"/>
              <a:headEnd/>
              <a:tailEnd/>
            </a:ln>
          </p:spPr>
        </p:pic>
        <p:pic>
          <p:nvPicPr>
            <p:cNvPr id="26" name="Picture 44" descr="http://www.c2cplatform.tw/userfiles/image/%E5%A4%A7%E8%B1%90%E7%B7%A8%E6%8E%922-logo+%E6%A8%99%E6%BA%96%E5%AD%97.jpg">
              <a:hlinkClick r:id="rId43"/>
            </p:cNvPr>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139700" y="5670550"/>
              <a:ext cx="2898775" cy="652463"/>
            </a:xfrm>
            <a:prstGeom prst="rect">
              <a:avLst/>
            </a:prstGeom>
            <a:noFill/>
            <a:ln w="9525">
              <a:noFill/>
              <a:miter lim="800000"/>
              <a:headEnd/>
              <a:tailEnd/>
            </a:ln>
          </p:spPr>
        </p:pic>
        <p:pic>
          <p:nvPicPr>
            <p:cNvPr id="27" name="Picture 46" descr="http://www.c2cplatform.tw/userfiles/image/%E4%B8%AD%E5%8F%B0%E8%B3%87%E6%BA%90%E7%A7%91%E6%8A%80%E8%82%A1%E4%BB%BD%E6%9C%89%E9%99%90%E5%85%AC%E5%8F%B8.png">
              <a:hlinkClick r:id="rId45"/>
            </p:cNvPr>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2443163" y="766763"/>
              <a:ext cx="2781300" cy="555625"/>
            </a:xfrm>
            <a:prstGeom prst="rect">
              <a:avLst/>
            </a:prstGeom>
            <a:noFill/>
            <a:ln w="9525">
              <a:noFill/>
              <a:miter lim="800000"/>
              <a:headEnd/>
              <a:tailEnd/>
            </a:ln>
          </p:spPr>
        </p:pic>
        <p:pic>
          <p:nvPicPr>
            <p:cNvPr id="28" name="Picture 50" descr="http://www.c2cplatform.tw/userfiles/image/%E9%BE%8D%E5%AF%B6%E5%AF%B6jpg.jpg">
              <a:hlinkClick r:id="rId47"/>
            </p:cNvPr>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20638" y="3465513"/>
              <a:ext cx="485775" cy="714375"/>
            </a:xfrm>
            <a:prstGeom prst="rect">
              <a:avLst/>
            </a:prstGeom>
            <a:noFill/>
            <a:ln w="9525">
              <a:noFill/>
              <a:miter lim="800000"/>
              <a:headEnd/>
              <a:tailEnd/>
            </a:ln>
          </p:spPr>
        </p:pic>
        <p:pic>
          <p:nvPicPr>
            <p:cNvPr id="29" name="Picture 52" descr="http://www.c2cplatform.tw/userfiles/image/BASF.jpg">
              <a:hlinkClick r:id="rId49"/>
            </p:cNvPr>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7820025" y="1363663"/>
              <a:ext cx="1046163" cy="523875"/>
            </a:xfrm>
            <a:prstGeom prst="rect">
              <a:avLst/>
            </a:prstGeom>
            <a:noFill/>
            <a:ln w="9525">
              <a:noFill/>
              <a:miter lim="800000"/>
              <a:headEnd/>
              <a:tailEnd/>
            </a:ln>
          </p:spPr>
        </p:pic>
        <p:pic>
          <p:nvPicPr>
            <p:cNvPr id="30" name="Picture 54" descr="http://www.c2cplatform.tw/userfiles/image/%E5%9C%B0%E7%90%83.jpg">
              <a:hlinkClick r:id="rId51"/>
            </p:cNvPr>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6650898" y="2027385"/>
              <a:ext cx="1801813" cy="603250"/>
            </a:xfrm>
            <a:prstGeom prst="rect">
              <a:avLst/>
            </a:prstGeom>
            <a:noFill/>
            <a:ln w="9525">
              <a:noFill/>
              <a:miter lim="800000"/>
              <a:headEnd/>
              <a:tailEnd/>
            </a:ln>
          </p:spPr>
        </p:pic>
        <p:pic>
          <p:nvPicPr>
            <p:cNvPr id="31" name="Picture 56" descr="http://www.c2cplatform.tw/userfiles/image/%E6%97%AD%E8%81%9A(1).jpg">
              <a:hlinkClick r:id="rId53"/>
            </p:cNvPr>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7286625" y="5314950"/>
              <a:ext cx="1857375" cy="515938"/>
            </a:xfrm>
            <a:prstGeom prst="rect">
              <a:avLst/>
            </a:prstGeom>
            <a:noFill/>
            <a:ln w="9525">
              <a:noFill/>
              <a:miter lim="800000"/>
              <a:headEnd/>
              <a:tailEnd/>
            </a:ln>
          </p:spPr>
        </p:pic>
        <p:pic>
          <p:nvPicPr>
            <p:cNvPr id="32" name="Picture 58" descr="http://www.c2cplatform.tw/userfiles/image/sintex(1).jpg">
              <a:hlinkClick r:id="rId55"/>
            </p:cNvPr>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7446963" y="504825"/>
              <a:ext cx="1516062" cy="584200"/>
            </a:xfrm>
            <a:prstGeom prst="rect">
              <a:avLst/>
            </a:prstGeom>
            <a:noFill/>
            <a:ln w="9525">
              <a:noFill/>
              <a:miter lim="800000"/>
              <a:headEnd/>
              <a:tailEnd/>
            </a:ln>
          </p:spPr>
        </p:pic>
        <p:pic>
          <p:nvPicPr>
            <p:cNvPr id="33" name="Picture 60" descr="http://www.c2cplatform.tw/userfiles/image/logo1.jpg">
              <a:hlinkClick r:id="rId57"/>
            </p:cNvPr>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139700" y="1363663"/>
              <a:ext cx="871538" cy="617537"/>
            </a:xfrm>
            <a:prstGeom prst="rect">
              <a:avLst/>
            </a:prstGeom>
            <a:noFill/>
            <a:ln w="9525">
              <a:noFill/>
              <a:miter lim="800000"/>
              <a:headEnd/>
              <a:tailEnd/>
            </a:ln>
          </p:spPr>
        </p:pic>
        <p:pic>
          <p:nvPicPr>
            <p:cNvPr id="34" name="Picture 62" descr="http://www.c2cplatform.tw/userfiles/image/%E6%B0%B8%E5%85%89%E5%8C%96%E5%AD%B8logo.jpg">
              <a:hlinkClick r:id="rId59"/>
            </p:cNvPr>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5133975" y="4381500"/>
              <a:ext cx="981075" cy="714375"/>
            </a:xfrm>
            <a:prstGeom prst="rect">
              <a:avLst/>
            </a:prstGeom>
            <a:noFill/>
            <a:ln w="9525">
              <a:noFill/>
              <a:miter lim="800000"/>
              <a:headEnd/>
              <a:tailEnd/>
            </a:ln>
          </p:spPr>
        </p:pic>
        <p:pic>
          <p:nvPicPr>
            <p:cNvPr id="35" name="Picture 64" descr="http://www.c2cplatform.tw/userfiles/image/%E5%A4%A7%E9%84%B4%E4%BC%81%E6%A5%ADlogo-2.jpg">
              <a:hlinkClick r:id="rId61"/>
            </p:cNvPr>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7832725" y="2978150"/>
              <a:ext cx="1350963" cy="582613"/>
            </a:xfrm>
            <a:prstGeom prst="rect">
              <a:avLst/>
            </a:prstGeom>
            <a:noFill/>
            <a:ln w="9525">
              <a:noFill/>
              <a:miter lim="800000"/>
              <a:headEnd/>
              <a:tailEnd/>
            </a:ln>
          </p:spPr>
        </p:pic>
        <p:pic>
          <p:nvPicPr>
            <p:cNvPr id="36" name="Picture 66" descr="http://www.c2cplatform.tw/userfiles/image/pcg-logo.gif">
              <a:hlinkClick r:id="rId63"/>
            </p:cNvPr>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74613" y="2894013"/>
              <a:ext cx="2209800" cy="666750"/>
            </a:xfrm>
            <a:prstGeom prst="rect">
              <a:avLst/>
            </a:prstGeom>
            <a:noFill/>
            <a:ln w="9525">
              <a:noFill/>
              <a:miter lim="800000"/>
              <a:headEnd/>
              <a:tailEnd/>
            </a:ln>
          </p:spPr>
        </p:pic>
        <p:pic>
          <p:nvPicPr>
            <p:cNvPr id="37" name="Picture 68" descr="http://www.c2cplatform.tw/userfiles/image/%E9%A3%9F%E5%8D%B0logo(1).jpg">
              <a:hlinkClick r:id="rId65"/>
            </p:cNvPr>
            <p:cNvPicPr>
              <a:picLocks noChangeAspect="1" noChangeArrowheads="1"/>
            </p:cNvPicPr>
            <p:nvPr/>
          </p:nvPicPr>
          <p:blipFill>
            <a:blip r:embed="rId66" cstate="email">
              <a:extLst>
                <a:ext uri="{28A0092B-C50C-407E-A947-70E740481C1C}">
                  <a14:useLocalDpi xmlns:a14="http://schemas.microsoft.com/office/drawing/2010/main"/>
                </a:ext>
              </a:extLst>
            </a:blip>
            <a:srcRect/>
            <a:stretch>
              <a:fillRect/>
            </a:stretch>
          </p:blipFill>
          <p:spPr bwMode="auto">
            <a:xfrm>
              <a:off x="5889619" y="3017049"/>
              <a:ext cx="714375" cy="714375"/>
            </a:xfrm>
            <a:prstGeom prst="rect">
              <a:avLst/>
            </a:prstGeom>
            <a:noFill/>
            <a:ln w="9525">
              <a:noFill/>
              <a:miter lim="800000"/>
              <a:headEnd/>
              <a:tailEnd/>
            </a:ln>
          </p:spPr>
        </p:pic>
        <p:pic>
          <p:nvPicPr>
            <p:cNvPr id="38" name="Picture 70" descr="http://www.c2cplatform.tw/userfiles/image/%E9%81%8A%E8%89%87%E5%95%86%E5%A0%B4%E5%9C%96.jpg"/>
            <p:cNvPicPr>
              <a:picLocks noChangeAspect="1" noChangeArrowheads="1"/>
            </p:cNvPicPr>
            <p:nvPr/>
          </p:nvPicPr>
          <p:blipFill>
            <a:blip r:embed="rId67" cstate="email">
              <a:extLst>
                <a:ext uri="{28A0092B-C50C-407E-A947-70E740481C1C}">
                  <a14:useLocalDpi xmlns:a14="http://schemas.microsoft.com/office/drawing/2010/main"/>
                </a:ext>
              </a:extLst>
            </a:blip>
            <a:srcRect/>
            <a:stretch>
              <a:fillRect/>
            </a:stretch>
          </p:blipFill>
          <p:spPr bwMode="auto">
            <a:xfrm>
              <a:off x="4056063" y="5095875"/>
              <a:ext cx="801687" cy="541338"/>
            </a:xfrm>
            <a:prstGeom prst="rect">
              <a:avLst/>
            </a:prstGeom>
            <a:noFill/>
            <a:ln w="9525">
              <a:noFill/>
              <a:miter lim="800000"/>
              <a:headEnd/>
              <a:tailEnd/>
            </a:ln>
          </p:spPr>
        </p:pic>
        <p:pic>
          <p:nvPicPr>
            <p:cNvPr id="39" name="Picture 72" descr="http://www.c2cplatform.tw/userfiles/image/Wsign_BG_Vs_CR.JPG">
              <a:hlinkClick r:id="rId68"/>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7832725" y="4738688"/>
              <a:ext cx="1084263" cy="517525"/>
            </a:xfrm>
            <a:prstGeom prst="rect">
              <a:avLst/>
            </a:prstGeom>
            <a:noFill/>
            <a:ln w="9525">
              <a:noFill/>
              <a:miter lim="800000"/>
              <a:headEnd/>
              <a:tailEnd/>
            </a:ln>
          </p:spPr>
        </p:pic>
        <p:pic>
          <p:nvPicPr>
            <p:cNvPr id="40" name="Picture 74" descr="http://www.c2cplatform.tw/userfiles/image/123.JPG"/>
            <p:cNvPicPr>
              <a:picLocks noChangeAspect="1" noChangeArrowheads="1"/>
            </p:cNvPicPr>
            <p:nvPr/>
          </p:nvPicPr>
          <p:blipFill>
            <a:blip r:embed="rId70" cstate="email">
              <a:extLst>
                <a:ext uri="{28A0092B-C50C-407E-A947-70E740481C1C}">
                  <a14:useLocalDpi xmlns:a14="http://schemas.microsoft.com/office/drawing/2010/main"/>
                </a:ext>
              </a:extLst>
            </a:blip>
            <a:srcRect/>
            <a:stretch>
              <a:fillRect/>
            </a:stretch>
          </p:blipFill>
          <p:spPr bwMode="auto">
            <a:xfrm>
              <a:off x="5260975" y="5157788"/>
              <a:ext cx="1752600" cy="714375"/>
            </a:xfrm>
            <a:prstGeom prst="rect">
              <a:avLst/>
            </a:prstGeom>
            <a:noFill/>
            <a:ln w="9525">
              <a:noFill/>
              <a:miter lim="800000"/>
              <a:headEnd/>
              <a:tailEnd/>
            </a:ln>
          </p:spPr>
        </p:pic>
        <p:pic>
          <p:nvPicPr>
            <p:cNvPr id="41" name="Picture 76" descr="http://www.c2cplatform.tw/userfiles/image/TUV_hor_slogan%20copy.jpg">
              <a:hlinkClick r:id="rId71"/>
            </p:cNvPr>
            <p:cNvPicPr>
              <a:picLocks noChangeAspect="1" noChangeArrowheads="1"/>
            </p:cNvPicPr>
            <p:nvPr/>
          </p:nvPicPr>
          <p:blipFill>
            <a:blip r:embed="rId72" cstate="email">
              <a:extLst>
                <a:ext uri="{28A0092B-C50C-407E-A947-70E740481C1C}">
                  <a14:useLocalDpi xmlns:a14="http://schemas.microsoft.com/office/drawing/2010/main"/>
                </a:ext>
              </a:extLst>
            </a:blip>
            <a:srcRect/>
            <a:stretch>
              <a:fillRect/>
            </a:stretch>
          </p:blipFill>
          <p:spPr bwMode="auto">
            <a:xfrm>
              <a:off x="2125663" y="5175250"/>
              <a:ext cx="1930400" cy="495300"/>
            </a:xfrm>
            <a:prstGeom prst="rect">
              <a:avLst/>
            </a:prstGeom>
            <a:noFill/>
            <a:ln w="9525">
              <a:noFill/>
              <a:miter lim="800000"/>
              <a:headEnd/>
              <a:tailEnd/>
            </a:ln>
          </p:spPr>
        </p:pic>
        <p:pic>
          <p:nvPicPr>
            <p:cNvPr id="42" name="Picture 78" descr="http://www.c2cplatform.tw/userfiles/image/%E5%BA%B7%E5%9F%8E.jpg">
              <a:hlinkClick r:id="rId73"/>
            </p:cNvPr>
            <p:cNvPicPr>
              <a:picLocks noChangeAspect="1" noChangeArrowheads="1"/>
            </p:cNvPicPr>
            <p:nvPr/>
          </p:nvPicPr>
          <p:blipFill>
            <a:blip r:embed="rId74" cstate="email">
              <a:extLst>
                <a:ext uri="{28A0092B-C50C-407E-A947-70E740481C1C}">
                  <a14:useLocalDpi xmlns:a14="http://schemas.microsoft.com/office/drawing/2010/main"/>
                </a:ext>
              </a:extLst>
            </a:blip>
            <a:srcRect/>
            <a:stretch>
              <a:fillRect/>
            </a:stretch>
          </p:blipFill>
          <p:spPr bwMode="auto">
            <a:xfrm>
              <a:off x="6923088" y="1363663"/>
              <a:ext cx="727075" cy="501650"/>
            </a:xfrm>
            <a:prstGeom prst="rect">
              <a:avLst/>
            </a:prstGeom>
            <a:noFill/>
            <a:ln w="9525">
              <a:noFill/>
              <a:miter lim="800000"/>
              <a:headEnd/>
              <a:tailEnd/>
            </a:ln>
          </p:spPr>
        </p:pic>
        <p:pic>
          <p:nvPicPr>
            <p:cNvPr id="43" name="Picture 80" descr="http://www.c2cplatform.tw/userfiles/image/%E7%A6%8F%E6%B3%B0%E9%A3%AF%E5%BA%97%E9%9B%86%E5%9C%98.png">
              <a:hlinkClick r:id="rId75"/>
            </p:cNvPr>
            <p:cNvPicPr>
              <a:picLocks noChangeAspect="1" noChangeArrowheads="1"/>
            </p:cNvPicPr>
            <p:nvPr/>
          </p:nvPicPr>
          <p:blipFill>
            <a:blip r:embed="rId76" cstate="email">
              <a:extLst>
                <a:ext uri="{28A0092B-C50C-407E-A947-70E740481C1C}">
                  <a14:useLocalDpi xmlns:a14="http://schemas.microsoft.com/office/drawing/2010/main"/>
                </a:ext>
              </a:extLst>
            </a:blip>
            <a:srcRect/>
            <a:stretch>
              <a:fillRect/>
            </a:stretch>
          </p:blipFill>
          <p:spPr bwMode="auto">
            <a:xfrm>
              <a:off x="7132638" y="4071938"/>
              <a:ext cx="1733550" cy="503237"/>
            </a:xfrm>
            <a:prstGeom prst="rect">
              <a:avLst/>
            </a:prstGeom>
            <a:noFill/>
            <a:ln w="9525">
              <a:noFill/>
              <a:miter lim="800000"/>
              <a:headEnd/>
              <a:tailEnd/>
            </a:ln>
          </p:spPr>
        </p:pic>
        <p:pic>
          <p:nvPicPr>
            <p:cNvPr id="44" name="Picture 82" descr="http://www.c2cplatform.tw/userfiles/image/EPEA%20Taiwan.png">
              <a:hlinkClick r:id="rId77"/>
            </p:cNvPr>
            <p:cNvPicPr>
              <a:picLocks noChangeAspect="1" noChangeArrowheads="1"/>
            </p:cNvPicPr>
            <p:nvPr/>
          </p:nvPicPr>
          <p:blipFill>
            <a:blip r:embed="rId78" cstate="email">
              <a:extLst>
                <a:ext uri="{28A0092B-C50C-407E-A947-70E740481C1C}">
                  <a14:useLocalDpi xmlns:a14="http://schemas.microsoft.com/office/drawing/2010/main"/>
                </a:ext>
              </a:extLst>
            </a:blip>
            <a:srcRect/>
            <a:stretch>
              <a:fillRect/>
            </a:stretch>
          </p:blipFill>
          <p:spPr bwMode="auto">
            <a:xfrm>
              <a:off x="3292475" y="1363663"/>
              <a:ext cx="1225550" cy="563562"/>
            </a:xfrm>
            <a:prstGeom prst="rect">
              <a:avLst/>
            </a:prstGeom>
            <a:noFill/>
            <a:ln w="9525">
              <a:noFill/>
              <a:miter lim="800000"/>
              <a:headEnd/>
              <a:tailEnd/>
            </a:ln>
          </p:spPr>
        </p:pic>
        <p:pic>
          <p:nvPicPr>
            <p:cNvPr id="45" name="Picture 84" descr="http://www.c2cplatform.tw/userfiles/image/JJPan.jpg">
              <a:hlinkClick r:id="rId79"/>
            </p:cNvPr>
            <p:cNvPicPr>
              <a:picLocks noChangeAspect="1" noChangeArrowheads="1"/>
            </p:cNvPicPr>
            <p:nvPr/>
          </p:nvPicPr>
          <p:blipFill>
            <a:blip r:embed="rId80" cstate="email">
              <a:extLst>
                <a:ext uri="{28A0092B-C50C-407E-A947-70E740481C1C}">
                  <a14:useLocalDpi xmlns:a14="http://schemas.microsoft.com/office/drawing/2010/main"/>
                </a:ext>
              </a:extLst>
            </a:blip>
            <a:srcRect/>
            <a:stretch>
              <a:fillRect/>
            </a:stretch>
          </p:blipFill>
          <p:spPr bwMode="auto">
            <a:xfrm>
              <a:off x="6910388" y="5865813"/>
              <a:ext cx="2095500" cy="457200"/>
            </a:xfrm>
            <a:prstGeom prst="rect">
              <a:avLst/>
            </a:prstGeom>
            <a:noFill/>
            <a:ln w="9525">
              <a:noFill/>
              <a:miter lim="800000"/>
              <a:headEnd/>
              <a:tailEnd/>
            </a:ln>
          </p:spPr>
        </p:pic>
      </p:grpSp>
      <p:sp>
        <p:nvSpPr>
          <p:cNvPr id="47" name="內容版面配置區 2"/>
          <p:cNvSpPr txBox="1">
            <a:spLocks/>
          </p:cNvSpPr>
          <p:nvPr/>
        </p:nvSpPr>
        <p:spPr bwMode="auto">
          <a:xfrm>
            <a:off x="337877" y="147640"/>
            <a:ext cx="8400802" cy="646112"/>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342900" lvl="0" indent="-342900" algn="ctr">
              <a:buClr>
                <a:srgbClr val="0C9B74"/>
              </a:buClr>
            </a:pPr>
            <a:r>
              <a:rPr lang="en-US" altLang="zh-TW" sz="3600" b="1" dirty="0">
                <a:solidFill>
                  <a:srgbClr val="006600"/>
                </a:solidFill>
                <a:effectLst>
                  <a:outerShdw blurRad="38100" dist="38100" dir="2700000" algn="tl">
                    <a:srgbClr val="000000">
                      <a:alpha val="43137"/>
                    </a:srgbClr>
                  </a:outerShdw>
                </a:effectLst>
                <a:latin typeface="+mj-lt"/>
                <a:ea typeface="微軟正黑體" pitchFamily="34" charset="-120"/>
                <a:cs typeface="+mj-cs"/>
              </a:rPr>
              <a:t>Taiwan Alliance for C2C</a:t>
            </a:r>
          </a:p>
          <a:p>
            <a:pPr marL="342900" lvl="0" indent="-342900">
              <a:buClr>
                <a:srgbClr val="0C9B74"/>
              </a:buClr>
            </a:pPr>
            <a:endParaRPr kumimoji="1" lang="zh-TW" altLang="en-US" sz="3600" b="1" i="0" u="none" strike="noStrike" kern="0" cap="none" spc="0" normalizeH="0" baseline="0" noProof="0" dirty="0">
              <a:ln>
                <a:noFill/>
              </a:ln>
              <a:solidFill>
                <a:srgbClr val="0C9B74"/>
              </a:solidFill>
              <a:effectLst/>
              <a:uLnTx/>
              <a:uFillTx/>
              <a:latin typeface="Times New Roman" pitchFamily="18" charset="0"/>
              <a:ea typeface="微軟正黑體" pitchFamily="34" charset="-120"/>
              <a:cs typeface="Times New Roman" pitchFamily="18" charset="0"/>
            </a:endParaRPr>
          </a:p>
        </p:txBody>
      </p:sp>
      <p:sp>
        <p:nvSpPr>
          <p:cNvPr id="46" name="投影片編號版面配置區 1">
            <a:extLst>
              <a:ext uri="{FF2B5EF4-FFF2-40B4-BE49-F238E27FC236}">
                <a16:creationId xmlns:a16="http://schemas.microsoft.com/office/drawing/2014/main" xmlns="" id="{9EFFA1A1-5E92-5040-BF06-5F4438D14E4F}"/>
              </a:ext>
            </a:extLst>
          </p:cNvPr>
          <p:cNvSpPr>
            <a:spLocks noGrp="1"/>
          </p:cNvSpPr>
          <p:nvPr>
            <p:ph type="sldNum" sz="quarter" idx="12"/>
          </p:nvPr>
        </p:nvSpPr>
        <p:spPr>
          <a:xfrm>
            <a:off x="6553200" y="6356350"/>
            <a:ext cx="2133600" cy="365125"/>
          </a:xfrm>
        </p:spPr>
        <p:txBody>
          <a:bodyPr/>
          <a:lstStyle/>
          <a:p>
            <a:fld id="{E00CDDB3-110B-4B72-951B-219555B22D42}" type="slidenum">
              <a:rPr lang="zh-TW" altLang="en-US" smtClean="0"/>
              <a:pPr/>
              <a:t>53</a:t>
            </a:fld>
            <a:endParaRPr lang="zh-TW" altLang="en-US" dirty="0"/>
          </a:p>
        </p:txBody>
      </p:sp>
    </p:spTree>
    <p:extLst>
      <p:ext uri="{BB962C8B-B14F-4D97-AF65-F5344CB8AC3E}">
        <p14:creationId xmlns:p14="http://schemas.microsoft.com/office/powerpoint/2010/main" val="2439256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5473080" y="6356350"/>
            <a:ext cx="2133600" cy="365125"/>
          </a:xfrm>
        </p:spPr>
        <p:txBody>
          <a:bodyPr/>
          <a:lstStyle/>
          <a:p>
            <a:fld id="{E00CDDB3-110B-4B72-951B-219555B22D42}" type="slidenum">
              <a:rPr lang="zh-TW" altLang="en-US" smtClean="0"/>
              <a:pPr/>
              <a:t>54</a:t>
            </a:fld>
            <a:endParaRPr lang="zh-TW" altLang="en-US" dirty="0"/>
          </a:p>
        </p:txBody>
      </p:sp>
      <p:sp>
        <p:nvSpPr>
          <p:cNvPr id="10" name="標題 1"/>
          <p:cNvSpPr txBox="1">
            <a:spLocks/>
          </p:cNvSpPr>
          <p:nvPr/>
        </p:nvSpPr>
        <p:spPr>
          <a:xfrm>
            <a:off x="515297" y="330456"/>
            <a:ext cx="8390239" cy="666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200" b="1" dirty="0" smtClean="0">
                <a:solidFill>
                  <a:srgbClr val="006600"/>
                </a:solidFill>
                <a:effectLst>
                  <a:outerShdw blurRad="38100" dist="38100" dir="2700000" algn="tl">
                    <a:srgbClr val="000000">
                      <a:alpha val="43137"/>
                    </a:srgbClr>
                  </a:outerShdw>
                </a:effectLst>
                <a:ea typeface="微軟正黑體" pitchFamily="34" charset="-120"/>
              </a:rPr>
              <a:t>A Domestic and Global </a:t>
            </a:r>
            <a:r>
              <a:rPr lang="en-US" altLang="zh-TW" sz="3200" b="1" dirty="0">
                <a:solidFill>
                  <a:srgbClr val="006600"/>
                </a:solidFill>
                <a:effectLst>
                  <a:outerShdw blurRad="38100" dist="38100" dir="2700000" algn="tl">
                    <a:srgbClr val="000000">
                      <a:alpha val="43137"/>
                    </a:srgbClr>
                  </a:outerShdw>
                </a:effectLst>
                <a:ea typeface="微軟正黑體" pitchFamily="34" charset="-120"/>
              </a:rPr>
              <a:t>Green Economy Network</a:t>
            </a:r>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034220"/>
            <a:ext cx="5426362" cy="5530210"/>
          </a:xfrm>
          <a:prstGeom prst="rect">
            <a:avLst/>
          </a:prstGeom>
        </p:spPr>
      </p:pic>
      <p:sp>
        <p:nvSpPr>
          <p:cNvPr id="6" name="橢圓 5"/>
          <p:cNvSpPr/>
          <p:nvPr/>
        </p:nvSpPr>
        <p:spPr>
          <a:xfrm>
            <a:off x="2870959" y="1509483"/>
            <a:ext cx="2514215" cy="2458151"/>
          </a:xfrm>
          <a:prstGeom prst="ellipse">
            <a:avLst/>
          </a:prstGeom>
          <a:solidFill>
            <a:schemeClr val="tx2">
              <a:lumMod val="20000"/>
              <a:lumOff val="80000"/>
            </a:schemeClr>
          </a:solidFill>
          <a:ln>
            <a:noFill/>
          </a:ln>
          <a:effectLst>
            <a:outerShdw blurRad="50800" dist="38100" dir="5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n w="0"/>
                <a:solidFill>
                  <a:srgbClr val="FF000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Deployment</a:t>
            </a:r>
          </a:p>
          <a:p>
            <a:pPr algn="ctr"/>
            <a:r>
              <a:rPr lang="en-US" altLang="zh-TW" sz="2000" b="1" dirty="0">
                <a:ln w="0"/>
                <a:solidFill>
                  <a:srgbClr val="FF000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Strategies</a:t>
            </a:r>
            <a:endParaRPr lang="zh-TW" altLang="en-US" sz="2000" b="1" dirty="0">
              <a:ln w="0"/>
              <a:solidFill>
                <a:srgbClr val="FF000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7" name="文本框 53"/>
          <p:cNvSpPr txBox="1"/>
          <p:nvPr/>
        </p:nvSpPr>
        <p:spPr>
          <a:xfrm>
            <a:off x="2517967" y="3558882"/>
            <a:ext cx="1551402" cy="830997"/>
          </a:xfrm>
          <a:prstGeom prst="rect">
            <a:avLst/>
          </a:prstGeom>
          <a:noFill/>
        </p:spPr>
        <p:txBody>
          <a:bodyPr wrap="square" rtlCol="0">
            <a:spAutoFit/>
          </a:bodyPr>
          <a:lstStyle/>
          <a:p>
            <a:pPr algn="ctr" fontAlgn="base">
              <a:spcBef>
                <a:spcPct val="0"/>
              </a:spcBef>
              <a:spcAft>
                <a:spcPct val="0"/>
              </a:spcAft>
            </a:pPr>
            <a:r>
              <a:rPr kumimoji="1" lang="en-US" altLang="zh-TW"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Financial</a:t>
            </a:r>
            <a:r>
              <a:rPr kumimoji="1" lang="zh-TW" altLang="en-US"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 </a:t>
            </a:r>
            <a:r>
              <a:rPr kumimoji="1" lang="en-US" altLang="zh-TW"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and</a:t>
            </a:r>
            <a:r>
              <a:rPr kumimoji="1" lang="zh-TW" altLang="en-US"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 </a:t>
            </a:r>
            <a:r>
              <a:rPr kumimoji="1" lang="en-US" altLang="zh-TW"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Technical</a:t>
            </a:r>
            <a:r>
              <a:rPr kumimoji="1" lang="zh-TW" altLang="en-US"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 </a:t>
            </a:r>
            <a:r>
              <a:rPr kumimoji="1" lang="en-US" altLang="zh-TW"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Discussion</a:t>
            </a:r>
            <a:endParaRPr kumimoji="1" lang="zh-TW" altLang="en-US"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
        <p:nvSpPr>
          <p:cNvPr id="9" name="橢圓 8"/>
          <p:cNvSpPr/>
          <p:nvPr/>
        </p:nvSpPr>
        <p:spPr>
          <a:xfrm>
            <a:off x="3131840" y="4774296"/>
            <a:ext cx="592270" cy="513070"/>
          </a:xfrm>
          <a:prstGeom prst="ellipse">
            <a:avLst/>
          </a:prstGeom>
          <a:solidFill>
            <a:schemeClr val="bg2"/>
          </a:solidFill>
          <a:ln>
            <a:noFill/>
          </a:ln>
          <a:effectLst>
            <a:outerShdw blurRad="50800" dist="38100" dir="5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1095517" y="2991906"/>
            <a:ext cx="799564" cy="797137"/>
          </a:xfrm>
          <a:prstGeom prst="ellipse">
            <a:avLst/>
          </a:prstGeom>
          <a:solidFill>
            <a:schemeClr val="tx2">
              <a:lumMod val="20000"/>
              <a:lumOff val="80000"/>
            </a:schemeClr>
          </a:solidFill>
          <a:ln>
            <a:noFill/>
          </a:ln>
          <a:effectLst>
            <a:outerShdw blurRad="50800" dist="38100" dir="5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2410960" y="5183930"/>
            <a:ext cx="799564" cy="797137"/>
          </a:xfrm>
          <a:prstGeom prst="ellipse">
            <a:avLst/>
          </a:prstGeom>
          <a:solidFill>
            <a:schemeClr val="tx2">
              <a:lumMod val="20000"/>
              <a:lumOff val="80000"/>
            </a:schemeClr>
          </a:solidFill>
          <a:ln>
            <a:noFill/>
          </a:ln>
          <a:effectLst>
            <a:outerShdw blurRad="50800" dist="38100" dir="5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3916452" y="4826106"/>
            <a:ext cx="799564" cy="797137"/>
          </a:xfrm>
          <a:prstGeom prst="ellipse">
            <a:avLst/>
          </a:prstGeom>
          <a:solidFill>
            <a:schemeClr val="tx2">
              <a:lumMod val="20000"/>
              <a:lumOff val="80000"/>
            </a:schemeClr>
          </a:solidFill>
          <a:ln>
            <a:noFill/>
          </a:ln>
          <a:effectLst>
            <a:outerShdw blurRad="50800" dist="38100" dir="51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本框 53"/>
          <p:cNvSpPr txBox="1"/>
          <p:nvPr/>
        </p:nvSpPr>
        <p:spPr>
          <a:xfrm>
            <a:off x="2728938" y="4818154"/>
            <a:ext cx="1362221" cy="488160"/>
          </a:xfrm>
          <a:prstGeom prst="rect">
            <a:avLst/>
          </a:prstGeom>
          <a:noFill/>
        </p:spPr>
        <p:txBody>
          <a:bodyPr wrap="square" rtlCol="0">
            <a:spAutoFit/>
          </a:bodyPr>
          <a:lstStyle/>
          <a:p>
            <a:pPr algn="ctr" fontAlgn="base">
              <a:spcBef>
                <a:spcPct val="0"/>
              </a:spcBef>
              <a:spcAft>
                <a:spcPct val="0"/>
              </a:spcAft>
            </a:pPr>
            <a:r>
              <a:rPr kumimoji="1" lang="en-US" altLang="zh-TW"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Technical</a:t>
            </a:r>
            <a:r>
              <a:rPr kumimoji="1" lang="zh-TW" altLang="en-US"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 </a:t>
            </a:r>
            <a:r>
              <a:rPr kumimoji="1" lang="en-US" altLang="zh-TW" sz="1600" b="1" dirty="0">
                <a:ln w="0"/>
                <a:solidFill>
                  <a:srgbClr val="FF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Alliance</a:t>
            </a:r>
          </a:p>
        </p:txBody>
      </p:sp>
      <p:grpSp>
        <p:nvGrpSpPr>
          <p:cNvPr id="11" name="组合 38"/>
          <p:cNvGrpSpPr>
            <a:grpSpLocks noChangeAspect="1"/>
          </p:cNvGrpSpPr>
          <p:nvPr/>
        </p:nvGrpSpPr>
        <p:grpSpPr>
          <a:xfrm>
            <a:off x="1416900" y="3198252"/>
            <a:ext cx="600967" cy="405007"/>
            <a:chOff x="10110788" y="4454526"/>
            <a:chExt cx="1795462" cy="1192213"/>
          </a:xfrm>
        </p:grpSpPr>
        <p:sp>
          <p:nvSpPr>
            <p:cNvPr id="12" name="Freeform 9"/>
            <p:cNvSpPr>
              <a:spLocks/>
            </p:cNvSpPr>
            <p:nvPr/>
          </p:nvSpPr>
          <p:spPr bwMode="auto">
            <a:xfrm>
              <a:off x="10766425" y="4454526"/>
              <a:ext cx="566738" cy="346075"/>
            </a:xfrm>
            <a:custGeom>
              <a:avLst/>
              <a:gdLst>
                <a:gd name="T0" fmla="*/ 357 w 357"/>
                <a:gd name="T1" fmla="*/ 12 h 218"/>
                <a:gd name="T2" fmla="*/ 357 w 357"/>
                <a:gd name="T3" fmla="*/ 0 h 218"/>
                <a:gd name="T4" fmla="*/ 357 w 357"/>
                <a:gd name="T5" fmla="*/ 0 h 218"/>
                <a:gd name="T6" fmla="*/ 351 w 357"/>
                <a:gd name="T7" fmla="*/ 0 h 218"/>
                <a:gd name="T8" fmla="*/ 29 w 357"/>
                <a:gd name="T9" fmla="*/ 0 h 218"/>
                <a:gd name="T10" fmla="*/ 29 w 357"/>
                <a:gd name="T11" fmla="*/ 0 h 218"/>
                <a:gd name="T12" fmla="*/ 23 w 357"/>
                <a:gd name="T13" fmla="*/ 0 h 218"/>
                <a:gd name="T14" fmla="*/ 19 w 357"/>
                <a:gd name="T15" fmla="*/ 2 h 218"/>
                <a:gd name="T16" fmla="*/ 8 w 357"/>
                <a:gd name="T17" fmla="*/ 8 h 218"/>
                <a:gd name="T18" fmla="*/ 2 w 357"/>
                <a:gd name="T19" fmla="*/ 19 h 218"/>
                <a:gd name="T20" fmla="*/ 0 w 357"/>
                <a:gd name="T21" fmla="*/ 23 h 218"/>
                <a:gd name="T22" fmla="*/ 0 w 357"/>
                <a:gd name="T23" fmla="*/ 29 h 218"/>
                <a:gd name="T24" fmla="*/ 0 w 357"/>
                <a:gd name="T25" fmla="*/ 189 h 218"/>
                <a:gd name="T26" fmla="*/ 0 w 357"/>
                <a:gd name="T27" fmla="*/ 189 h 218"/>
                <a:gd name="T28" fmla="*/ 0 w 357"/>
                <a:gd name="T29" fmla="*/ 195 h 218"/>
                <a:gd name="T30" fmla="*/ 2 w 357"/>
                <a:gd name="T31" fmla="*/ 199 h 218"/>
                <a:gd name="T32" fmla="*/ 8 w 357"/>
                <a:gd name="T33" fmla="*/ 210 h 218"/>
                <a:gd name="T34" fmla="*/ 19 w 357"/>
                <a:gd name="T35" fmla="*/ 216 h 218"/>
                <a:gd name="T36" fmla="*/ 23 w 357"/>
                <a:gd name="T37" fmla="*/ 218 h 218"/>
                <a:gd name="T38" fmla="*/ 29 w 357"/>
                <a:gd name="T39" fmla="*/ 218 h 218"/>
                <a:gd name="T40" fmla="*/ 291 w 357"/>
                <a:gd name="T41" fmla="*/ 218 h 218"/>
                <a:gd name="T42" fmla="*/ 291 w 357"/>
                <a:gd name="T43" fmla="*/ 218 h 218"/>
                <a:gd name="T44" fmla="*/ 303 w 357"/>
                <a:gd name="T45" fmla="*/ 201 h 218"/>
                <a:gd name="T46" fmla="*/ 313 w 357"/>
                <a:gd name="T47" fmla="*/ 185 h 218"/>
                <a:gd name="T48" fmla="*/ 324 w 357"/>
                <a:gd name="T49" fmla="*/ 166 h 218"/>
                <a:gd name="T50" fmla="*/ 332 w 357"/>
                <a:gd name="T51" fmla="*/ 149 h 218"/>
                <a:gd name="T52" fmla="*/ 342 w 357"/>
                <a:gd name="T53" fmla="*/ 114 h 218"/>
                <a:gd name="T54" fmla="*/ 351 w 357"/>
                <a:gd name="T55" fmla="*/ 83 h 218"/>
                <a:gd name="T56" fmla="*/ 355 w 357"/>
                <a:gd name="T57" fmla="*/ 54 h 218"/>
                <a:gd name="T58" fmla="*/ 357 w 357"/>
                <a:gd name="T59" fmla="*/ 33 h 218"/>
                <a:gd name="T60" fmla="*/ 357 w 357"/>
                <a:gd name="T61" fmla="*/ 12 h 218"/>
                <a:gd name="T62" fmla="*/ 357 w 357"/>
                <a:gd name="T63"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7" h="218">
                  <a:moveTo>
                    <a:pt x="357" y="12"/>
                  </a:moveTo>
                  <a:lnTo>
                    <a:pt x="357" y="0"/>
                  </a:lnTo>
                  <a:lnTo>
                    <a:pt x="357" y="0"/>
                  </a:lnTo>
                  <a:lnTo>
                    <a:pt x="351" y="0"/>
                  </a:lnTo>
                  <a:lnTo>
                    <a:pt x="29" y="0"/>
                  </a:lnTo>
                  <a:lnTo>
                    <a:pt x="29" y="0"/>
                  </a:lnTo>
                  <a:lnTo>
                    <a:pt x="23" y="0"/>
                  </a:lnTo>
                  <a:lnTo>
                    <a:pt x="19" y="2"/>
                  </a:lnTo>
                  <a:lnTo>
                    <a:pt x="8" y="8"/>
                  </a:lnTo>
                  <a:lnTo>
                    <a:pt x="2" y="19"/>
                  </a:lnTo>
                  <a:lnTo>
                    <a:pt x="0" y="23"/>
                  </a:lnTo>
                  <a:lnTo>
                    <a:pt x="0" y="29"/>
                  </a:lnTo>
                  <a:lnTo>
                    <a:pt x="0" y="189"/>
                  </a:lnTo>
                  <a:lnTo>
                    <a:pt x="0" y="189"/>
                  </a:lnTo>
                  <a:lnTo>
                    <a:pt x="0" y="195"/>
                  </a:lnTo>
                  <a:lnTo>
                    <a:pt x="2" y="199"/>
                  </a:lnTo>
                  <a:lnTo>
                    <a:pt x="8" y="210"/>
                  </a:lnTo>
                  <a:lnTo>
                    <a:pt x="19" y="216"/>
                  </a:lnTo>
                  <a:lnTo>
                    <a:pt x="23" y="218"/>
                  </a:lnTo>
                  <a:lnTo>
                    <a:pt x="29" y="218"/>
                  </a:lnTo>
                  <a:lnTo>
                    <a:pt x="291" y="218"/>
                  </a:lnTo>
                  <a:lnTo>
                    <a:pt x="291" y="218"/>
                  </a:lnTo>
                  <a:lnTo>
                    <a:pt x="303" y="201"/>
                  </a:lnTo>
                  <a:lnTo>
                    <a:pt x="313" y="185"/>
                  </a:lnTo>
                  <a:lnTo>
                    <a:pt x="324" y="166"/>
                  </a:lnTo>
                  <a:lnTo>
                    <a:pt x="332" y="149"/>
                  </a:lnTo>
                  <a:lnTo>
                    <a:pt x="342" y="114"/>
                  </a:lnTo>
                  <a:lnTo>
                    <a:pt x="351" y="83"/>
                  </a:lnTo>
                  <a:lnTo>
                    <a:pt x="355" y="54"/>
                  </a:lnTo>
                  <a:lnTo>
                    <a:pt x="357" y="33"/>
                  </a:lnTo>
                  <a:lnTo>
                    <a:pt x="357" y="12"/>
                  </a:lnTo>
                  <a:lnTo>
                    <a:pt x="357" y="1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p:cNvSpPr>
            <p:nvPr/>
          </p:nvSpPr>
          <p:spPr bwMode="auto">
            <a:xfrm>
              <a:off x="10125075" y="4454526"/>
              <a:ext cx="561975" cy="346075"/>
            </a:xfrm>
            <a:custGeom>
              <a:avLst/>
              <a:gdLst>
                <a:gd name="T0" fmla="*/ 31 w 354"/>
                <a:gd name="T1" fmla="*/ 218 h 218"/>
                <a:gd name="T2" fmla="*/ 323 w 354"/>
                <a:gd name="T3" fmla="*/ 218 h 218"/>
                <a:gd name="T4" fmla="*/ 323 w 354"/>
                <a:gd name="T5" fmla="*/ 218 h 218"/>
                <a:gd name="T6" fmla="*/ 329 w 354"/>
                <a:gd name="T7" fmla="*/ 218 h 218"/>
                <a:gd name="T8" fmla="*/ 336 w 354"/>
                <a:gd name="T9" fmla="*/ 216 h 218"/>
                <a:gd name="T10" fmla="*/ 344 w 354"/>
                <a:gd name="T11" fmla="*/ 210 h 218"/>
                <a:gd name="T12" fmla="*/ 352 w 354"/>
                <a:gd name="T13" fmla="*/ 199 h 218"/>
                <a:gd name="T14" fmla="*/ 352 w 354"/>
                <a:gd name="T15" fmla="*/ 195 h 218"/>
                <a:gd name="T16" fmla="*/ 354 w 354"/>
                <a:gd name="T17" fmla="*/ 189 h 218"/>
                <a:gd name="T18" fmla="*/ 354 w 354"/>
                <a:gd name="T19" fmla="*/ 29 h 218"/>
                <a:gd name="T20" fmla="*/ 354 w 354"/>
                <a:gd name="T21" fmla="*/ 29 h 218"/>
                <a:gd name="T22" fmla="*/ 352 w 354"/>
                <a:gd name="T23" fmla="*/ 23 h 218"/>
                <a:gd name="T24" fmla="*/ 352 w 354"/>
                <a:gd name="T25" fmla="*/ 19 h 218"/>
                <a:gd name="T26" fmla="*/ 344 w 354"/>
                <a:gd name="T27" fmla="*/ 8 h 218"/>
                <a:gd name="T28" fmla="*/ 336 w 354"/>
                <a:gd name="T29" fmla="*/ 2 h 218"/>
                <a:gd name="T30" fmla="*/ 329 w 354"/>
                <a:gd name="T31" fmla="*/ 0 h 218"/>
                <a:gd name="T32" fmla="*/ 323 w 354"/>
                <a:gd name="T33" fmla="*/ 0 h 218"/>
                <a:gd name="T34" fmla="*/ 31 w 354"/>
                <a:gd name="T35" fmla="*/ 0 h 218"/>
                <a:gd name="T36" fmla="*/ 31 w 354"/>
                <a:gd name="T37" fmla="*/ 0 h 218"/>
                <a:gd name="T38" fmla="*/ 24 w 354"/>
                <a:gd name="T39" fmla="*/ 0 h 218"/>
                <a:gd name="T40" fmla="*/ 18 w 354"/>
                <a:gd name="T41" fmla="*/ 2 h 218"/>
                <a:gd name="T42" fmla="*/ 10 w 354"/>
                <a:gd name="T43" fmla="*/ 8 h 218"/>
                <a:gd name="T44" fmla="*/ 2 w 354"/>
                <a:gd name="T45" fmla="*/ 19 h 218"/>
                <a:gd name="T46" fmla="*/ 2 w 354"/>
                <a:gd name="T47" fmla="*/ 23 h 218"/>
                <a:gd name="T48" fmla="*/ 0 w 354"/>
                <a:gd name="T49" fmla="*/ 29 h 218"/>
                <a:gd name="T50" fmla="*/ 0 w 354"/>
                <a:gd name="T51" fmla="*/ 189 h 218"/>
                <a:gd name="T52" fmla="*/ 0 w 354"/>
                <a:gd name="T53" fmla="*/ 189 h 218"/>
                <a:gd name="T54" fmla="*/ 2 w 354"/>
                <a:gd name="T55" fmla="*/ 195 h 218"/>
                <a:gd name="T56" fmla="*/ 2 w 354"/>
                <a:gd name="T57" fmla="*/ 199 h 218"/>
                <a:gd name="T58" fmla="*/ 10 w 354"/>
                <a:gd name="T59" fmla="*/ 210 h 218"/>
                <a:gd name="T60" fmla="*/ 18 w 354"/>
                <a:gd name="T61" fmla="*/ 216 h 218"/>
                <a:gd name="T62" fmla="*/ 24 w 354"/>
                <a:gd name="T63" fmla="*/ 218 h 218"/>
                <a:gd name="T64" fmla="*/ 31 w 354"/>
                <a:gd name="T65" fmla="*/ 218 h 218"/>
                <a:gd name="T66" fmla="*/ 31 w 354"/>
                <a:gd name="T67"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4" h="218">
                  <a:moveTo>
                    <a:pt x="31" y="218"/>
                  </a:moveTo>
                  <a:lnTo>
                    <a:pt x="323" y="218"/>
                  </a:lnTo>
                  <a:lnTo>
                    <a:pt x="323" y="218"/>
                  </a:lnTo>
                  <a:lnTo>
                    <a:pt x="329" y="218"/>
                  </a:lnTo>
                  <a:lnTo>
                    <a:pt x="336" y="216"/>
                  </a:lnTo>
                  <a:lnTo>
                    <a:pt x="344" y="210"/>
                  </a:lnTo>
                  <a:lnTo>
                    <a:pt x="352" y="199"/>
                  </a:lnTo>
                  <a:lnTo>
                    <a:pt x="352" y="195"/>
                  </a:lnTo>
                  <a:lnTo>
                    <a:pt x="354" y="189"/>
                  </a:lnTo>
                  <a:lnTo>
                    <a:pt x="354" y="29"/>
                  </a:lnTo>
                  <a:lnTo>
                    <a:pt x="354" y="29"/>
                  </a:lnTo>
                  <a:lnTo>
                    <a:pt x="352" y="23"/>
                  </a:lnTo>
                  <a:lnTo>
                    <a:pt x="352" y="19"/>
                  </a:lnTo>
                  <a:lnTo>
                    <a:pt x="344" y="8"/>
                  </a:lnTo>
                  <a:lnTo>
                    <a:pt x="336" y="2"/>
                  </a:lnTo>
                  <a:lnTo>
                    <a:pt x="329" y="0"/>
                  </a:lnTo>
                  <a:lnTo>
                    <a:pt x="323" y="0"/>
                  </a:lnTo>
                  <a:lnTo>
                    <a:pt x="31" y="0"/>
                  </a:lnTo>
                  <a:lnTo>
                    <a:pt x="31" y="0"/>
                  </a:lnTo>
                  <a:lnTo>
                    <a:pt x="24" y="0"/>
                  </a:lnTo>
                  <a:lnTo>
                    <a:pt x="18" y="2"/>
                  </a:lnTo>
                  <a:lnTo>
                    <a:pt x="10" y="8"/>
                  </a:lnTo>
                  <a:lnTo>
                    <a:pt x="2" y="19"/>
                  </a:lnTo>
                  <a:lnTo>
                    <a:pt x="2" y="23"/>
                  </a:lnTo>
                  <a:lnTo>
                    <a:pt x="0" y="29"/>
                  </a:lnTo>
                  <a:lnTo>
                    <a:pt x="0" y="189"/>
                  </a:lnTo>
                  <a:lnTo>
                    <a:pt x="0" y="189"/>
                  </a:lnTo>
                  <a:lnTo>
                    <a:pt x="2" y="195"/>
                  </a:lnTo>
                  <a:lnTo>
                    <a:pt x="2" y="199"/>
                  </a:lnTo>
                  <a:lnTo>
                    <a:pt x="10" y="210"/>
                  </a:lnTo>
                  <a:lnTo>
                    <a:pt x="18" y="216"/>
                  </a:lnTo>
                  <a:lnTo>
                    <a:pt x="24" y="218"/>
                  </a:lnTo>
                  <a:lnTo>
                    <a:pt x="31" y="218"/>
                  </a:lnTo>
                  <a:lnTo>
                    <a:pt x="31" y="218"/>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
            <p:cNvSpPr>
              <a:spLocks/>
            </p:cNvSpPr>
            <p:nvPr/>
          </p:nvSpPr>
          <p:spPr bwMode="auto">
            <a:xfrm>
              <a:off x="10110788" y="4876801"/>
              <a:ext cx="1044575" cy="347663"/>
            </a:xfrm>
            <a:custGeom>
              <a:avLst/>
              <a:gdLst>
                <a:gd name="T0" fmla="*/ 531 w 658"/>
                <a:gd name="T1" fmla="*/ 219 h 219"/>
                <a:gd name="T2" fmla="*/ 531 w 658"/>
                <a:gd name="T3" fmla="*/ 219 h 219"/>
                <a:gd name="T4" fmla="*/ 538 w 658"/>
                <a:gd name="T5" fmla="*/ 188 h 219"/>
                <a:gd name="T6" fmla="*/ 548 w 658"/>
                <a:gd name="T7" fmla="*/ 157 h 219"/>
                <a:gd name="T8" fmla="*/ 562 w 658"/>
                <a:gd name="T9" fmla="*/ 128 h 219"/>
                <a:gd name="T10" fmla="*/ 579 w 658"/>
                <a:gd name="T11" fmla="*/ 101 h 219"/>
                <a:gd name="T12" fmla="*/ 598 w 658"/>
                <a:gd name="T13" fmla="*/ 74 h 219"/>
                <a:gd name="T14" fmla="*/ 616 w 658"/>
                <a:gd name="T15" fmla="*/ 49 h 219"/>
                <a:gd name="T16" fmla="*/ 658 w 658"/>
                <a:gd name="T17" fmla="*/ 2 h 219"/>
                <a:gd name="T18" fmla="*/ 658 w 658"/>
                <a:gd name="T19" fmla="*/ 2 h 219"/>
                <a:gd name="T20" fmla="*/ 648 w 658"/>
                <a:gd name="T21" fmla="*/ 0 h 219"/>
                <a:gd name="T22" fmla="*/ 31 w 658"/>
                <a:gd name="T23" fmla="*/ 0 h 219"/>
                <a:gd name="T24" fmla="*/ 31 w 658"/>
                <a:gd name="T25" fmla="*/ 0 h 219"/>
                <a:gd name="T26" fmla="*/ 25 w 658"/>
                <a:gd name="T27" fmla="*/ 0 h 219"/>
                <a:gd name="T28" fmla="*/ 19 w 658"/>
                <a:gd name="T29" fmla="*/ 2 h 219"/>
                <a:gd name="T30" fmla="*/ 9 w 658"/>
                <a:gd name="T31" fmla="*/ 8 h 219"/>
                <a:gd name="T32" fmla="*/ 2 w 658"/>
                <a:gd name="T33" fmla="*/ 18 h 219"/>
                <a:gd name="T34" fmla="*/ 0 w 658"/>
                <a:gd name="T35" fmla="*/ 24 h 219"/>
                <a:gd name="T36" fmla="*/ 0 w 658"/>
                <a:gd name="T37" fmla="*/ 31 h 219"/>
                <a:gd name="T38" fmla="*/ 0 w 658"/>
                <a:gd name="T39" fmla="*/ 188 h 219"/>
                <a:gd name="T40" fmla="*/ 0 w 658"/>
                <a:gd name="T41" fmla="*/ 188 h 219"/>
                <a:gd name="T42" fmla="*/ 0 w 658"/>
                <a:gd name="T43" fmla="*/ 195 h 219"/>
                <a:gd name="T44" fmla="*/ 2 w 658"/>
                <a:gd name="T45" fmla="*/ 201 h 219"/>
                <a:gd name="T46" fmla="*/ 9 w 658"/>
                <a:gd name="T47" fmla="*/ 209 h 219"/>
                <a:gd name="T48" fmla="*/ 19 w 658"/>
                <a:gd name="T49" fmla="*/ 217 h 219"/>
                <a:gd name="T50" fmla="*/ 25 w 658"/>
                <a:gd name="T51" fmla="*/ 217 h 219"/>
                <a:gd name="T52" fmla="*/ 31 w 658"/>
                <a:gd name="T53" fmla="*/ 219 h 219"/>
                <a:gd name="T54" fmla="*/ 531 w 658"/>
                <a:gd name="T5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8" h="219">
                  <a:moveTo>
                    <a:pt x="531" y="219"/>
                  </a:moveTo>
                  <a:lnTo>
                    <a:pt x="531" y="219"/>
                  </a:lnTo>
                  <a:lnTo>
                    <a:pt x="538" y="188"/>
                  </a:lnTo>
                  <a:lnTo>
                    <a:pt x="548" y="157"/>
                  </a:lnTo>
                  <a:lnTo>
                    <a:pt x="562" y="128"/>
                  </a:lnTo>
                  <a:lnTo>
                    <a:pt x="579" y="101"/>
                  </a:lnTo>
                  <a:lnTo>
                    <a:pt x="598" y="74"/>
                  </a:lnTo>
                  <a:lnTo>
                    <a:pt x="616" y="49"/>
                  </a:lnTo>
                  <a:lnTo>
                    <a:pt x="658" y="2"/>
                  </a:lnTo>
                  <a:lnTo>
                    <a:pt x="658" y="2"/>
                  </a:lnTo>
                  <a:lnTo>
                    <a:pt x="648" y="0"/>
                  </a:lnTo>
                  <a:lnTo>
                    <a:pt x="31" y="0"/>
                  </a:lnTo>
                  <a:lnTo>
                    <a:pt x="31" y="0"/>
                  </a:lnTo>
                  <a:lnTo>
                    <a:pt x="25" y="0"/>
                  </a:lnTo>
                  <a:lnTo>
                    <a:pt x="19" y="2"/>
                  </a:lnTo>
                  <a:lnTo>
                    <a:pt x="9" y="8"/>
                  </a:lnTo>
                  <a:lnTo>
                    <a:pt x="2" y="18"/>
                  </a:lnTo>
                  <a:lnTo>
                    <a:pt x="0" y="24"/>
                  </a:lnTo>
                  <a:lnTo>
                    <a:pt x="0" y="31"/>
                  </a:lnTo>
                  <a:lnTo>
                    <a:pt x="0" y="188"/>
                  </a:lnTo>
                  <a:lnTo>
                    <a:pt x="0" y="188"/>
                  </a:lnTo>
                  <a:lnTo>
                    <a:pt x="0" y="195"/>
                  </a:lnTo>
                  <a:lnTo>
                    <a:pt x="2" y="201"/>
                  </a:lnTo>
                  <a:lnTo>
                    <a:pt x="9" y="209"/>
                  </a:lnTo>
                  <a:lnTo>
                    <a:pt x="19" y="217"/>
                  </a:lnTo>
                  <a:lnTo>
                    <a:pt x="25" y="217"/>
                  </a:lnTo>
                  <a:lnTo>
                    <a:pt x="31" y="219"/>
                  </a:lnTo>
                  <a:lnTo>
                    <a:pt x="531" y="219"/>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2"/>
            <p:cNvSpPr>
              <a:spLocks/>
            </p:cNvSpPr>
            <p:nvPr/>
          </p:nvSpPr>
          <p:spPr bwMode="auto">
            <a:xfrm>
              <a:off x="10125075" y="5297488"/>
              <a:ext cx="561975" cy="349250"/>
            </a:xfrm>
            <a:custGeom>
              <a:avLst/>
              <a:gdLst>
                <a:gd name="T0" fmla="*/ 323 w 354"/>
                <a:gd name="T1" fmla="*/ 0 h 220"/>
                <a:gd name="T2" fmla="*/ 31 w 354"/>
                <a:gd name="T3" fmla="*/ 0 h 220"/>
                <a:gd name="T4" fmla="*/ 31 w 354"/>
                <a:gd name="T5" fmla="*/ 0 h 220"/>
                <a:gd name="T6" fmla="*/ 24 w 354"/>
                <a:gd name="T7" fmla="*/ 0 h 220"/>
                <a:gd name="T8" fmla="*/ 18 w 354"/>
                <a:gd name="T9" fmla="*/ 2 h 220"/>
                <a:gd name="T10" fmla="*/ 10 w 354"/>
                <a:gd name="T11" fmla="*/ 8 h 220"/>
                <a:gd name="T12" fmla="*/ 2 w 354"/>
                <a:gd name="T13" fmla="*/ 19 h 220"/>
                <a:gd name="T14" fmla="*/ 2 w 354"/>
                <a:gd name="T15" fmla="*/ 25 h 220"/>
                <a:gd name="T16" fmla="*/ 0 w 354"/>
                <a:gd name="T17" fmla="*/ 31 h 220"/>
                <a:gd name="T18" fmla="*/ 0 w 354"/>
                <a:gd name="T19" fmla="*/ 189 h 220"/>
                <a:gd name="T20" fmla="*/ 0 w 354"/>
                <a:gd name="T21" fmla="*/ 189 h 220"/>
                <a:gd name="T22" fmla="*/ 2 w 354"/>
                <a:gd name="T23" fmla="*/ 195 h 220"/>
                <a:gd name="T24" fmla="*/ 2 w 354"/>
                <a:gd name="T25" fmla="*/ 201 h 220"/>
                <a:gd name="T26" fmla="*/ 10 w 354"/>
                <a:gd name="T27" fmla="*/ 210 h 220"/>
                <a:gd name="T28" fmla="*/ 18 w 354"/>
                <a:gd name="T29" fmla="*/ 218 h 220"/>
                <a:gd name="T30" fmla="*/ 24 w 354"/>
                <a:gd name="T31" fmla="*/ 218 h 220"/>
                <a:gd name="T32" fmla="*/ 31 w 354"/>
                <a:gd name="T33" fmla="*/ 220 h 220"/>
                <a:gd name="T34" fmla="*/ 323 w 354"/>
                <a:gd name="T35" fmla="*/ 220 h 220"/>
                <a:gd name="T36" fmla="*/ 323 w 354"/>
                <a:gd name="T37" fmla="*/ 220 h 220"/>
                <a:gd name="T38" fmla="*/ 329 w 354"/>
                <a:gd name="T39" fmla="*/ 218 h 220"/>
                <a:gd name="T40" fmla="*/ 336 w 354"/>
                <a:gd name="T41" fmla="*/ 218 h 220"/>
                <a:gd name="T42" fmla="*/ 344 w 354"/>
                <a:gd name="T43" fmla="*/ 210 h 220"/>
                <a:gd name="T44" fmla="*/ 352 w 354"/>
                <a:gd name="T45" fmla="*/ 201 h 220"/>
                <a:gd name="T46" fmla="*/ 352 w 354"/>
                <a:gd name="T47" fmla="*/ 195 h 220"/>
                <a:gd name="T48" fmla="*/ 354 w 354"/>
                <a:gd name="T49" fmla="*/ 189 h 220"/>
                <a:gd name="T50" fmla="*/ 354 w 354"/>
                <a:gd name="T51" fmla="*/ 31 h 220"/>
                <a:gd name="T52" fmla="*/ 354 w 354"/>
                <a:gd name="T53" fmla="*/ 31 h 220"/>
                <a:gd name="T54" fmla="*/ 352 w 354"/>
                <a:gd name="T55" fmla="*/ 25 h 220"/>
                <a:gd name="T56" fmla="*/ 352 w 354"/>
                <a:gd name="T57" fmla="*/ 19 h 220"/>
                <a:gd name="T58" fmla="*/ 344 w 354"/>
                <a:gd name="T59" fmla="*/ 8 h 220"/>
                <a:gd name="T60" fmla="*/ 336 w 354"/>
                <a:gd name="T61" fmla="*/ 2 h 220"/>
                <a:gd name="T62" fmla="*/ 329 w 354"/>
                <a:gd name="T63" fmla="*/ 0 h 220"/>
                <a:gd name="T64" fmla="*/ 323 w 354"/>
                <a:gd name="T65" fmla="*/ 0 h 220"/>
                <a:gd name="T66" fmla="*/ 323 w 354"/>
                <a:gd name="T6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4" h="220">
                  <a:moveTo>
                    <a:pt x="323" y="0"/>
                  </a:moveTo>
                  <a:lnTo>
                    <a:pt x="31" y="0"/>
                  </a:lnTo>
                  <a:lnTo>
                    <a:pt x="31" y="0"/>
                  </a:lnTo>
                  <a:lnTo>
                    <a:pt x="24" y="0"/>
                  </a:lnTo>
                  <a:lnTo>
                    <a:pt x="18" y="2"/>
                  </a:lnTo>
                  <a:lnTo>
                    <a:pt x="10" y="8"/>
                  </a:lnTo>
                  <a:lnTo>
                    <a:pt x="2" y="19"/>
                  </a:lnTo>
                  <a:lnTo>
                    <a:pt x="2" y="25"/>
                  </a:lnTo>
                  <a:lnTo>
                    <a:pt x="0" y="31"/>
                  </a:lnTo>
                  <a:lnTo>
                    <a:pt x="0" y="189"/>
                  </a:lnTo>
                  <a:lnTo>
                    <a:pt x="0" y="189"/>
                  </a:lnTo>
                  <a:lnTo>
                    <a:pt x="2" y="195"/>
                  </a:lnTo>
                  <a:lnTo>
                    <a:pt x="2" y="201"/>
                  </a:lnTo>
                  <a:lnTo>
                    <a:pt x="10" y="210"/>
                  </a:lnTo>
                  <a:lnTo>
                    <a:pt x="18" y="218"/>
                  </a:lnTo>
                  <a:lnTo>
                    <a:pt x="24" y="218"/>
                  </a:lnTo>
                  <a:lnTo>
                    <a:pt x="31" y="220"/>
                  </a:lnTo>
                  <a:lnTo>
                    <a:pt x="323" y="220"/>
                  </a:lnTo>
                  <a:lnTo>
                    <a:pt x="323" y="220"/>
                  </a:lnTo>
                  <a:lnTo>
                    <a:pt x="329" y="218"/>
                  </a:lnTo>
                  <a:lnTo>
                    <a:pt x="336" y="218"/>
                  </a:lnTo>
                  <a:lnTo>
                    <a:pt x="344" y="210"/>
                  </a:lnTo>
                  <a:lnTo>
                    <a:pt x="352" y="201"/>
                  </a:lnTo>
                  <a:lnTo>
                    <a:pt x="352" y="195"/>
                  </a:lnTo>
                  <a:lnTo>
                    <a:pt x="354" y="189"/>
                  </a:lnTo>
                  <a:lnTo>
                    <a:pt x="354" y="31"/>
                  </a:lnTo>
                  <a:lnTo>
                    <a:pt x="354" y="31"/>
                  </a:lnTo>
                  <a:lnTo>
                    <a:pt x="352" y="25"/>
                  </a:lnTo>
                  <a:lnTo>
                    <a:pt x="352" y="19"/>
                  </a:lnTo>
                  <a:lnTo>
                    <a:pt x="344" y="8"/>
                  </a:lnTo>
                  <a:lnTo>
                    <a:pt x="336" y="2"/>
                  </a:lnTo>
                  <a:lnTo>
                    <a:pt x="329" y="0"/>
                  </a:lnTo>
                  <a:lnTo>
                    <a:pt x="323" y="0"/>
                  </a:lnTo>
                  <a:lnTo>
                    <a:pt x="323" y="0"/>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3"/>
            <p:cNvSpPr>
              <a:spLocks/>
            </p:cNvSpPr>
            <p:nvPr/>
          </p:nvSpPr>
          <p:spPr bwMode="auto">
            <a:xfrm>
              <a:off x="10766425" y="5297488"/>
              <a:ext cx="415925" cy="349250"/>
            </a:xfrm>
            <a:custGeom>
              <a:avLst/>
              <a:gdLst>
                <a:gd name="T0" fmla="*/ 125 w 262"/>
                <a:gd name="T1" fmla="*/ 42 h 220"/>
                <a:gd name="T2" fmla="*/ 125 w 262"/>
                <a:gd name="T3" fmla="*/ 42 h 220"/>
                <a:gd name="T4" fmla="*/ 120 w 262"/>
                <a:gd name="T5" fmla="*/ 21 h 220"/>
                <a:gd name="T6" fmla="*/ 116 w 262"/>
                <a:gd name="T7" fmla="*/ 0 h 220"/>
                <a:gd name="T8" fmla="*/ 29 w 262"/>
                <a:gd name="T9" fmla="*/ 0 h 220"/>
                <a:gd name="T10" fmla="*/ 29 w 262"/>
                <a:gd name="T11" fmla="*/ 0 h 220"/>
                <a:gd name="T12" fmla="*/ 23 w 262"/>
                <a:gd name="T13" fmla="*/ 0 h 220"/>
                <a:gd name="T14" fmla="*/ 19 w 262"/>
                <a:gd name="T15" fmla="*/ 2 h 220"/>
                <a:gd name="T16" fmla="*/ 8 w 262"/>
                <a:gd name="T17" fmla="*/ 8 h 220"/>
                <a:gd name="T18" fmla="*/ 2 w 262"/>
                <a:gd name="T19" fmla="*/ 19 h 220"/>
                <a:gd name="T20" fmla="*/ 0 w 262"/>
                <a:gd name="T21" fmla="*/ 25 h 220"/>
                <a:gd name="T22" fmla="*/ 0 w 262"/>
                <a:gd name="T23" fmla="*/ 31 h 220"/>
                <a:gd name="T24" fmla="*/ 0 w 262"/>
                <a:gd name="T25" fmla="*/ 189 h 220"/>
                <a:gd name="T26" fmla="*/ 0 w 262"/>
                <a:gd name="T27" fmla="*/ 189 h 220"/>
                <a:gd name="T28" fmla="*/ 0 w 262"/>
                <a:gd name="T29" fmla="*/ 195 h 220"/>
                <a:gd name="T30" fmla="*/ 2 w 262"/>
                <a:gd name="T31" fmla="*/ 201 h 220"/>
                <a:gd name="T32" fmla="*/ 8 w 262"/>
                <a:gd name="T33" fmla="*/ 210 h 220"/>
                <a:gd name="T34" fmla="*/ 19 w 262"/>
                <a:gd name="T35" fmla="*/ 218 h 220"/>
                <a:gd name="T36" fmla="*/ 23 w 262"/>
                <a:gd name="T37" fmla="*/ 218 h 220"/>
                <a:gd name="T38" fmla="*/ 29 w 262"/>
                <a:gd name="T39" fmla="*/ 220 h 220"/>
                <a:gd name="T40" fmla="*/ 262 w 262"/>
                <a:gd name="T41" fmla="*/ 220 h 220"/>
                <a:gd name="T42" fmla="*/ 262 w 262"/>
                <a:gd name="T43" fmla="*/ 220 h 220"/>
                <a:gd name="T44" fmla="*/ 237 w 262"/>
                <a:gd name="T45" fmla="*/ 203 h 220"/>
                <a:gd name="T46" fmla="*/ 216 w 262"/>
                <a:gd name="T47" fmla="*/ 187 h 220"/>
                <a:gd name="T48" fmla="*/ 195 w 262"/>
                <a:gd name="T49" fmla="*/ 166 h 220"/>
                <a:gd name="T50" fmla="*/ 176 w 262"/>
                <a:gd name="T51" fmla="*/ 145 h 220"/>
                <a:gd name="T52" fmla="*/ 160 w 262"/>
                <a:gd name="T53" fmla="*/ 122 h 220"/>
                <a:gd name="T54" fmla="*/ 145 w 262"/>
                <a:gd name="T55" fmla="*/ 98 h 220"/>
                <a:gd name="T56" fmla="*/ 135 w 262"/>
                <a:gd name="T57" fmla="*/ 71 h 220"/>
                <a:gd name="T58" fmla="*/ 125 w 262"/>
                <a:gd name="T59" fmla="*/ 42 h 220"/>
                <a:gd name="T60" fmla="*/ 125 w 262"/>
                <a:gd name="T61" fmla="*/ 4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 h="220">
                  <a:moveTo>
                    <a:pt x="125" y="42"/>
                  </a:moveTo>
                  <a:lnTo>
                    <a:pt x="125" y="42"/>
                  </a:lnTo>
                  <a:lnTo>
                    <a:pt x="120" y="21"/>
                  </a:lnTo>
                  <a:lnTo>
                    <a:pt x="116" y="0"/>
                  </a:lnTo>
                  <a:lnTo>
                    <a:pt x="29" y="0"/>
                  </a:lnTo>
                  <a:lnTo>
                    <a:pt x="29" y="0"/>
                  </a:lnTo>
                  <a:lnTo>
                    <a:pt x="23" y="0"/>
                  </a:lnTo>
                  <a:lnTo>
                    <a:pt x="19" y="2"/>
                  </a:lnTo>
                  <a:lnTo>
                    <a:pt x="8" y="8"/>
                  </a:lnTo>
                  <a:lnTo>
                    <a:pt x="2" y="19"/>
                  </a:lnTo>
                  <a:lnTo>
                    <a:pt x="0" y="25"/>
                  </a:lnTo>
                  <a:lnTo>
                    <a:pt x="0" y="31"/>
                  </a:lnTo>
                  <a:lnTo>
                    <a:pt x="0" y="189"/>
                  </a:lnTo>
                  <a:lnTo>
                    <a:pt x="0" y="189"/>
                  </a:lnTo>
                  <a:lnTo>
                    <a:pt x="0" y="195"/>
                  </a:lnTo>
                  <a:lnTo>
                    <a:pt x="2" y="201"/>
                  </a:lnTo>
                  <a:lnTo>
                    <a:pt x="8" y="210"/>
                  </a:lnTo>
                  <a:lnTo>
                    <a:pt x="19" y="218"/>
                  </a:lnTo>
                  <a:lnTo>
                    <a:pt x="23" y="218"/>
                  </a:lnTo>
                  <a:lnTo>
                    <a:pt x="29" y="220"/>
                  </a:lnTo>
                  <a:lnTo>
                    <a:pt x="262" y="220"/>
                  </a:lnTo>
                  <a:lnTo>
                    <a:pt x="262" y="220"/>
                  </a:lnTo>
                  <a:lnTo>
                    <a:pt x="237" y="203"/>
                  </a:lnTo>
                  <a:lnTo>
                    <a:pt x="216" y="187"/>
                  </a:lnTo>
                  <a:lnTo>
                    <a:pt x="195" y="166"/>
                  </a:lnTo>
                  <a:lnTo>
                    <a:pt x="176" y="145"/>
                  </a:lnTo>
                  <a:lnTo>
                    <a:pt x="160" y="122"/>
                  </a:lnTo>
                  <a:lnTo>
                    <a:pt x="145" y="98"/>
                  </a:lnTo>
                  <a:lnTo>
                    <a:pt x="135" y="71"/>
                  </a:lnTo>
                  <a:lnTo>
                    <a:pt x="125" y="42"/>
                  </a:lnTo>
                  <a:lnTo>
                    <a:pt x="125" y="42"/>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p:cNvSpPr>
              <a:spLocks/>
            </p:cNvSpPr>
            <p:nvPr/>
          </p:nvSpPr>
          <p:spPr bwMode="auto">
            <a:xfrm>
              <a:off x="11017250" y="4473576"/>
              <a:ext cx="889000" cy="1173163"/>
            </a:xfrm>
            <a:custGeom>
              <a:avLst/>
              <a:gdLst>
                <a:gd name="T0" fmla="*/ 558 w 560"/>
                <a:gd name="T1" fmla="*/ 415 h 739"/>
                <a:gd name="T2" fmla="*/ 550 w 560"/>
                <a:gd name="T3" fmla="*/ 366 h 739"/>
                <a:gd name="T4" fmla="*/ 535 w 560"/>
                <a:gd name="T5" fmla="*/ 322 h 739"/>
                <a:gd name="T6" fmla="*/ 519 w 560"/>
                <a:gd name="T7" fmla="*/ 278 h 739"/>
                <a:gd name="T8" fmla="*/ 471 w 560"/>
                <a:gd name="T9" fmla="*/ 202 h 739"/>
                <a:gd name="T10" fmla="*/ 417 w 560"/>
                <a:gd name="T11" fmla="*/ 137 h 739"/>
                <a:gd name="T12" fmla="*/ 361 w 560"/>
                <a:gd name="T13" fmla="*/ 83 h 739"/>
                <a:gd name="T14" fmla="*/ 286 w 560"/>
                <a:gd name="T15" fmla="*/ 27 h 739"/>
                <a:gd name="T16" fmla="*/ 240 w 560"/>
                <a:gd name="T17" fmla="*/ 0 h 739"/>
                <a:gd name="T18" fmla="*/ 240 w 560"/>
                <a:gd name="T19" fmla="*/ 23 h 739"/>
                <a:gd name="T20" fmla="*/ 232 w 560"/>
                <a:gd name="T21" fmla="*/ 83 h 739"/>
                <a:gd name="T22" fmla="*/ 214 w 560"/>
                <a:gd name="T23" fmla="*/ 144 h 739"/>
                <a:gd name="T24" fmla="*/ 195 w 560"/>
                <a:gd name="T25" fmla="*/ 185 h 739"/>
                <a:gd name="T26" fmla="*/ 166 w 560"/>
                <a:gd name="T27" fmla="*/ 227 h 739"/>
                <a:gd name="T28" fmla="*/ 149 w 560"/>
                <a:gd name="T29" fmla="*/ 247 h 739"/>
                <a:gd name="T30" fmla="*/ 85 w 560"/>
                <a:gd name="T31" fmla="*/ 316 h 739"/>
                <a:gd name="T32" fmla="*/ 33 w 560"/>
                <a:gd name="T33" fmla="*/ 390 h 739"/>
                <a:gd name="T34" fmla="*/ 14 w 560"/>
                <a:gd name="T35" fmla="*/ 430 h 739"/>
                <a:gd name="T36" fmla="*/ 2 w 560"/>
                <a:gd name="T37" fmla="*/ 469 h 739"/>
                <a:gd name="T38" fmla="*/ 0 w 560"/>
                <a:gd name="T39" fmla="*/ 511 h 739"/>
                <a:gd name="T40" fmla="*/ 6 w 560"/>
                <a:gd name="T41" fmla="*/ 552 h 739"/>
                <a:gd name="T42" fmla="*/ 18 w 560"/>
                <a:gd name="T43" fmla="*/ 588 h 739"/>
                <a:gd name="T44" fmla="*/ 54 w 560"/>
                <a:gd name="T45" fmla="*/ 646 h 739"/>
                <a:gd name="T46" fmla="*/ 104 w 560"/>
                <a:gd name="T47" fmla="*/ 693 h 739"/>
                <a:gd name="T48" fmla="*/ 164 w 560"/>
                <a:gd name="T49" fmla="*/ 727 h 739"/>
                <a:gd name="T50" fmla="*/ 197 w 560"/>
                <a:gd name="T51" fmla="*/ 739 h 739"/>
                <a:gd name="T52" fmla="*/ 180 w 560"/>
                <a:gd name="T53" fmla="*/ 662 h 739"/>
                <a:gd name="T54" fmla="*/ 182 w 560"/>
                <a:gd name="T55" fmla="*/ 615 h 739"/>
                <a:gd name="T56" fmla="*/ 189 w 560"/>
                <a:gd name="T57" fmla="*/ 590 h 739"/>
                <a:gd name="T58" fmla="*/ 203 w 560"/>
                <a:gd name="T59" fmla="*/ 563 h 739"/>
                <a:gd name="T60" fmla="*/ 224 w 560"/>
                <a:gd name="T61" fmla="*/ 536 h 739"/>
                <a:gd name="T62" fmla="*/ 267 w 560"/>
                <a:gd name="T63" fmla="*/ 473 h 739"/>
                <a:gd name="T64" fmla="*/ 296 w 560"/>
                <a:gd name="T65" fmla="*/ 420 h 739"/>
                <a:gd name="T66" fmla="*/ 319 w 560"/>
                <a:gd name="T67" fmla="*/ 368 h 739"/>
                <a:gd name="T68" fmla="*/ 321 w 560"/>
                <a:gd name="T69" fmla="*/ 370 h 739"/>
                <a:gd name="T70" fmla="*/ 342 w 560"/>
                <a:gd name="T71" fmla="*/ 401 h 739"/>
                <a:gd name="T72" fmla="*/ 371 w 560"/>
                <a:gd name="T73" fmla="*/ 459 h 739"/>
                <a:gd name="T74" fmla="*/ 388 w 560"/>
                <a:gd name="T75" fmla="*/ 509 h 739"/>
                <a:gd name="T76" fmla="*/ 396 w 560"/>
                <a:gd name="T77" fmla="*/ 565 h 739"/>
                <a:gd name="T78" fmla="*/ 396 w 560"/>
                <a:gd name="T79" fmla="*/ 625 h 739"/>
                <a:gd name="T80" fmla="*/ 384 w 560"/>
                <a:gd name="T81" fmla="*/ 685 h 739"/>
                <a:gd name="T82" fmla="*/ 369 w 560"/>
                <a:gd name="T83" fmla="*/ 714 h 739"/>
                <a:gd name="T84" fmla="*/ 440 w 560"/>
                <a:gd name="T85" fmla="*/ 673 h 739"/>
                <a:gd name="T86" fmla="*/ 473 w 560"/>
                <a:gd name="T87" fmla="*/ 646 h 739"/>
                <a:gd name="T88" fmla="*/ 504 w 560"/>
                <a:gd name="T89" fmla="*/ 612 h 739"/>
                <a:gd name="T90" fmla="*/ 529 w 560"/>
                <a:gd name="T91" fmla="*/ 573 h 739"/>
                <a:gd name="T92" fmla="*/ 548 w 560"/>
                <a:gd name="T93" fmla="*/ 527 h 739"/>
                <a:gd name="T94" fmla="*/ 558 w 560"/>
                <a:gd name="T95" fmla="*/ 476 h 739"/>
                <a:gd name="T96" fmla="*/ 558 w 560"/>
                <a:gd name="T97" fmla="*/ 415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0" h="739">
                  <a:moveTo>
                    <a:pt x="558" y="415"/>
                  </a:moveTo>
                  <a:lnTo>
                    <a:pt x="558" y="415"/>
                  </a:lnTo>
                  <a:lnTo>
                    <a:pt x="554" y="390"/>
                  </a:lnTo>
                  <a:lnTo>
                    <a:pt x="550" y="366"/>
                  </a:lnTo>
                  <a:lnTo>
                    <a:pt x="543" y="343"/>
                  </a:lnTo>
                  <a:lnTo>
                    <a:pt x="535" y="322"/>
                  </a:lnTo>
                  <a:lnTo>
                    <a:pt x="527" y="299"/>
                  </a:lnTo>
                  <a:lnTo>
                    <a:pt x="519" y="278"/>
                  </a:lnTo>
                  <a:lnTo>
                    <a:pt x="496" y="239"/>
                  </a:lnTo>
                  <a:lnTo>
                    <a:pt x="471" y="202"/>
                  </a:lnTo>
                  <a:lnTo>
                    <a:pt x="444" y="168"/>
                  </a:lnTo>
                  <a:lnTo>
                    <a:pt x="417" y="137"/>
                  </a:lnTo>
                  <a:lnTo>
                    <a:pt x="388" y="108"/>
                  </a:lnTo>
                  <a:lnTo>
                    <a:pt x="361" y="83"/>
                  </a:lnTo>
                  <a:lnTo>
                    <a:pt x="334" y="61"/>
                  </a:lnTo>
                  <a:lnTo>
                    <a:pt x="286" y="27"/>
                  </a:lnTo>
                  <a:lnTo>
                    <a:pt x="253" y="7"/>
                  </a:lnTo>
                  <a:lnTo>
                    <a:pt x="240" y="0"/>
                  </a:lnTo>
                  <a:lnTo>
                    <a:pt x="240" y="0"/>
                  </a:lnTo>
                  <a:lnTo>
                    <a:pt x="240" y="23"/>
                  </a:lnTo>
                  <a:lnTo>
                    <a:pt x="238" y="50"/>
                  </a:lnTo>
                  <a:lnTo>
                    <a:pt x="232" y="83"/>
                  </a:lnTo>
                  <a:lnTo>
                    <a:pt x="222" y="123"/>
                  </a:lnTo>
                  <a:lnTo>
                    <a:pt x="214" y="144"/>
                  </a:lnTo>
                  <a:lnTo>
                    <a:pt x="205" y="164"/>
                  </a:lnTo>
                  <a:lnTo>
                    <a:pt x="195" y="185"/>
                  </a:lnTo>
                  <a:lnTo>
                    <a:pt x="180" y="206"/>
                  </a:lnTo>
                  <a:lnTo>
                    <a:pt x="166" y="227"/>
                  </a:lnTo>
                  <a:lnTo>
                    <a:pt x="149" y="247"/>
                  </a:lnTo>
                  <a:lnTo>
                    <a:pt x="149" y="247"/>
                  </a:lnTo>
                  <a:lnTo>
                    <a:pt x="116" y="281"/>
                  </a:lnTo>
                  <a:lnTo>
                    <a:pt x="85" y="316"/>
                  </a:lnTo>
                  <a:lnTo>
                    <a:pt x="58" y="353"/>
                  </a:lnTo>
                  <a:lnTo>
                    <a:pt x="33" y="390"/>
                  </a:lnTo>
                  <a:lnTo>
                    <a:pt x="23" y="409"/>
                  </a:lnTo>
                  <a:lnTo>
                    <a:pt x="14" y="430"/>
                  </a:lnTo>
                  <a:lnTo>
                    <a:pt x="8" y="449"/>
                  </a:lnTo>
                  <a:lnTo>
                    <a:pt x="2" y="469"/>
                  </a:lnTo>
                  <a:lnTo>
                    <a:pt x="0" y="490"/>
                  </a:lnTo>
                  <a:lnTo>
                    <a:pt x="0" y="511"/>
                  </a:lnTo>
                  <a:lnTo>
                    <a:pt x="2" y="532"/>
                  </a:lnTo>
                  <a:lnTo>
                    <a:pt x="6" y="552"/>
                  </a:lnTo>
                  <a:lnTo>
                    <a:pt x="6" y="552"/>
                  </a:lnTo>
                  <a:lnTo>
                    <a:pt x="18" y="588"/>
                  </a:lnTo>
                  <a:lnTo>
                    <a:pt x="35" y="619"/>
                  </a:lnTo>
                  <a:lnTo>
                    <a:pt x="54" y="646"/>
                  </a:lnTo>
                  <a:lnTo>
                    <a:pt x="77" y="671"/>
                  </a:lnTo>
                  <a:lnTo>
                    <a:pt x="104" y="693"/>
                  </a:lnTo>
                  <a:lnTo>
                    <a:pt x="133" y="712"/>
                  </a:lnTo>
                  <a:lnTo>
                    <a:pt x="164" y="727"/>
                  </a:lnTo>
                  <a:lnTo>
                    <a:pt x="197" y="739"/>
                  </a:lnTo>
                  <a:lnTo>
                    <a:pt x="197" y="739"/>
                  </a:lnTo>
                  <a:lnTo>
                    <a:pt x="184" y="687"/>
                  </a:lnTo>
                  <a:lnTo>
                    <a:pt x="180" y="662"/>
                  </a:lnTo>
                  <a:lnTo>
                    <a:pt x="178" y="639"/>
                  </a:lnTo>
                  <a:lnTo>
                    <a:pt x="182" y="615"/>
                  </a:lnTo>
                  <a:lnTo>
                    <a:pt x="184" y="602"/>
                  </a:lnTo>
                  <a:lnTo>
                    <a:pt x="189" y="590"/>
                  </a:lnTo>
                  <a:lnTo>
                    <a:pt x="195" y="577"/>
                  </a:lnTo>
                  <a:lnTo>
                    <a:pt x="203" y="563"/>
                  </a:lnTo>
                  <a:lnTo>
                    <a:pt x="224" y="536"/>
                  </a:lnTo>
                  <a:lnTo>
                    <a:pt x="224" y="536"/>
                  </a:lnTo>
                  <a:lnTo>
                    <a:pt x="247" y="505"/>
                  </a:lnTo>
                  <a:lnTo>
                    <a:pt x="267" y="473"/>
                  </a:lnTo>
                  <a:lnTo>
                    <a:pt x="284" y="444"/>
                  </a:lnTo>
                  <a:lnTo>
                    <a:pt x="296" y="420"/>
                  </a:lnTo>
                  <a:lnTo>
                    <a:pt x="313" y="382"/>
                  </a:lnTo>
                  <a:lnTo>
                    <a:pt x="319" y="368"/>
                  </a:lnTo>
                  <a:lnTo>
                    <a:pt x="319" y="368"/>
                  </a:lnTo>
                  <a:lnTo>
                    <a:pt x="321" y="370"/>
                  </a:lnTo>
                  <a:lnTo>
                    <a:pt x="328" y="376"/>
                  </a:lnTo>
                  <a:lnTo>
                    <a:pt x="342" y="401"/>
                  </a:lnTo>
                  <a:lnTo>
                    <a:pt x="361" y="436"/>
                  </a:lnTo>
                  <a:lnTo>
                    <a:pt x="371" y="459"/>
                  </a:lnTo>
                  <a:lnTo>
                    <a:pt x="379" y="484"/>
                  </a:lnTo>
                  <a:lnTo>
                    <a:pt x="388" y="509"/>
                  </a:lnTo>
                  <a:lnTo>
                    <a:pt x="394" y="538"/>
                  </a:lnTo>
                  <a:lnTo>
                    <a:pt x="396" y="565"/>
                  </a:lnTo>
                  <a:lnTo>
                    <a:pt x="398" y="596"/>
                  </a:lnTo>
                  <a:lnTo>
                    <a:pt x="396" y="625"/>
                  </a:lnTo>
                  <a:lnTo>
                    <a:pt x="392" y="654"/>
                  </a:lnTo>
                  <a:lnTo>
                    <a:pt x="384" y="685"/>
                  </a:lnTo>
                  <a:lnTo>
                    <a:pt x="369" y="714"/>
                  </a:lnTo>
                  <a:lnTo>
                    <a:pt x="369" y="714"/>
                  </a:lnTo>
                  <a:lnTo>
                    <a:pt x="404" y="695"/>
                  </a:lnTo>
                  <a:lnTo>
                    <a:pt x="440" y="673"/>
                  </a:lnTo>
                  <a:lnTo>
                    <a:pt x="456" y="660"/>
                  </a:lnTo>
                  <a:lnTo>
                    <a:pt x="473" y="646"/>
                  </a:lnTo>
                  <a:lnTo>
                    <a:pt x="489" y="629"/>
                  </a:lnTo>
                  <a:lnTo>
                    <a:pt x="504" y="612"/>
                  </a:lnTo>
                  <a:lnTo>
                    <a:pt x="519" y="594"/>
                  </a:lnTo>
                  <a:lnTo>
                    <a:pt x="529" y="573"/>
                  </a:lnTo>
                  <a:lnTo>
                    <a:pt x="539" y="550"/>
                  </a:lnTo>
                  <a:lnTo>
                    <a:pt x="548" y="527"/>
                  </a:lnTo>
                  <a:lnTo>
                    <a:pt x="554" y="502"/>
                  </a:lnTo>
                  <a:lnTo>
                    <a:pt x="558" y="476"/>
                  </a:lnTo>
                  <a:lnTo>
                    <a:pt x="560" y="446"/>
                  </a:lnTo>
                  <a:lnTo>
                    <a:pt x="558" y="415"/>
                  </a:lnTo>
                  <a:lnTo>
                    <a:pt x="558" y="415"/>
                  </a:lnTo>
                  <a:close/>
                </a:path>
              </a:pathLst>
            </a:custGeom>
            <a:solidFill>
              <a:srgbClr val="25A4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33"/>
          <p:cNvGrpSpPr>
            <a:grpSpLocks noChangeAspect="1"/>
          </p:cNvGrpSpPr>
          <p:nvPr/>
        </p:nvGrpSpPr>
        <p:grpSpPr>
          <a:xfrm>
            <a:off x="2499129" y="5350172"/>
            <a:ext cx="622083" cy="430872"/>
            <a:chOff x="9785350" y="4179888"/>
            <a:chExt cx="2079625" cy="1419225"/>
          </a:xfrm>
          <a:solidFill>
            <a:srgbClr val="00B050"/>
          </a:solidFill>
        </p:grpSpPr>
        <p:sp>
          <p:nvSpPr>
            <p:cNvPr id="23" name="Freeform 15"/>
            <p:cNvSpPr>
              <a:spLocks noEditPoints="1"/>
            </p:cNvSpPr>
            <p:nvPr/>
          </p:nvSpPr>
          <p:spPr bwMode="auto">
            <a:xfrm>
              <a:off x="10145713" y="5145088"/>
              <a:ext cx="1384300" cy="454025"/>
            </a:xfrm>
            <a:custGeom>
              <a:avLst/>
              <a:gdLst>
                <a:gd name="T0" fmla="*/ 702 w 872"/>
                <a:gd name="T1" fmla="*/ 2 h 286"/>
                <a:gd name="T2" fmla="*/ 649 w 872"/>
                <a:gd name="T3" fmla="*/ 24 h 286"/>
                <a:gd name="T4" fmla="*/ 611 w 872"/>
                <a:gd name="T5" fmla="*/ 63 h 286"/>
                <a:gd name="T6" fmla="*/ 588 w 872"/>
                <a:gd name="T7" fmla="*/ 114 h 286"/>
                <a:gd name="T8" fmla="*/ 586 w 872"/>
                <a:gd name="T9" fmla="*/ 158 h 286"/>
                <a:gd name="T10" fmla="*/ 602 w 872"/>
                <a:gd name="T11" fmla="*/ 211 h 286"/>
                <a:gd name="T12" fmla="*/ 639 w 872"/>
                <a:gd name="T13" fmla="*/ 253 h 286"/>
                <a:gd name="T14" fmla="*/ 686 w 872"/>
                <a:gd name="T15" fmla="*/ 280 h 286"/>
                <a:gd name="T16" fmla="*/ 730 w 872"/>
                <a:gd name="T17" fmla="*/ 286 h 286"/>
                <a:gd name="T18" fmla="*/ 785 w 872"/>
                <a:gd name="T19" fmla="*/ 276 h 286"/>
                <a:gd name="T20" fmla="*/ 832 w 872"/>
                <a:gd name="T21" fmla="*/ 245 h 286"/>
                <a:gd name="T22" fmla="*/ 862 w 872"/>
                <a:gd name="T23" fmla="*/ 199 h 286"/>
                <a:gd name="T24" fmla="*/ 872 w 872"/>
                <a:gd name="T25" fmla="*/ 144 h 286"/>
                <a:gd name="T26" fmla="*/ 866 w 872"/>
                <a:gd name="T27" fmla="*/ 101 h 286"/>
                <a:gd name="T28" fmla="*/ 840 w 872"/>
                <a:gd name="T29" fmla="*/ 53 h 286"/>
                <a:gd name="T30" fmla="*/ 797 w 872"/>
                <a:gd name="T31" fmla="*/ 18 h 286"/>
                <a:gd name="T32" fmla="*/ 744 w 872"/>
                <a:gd name="T33" fmla="*/ 0 h 286"/>
                <a:gd name="T34" fmla="*/ 730 w 872"/>
                <a:gd name="T35" fmla="*/ 205 h 286"/>
                <a:gd name="T36" fmla="*/ 686 w 872"/>
                <a:gd name="T37" fmla="*/ 187 h 286"/>
                <a:gd name="T38" fmla="*/ 667 w 872"/>
                <a:gd name="T39" fmla="*/ 144 h 286"/>
                <a:gd name="T40" fmla="*/ 678 w 872"/>
                <a:gd name="T41" fmla="*/ 107 h 286"/>
                <a:gd name="T42" fmla="*/ 718 w 872"/>
                <a:gd name="T43" fmla="*/ 83 h 286"/>
                <a:gd name="T44" fmla="*/ 755 w 872"/>
                <a:gd name="T45" fmla="*/ 85 h 286"/>
                <a:gd name="T46" fmla="*/ 787 w 872"/>
                <a:gd name="T47" fmla="*/ 120 h 286"/>
                <a:gd name="T48" fmla="*/ 791 w 872"/>
                <a:gd name="T49" fmla="*/ 156 h 286"/>
                <a:gd name="T50" fmla="*/ 765 w 872"/>
                <a:gd name="T51" fmla="*/ 195 h 286"/>
                <a:gd name="T52" fmla="*/ 730 w 872"/>
                <a:gd name="T53" fmla="*/ 205 h 286"/>
                <a:gd name="T54" fmla="*/ 116 w 872"/>
                <a:gd name="T55" fmla="*/ 2 h 286"/>
                <a:gd name="T56" fmla="*/ 65 w 872"/>
                <a:gd name="T57" fmla="*/ 24 h 286"/>
                <a:gd name="T58" fmla="*/ 27 w 872"/>
                <a:gd name="T59" fmla="*/ 63 h 286"/>
                <a:gd name="T60" fmla="*/ 4 w 872"/>
                <a:gd name="T61" fmla="*/ 114 h 286"/>
                <a:gd name="T62" fmla="*/ 2 w 872"/>
                <a:gd name="T63" fmla="*/ 158 h 286"/>
                <a:gd name="T64" fmla="*/ 19 w 872"/>
                <a:gd name="T65" fmla="*/ 211 h 286"/>
                <a:gd name="T66" fmla="*/ 53 w 872"/>
                <a:gd name="T67" fmla="*/ 253 h 286"/>
                <a:gd name="T68" fmla="*/ 102 w 872"/>
                <a:gd name="T69" fmla="*/ 280 h 286"/>
                <a:gd name="T70" fmla="*/ 144 w 872"/>
                <a:gd name="T71" fmla="*/ 286 h 286"/>
                <a:gd name="T72" fmla="*/ 199 w 872"/>
                <a:gd name="T73" fmla="*/ 276 h 286"/>
                <a:gd name="T74" fmla="*/ 246 w 872"/>
                <a:gd name="T75" fmla="*/ 245 h 286"/>
                <a:gd name="T76" fmla="*/ 276 w 872"/>
                <a:gd name="T77" fmla="*/ 199 h 286"/>
                <a:gd name="T78" fmla="*/ 288 w 872"/>
                <a:gd name="T79" fmla="*/ 144 h 286"/>
                <a:gd name="T80" fmla="*/ 282 w 872"/>
                <a:gd name="T81" fmla="*/ 101 h 286"/>
                <a:gd name="T82" fmla="*/ 256 w 872"/>
                <a:gd name="T83" fmla="*/ 53 h 286"/>
                <a:gd name="T84" fmla="*/ 213 w 872"/>
                <a:gd name="T85" fmla="*/ 18 h 286"/>
                <a:gd name="T86" fmla="*/ 158 w 872"/>
                <a:gd name="T87" fmla="*/ 0 h 286"/>
                <a:gd name="T88" fmla="*/ 144 w 872"/>
                <a:gd name="T89" fmla="*/ 205 h 286"/>
                <a:gd name="T90" fmla="*/ 100 w 872"/>
                <a:gd name="T91" fmla="*/ 187 h 286"/>
                <a:gd name="T92" fmla="*/ 81 w 872"/>
                <a:gd name="T93" fmla="*/ 144 h 286"/>
                <a:gd name="T94" fmla="*/ 94 w 872"/>
                <a:gd name="T95" fmla="*/ 107 h 286"/>
                <a:gd name="T96" fmla="*/ 132 w 872"/>
                <a:gd name="T97" fmla="*/ 83 h 286"/>
                <a:gd name="T98" fmla="*/ 169 w 872"/>
                <a:gd name="T99" fmla="*/ 85 h 286"/>
                <a:gd name="T100" fmla="*/ 201 w 872"/>
                <a:gd name="T101" fmla="*/ 120 h 286"/>
                <a:gd name="T102" fmla="*/ 205 w 872"/>
                <a:gd name="T103" fmla="*/ 156 h 286"/>
                <a:gd name="T104" fmla="*/ 179 w 872"/>
                <a:gd name="T105" fmla="*/ 195 h 286"/>
                <a:gd name="T106" fmla="*/ 144 w 872"/>
                <a:gd name="T107" fmla="*/ 20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2" h="286">
                  <a:moveTo>
                    <a:pt x="730" y="0"/>
                  </a:moveTo>
                  <a:lnTo>
                    <a:pt x="730" y="0"/>
                  </a:lnTo>
                  <a:lnTo>
                    <a:pt x="716" y="0"/>
                  </a:lnTo>
                  <a:lnTo>
                    <a:pt x="702" y="2"/>
                  </a:lnTo>
                  <a:lnTo>
                    <a:pt x="688" y="6"/>
                  </a:lnTo>
                  <a:lnTo>
                    <a:pt x="673" y="12"/>
                  </a:lnTo>
                  <a:lnTo>
                    <a:pt x="661" y="16"/>
                  </a:lnTo>
                  <a:lnTo>
                    <a:pt x="649" y="24"/>
                  </a:lnTo>
                  <a:lnTo>
                    <a:pt x="639" y="32"/>
                  </a:lnTo>
                  <a:lnTo>
                    <a:pt x="629" y="43"/>
                  </a:lnTo>
                  <a:lnTo>
                    <a:pt x="619" y="53"/>
                  </a:lnTo>
                  <a:lnTo>
                    <a:pt x="611" y="63"/>
                  </a:lnTo>
                  <a:lnTo>
                    <a:pt x="605" y="75"/>
                  </a:lnTo>
                  <a:lnTo>
                    <a:pt x="598" y="87"/>
                  </a:lnTo>
                  <a:lnTo>
                    <a:pt x="592" y="99"/>
                  </a:lnTo>
                  <a:lnTo>
                    <a:pt x="588" y="114"/>
                  </a:lnTo>
                  <a:lnTo>
                    <a:pt x="586" y="128"/>
                  </a:lnTo>
                  <a:lnTo>
                    <a:pt x="586" y="142"/>
                  </a:lnTo>
                  <a:lnTo>
                    <a:pt x="586" y="142"/>
                  </a:lnTo>
                  <a:lnTo>
                    <a:pt x="586" y="158"/>
                  </a:lnTo>
                  <a:lnTo>
                    <a:pt x="588" y="172"/>
                  </a:lnTo>
                  <a:lnTo>
                    <a:pt x="592" y="187"/>
                  </a:lnTo>
                  <a:lnTo>
                    <a:pt x="596" y="199"/>
                  </a:lnTo>
                  <a:lnTo>
                    <a:pt x="602" y="211"/>
                  </a:lnTo>
                  <a:lnTo>
                    <a:pt x="611" y="223"/>
                  </a:lnTo>
                  <a:lnTo>
                    <a:pt x="619" y="235"/>
                  </a:lnTo>
                  <a:lnTo>
                    <a:pt x="629" y="245"/>
                  </a:lnTo>
                  <a:lnTo>
                    <a:pt x="639" y="253"/>
                  </a:lnTo>
                  <a:lnTo>
                    <a:pt x="649" y="262"/>
                  </a:lnTo>
                  <a:lnTo>
                    <a:pt x="661" y="270"/>
                  </a:lnTo>
                  <a:lnTo>
                    <a:pt x="673" y="276"/>
                  </a:lnTo>
                  <a:lnTo>
                    <a:pt x="686" y="280"/>
                  </a:lnTo>
                  <a:lnTo>
                    <a:pt x="700" y="284"/>
                  </a:lnTo>
                  <a:lnTo>
                    <a:pt x="714" y="286"/>
                  </a:lnTo>
                  <a:lnTo>
                    <a:pt x="730" y="286"/>
                  </a:lnTo>
                  <a:lnTo>
                    <a:pt x="730" y="286"/>
                  </a:lnTo>
                  <a:lnTo>
                    <a:pt x="744" y="286"/>
                  </a:lnTo>
                  <a:lnTo>
                    <a:pt x="759" y="284"/>
                  </a:lnTo>
                  <a:lnTo>
                    <a:pt x="773" y="280"/>
                  </a:lnTo>
                  <a:lnTo>
                    <a:pt x="785" y="276"/>
                  </a:lnTo>
                  <a:lnTo>
                    <a:pt x="797" y="270"/>
                  </a:lnTo>
                  <a:lnTo>
                    <a:pt x="809" y="262"/>
                  </a:lnTo>
                  <a:lnTo>
                    <a:pt x="819" y="253"/>
                  </a:lnTo>
                  <a:lnTo>
                    <a:pt x="832" y="245"/>
                  </a:lnTo>
                  <a:lnTo>
                    <a:pt x="840" y="235"/>
                  </a:lnTo>
                  <a:lnTo>
                    <a:pt x="848" y="223"/>
                  </a:lnTo>
                  <a:lnTo>
                    <a:pt x="856" y="213"/>
                  </a:lnTo>
                  <a:lnTo>
                    <a:pt x="862" y="199"/>
                  </a:lnTo>
                  <a:lnTo>
                    <a:pt x="866" y="187"/>
                  </a:lnTo>
                  <a:lnTo>
                    <a:pt x="870" y="172"/>
                  </a:lnTo>
                  <a:lnTo>
                    <a:pt x="872" y="158"/>
                  </a:lnTo>
                  <a:lnTo>
                    <a:pt x="872" y="144"/>
                  </a:lnTo>
                  <a:lnTo>
                    <a:pt x="872" y="144"/>
                  </a:lnTo>
                  <a:lnTo>
                    <a:pt x="872" y="130"/>
                  </a:lnTo>
                  <a:lnTo>
                    <a:pt x="870" y="116"/>
                  </a:lnTo>
                  <a:lnTo>
                    <a:pt x="866" y="101"/>
                  </a:lnTo>
                  <a:lnTo>
                    <a:pt x="862" y="87"/>
                  </a:lnTo>
                  <a:lnTo>
                    <a:pt x="856" y="75"/>
                  </a:lnTo>
                  <a:lnTo>
                    <a:pt x="848" y="63"/>
                  </a:lnTo>
                  <a:lnTo>
                    <a:pt x="840" y="53"/>
                  </a:lnTo>
                  <a:lnTo>
                    <a:pt x="832" y="43"/>
                  </a:lnTo>
                  <a:lnTo>
                    <a:pt x="821" y="32"/>
                  </a:lnTo>
                  <a:lnTo>
                    <a:pt x="809" y="24"/>
                  </a:lnTo>
                  <a:lnTo>
                    <a:pt x="797" y="18"/>
                  </a:lnTo>
                  <a:lnTo>
                    <a:pt x="785" y="12"/>
                  </a:lnTo>
                  <a:lnTo>
                    <a:pt x="773" y="6"/>
                  </a:lnTo>
                  <a:lnTo>
                    <a:pt x="759" y="4"/>
                  </a:lnTo>
                  <a:lnTo>
                    <a:pt x="744" y="0"/>
                  </a:lnTo>
                  <a:lnTo>
                    <a:pt x="730" y="0"/>
                  </a:lnTo>
                  <a:lnTo>
                    <a:pt x="730" y="0"/>
                  </a:lnTo>
                  <a:close/>
                  <a:moveTo>
                    <a:pt x="730" y="205"/>
                  </a:moveTo>
                  <a:lnTo>
                    <a:pt x="730" y="205"/>
                  </a:lnTo>
                  <a:lnTo>
                    <a:pt x="716" y="205"/>
                  </a:lnTo>
                  <a:lnTo>
                    <a:pt x="706" y="201"/>
                  </a:lnTo>
                  <a:lnTo>
                    <a:pt x="694" y="195"/>
                  </a:lnTo>
                  <a:lnTo>
                    <a:pt x="686" y="187"/>
                  </a:lnTo>
                  <a:lnTo>
                    <a:pt x="678" y="178"/>
                  </a:lnTo>
                  <a:lnTo>
                    <a:pt x="671" y="168"/>
                  </a:lnTo>
                  <a:lnTo>
                    <a:pt x="669" y="156"/>
                  </a:lnTo>
                  <a:lnTo>
                    <a:pt x="667" y="144"/>
                  </a:lnTo>
                  <a:lnTo>
                    <a:pt x="667" y="144"/>
                  </a:lnTo>
                  <a:lnTo>
                    <a:pt x="669" y="130"/>
                  </a:lnTo>
                  <a:lnTo>
                    <a:pt x="671" y="120"/>
                  </a:lnTo>
                  <a:lnTo>
                    <a:pt x="678" y="107"/>
                  </a:lnTo>
                  <a:lnTo>
                    <a:pt x="686" y="99"/>
                  </a:lnTo>
                  <a:lnTo>
                    <a:pt x="696" y="91"/>
                  </a:lnTo>
                  <a:lnTo>
                    <a:pt x="706" y="85"/>
                  </a:lnTo>
                  <a:lnTo>
                    <a:pt x="718" y="83"/>
                  </a:lnTo>
                  <a:lnTo>
                    <a:pt x="730" y="81"/>
                  </a:lnTo>
                  <a:lnTo>
                    <a:pt x="730" y="81"/>
                  </a:lnTo>
                  <a:lnTo>
                    <a:pt x="742" y="83"/>
                  </a:lnTo>
                  <a:lnTo>
                    <a:pt x="755" y="85"/>
                  </a:lnTo>
                  <a:lnTo>
                    <a:pt x="765" y="91"/>
                  </a:lnTo>
                  <a:lnTo>
                    <a:pt x="773" y="99"/>
                  </a:lnTo>
                  <a:lnTo>
                    <a:pt x="781" y="109"/>
                  </a:lnTo>
                  <a:lnTo>
                    <a:pt x="787" y="120"/>
                  </a:lnTo>
                  <a:lnTo>
                    <a:pt x="791" y="132"/>
                  </a:lnTo>
                  <a:lnTo>
                    <a:pt x="791" y="144"/>
                  </a:lnTo>
                  <a:lnTo>
                    <a:pt x="791" y="144"/>
                  </a:lnTo>
                  <a:lnTo>
                    <a:pt x="791" y="156"/>
                  </a:lnTo>
                  <a:lnTo>
                    <a:pt x="787" y="168"/>
                  </a:lnTo>
                  <a:lnTo>
                    <a:pt x="781" y="178"/>
                  </a:lnTo>
                  <a:lnTo>
                    <a:pt x="773" y="189"/>
                  </a:lnTo>
                  <a:lnTo>
                    <a:pt x="765" y="195"/>
                  </a:lnTo>
                  <a:lnTo>
                    <a:pt x="755" y="201"/>
                  </a:lnTo>
                  <a:lnTo>
                    <a:pt x="742" y="205"/>
                  </a:lnTo>
                  <a:lnTo>
                    <a:pt x="730" y="205"/>
                  </a:lnTo>
                  <a:lnTo>
                    <a:pt x="730" y="205"/>
                  </a:lnTo>
                  <a:close/>
                  <a:moveTo>
                    <a:pt x="144" y="0"/>
                  </a:moveTo>
                  <a:lnTo>
                    <a:pt x="144" y="0"/>
                  </a:lnTo>
                  <a:lnTo>
                    <a:pt x="130" y="0"/>
                  </a:lnTo>
                  <a:lnTo>
                    <a:pt x="116" y="2"/>
                  </a:lnTo>
                  <a:lnTo>
                    <a:pt x="102" y="6"/>
                  </a:lnTo>
                  <a:lnTo>
                    <a:pt x="90" y="12"/>
                  </a:lnTo>
                  <a:lnTo>
                    <a:pt x="77" y="16"/>
                  </a:lnTo>
                  <a:lnTo>
                    <a:pt x="65" y="24"/>
                  </a:lnTo>
                  <a:lnTo>
                    <a:pt x="53" y="32"/>
                  </a:lnTo>
                  <a:lnTo>
                    <a:pt x="43" y="43"/>
                  </a:lnTo>
                  <a:lnTo>
                    <a:pt x="35" y="53"/>
                  </a:lnTo>
                  <a:lnTo>
                    <a:pt x="27" y="63"/>
                  </a:lnTo>
                  <a:lnTo>
                    <a:pt x="19" y="75"/>
                  </a:lnTo>
                  <a:lnTo>
                    <a:pt x="13" y="87"/>
                  </a:lnTo>
                  <a:lnTo>
                    <a:pt x="8" y="99"/>
                  </a:lnTo>
                  <a:lnTo>
                    <a:pt x="4" y="114"/>
                  </a:lnTo>
                  <a:lnTo>
                    <a:pt x="2" y="128"/>
                  </a:lnTo>
                  <a:lnTo>
                    <a:pt x="0" y="142"/>
                  </a:lnTo>
                  <a:lnTo>
                    <a:pt x="0" y="142"/>
                  </a:lnTo>
                  <a:lnTo>
                    <a:pt x="2" y="158"/>
                  </a:lnTo>
                  <a:lnTo>
                    <a:pt x="4" y="172"/>
                  </a:lnTo>
                  <a:lnTo>
                    <a:pt x="8" y="187"/>
                  </a:lnTo>
                  <a:lnTo>
                    <a:pt x="13" y="199"/>
                  </a:lnTo>
                  <a:lnTo>
                    <a:pt x="19" y="211"/>
                  </a:lnTo>
                  <a:lnTo>
                    <a:pt x="25" y="223"/>
                  </a:lnTo>
                  <a:lnTo>
                    <a:pt x="33" y="235"/>
                  </a:lnTo>
                  <a:lnTo>
                    <a:pt x="43" y="245"/>
                  </a:lnTo>
                  <a:lnTo>
                    <a:pt x="53" y="253"/>
                  </a:lnTo>
                  <a:lnTo>
                    <a:pt x="63" y="262"/>
                  </a:lnTo>
                  <a:lnTo>
                    <a:pt x="75" y="270"/>
                  </a:lnTo>
                  <a:lnTo>
                    <a:pt x="88" y="276"/>
                  </a:lnTo>
                  <a:lnTo>
                    <a:pt x="102" y="280"/>
                  </a:lnTo>
                  <a:lnTo>
                    <a:pt x="116" y="284"/>
                  </a:lnTo>
                  <a:lnTo>
                    <a:pt x="130" y="286"/>
                  </a:lnTo>
                  <a:lnTo>
                    <a:pt x="144" y="286"/>
                  </a:lnTo>
                  <a:lnTo>
                    <a:pt x="144" y="286"/>
                  </a:lnTo>
                  <a:lnTo>
                    <a:pt x="158" y="286"/>
                  </a:lnTo>
                  <a:lnTo>
                    <a:pt x="173" y="284"/>
                  </a:lnTo>
                  <a:lnTo>
                    <a:pt x="187" y="280"/>
                  </a:lnTo>
                  <a:lnTo>
                    <a:pt x="199" y="276"/>
                  </a:lnTo>
                  <a:lnTo>
                    <a:pt x="213" y="270"/>
                  </a:lnTo>
                  <a:lnTo>
                    <a:pt x="223" y="262"/>
                  </a:lnTo>
                  <a:lnTo>
                    <a:pt x="236" y="253"/>
                  </a:lnTo>
                  <a:lnTo>
                    <a:pt x="246" y="245"/>
                  </a:lnTo>
                  <a:lnTo>
                    <a:pt x="256" y="235"/>
                  </a:lnTo>
                  <a:lnTo>
                    <a:pt x="264" y="223"/>
                  </a:lnTo>
                  <a:lnTo>
                    <a:pt x="270" y="213"/>
                  </a:lnTo>
                  <a:lnTo>
                    <a:pt x="276" y="199"/>
                  </a:lnTo>
                  <a:lnTo>
                    <a:pt x="282" y="187"/>
                  </a:lnTo>
                  <a:lnTo>
                    <a:pt x="284" y="172"/>
                  </a:lnTo>
                  <a:lnTo>
                    <a:pt x="286" y="158"/>
                  </a:lnTo>
                  <a:lnTo>
                    <a:pt x="288" y="144"/>
                  </a:lnTo>
                  <a:lnTo>
                    <a:pt x="288" y="144"/>
                  </a:lnTo>
                  <a:lnTo>
                    <a:pt x="286" y="130"/>
                  </a:lnTo>
                  <a:lnTo>
                    <a:pt x="284" y="116"/>
                  </a:lnTo>
                  <a:lnTo>
                    <a:pt x="282" y="101"/>
                  </a:lnTo>
                  <a:lnTo>
                    <a:pt x="276" y="87"/>
                  </a:lnTo>
                  <a:lnTo>
                    <a:pt x="270" y="75"/>
                  </a:lnTo>
                  <a:lnTo>
                    <a:pt x="264" y="63"/>
                  </a:lnTo>
                  <a:lnTo>
                    <a:pt x="256" y="53"/>
                  </a:lnTo>
                  <a:lnTo>
                    <a:pt x="246" y="43"/>
                  </a:lnTo>
                  <a:lnTo>
                    <a:pt x="236" y="32"/>
                  </a:lnTo>
                  <a:lnTo>
                    <a:pt x="225" y="24"/>
                  </a:lnTo>
                  <a:lnTo>
                    <a:pt x="213" y="18"/>
                  </a:lnTo>
                  <a:lnTo>
                    <a:pt x="201" y="12"/>
                  </a:lnTo>
                  <a:lnTo>
                    <a:pt x="187" y="6"/>
                  </a:lnTo>
                  <a:lnTo>
                    <a:pt x="173" y="2"/>
                  </a:lnTo>
                  <a:lnTo>
                    <a:pt x="158" y="0"/>
                  </a:lnTo>
                  <a:lnTo>
                    <a:pt x="144" y="0"/>
                  </a:lnTo>
                  <a:lnTo>
                    <a:pt x="144" y="0"/>
                  </a:lnTo>
                  <a:close/>
                  <a:moveTo>
                    <a:pt x="144" y="205"/>
                  </a:moveTo>
                  <a:lnTo>
                    <a:pt x="144" y="205"/>
                  </a:lnTo>
                  <a:lnTo>
                    <a:pt x="132" y="205"/>
                  </a:lnTo>
                  <a:lnTo>
                    <a:pt x="120" y="201"/>
                  </a:lnTo>
                  <a:lnTo>
                    <a:pt x="110" y="195"/>
                  </a:lnTo>
                  <a:lnTo>
                    <a:pt x="100" y="187"/>
                  </a:lnTo>
                  <a:lnTo>
                    <a:pt x="94" y="178"/>
                  </a:lnTo>
                  <a:lnTo>
                    <a:pt x="88" y="168"/>
                  </a:lnTo>
                  <a:lnTo>
                    <a:pt x="83" y="156"/>
                  </a:lnTo>
                  <a:lnTo>
                    <a:pt x="81" y="144"/>
                  </a:lnTo>
                  <a:lnTo>
                    <a:pt x="81" y="144"/>
                  </a:lnTo>
                  <a:lnTo>
                    <a:pt x="83" y="130"/>
                  </a:lnTo>
                  <a:lnTo>
                    <a:pt x="88" y="120"/>
                  </a:lnTo>
                  <a:lnTo>
                    <a:pt x="94" y="107"/>
                  </a:lnTo>
                  <a:lnTo>
                    <a:pt x="100" y="99"/>
                  </a:lnTo>
                  <a:lnTo>
                    <a:pt x="110" y="91"/>
                  </a:lnTo>
                  <a:lnTo>
                    <a:pt x="120" y="85"/>
                  </a:lnTo>
                  <a:lnTo>
                    <a:pt x="132" y="83"/>
                  </a:lnTo>
                  <a:lnTo>
                    <a:pt x="144" y="81"/>
                  </a:lnTo>
                  <a:lnTo>
                    <a:pt x="144" y="81"/>
                  </a:lnTo>
                  <a:lnTo>
                    <a:pt x="156" y="83"/>
                  </a:lnTo>
                  <a:lnTo>
                    <a:pt x="169" y="85"/>
                  </a:lnTo>
                  <a:lnTo>
                    <a:pt x="179" y="91"/>
                  </a:lnTo>
                  <a:lnTo>
                    <a:pt x="189" y="99"/>
                  </a:lnTo>
                  <a:lnTo>
                    <a:pt x="197" y="109"/>
                  </a:lnTo>
                  <a:lnTo>
                    <a:pt x="201" y="120"/>
                  </a:lnTo>
                  <a:lnTo>
                    <a:pt x="205" y="132"/>
                  </a:lnTo>
                  <a:lnTo>
                    <a:pt x="207" y="144"/>
                  </a:lnTo>
                  <a:lnTo>
                    <a:pt x="207" y="144"/>
                  </a:lnTo>
                  <a:lnTo>
                    <a:pt x="205" y="156"/>
                  </a:lnTo>
                  <a:lnTo>
                    <a:pt x="201" y="168"/>
                  </a:lnTo>
                  <a:lnTo>
                    <a:pt x="197" y="178"/>
                  </a:lnTo>
                  <a:lnTo>
                    <a:pt x="189" y="187"/>
                  </a:lnTo>
                  <a:lnTo>
                    <a:pt x="179" y="195"/>
                  </a:lnTo>
                  <a:lnTo>
                    <a:pt x="169" y="201"/>
                  </a:lnTo>
                  <a:lnTo>
                    <a:pt x="156" y="205"/>
                  </a:lnTo>
                  <a:lnTo>
                    <a:pt x="144" y="205"/>
                  </a:lnTo>
                  <a:lnTo>
                    <a:pt x="144" y="205"/>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6"/>
            <p:cNvSpPr>
              <a:spLocks noEditPoints="1"/>
            </p:cNvSpPr>
            <p:nvPr/>
          </p:nvSpPr>
          <p:spPr bwMode="auto">
            <a:xfrm>
              <a:off x="9785350" y="4392613"/>
              <a:ext cx="2079625" cy="922338"/>
            </a:xfrm>
            <a:custGeom>
              <a:avLst/>
              <a:gdLst>
                <a:gd name="T0" fmla="*/ 1269 w 1310"/>
                <a:gd name="T1" fmla="*/ 346 h 581"/>
                <a:gd name="T2" fmla="*/ 1257 w 1310"/>
                <a:gd name="T3" fmla="*/ 314 h 581"/>
                <a:gd name="T4" fmla="*/ 1186 w 1310"/>
                <a:gd name="T5" fmla="*/ 221 h 581"/>
                <a:gd name="T6" fmla="*/ 1032 w 1310"/>
                <a:gd name="T7" fmla="*/ 42 h 581"/>
                <a:gd name="T8" fmla="*/ 994 w 1310"/>
                <a:gd name="T9" fmla="*/ 14 h 581"/>
                <a:gd name="T10" fmla="*/ 813 w 1310"/>
                <a:gd name="T11" fmla="*/ 0 h 581"/>
                <a:gd name="T12" fmla="*/ 785 w 1310"/>
                <a:gd name="T13" fmla="*/ 8 h 581"/>
                <a:gd name="T14" fmla="*/ 765 w 1310"/>
                <a:gd name="T15" fmla="*/ 38 h 581"/>
                <a:gd name="T16" fmla="*/ 763 w 1310"/>
                <a:gd name="T17" fmla="*/ 294 h 581"/>
                <a:gd name="T18" fmla="*/ 740 w 1310"/>
                <a:gd name="T19" fmla="*/ 324 h 581"/>
                <a:gd name="T20" fmla="*/ 85 w 1310"/>
                <a:gd name="T21" fmla="*/ 332 h 581"/>
                <a:gd name="T22" fmla="*/ 57 w 1310"/>
                <a:gd name="T23" fmla="*/ 342 h 581"/>
                <a:gd name="T24" fmla="*/ 37 w 1310"/>
                <a:gd name="T25" fmla="*/ 373 h 581"/>
                <a:gd name="T26" fmla="*/ 12 w 1310"/>
                <a:gd name="T27" fmla="*/ 403 h 581"/>
                <a:gd name="T28" fmla="*/ 0 w 1310"/>
                <a:gd name="T29" fmla="*/ 417 h 581"/>
                <a:gd name="T30" fmla="*/ 4 w 1310"/>
                <a:gd name="T31" fmla="*/ 508 h 581"/>
                <a:gd name="T32" fmla="*/ 35 w 1310"/>
                <a:gd name="T33" fmla="*/ 539 h 581"/>
                <a:gd name="T34" fmla="*/ 45 w 1310"/>
                <a:gd name="T35" fmla="*/ 563 h 581"/>
                <a:gd name="T36" fmla="*/ 75 w 1310"/>
                <a:gd name="T37" fmla="*/ 581 h 581"/>
                <a:gd name="T38" fmla="*/ 201 w 1310"/>
                <a:gd name="T39" fmla="*/ 567 h 581"/>
                <a:gd name="T40" fmla="*/ 227 w 1310"/>
                <a:gd name="T41" fmla="*/ 513 h 581"/>
                <a:gd name="T42" fmla="*/ 270 w 1310"/>
                <a:gd name="T43" fmla="*/ 470 h 581"/>
                <a:gd name="T44" fmla="*/ 325 w 1310"/>
                <a:gd name="T45" fmla="*/ 446 h 581"/>
                <a:gd name="T46" fmla="*/ 371 w 1310"/>
                <a:gd name="T47" fmla="*/ 440 h 581"/>
                <a:gd name="T48" fmla="*/ 440 w 1310"/>
                <a:gd name="T49" fmla="*/ 452 h 581"/>
                <a:gd name="T50" fmla="*/ 499 w 1310"/>
                <a:gd name="T51" fmla="*/ 492 h 581"/>
                <a:gd name="T52" fmla="*/ 540 w 1310"/>
                <a:gd name="T53" fmla="*/ 557 h 581"/>
                <a:gd name="T54" fmla="*/ 785 w 1310"/>
                <a:gd name="T55" fmla="*/ 567 h 581"/>
                <a:gd name="T56" fmla="*/ 811 w 1310"/>
                <a:gd name="T57" fmla="*/ 513 h 581"/>
                <a:gd name="T58" fmla="*/ 854 w 1310"/>
                <a:gd name="T59" fmla="*/ 470 h 581"/>
                <a:gd name="T60" fmla="*/ 909 w 1310"/>
                <a:gd name="T61" fmla="*/ 446 h 581"/>
                <a:gd name="T62" fmla="*/ 957 w 1310"/>
                <a:gd name="T63" fmla="*/ 440 h 581"/>
                <a:gd name="T64" fmla="*/ 1026 w 1310"/>
                <a:gd name="T65" fmla="*/ 452 h 581"/>
                <a:gd name="T66" fmla="*/ 1083 w 1310"/>
                <a:gd name="T67" fmla="*/ 492 h 581"/>
                <a:gd name="T68" fmla="*/ 1126 w 1310"/>
                <a:gd name="T69" fmla="*/ 557 h 581"/>
                <a:gd name="T70" fmla="*/ 1229 w 1310"/>
                <a:gd name="T71" fmla="*/ 581 h 581"/>
                <a:gd name="T72" fmla="*/ 1257 w 1310"/>
                <a:gd name="T73" fmla="*/ 563 h 581"/>
                <a:gd name="T74" fmla="*/ 1269 w 1310"/>
                <a:gd name="T75" fmla="*/ 513 h 581"/>
                <a:gd name="T76" fmla="*/ 1306 w 1310"/>
                <a:gd name="T77" fmla="*/ 508 h 581"/>
                <a:gd name="T78" fmla="*/ 1310 w 1310"/>
                <a:gd name="T79" fmla="*/ 417 h 581"/>
                <a:gd name="T80" fmla="*/ 1296 w 1310"/>
                <a:gd name="T81" fmla="*/ 403 h 581"/>
                <a:gd name="T82" fmla="*/ 931 w 1310"/>
                <a:gd name="T83" fmla="*/ 56 h 581"/>
                <a:gd name="T84" fmla="*/ 998 w 1310"/>
                <a:gd name="T85" fmla="*/ 89 h 581"/>
                <a:gd name="T86" fmla="*/ 1128 w 1310"/>
                <a:gd name="T87" fmla="*/ 243 h 581"/>
                <a:gd name="T88" fmla="*/ 1119 w 1310"/>
                <a:gd name="T89" fmla="*/ 259 h 581"/>
                <a:gd name="T90" fmla="*/ 832 w 1310"/>
                <a:gd name="T91" fmla="*/ 263 h 581"/>
                <a:gd name="T92" fmla="*/ 811 w 1310"/>
                <a:gd name="T93" fmla="*/ 239 h 581"/>
                <a:gd name="T94" fmla="*/ 815 w 1310"/>
                <a:gd name="T95" fmla="*/ 6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10" h="581">
                  <a:moveTo>
                    <a:pt x="1296" y="403"/>
                  </a:moveTo>
                  <a:lnTo>
                    <a:pt x="1296" y="403"/>
                  </a:lnTo>
                  <a:lnTo>
                    <a:pt x="1269" y="403"/>
                  </a:lnTo>
                  <a:lnTo>
                    <a:pt x="1269" y="346"/>
                  </a:lnTo>
                  <a:lnTo>
                    <a:pt x="1269" y="346"/>
                  </a:lnTo>
                  <a:lnTo>
                    <a:pt x="1267" y="338"/>
                  </a:lnTo>
                  <a:lnTo>
                    <a:pt x="1265" y="330"/>
                  </a:lnTo>
                  <a:lnTo>
                    <a:pt x="1257" y="314"/>
                  </a:lnTo>
                  <a:lnTo>
                    <a:pt x="1247" y="296"/>
                  </a:lnTo>
                  <a:lnTo>
                    <a:pt x="1233" y="277"/>
                  </a:lnTo>
                  <a:lnTo>
                    <a:pt x="1207" y="243"/>
                  </a:lnTo>
                  <a:lnTo>
                    <a:pt x="1186" y="221"/>
                  </a:lnTo>
                  <a:lnTo>
                    <a:pt x="1186" y="221"/>
                  </a:lnTo>
                  <a:lnTo>
                    <a:pt x="1156" y="188"/>
                  </a:lnTo>
                  <a:lnTo>
                    <a:pt x="1107" y="131"/>
                  </a:lnTo>
                  <a:lnTo>
                    <a:pt x="1032" y="42"/>
                  </a:lnTo>
                  <a:lnTo>
                    <a:pt x="1032" y="42"/>
                  </a:lnTo>
                  <a:lnTo>
                    <a:pt x="1024" y="34"/>
                  </a:lnTo>
                  <a:lnTo>
                    <a:pt x="1014" y="26"/>
                  </a:lnTo>
                  <a:lnTo>
                    <a:pt x="994" y="14"/>
                  </a:lnTo>
                  <a:lnTo>
                    <a:pt x="971" y="6"/>
                  </a:lnTo>
                  <a:lnTo>
                    <a:pt x="961" y="4"/>
                  </a:lnTo>
                  <a:lnTo>
                    <a:pt x="951" y="4"/>
                  </a:lnTo>
                  <a:lnTo>
                    <a:pt x="813" y="0"/>
                  </a:lnTo>
                  <a:lnTo>
                    <a:pt x="813" y="0"/>
                  </a:lnTo>
                  <a:lnTo>
                    <a:pt x="803" y="0"/>
                  </a:lnTo>
                  <a:lnTo>
                    <a:pt x="793" y="4"/>
                  </a:lnTo>
                  <a:lnTo>
                    <a:pt x="785" y="8"/>
                  </a:lnTo>
                  <a:lnTo>
                    <a:pt x="777" y="14"/>
                  </a:lnTo>
                  <a:lnTo>
                    <a:pt x="771" y="22"/>
                  </a:lnTo>
                  <a:lnTo>
                    <a:pt x="767" y="30"/>
                  </a:lnTo>
                  <a:lnTo>
                    <a:pt x="765" y="38"/>
                  </a:lnTo>
                  <a:lnTo>
                    <a:pt x="763" y="48"/>
                  </a:lnTo>
                  <a:lnTo>
                    <a:pt x="763" y="283"/>
                  </a:lnTo>
                  <a:lnTo>
                    <a:pt x="763" y="283"/>
                  </a:lnTo>
                  <a:lnTo>
                    <a:pt x="763" y="294"/>
                  </a:lnTo>
                  <a:lnTo>
                    <a:pt x="759" y="302"/>
                  </a:lnTo>
                  <a:lnTo>
                    <a:pt x="754" y="312"/>
                  </a:lnTo>
                  <a:lnTo>
                    <a:pt x="748" y="318"/>
                  </a:lnTo>
                  <a:lnTo>
                    <a:pt x="740" y="324"/>
                  </a:lnTo>
                  <a:lnTo>
                    <a:pt x="732" y="330"/>
                  </a:lnTo>
                  <a:lnTo>
                    <a:pt x="724" y="332"/>
                  </a:lnTo>
                  <a:lnTo>
                    <a:pt x="714" y="332"/>
                  </a:lnTo>
                  <a:lnTo>
                    <a:pt x="85" y="332"/>
                  </a:lnTo>
                  <a:lnTo>
                    <a:pt x="85" y="332"/>
                  </a:lnTo>
                  <a:lnTo>
                    <a:pt x="75" y="334"/>
                  </a:lnTo>
                  <a:lnTo>
                    <a:pt x="65" y="336"/>
                  </a:lnTo>
                  <a:lnTo>
                    <a:pt x="57" y="342"/>
                  </a:lnTo>
                  <a:lnTo>
                    <a:pt x="49" y="348"/>
                  </a:lnTo>
                  <a:lnTo>
                    <a:pt x="43" y="354"/>
                  </a:lnTo>
                  <a:lnTo>
                    <a:pt x="39" y="363"/>
                  </a:lnTo>
                  <a:lnTo>
                    <a:pt x="37" y="373"/>
                  </a:lnTo>
                  <a:lnTo>
                    <a:pt x="35" y="383"/>
                  </a:lnTo>
                  <a:lnTo>
                    <a:pt x="35" y="403"/>
                  </a:lnTo>
                  <a:lnTo>
                    <a:pt x="12" y="403"/>
                  </a:lnTo>
                  <a:lnTo>
                    <a:pt x="12" y="403"/>
                  </a:lnTo>
                  <a:lnTo>
                    <a:pt x="8" y="405"/>
                  </a:lnTo>
                  <a:lnTo>
                    <a:pt x="4" y="407"/>
                  </a:lnTo>
                  <a:lnTo>
                    <a:pt x="0" y="411"/>
                  </a:lnTo>
                  <a:lnTo>
                    <a:pt x="0" y="417"/>
                  </a:lnTo>
                  <a:lnTo>
                    <a:pt x="0" y="498"/>
                  </a:lnTo>
                  <a:lnTo>
                    <a:pt x="0" y="498"/>
                  </a:lnTo>
                  <a:lnTo>
                    <a:pt x="0" y="502"/>
                  </a:lnTo>
                  <a:lnTo>
                    <a:pt x="4" y="508"/>
                  </a:lnTo>
                  <a:lnTo>
                    <a:pt x="8" y="511"/>
                  </a:lnTo>
                  <a:lnTo>
                    <a:pt x="12" y="513"/>
                  </a:lnTo>
                  <a:lnTo>
                    <a:pt x="35" y="513"/>
                  </a:lnTo>
                  <a:lnTo>
                    <a:pt x="35" y="539"/>
                  </a:lnTo>
                  <a:lnTo>
                    <a:pt x="35" y="539"/>
                  </a:lnTo>
                  <a:lnTo>
                    <a:pt x="37" y="547"/>
                  </a:lnTo>
                  <a:lnTo>
                    <a:pt x="41" y="555"/>
                  </a:lnTo>
                  <a:lnTo>
                    <a:pt x="45" y="563"/>
                  </a:lnTo>
                  <a:lnTo>
                    <a:pt x="51" y="569"/>
                  </a:lnTo>
                  <a:lnTo>
                    <a:pt x="59" y="575"/>
                  </a:lnTo>
                  <a:lnTo>
                    <a:pt x="67" y="579"/>
                  </a:lnTo>
                  <a:lnTo>
                    <a:pt x="75" y="581"/>
                  </a:lnTo>
                  <a:lnTo>
                    <a:pt x="85" y="581"/>
                  </a:lnTo>
                  <a:lnTo>
                    <a:pt x="197" y="581"/>
                  </a:lnTo>
                  <a:lnTo>
                    <a:pt x="197" y="581"/>
                  </a:lnTo>
                  <a:lnTo>
                    <a:pt x="201" y="567"/>
                  </a:lnTo>
                  <a:lnTo>
                    <a:pt x="205" y="553"/>
                  </a:lnTo>
                  <a:lnTo>
                    <a:pt x="211" y="539"/>
                  </a:lnTo>
                  <a:lnTo>
                    <a:pt x="219" y="525"/>
                  </a:lnTo>
                  <a:lnTo>
                    <a:pt x="227" y="513"/>
                  </a:lnTo>
                  <a:lnTo>
                    <a:pt x="235" y="500"/>
                  </a:lnTo>
                  <a:lnTo>
                    <a:pt x="246" y="490"/>
                  </a:lnTo>
                  <a:lnTo>
                    <a:pt x="258" y="480"/>
                  </a:lnTo>
                  <a:lnTo>
                    <a:pt x="270" y="470"/>
                  </a:lnTo>
                  <a:lnTo>
                    <a:pt x="282" y="462"/>
                  </a:lnTo>
                  <a:lnTo>
                    <a:pt x="296" y="456"/>
                  </a:lnTo>
                  <a:lnTo>
                    <a:pt x="310" y="450"/>
                  </a:lnTo>
                  <a:lnTo>
                    <a:pt x="325" y="446"/>
                  </a:lnTo>
                  <a:lnTo>
                    <a:pt x="339" y="442"/>
                  </a:lnTo>
                  <a:lnTo>
                    <a:pt x="355" y="440"/>
                  </a:lnTo>
                  <a:lnTo>
                    <a:pt x="371" y="440"/>
                  </a:lnTo>
                  <a:lnTo>
                    <a:pt x="371" y="440"/>
                  </a:lnTo>
                  <a:lnTo>
                    <a:pt x="390" y="440"/>
                  </a:lnTo>
                  <a:lnTo>
                    <a:pt x="406" y="442"/>
                  </a:lnTo>
                  <a:lnTo>
                    <a:pt x="424" y="446"/>
                  </a:lnTo>
                  <a:lnTo>
                    <a:pt x="440" y="452"/>
                  </a:lnTo>
                  <a:lnTo>
                    <a:pt x="456" y="460"/>
                  </a:lnTo>
                  <a:lnTo>
                    <a:pt x="471" y="468"/>
                  </a:lnTo>
                  <a:lnTo>
                    <a:pt x="485" y="480"/>
                  </a:lnTo>
                  <a:lnTo>
                    <a:pt x="499" y="492"/>
                  </a:lnTo>
                  <a:lnTo>
                    <a:pt x="499" y="492"/>
                  </a:lnTo>
                  <a:lnTo>
                    <a:pt x="515" y="511"/>
                  </a:lnTo>
                  <a:lnTo>
                    <a:pt x="529" y="533"/>
                  </a:lnTo>
                  <a:lnTo>
                    <a:pt x="540" y="557"/>
                  </a:lnTo>
                  <a:lnTo>
                    <a:pt x="546" y="581"/>
                  </a:lnTo>
                  <a:lnTo>
                    <a:pt x="781" y="581"/>
                  </a:lnTo>
                  <a:lnTo>
                    <a:pt x="781" y="581"/>
                  </a:lnTo>
                  <a:lnTo>
                    <a:pt x="785" y="567"/>
                  </a:lnTo>
                  <a:lnTo>
                    <a:pt x="791" y="553"/>
                  </a:lnTo>
                  <a:lnTo>
                    <a:pt x="797" y="539"/>
                  </a:lnTo>
                  <a:lnTo>
                    <a:pt x="803" y="525"/>
                  </a:lnTo>
                  <a:lnTo>
                    <a:pt x="811" y="513"/>
                  </a:lnTo>
                  <a:lnTo>
                    <a:pt x="821" y="500"/>
                  </a:lnTo>
                  <a:lnTo>
                    <a:pt x="832" y="490"/>
                  </a:lnTo>
                  <a:lnTo>
                    <a:pt x="842" y="480"/>
                  </a:lnTo>
                  <a:lnTo>
                    <a:pt x="854" y="470"/>
                  </a:lnTo>
                  <a:lnTo>
                    <a:pt x="868" y="462"/>
                  </a:lnTo>
                  <a:lnTo>
                    <a:pt x="880" y="456"/>
                  </a:lnTo>
                  <a:lnTo>
                    <a:pt x="894" y="450"/>
                  </a:lnTo>
                  <a:lnTo>
                    <a:pt x="909" y="446"/>
                  </a:lnTo>
                  <a:lnTo>
                    <a:pt x="925" y="442"/>
                  </a:lnTo>
                  <a:lnTo>
                    <a:pt x="941" y="440"/>
                  </a:lnTo>
                  <a:lnTo>
                    <a:pt x="957" y="440"/>
                  </a:lnTo>
                  <a:lnTo>
                    <a:pt x="957" y="440"/>
                  </a:lnTo>
                  <a:lnTo>
                    <a:pt x="973" y="440"/>
                  </a:lnTo>
                  <a:lnTo>
                    <a:pt x="992" y="442"/>
                  </a:lnTo>
                  <a:lnTo>
                    <a:pt x="1008" y="446"/>
                  </a:lnTo>
                  <a:lnTo>
                    <a:pt x="1026" y="452"/>
                  </a:lnTo>
                  <a:lnTo>
                    <a:pt x="1040" y="460"/>
                  </a:lnTo>
                  <a:lnTo>
                    <a:pt x="1057" y="468"/>
                  </a:lnTo>
                  <a:lnTo>
                    <a:pt x="1071" y="480"/>
                  </a:lnTo>
                  <a:lnTo>
                    <a:pt x="1083" y="492"/>
                  </a:lnTo>
                  <a:lnTo>
                    <a:pt x="1083" y="492"/>
                  </a:lnTo>
                  <a:lnTo>
                    <a:pt x="1101" y="511"/>
                  </a:lnTo>
                  <a:lnTo>
                    <a:pt x="1113" y="533"/>
                  </a:lnTo>
                  <a:lnTo>
                    <a:pt x="1126" y="557"/>
                  </a:lnTo>
                  <a:lnTo>
                    <a:pt x="1132" y="581"/>
                  </a:lnTo>
                  <a:lnTo>
                    <a:pt x="1219" y="581"/>
                  </a:lnTo>
                  <a:lnTo>
                    <a:pt x="1219" y="581"/>
                  </a:lnTo>
                  <a:lnTo>
                    <a:pt x="1229" y="581"/>
                  </a:lnTo>
                  <a:lnTo>
                    <a:pt x="1237" y="579"/>
                  </a:lnTo>
                  <a:lnTo>
                    <a:pt x="1245" y="575"/>
                  </a:lnTo>
                  <a:lnTo>
                    <a:pt x="1251" y="569"/>
                  </a:lnTo>
                  <a:lnTo>
                    <a:pt x="1257" y="563"/>
                  </a:lnTo>
                  <a:lnTo>
                    <a:pt x="1263" y="555"/>
                  </a:lnTo>
                  <a:lnTo>
                    <a:pt x="1265" y="547"/>
                  </a:lnTo>
                  <a:lnTo>
                    <a:pt x="1267" y="539"/>
                  </a:lnTo>
                  <a:lnTo>
                    <a:pt x="1269" y="513"/>
                  </a:lnTo>
                  <a:lnTo>
                    <a:pt x="1296" y="513"/>
                  </a:lnTo>
                  <a:lnTo>
                    <a:pt x="1296" y="513"/>
                  </a:lnTo>
                  <a:lnTo>
                    <a:pt x="1302" y="511"/>
                  </a:lnTo>
                  <a:lnTo>
                    <a:pt x="1306" y="508"/>
                  </a:lnTo>
                  <a:lnTo>
                    <a:pt x="1308" y="502"/>
                  </a:lnTo>
                  <a:lnTo>
                    <a:pt x="1310" y="498"/>
                  </a:lnTo>
                  <a:lnTo>
                    <a:pt x="1310" y="417"/>
                  </a:lnTo>
                  <a:lnTo>
                    <a:pt x="1310" y="417"/>
                  </a:lnTo>
                  <a:lnTo>
                    <a:pt x="1308" y="411"/>
                  </a:lnTo>
                  <a:lnTo>
                    <a:pt x="1306" y="407"/>
                  </a:lnTo>
                  <a:lnTo>
                    <a:pt x="1302" y="405"/>
                  </a:lnTo>
                  <a:lnTo>
                    <a:pt x="1296" y="403"/>
                  </a:lnTo>
                  <a:lnTo>
                    <a:pt x="1296" y="403"/>
                  </a:lnTo>
                  <a:close/>
                  <a:moveTo>
                    <a:pt x="829" y="54"/>
                  </a:moveTo>
                  <a:lnTo>
                    <a:pt x="931" y="56"/>
                  </a:lnTo>
                  <a:lnTo>
                    <a:pt x="931" y="56"/>
                  </a:lnTo>
                  <a:lnTo>
                    <a:pt x="949" y="58"/>
                  </a:lnTo>
                  <a:lnTo>
                    <a:pt x="967" y="65"/>
                  </a:lnTo>
                  <a:lnTo>
                    <a:pt x="982" y="75"/>
                  </a:lnTo>
                  <a:lnTo>
                    <a:pt x="998" y="89"/>
                  </a:lnTo>
                  <a:lnTo>
                    <a:pt x="998" y="89"/>
                  </a:lnTo>
                  <a:lnTo>
                    <a:pt x="1123" y="237"/>
                  </a:lnTo>
                  <a:lnTo>
                    <a:pt x="1123" y="237"/>
                  </a:lnTo>
                  <a:lnTo>
                    <a:pt x="1128" y="243"/>
                  </a:lnTo>
                  <a:lnTo>
                    <a:pt x="1128" y="247"/>
                  </a:lnTo>
                  <a:lnTo>
                    <a:pt x="1126" y="251"/>
                  </a:lnTo>
                  <a:lnTo>
                    <a:pt x="1123" y="257"/>
                  </a:lnTo>
                  <a:lnTo>
                    <a:pt x="1119" y="259"/>
                  </a:lnTo>
                  <a:lnTo>
                    <a:pt x="1111" y="263"/>
                  </a:lnTo>
                  <a:lnTo>
                    <a:pt x="1099" y="263"/>
                  </a:lnTo>
                  <a:lnTo>
                    <a:pt x="832" y="263"/>
                  </a:lnTo>
                  <a:lnTo>
                    <a:pt x="832" y="263"/>
                  </a:lnTo>
                  <a:lnTo>
                    <a:pt x="823" y="261"/>
                  </a:lnTo>
                  <a:lnTo>
                    <a:pt x="817" y="257"/>
                  </a:lnTo>
                  <a:lnTo>
                    <a:pt x="811" y="249"/>
                  </a:lnTo>
                  <a:lnTo>
                    <a:pt x="811" y="239"/>
                  </a:lnTo>
                  <a:lnTo>
                    <a:pt x="811" y="79"/>
                  </a:lnTo>
                  <a:lnTo>
                    <a:pt x="811" y="79"/>
                  </a:lnTo>
                  <a:lnTo>
                    <a:pt x="811" y="69"/>
                  </a:lnTo>
                  <a:lnTo>
                    <a:pt x="815" y="60"/>
                  </a:lnTo>
                  <a:lnTo>
                    <a:pt x="823" y="56"/>
                  </a:lnTo>
                  <a:lnTo>
                    <a:pt x="829" y="54"/>
                  </a:lnTo>
                  <a:lnTo>
                    <a:pt x="829" y="54"/>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9"/>
            <p:cNvSpPr>
              <a:spLocks/>
            </p:cNvSpPr>
            <p:nvPr/>
          </p:nvSpPr>
          <p:spPr bwMode="auto">
            <a:xfrm>
              <a:off x="9923463" y="4179888"/>
              <a:ext cx="1001712" cy="676275"/>
            </a:xfrm>
            <a:custGeom>
              <a:avLst/>
              <a:gdLst>
                <a:gd name="T0" fmla="*/ 586 w 631"/>
                <a:gd name="T1" fmla="*/ 0 h 426"/>
                <a:gd name="T2" fmla="*/ 341 w 631"/>
                <a:gd name="T3" fmla="*/ 0 h 426"/>
                <a:gd name="T4" fmla="*/ 0 w 631"/>
                <a:gd name="T5" fmla="*/ 340 h 426"/>
                <a:gd name="T6" fmla="*/ 0 w 631"/>
                <a:gd name="T7" fmla="*/ 381 h 426"/>
                <a:gd name="T8" fmla="*/ 0 w 631"/>
                <a:gd name="T9" fmla="*/ 381 h 426"/>
                <a:gd name="T10" fmla="*/ 2 w 631"/>
                <a:gd name="T11" fmla="*/ 389 h 426"/>
                <a:gd name="T12" fmla="*/ 4 w 631"/>
                <a:gd name="T13" fmla="*/ 397 h 426"/>
                <a:gd name="T14" fmla="*/ 9 w 631"/>
                <a:gd name="T15" fmla="*/ 405 h 426"/>
                <a:gd name="T16" fmla="*/ 15 w 631"/>
                <a:gd name="T17" fmla="*/ 411 h 426"/>
                <a:gd name="T18" fmla="*/ 21 w 631"/>
                <a:gd name="T19" fmla="*/ 417 h 426"/>
                <a:gd name="T20" fmla="*/ 29 w 631"/>
                <a:gd name="T21" fmla="*/ 422 h 426"/>
                <a:gd name="T22" fmla="*/ 37 w 631"/>
                <a:gd name="T23" fmla="*/ 424 h 426"/>
                <a:gd name="T24" fmla="*/ 45 w 631"/>
                <a:gd name="T25" fmla="*/ 426 h 426"/>
                <a:gd name="T26" fmla="*/ 586 w 631"/>
                <a:gd name="T27" fmla="*/ 426 h 426"/>
                <a:gd name="T28" fmla="*/ 586 w 631"/>
                <a:gd name="T29" fmla="*/ 426 h 426"/>
                <a:gd name="T30" fmla="*/ 597 w 631"/>
                <a:gd name="T31" fmla="*/ 424 h 426"/>
                <a:gd name="T32" fmla="*/ 605 w 631"/>
                <a:gd name="T33" fmla="*/ 422 h 426"/>
                <a:gd name="T34" fmla="*/ 611 w 631"/>
                <a:gd name="T35" fmla="*/ 417 h 426"/>
                <a:gd name="T36" fmla="*/ 619 w 631"/>
                <a:gd name="T37" fmla="*/ 411 h 426"/>
                <a:gd name="T38" fmla="*/ 623 w 631"/>
                <a:gd name="T39" fmla="*/ 405 h 426"/>
                <a:gd name="T40" fmla="*/ 629 w 631"/>
                <a:gd name="T41" fmla="*/ 397 h 426"/>
                <a:gd name="T42" fmla="*/ 631 w 631"/>
                <a:gd name="T43" fmla="*/ 389 h 426"/>
                <a:gd name="T44" fmla="*/ 631 w 631"/>
                <a:gd name="T45" fmla="*/ 381 h 426"/>
                <a:gd name="T46" fmla="*/ 631 w 631"/>
                <a:gd name="T47" fmla="*/ 44 h 426"/>
                <a:gd name="T48" fmla="*/ 631 w 631"/>
                <a:gd name="T49" fmla="*/ 44 h 426"/>
                <a:gd name="T50" fmla="*/ 631 w 631"/>
                <a:gd name="T51" fmla="*/ 36 h 426"/>
                <a:gd name="T52" fmla="*/ 629 w 631"/>
                <a:gd name="T53" fmla="*/ 26 h 426"/>
                <a:gd name="T54" fmla="*/ 623 w 631"/>
                <a:gd name="T55" fmla="*/ 20 h 426"/>
                <a:gd name="T56" fmla="*/ 619 w 631"/>
                <a:gd name="T57" fmla="*/ 12 h 426"/>
                <a:gd name="T58" fmla="*/ 611 w 631"/>
                <a:gd name="T59" fmla="*/ 8 h 426"/>
                <a:gd name="T60" fmla="*/ 605 w 631"/>
                <a:gd name="T61" fmla="*/ 4 h 426"/>
                <a:gd name="T62" fmla="*/ 597 w 631"/>
                <a:gd name="T63" fmla="*/ 0 h 426"/>
                <a:gd name="T64" fmla="*/ 586 w 631"/>
                <a:gd name="T65" fmla="*/ 0 h 426"/>
                <a:gd name="T66" fmla="*/ 586 w 631"/>
                <a:gd name="T6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1" h="426">
                  <a:moveTo>
                    <a:pt x="586" y="0"/>
                  </a:moveTo>
                  <a:lnTo>
                    <a:pt x="341" y="0"/>
                  </a:lnTo>
                  <a:lnTo>
                    <a:pt x="0" y="340"/>
                  </a:lnTo>
                  <a:lnTo>
                    <a:pt x="0" y="381"/>
                  </a:lnTo>
                  <a:lnTo>
                    <a:pt x="0" y="381"/>
                  </a:lnTo>
                  <a:lnTo>
                    <a:pt x="2" y="389"/>
                  </a:lnTo>
                  <a:lnTo>
                    <a:pt x="4" y="397"/>
                  </a:lnTo>
                  <a:lnTo>
                    <a:pt x="9" y="405"/>
                  </a:lnTo>
                  <a:lnTo>
                    <a:pt x="15" y="411"/>
                  </a:lnTo>
                  <a:lnTo>
                    <a:pt x="21" y="417"/>
                  </a:lnTo>
                  <a:lnTo>
                    <a:pt x="29" y="422"/>
                  </a:lnTo>
                  <a:lnTo>
                    <a:pt x="37" y="424"/>
                  </a:lnTo>
                  <a:lnTo>
                    <a:pt x="45" y="426"/>
                  </a:lnTo>
                  <a:lnTo>
                    <a:pt x="586" y="426"/>
                  </a:lnTo>
                  <a:lnTo>
                    <a:pt x="586" y="426"/>
                  </a:lnTo>
                  <a:lnTo>
                    <a:pt x="597" y="424"/>
                  </a:lnTo>
                  <a:lnTo>
                    <a:pt x="605" y="422"/>
                  </a:lnTo>
                  <a:lnTo>
                    <a:pt x="611" y="417"/>
                  </a:lnTo>
                  <a:lnTo>
                    <a:pt x="619" y="411"/>
                  </a:lnTo>
                  <a:lnTo>
                    <a:pt x="623" y="405"/>
                  </a:lnTo>
                  <a:lnTo>
                    <a:pt x="629" y="397"/>
                  </a:lnTo>
                  <a:lnTo>
                    <a:pt x="631" y="389"/>
                  </a:lnTo>
                  <a:lnTo>
                    <a:pt x="631" y="381"/>
                  </a:lnTo>
                  <a:lnTo>
                    <a:pt x="631" y="44"/>
                  </a:lnTo>
                  <a:lnTo>
                    <a:pt x="631" y="44"/>
                  </a:lnTo>
                  <a:lnTo>
                    <a:pt x="631" y="36"/>
                  </a:lnTo>
                  <a:lnTo>
                    <a:pt x="629" y="26"/>
                  </a:lnTo>
                  <a:lnTo>
                    <a:pt x="623" y="20"/>
                  </a:lnTo>
                  <a:lnTo>
                    <a:pt x="619" y="12"/>
                  </a:lnTo>
                  <a:lnTo>
                    <a:pt x="611" y="8"/>
                  </a:lnTo>
                  <a:lnTo>
                    <a:pt x="605" y="4"/>
                  </a:lnTo>
                  <a:lnTo>
                    <a:pt x="597" y="0"/>
                  </a:lnTo>
                  <a:lnTo>
                    <a:pt x="586" y="0"/>
                  </a:lnTo>
                  <a:lnTo>
                    <a:pt x="586"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0"/>
            <p:cNvSpPr>
              <a:spLocks/>
            </p:cNvSpPr>
            <p:nvPr/>
          </p:nvSpPr>
          <p:spPr bwMode="auto">
            <a:xfrm>
              <a:off x="9923463" y="4179888"/>
              <a:ext cx="415925" cy="411163"/>
            </a:xfrm>
            <a:custGeom>
              <a:avLst/>
              <a:gdLst>
                <a:gd name="T0" fmla="*/ 262 w 262"/>
                <a:gd name="T1" fmla="*/ 0 h 259"/>
                <a:gd name="T2" fmla="*/ 45 w 262"/>
                <a:gd name="T3" fmla="*/ 0 h 259"/>
                <a:gd name="T4" fmla="*/ 45 w 262"/>
                <a:gd name="T5" fmla="*/ 0 h 259"/>
                <a:gd name="T6" fmla="*/ 37 w 262"/>
                <a:gd name="T7" fmla="*/ 0 h 259"/>
                <a:gd name="T8" fmla="*/ 29 w 262"/>
                <a:gd name="T9" fmla="*/ 4 h 259"/>
                <a:gd name="T10" fmla="*/ 21 w 262"/>
                <a:gd name="T11" fmla="*/ 8 h 259"/>
                <a:gd name="T12" fmla="*/ 15 w 262"/>
                <a:gd name="T13" fmla="*/ 12 h 259"/>
                <a:gd name="T14" fmla="*/ 9 w 262"/>
                <a:gd name="T15" fmla="*/ 20 h 259"/>
                <a:gd name="T16" fmla="*/ 4 w 262"/>
                <a:gd name="T17" fmla="*/ 26 h 259"/>
                <a:gd name="T18" fmla="*/ 2 w 262"/>
                <a:gd name="T19" fmla="*/ 36 h 259"/>
                <a:gd name="T20" fmla="*/ 0 w 262"/>
                <a:gd name="T21" fmla="*/ 44 h 259"/>
                <a:gd name="T22" fmla="*/ 0 w 262"/>
                <a:gd name="T23" fmla="*/ 259 h 259"/>
                <a:gd name="T24" fmla="*/ 262 w 262"/>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259">
                  <a:moveTo>
                    <a:pt x="262" y="0"/>
                  </a:moveTo>
                  <a:lnTo>
                    <a:pt x="45" y="0"/>
                  </a:lnTo>
                  <a:lnTo>
                    <a:pt x="45" y="0"/>
                  </a:lnTo>
                  <a:lnTo>
                    <a:pt x="37" y="0"/>
                  </a:lnTo>
                  <a:lnTo>
                    <a:pt x="29" y="4"/>
                  </a:lnTo>
                  <a:lnTo>
                    <a:pt x="21" y="8"/>
                  </a:lnTo>
                  <a:lnTo>
                    <a:pt x="15" y="12"/>
                  </a:lnTo>
                  <a:lnTo>
                    <a:pt x="9" y="20"/>
                  </a:lnTo>
                  <a:lnTo>
                    <a:pt x="4" y="26"/>
                  </a:lnTo>
                  <a:lnTo>
                    <a:pt x="2" y="36"/>
                  </a:lnTo>
                  <a:lnTo>
                    <a:pt x="0" y="44"/>
                  </a:lnTo>
                  <a:lnTo>
                    <a:pt x="0" y="259"/>
                  </a:lnTo>
                  <a:lnTo>
                    <a:pt x="262"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a:p>
          </p:txBody>
        </p:sp>
      </p:grpSp>
      <p:sp>
        <p:nvSpPr>
          <p:cNvPr id="28" name="標題 1"/>
          <p:cNvSpPr txBox="1">
            <a:spLocks/>
          </p:cNvSpPr>
          <p:nvPr/>
        </p:nvSpPr>
        <p:spPr>
          <a:xfrm>
            <a:off x="1006653" y="5028639"/>
            <a:ext cx="2120108" cy="49296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b="1" dirty="0">
                <a:solidFill>
                  <a:srgbClr val="660033"/>
                </a:solidFill>
                <a:latin typeface="微軟正黑體" pitchFamily="34" charset="-120"/>
                <a:ea typeface="微軟正黑體" pitchFamily="34" charset="-120"/>
              </a:rPr>
              <a:t>Manufacturers</a:t>
            </a:r>
            <a:endParaRPr lang="zh-TW" altLang="en-US" sz="2000" b="1" dirty="0">
              <a:solidFill>
                <a:srgbClr val="660033"/>
              </a:solidFill>
              <a:latin typeface="微軟正黑體" pitchFamily="34" charset="-120"/>
              <a:ea typeface="微軟正黑體" pitchFamily="34" charset="-120"/>
            </a:endParaRPr>
          </a:p>
        </p:txBody>
      </p:sp>
      <p:sp>
        <p:nvSpPr>
          <p:cNvPr id="29" name="標題 1"/>
          <p:cNvSpPr txBox="1">
            <a:spLocks/>
          </p:cNvSpPr>
          <p:nvPr/>
        </p:nvSpPr>
        <p:spPr>
          <a:xfrm>
            <a:off x="3993305" y="5444194"/>
            <a:ext cx="1376659" cy="524624"/>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b="1" dirty="0">
                <a:solidFill>
                  <a:srgbClr val="660033"/>
                </a:solidFill>
                <a:latin typeface="微軟正黑體" pitchFamily="34" charset="-120"/>
                <a:ea typeface="微軟正黑體" pitchFamily="34" charset="-120"/>
              </a:rPr>
              <a:t>Recyclers</a:t>
            </a:r>
            <a:endParaRPr lang="zh-TW" altLang="en-US" sz="2000" b="1" dirty="0">
              <a:solidFill>
                <a:srgbClr val="660033"/>
              </a:solidFill>
              <a:latin typeface="微軟正黑體" pitchFamily="34" charset="-120"/>
              <a:ea typeface="微軟正黑體" pitchFamily="34" charset="-120"/>
            </a:endParaRPr>
          </a:p>
        </p:txBody>
      </p:sp>
      <p:pic>
        <p:nvPicPr>
          <p:cNvPr id="30" name="Picture 2" descr="C:\Users\PC107C\AppData\Local\LINE\Cache\tmp\14815290984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7025" y="5002047"/>
            <a:ext cx="452378" cy="450782"/>
          </a:xfrm>
          <a:prstGeom prst="rect">
            <a:avLst/>
          </a:prstGeom>
          <a:noFill/>
          <a:extLst>
            <a:ext uri="{909E8E84-426E-40DD-AFC4-6F175D3DCCD1}">
              <a14:hiddenFill xmlns:a14="http://schemas.microsoft.com/office/drawing/2010/main">
                <a:solidFill>
                  <a:srgbClr val="FFFFFF"/>
                </a:solidFill>
              </a14:hiddenFill>
            </a:ext>
          </a:extLst>
        </p:spPr>
      </p:pic>
      <p:sp>
        <p:nvSpPr>
          <p:cNvPr id="31" name="標題 1"/>
          <p:cNvSpPr txBox="1">
            <a:spLocks/>
          </p:cNvSpPr>
          <p:nvPr/>
        </p:nvSpPr>
        <p:spPr>
          <a:xfrm>
            <a:off x="491570" y="3736833"/>
            <a:ext cx="1887180" cy="49296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1600" b="1" dirty="0">
                <a:solidFill>
                  <a:srgbClr val="660033"/>
                </a:solidFill>
                <a:latin typeface="微軟正黑體" pitchFamily="34" charset="-120"/>
                <a:ea typeface="微軟正黑體" pitchFamily="34" charset="-120"/>
              </a:rPr>
              <a:t>Financial</a:t>
            </a:r>
            <a:r>
              <a:rPr lang="zh-TW" altLang="en-US" sz="1600" b="1" dirty="0">
                <a:solidFill>
                  <a:srgbClr val="660033"/>
                </a:solidFill>
                <a:latin typeface="微軟正黑體" pitchFamily="34" charset="-120"/>
                <a:ea typeface="微軟正黑體" pitchFamily="34" charset="-120"/>
              </a:rPr>
              <a:t> </a:t>
            </a:r>
            <a:r>
              <a:rPr lang="en-US" altLang="zh-TW" sz="1600" b="1" dirty="0">
                <a:solidFill>
                  <a:srgbClr val="660033"/>
                </a:solidFill>
                <a:latin typeface="微軟正黑體" pitchFamily="34" charset="-120"/>
                <a:ea typeface="微軟正黑體" pitchFamily="34" charset="-120"/>
              </a:rPr>
              <a:t>Institutions</a:t>
            </a:r>
            <a:endParaRPr lang="zh-TW" altLang="en-US" sz="1600" b="1" dirty="0">
              <a:solidFill>
                <a:srgbClr val="660033"/>
              </a:solidFill>
              <a:latin typeface="微軟正黑體" pitchFamily="34" charset="-120"/>
              <a:ea typeface="微軟正黑體" pitchFamily="34" charset="-120"/>
            </a:endParaRPr>
          </a:p>
        </p:txBody>
      </p:sp>
      <p:pic>
        <p:nvPicPr>
          <p:cNvPr id="33" name="圖片 32">
            <a:extLst>
              <a:ext uri="{FF2B5EF4-FFF2-40B4-BE49-F238E27FC236}">
                <a16:creationId xmlns:a16="http://schemas.microsoft.com/office/drawing/2014/main" xmlns="" id="{D3A51DA4-5828-2C48-A54B-209225131E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9320" y="1052736"/>
            <a:ext cx="2853558" cy="5498394"/>
          </a:xfrm>
          <a:prstGeom prst="rect">
            <a:avLst/>
          </a:prstGeom>
          <a:ln>
            <a:noFill/>
          </a:ln>
          <a:effectLst>
            <a:outerShdw blurRad="292100" dist="139700" dir="2700000" algn="tl" rotWithShape="0">
              <a:srgbClr val="333333">
                <a:alpha val="65000"/>
              </a:srgbClr>
            </a:outerShdw>
          </a:effectLst>
        </p:spPr>
      </p:pic>
      <p:sp>
        <p:nvSpPr>
          <p:cNvPr id="32" name="投影片編號版面配置區 1">
            <a:extLst>
              <a:ext uri="{FF2B5EF4-FFF2-40B4-BE49-F238E27FC236}">
                <a16:creationId xmlns:a16="http://schemas.microsoft.com/office/drawing/2014/main" xmlns="" id="{B7736F25-A4E7-BA42-8871-6BBA9882BE07}"/>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0B7CC7-DAD1-40A8-BF06-6D8ABF2F877A}" type="slidenum">
              <a:rPr lang="zh-TW" altLang="en-US" smtClean="0"/>
              <a:pPr/>
              <a:t>54</a:t>
            </a:fld>
            <a:endParaRPr lang="zh-TW" altLang="en-US" dirty="0"/>
          </a:p>
        </p:txBody>
      </p:sp>
    </p:spTree>
    <p:extLst>
      <p:ext uri="{BB962C8B-B14F-4D97-AF65-F5344CB8AC3E}">
        <p14:creationId xmlns:p14="http://schemas.microsoft.com/office/powerpoint/2010/main" val="4108282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bstract World Map Free Vector"/>
          <p:cNvPicPr>
            <a:picLocks noChangeAspect="1" noChangeArrowheads="1"/>
          </p:cNvPicPr>
          <p:nvPr/>
        </p:nvPicPr>
        <p:blipFill>
          <a:blip r:embed="rId2" cstate="print">
            <a:duotone>
              <a:schemeClr val="accent3">
                <a:shade val="45000"/>
                <a:satMod val="135000"/>
              </a:schemeClr>
              <a:prstClr val="white"/>
            </a:duotone>
            <a:lum bright="10000"/>
          </a:blip>
          <a:srcRect/>
          <a:stretch>
            <a:fillRect/>
          </a:stretch>
        </p:blipFill>
        <p:spPr bwMode="auto">
          <a:xfrm>
            <a:off x="1020931" y="1646802"/>
            <a:ext cx="6858000" cy="4050450"/>
          </a:xfrm>
          <a:prstGeom prst="rect">
            <a:avLst/>
          </a:prstGeom>
          <a:noFill/>
        </p:spPr>
      </p:pic>
      <p:graphicFrame>
        <p:nvGraphicFramePr>
          <p:cNvPr id="2698" name="Group 650"/>
          <p:cNvGraphicFramePr>
            <a:graphicFrameLocks noGrp="1"/>
          </p:cNvGraphicFramePr>
          <p:nvPr>
            <p:extLst/>
          </p:nvPr>
        </p:nvGraphicFramePr>
        <p:xfrm>
          <a:off x="2505716" y="1754814"/>
          <a:ext cx="3294459" cy="1645920"/>
        </p:xfrm>
        <a:graphic>
          <a:graphicData uri="http://schemas.openxmlformats.org/drawingml/2006/table">
            <a:tbl>
              <a:tblPr/>
              <a:tblGrid>
                <a:gridCol w="3294459">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欧洲</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United Nations Environment </a:t>
                      </a:r>
                      <a:r>
                        <a:rPr kumimoji="1" lang="en-US" altLang="zh-TW" sz="600" b="1" i="0" u="none" strike="noStrike" cap="none" normalizeH="0" baseline="0" dirty="0" err="1">
                          <a:ln>
                            <a:noFill/>
                          </a:ln>
                          <a:solidFill>
                            <a:srgbClr val="000000"/>
                          </a:solidFill>
                          <a:effectLst/>
                          <a:latin typeface="微軟正黑體" pitchFamily="34" charset="-120"/>
                          <a:ea typeface="微軟正黑體" pitchFamily="34" charset="-120"/>
                        </a:rPr>
                        <a:t>Programme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German Commission for Electrical, Electronic &amp; Information Technologies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Research Councils </a:t>
                      </a:r>
                      <a:r>
                        <a:rPr kumimoji="1" lang="en-US" altLang="zh-TW" sz="600" b="1" i="0" u="none" strike="noStrike" cap="none" normalizeH="0" baseline="0" dirty="0" err="1">
                          <a:ln>
                            <a:noFill/>
                          </a:ln>
                          <a:solidFill>
                            <a:srgbClr val="000000"/>
                          </a:solidFill>
                          <a:effectLst/>
                          <a:latin typeface="微軟正黑體" pitchFamily="34" charset="-120"/>
                          <a:ea typeface="微軟正黑體" pitchFamily="34" charset="-120"/>
                        </a:rPr>
                        <a:t>Uk</a:t>
                      </a: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 for a Low Carbon Future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UCL Energy Institute, University College London, UK</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London &amp; Partners, UK</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London School of Economics Associate Fellow Royal Institute of International Affairs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Commission for a Sustainable London</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7"/>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International Centre for Trade and Sustainable Development</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8"/>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Climate Focus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9"/>
                  </a:ext>
                </a:extLst>
              </a:tr>
            </a:tbl>
          </a:graphicData>
        </a:graphic>
      </p:graphicFrame>
      <p:graphicFrame>
        <p:nvGraphicFramePr>
          <p:cNvPr id="2697" name="Group 649"/>
          <p:cNvGraphicFramePr>
            <a:graphicFrameLocks noGrp="1"/>
          </p:cNvGraphicFramePr>
          <p:nvPr>
            <p:extLst/>
          </p:nvPr>
        </p:nvGraphicFramePr>
        <p:xfrm>
          <a:off x="1317585" y="3374994"/>
          <a:ext cx="3020615" cy="1257300"/>
        </p:xfrm>
        <a:graphic>
          <a:graphicData uri="http://schemas.openxmlformats.org/drawingml/2006/table">
            <a:tbl>
              <a:tblPr/>
              <a:tblGrid>
                <a:gridCol w="3020615">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chemeClr val="accent6">
                              <a:lumMod val="75000"/>
                            </a:schemeClr>
                          </a:solidFill>
                          <a:effectLst/>
                          <a:latin typeface="微軟正黑體" pitchFamily="34" charset="-120"/>
                          <a:ea typeface="微軟正黑體" pitchFamily="34" charset="-120"/>
                        </a:rPr>
                        <a:t>美国</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U.S. Department of Commerce International Trade Administration</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U.S. Environmental Protection Agency</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Vice President, Desert Research Institute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Managing Director </a:t>
                      </a:r>
                      <a:r>
                        <a:rPr kumimoji="1" lang="en-US" altLang="zh-TW" sz="600" b="1" i="0" u="none" strike="noStrike" cap="none" normalizeH="0" baseline="0" dirty="0" err="1">
                          <a:ln>
                            <a:noFill/>
                          </a:ln>
                          <a:solidFill>
                            <a:srgbClr val="000000"/>
                          </a:solidFill>
                          <a:effectLst/>
                          <a:latin typeface="微軟正黑體" pitchFamily="34" charset="-120"/>
                          <a:ea typeface="微軟正黑體" pitchFamily="34" charset="-120"/>
                        </a:rPr>
                        <a:t>Energistics</a:t>
                      </a: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 LLC., U.S.A.</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Natural Resources Defense Council</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5"/>
                  </a:ext>
                </a:extLst>
              </a:tr>
              <a:tr h="25146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rPr>
                        <a:t>Environmental Energy Technologies Division of Lawrence Berkeley National Laboratory </a:t>
                      </a: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6"/>
                  </a:ext>
                </a:extLst>
              </a:tr>
            </a:tbl>
          </a:graphicData>
        </a:graphic>
      </p:graphicFrame>
      <p:graphicFrame>
        <p:nvGraphicFramePr>
          <p:cNvPr id="2696" name="Group 648"/>
          <p:cNvGraphicFramePr>
            <a:graphicFrameLocks noGrp="1"/>
          </p:cNvGraphicFramePr>
          <p:nvPr>
            <p:extLst/>
          </p:nvPr>
        </p:nvGraphicFramePr>
        <p:xfrm>
          <a:off x="1155473" y="2078590"/>
          <a:ext cx="1160859" cy="365760"/>
        </p:xfrm>
        <a:graphic>
          <a:graphicData uri="http://schemas.openxmlformats.org/drawingml/2006/table">
            <a:tbl>
              <a:tblPr/>
              <a:tblGrid>
                <a:gridCol w="1160859">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加拿大</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Ballard Power Systems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2695" name="Group 647"/>
          <p:cNvGraphicFramePr>
            <a:graphicFrameLocks noGrp="1"/>
          </p:cNvGraphicFramePr>
          <p:nvPr>
            <p:extLst/>
          </p:nvPr>
        </p:nvGraphicFramePr>
        <p:xfrm>
          <a:off x="4665267" y="4833156"/>
          <a:ext cx="1566863" cy="365760"/>
        </p:xfrm>
        <a:graphic>
          <a:graphicData uri="http://schemas.openxmlformats.org/drawingml/2006/table">
            <a:tbl>
              <a:tblPr/>
              <a:tblGrid>
                <a:gridCol w="1566863">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新加坡</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Singapore Environment Council</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2694" name="Group 646"/>
          <p:cNvGraphicFramePr>
            <a:graphicFrameLocks noGrp="1"/>
          </p:cNvGraphicFramePr>
          <p:nvPr>
            <p:extLst/>
          </p:nvPr>
        </p:nvGraphicFramePr>
        <p:xfrm>
          <a:off x="4179903" y="3374994"/>
          <a:ext cx="1134665" cy="457200"/>
        </p:xfrm>
        <a:graphic>
          <a:graphicData uri="http://schemas.openxmlformats.org/drawingml/2006/table">
            <a:tbl>
              <a:tblPr/>
              <a:tblGrid>
                <a:gridCol w="1134665">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印度</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Global</a:t>
                      </a:r>
                      <a:r>
                        <a:rPr kumimoji="1" lang="zh-TW" altLang="en-US" sz="600" b="1" i="0" u="none" strike="noStrike" cap="none" normalizeH="0" baseline="0" dirty="0">
                          <a:ln>
                            <a:noFill/>
                          </a:ln>
                          <a:solidFill>
                            <a:srgbClr val="000000"/>
                          </a:solidFill>
                          <a:effectLst/>
                          <a:latin typeface="微軟正黑體" pitchFamily="34" charset="-120"/>
                          <a:ea typeface="微軟正黑體" pitchFamily="34" charset="-120"/>
                        </a:rPr>
                        <a:t> </a:t>
                      </a: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Business</a:t>
                      </a:r>
                      <a:r>
                        <a:rPr kumimoji="1" lang="zh-TW" altLang="en-US" sz="600" b="1" i="0" u="none" strike="noStrike" cap="none" normalizeH="0" baseline="0" dirty="0">
                          <a:ln>
                            <a:noFill/>
                          </a:ln>
                          <a:solidFill>
                            <a:srgbClr val="000000"/>
                          </a:solidFill>
                          <a:effectLst/>
                          <a:latin typeface="微軟正黑體" pitchFamily="34" charset="-120"/>
                          <a:ea typeface="微軟正黑體" pitchFamily="34" charset="-120"/>
                        </a:rPr>
                        <a:t> </a:t>
                      </a: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Inroads</a:t>
                      </a:r>
                    </a:p>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err="1">
                          <a:ln>
                            <a:noFill/>
                          </a:ln>
                          <a:solidFill>
                            <a:srgbClr val="000000"/>
                          </a:solidFill>
                          <a:effectLst/>
                          <a:latin typeface="微軟正黑體" pitchFamily="34" charset="-120"/>
                          <a:ea typeface="微軟正黑體" pitchFamily="34" charset="-120"/>
                        </a:rPr>
                        <a:t>Jadavpur</a:t>
                      </a: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 University</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2693" name="Group 645"/>
          <p:cNvGraphicFramePr>
            <a:graphicFrameLocks noGrp="1"/>
          </p:cNvGraphicFramePr>
          <p:nvPr>
            <p:extLst/>
          </p:nvPr>
        </p:nvGraphicFramePr>
        <p:xfrm>
          <a:off x="4665957" y="4293096"/>
          <a:ext cx="2753915" cy="525780"/>
        </p:xfrm>
        <a:graphic>
          <a:graphicData uri="http://schemas.openxmlformats.org/drawingml/2006/table">
            <a:tbl>
              <a:tblPr/>
              <a:tblGrid>
                <a:gridCol w="2753915">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马来西亚</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the Federation of Malaysian Manufacturers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Malaysia Green Business Association</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2"/>
                  </a:ext>
                </a:extLst>
              </a:tr>
            </a:tbl>
          </a:graphicData>
        </a:graphic>
      </p:graphicFrame>
      <p:graphicFrame>
        <p:nvGraphicFramePr>
          <p:cNvPr id="2692" name="Group 644"/>
          <p:cNvGraphicFramePr>
            <a:graphicFrameLocks noGrp="1"/>
          </p:cNvGraphicFramePr>
          <p:nvPr>
            <p:extLst/>
          </p:nvPr>
        </p:nvGraphicFramePr>
        <p:xfrm>
          <a:off x="6366838" y="4941168"/>
          <a:ext cx="1512094" cy="579120"/>
        </p:xfrm>
        <a:graphic>
          <a:graphicData uri="http://schemas.openxmlformats.org/drawingml/2006/table">
            <a:tbl>
              <a:tblPr/>
              <a:tblGrid>
                <a:gridCol w="1512094">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澳洲</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300990">
                <a:tc>
                  <a:txBody>
                    <a:bodyPr/>
                    <a:lstStyle/>
                    <a:p>
                      <a:pPr marL="0" marR="0" lvl="0" indent="0" algn="l" defTabSz="914400" rtl="0" eaLnBrk="1" fontAlgn="ctr" latinLnBrk="0" hangingPunct="1">
                        <a:lnSpc>
                          <a:spcPts val="8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Eco-Buy, AUSTRAILIA</a:t>
                      </a:r>
                    </a:p>
                    <a:p>
                      <a:pPr marL="0" marR="0" lvl="0" indent="0" algn="l" defTabSz="914400" rtl="0" eaLnBrk="1" fontAlgn="ctr" latinLnBrk="0" hangingPunct="1">
                        <a:lnSpc>
                          <a:spcPts val="800"/>
                        </a:lnSpc>
                        <a:spcBef>
                          <a:spcPct val="0"/>
                        </a:spcBef>
                        <a:spcAft>
                          <a:spcPct val="0"/>
                        </a:spcAft>
                        <a:buClrTx/>
                        <a:buSzTx/>
                        <a:buFontTx/>
                        <a:buNone/>
                        <a:tabLst/>
                      </a:pPr>
                      <a:endPar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endParaRPr>
                    </a:p>
                    <a:p>
                      <a:pPr marL="0" marR="0" lvl="0" indent="0" algn="l" defTabSz="914400" rtl="0" eaLnBrk="1" fontAlgn="ctr" latinLnBrk="0" hangingPunct="1">
                        <a:lnSpc>
                          <a:spcPts val="800"/>
                        </a:lnSpc>
                        <a:spcBef>
                          <a:spcPct val="0"/>
                        </a:spcBef>
                        <a:spcAft>
                          <a:spcPct val="0"/>
                        </a:spcAft>
                        <a:buClrTx/>
                        <a:buSzTx/>
                        <a:buFontTx/>
                        <a:buNone/>
                        <a:tabLst/>
                      </a:pPr>
                      <a:r>
                        <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rPr>
                        <a:t>CO2CRC</a:t>
                      </a: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2691" name="Group 643"/>
          <p:cNvGraphicFramePr>
            <a:graphicFrameLocks noGrp="1"/>
          </p:cNvGraphicFramePr>
          <p:nvPr>
            <p:extLst/>
          </p:nvPr>
        </p:nvGraphicFramePr>
        <p:xfrm>
          <a:off x="5772718" y="1700808"/>
          <a:ext cx="2106215" cy="1645920"/>
        </p:xfrm>
        <a:graphic>
          <a:graphicData uri="http://schemas.openxmlformats.org/drawingml/2006/table">
            <a:tbl>
              <a:tblPr/>
              <a:tblGrid>
                <a:gridCol w="2106215">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日本</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00"/>
                          </a:solidFill>
                          <a:effectLst/>
                          <a:latin typeface="微軟正黑體" pitchFamily="34" charset="-120"/>
                          <a:ea typeface="微軟正黑體" pitchFamily="34" charset="-120"/>
                        </a:rPr>
                        <a:t>财团法人新能源财团</a:t>
                      </a: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(NEF)</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00"/>
                          </a:solidFill>
                          <a:effectLst/>
                          <a:latin typeface="微軟正黑體" pitchFamily="34" charset="-120"/>
                          <a:ea typeface="微軟正黑體" pitchFamily="34" charset="-120"/>
                        </a:rPr>
                        <a:t>日本电力中央研究社</a:t>
                      </a:r>
                      <a:endParaRPr kumimoji="1" lang="zh-TW" altLang="en-US"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Asian Productivity Organization</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00"/>
                          </a:solidFill>
                          <a:effectLst/>
                          <a:latin typeface="微軟正黑體" pitchFamily="34" charset="-120"/>
                          <a:ea typeface="微軟正黑體" pitchFamily="34" charset="-120"/>
                        </a:rPr>
                        <a:t>日本贸易振兴机构</a:t>
                      </a:r>
                      <a:endParaRPr kumimoji="1" lang="zh-TW" altLang="en-US"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International Green Purchasing </a:t>
                      </a:r>
                      <a:r>
                        <a:rPr kumimoji="1" lang="en-US" altLang="zh-TW" sz="600" b="1" i="0" u="none" strike="noStrike" cap="none" normalizeH="0" baseline="0" dirty="0" err="1">
                          <a:ln>
                            <a:noFill/>
                          </a:ln>
                          <a:solidFill>
                            <a:srgbClr val="000000"/>
                          </a:solidFill>
                          <a:effectLst/>
                          <a:latin typeface="微軟正黑體" pitchFamily="34" charset="-120"/>
                          <a:ea typeface="微軟正黑體" pitchFamily="34" charset="-120"/>
                        </a:rPr>
                        <a:t>Netmork</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Ministry of Economy Trade and Industry</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NEDO</a:t>
                      </a:r>
                      <a:r>
                        <a:rPr kumimoji="1" lang="zh-TW" altLang="en-US" sz="600" b="1" i="0" u="none" strike="noStrike" cap="none" normalizeH="0" baseline="0" dirty="0">
                          <a:ln>
                            <a:noFill/>
                          </a:ln>
                          <a:solidFill>
                            <a:srgbClr val="000000"/>
                          </a:solidFill>
                          <a:effectLst/>
                          <a:latin typeface="微軟正黑體" pitchFamily="34" charset="-120"/>
                          <a:ea typeface="微軟正黑體" pitchFamily="34" charset="-120"/>
                        </a:rPr>
                        <a:t>技术开发机构</a:t>
                      </a:r>
                      <a:endParaRPr kumimoji="1" lang="zh-TW" altLang="en-US"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7"/>
                  </a:ext>
                </a:extLst>
              </a:tr>
              <a:tr h="16002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National Institute For Environmental Studies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8"/>
                  </a:ext>
                </a:extLst>
              </a:tr>
              <a:tr h="16002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The Institute of energy economics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9"/>
                  </a:ext>
                </a:extLst>
              </a:tr>
            </a:tbl>
          </a:graphicData>
        </a:graphic>
      </p:graphicFrame>
      <p:graphicFrame>
        <p:nvGraphicFramePr>
          <p:cNvPr id="2690" name="Group 642"/>
          <p:cNvGraphicFramePr>
            <a:graphicFrameLocks noGrp="1"/>
          </p:cNvGraphicFramePr>
          <p:nvPr>
            <p:extLst/>
          </p:nvPr>
        </p:nvGraphicFramePr>
        <p:xfrm>
          <a:off x="6356323" y="3329723"/>
          <a:ext cx="2160985" cy="1005840"/>
        </p:xfrm>
        <a:graphic>
          <a:graphicData uri="http://schemas.openxmlformats.org/drawingml/2006/table">
            <a:tbl>
              <a:tblPr/>
              <a:tblGrid>
                <a:gridCol w="2160985">
                  <a:extLst>
                    <a:ext uri="{9D8B030D-6E8A-4147-A177-3AD203B41FA5}">
                      <a16:colId xmlns:a16="http://schemas.microsoft.com/office/drawing/2014/main" xmlns="" val="20000"/>
                    </a:ext>
                  </a:extLst>
                </a:gridCol>
              </a:tblGrid>
              <a:tr h="20574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韩国</a:t>
                      </a:r>
                    </a:p>
                  </a:txBody>
                  <a:tcPr marL="68580" marR="68580" marT="34290" marB="34290"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Korea Environmental Industry &amp; Technology Institute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16002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Korea Energy Economics Institute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Presidential Committee on Green Growth</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13355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Korea Development Institute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Global Green Growth Institute</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16" name="Group 647"/>
          <p:cNvGraphicFramePr>
            <a:graphicFrameLocks noGrp="1"/>
          </p:cNvGraphicFramePr>
          <p:nvPr>
            <p:extLst/>
          </p:nvPr>
        </p:nvGraphicFramePr>
        <p:xfrm>
          <a:off x="4665955" y="5200055"/>
          <a:ext cx="1836204" cy="365760"/>
        </p:xfrm>
        <a:graphic>
          <a:graphicData uri="http://schemas.openxmlformats.org/drawingml/2006/table">
            <a:tbl>
              <a:tblPr/>
              <a:tblGrid>
                <a:gridCol w="1836204">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菲律宾</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1600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Renewable Energy Association Philippines</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17" name="Group 646"/>
          <p:cNvGraphicFramePr>
            <a:graphicFrameLocks noGrp="1"/>
          </p:cNvGraphicFramePr>
          <p:nvPr>
            <p:extLst/>
          </p:nvPr>
        </p:nvGraphicFramePr>
        <p:xfrm>
          <a:off x="4233907" y="3861048"/>
          <a:ext cx="1134665" cy="457200"/>
        </p:xfrm>
        <a:graphic>
          <a:graphicData uri="http://schemas.openxmlformats.org/drawingml/2006/table">
            <a:tbl>
              <a:tblPr/>
              <a:tblGrid>
                <a:gridCol w="1134665">
                  <a:extLst>
                    <a:ext uri="{9D8B030D-6E8A-4147-A177-3AD203B41FA5}">
                      <a16:colId xmlns:a16="http://schemas.microsoft.com/office/drawing/2014/main" xmlns="" val="20000"/>
                    </a:ext>
                  </a:extLst>
                </a:gridCol>
              </a:tblGrid>
              <a:tr h="2057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900" b="1" i="0" u="none" strike="noStrike" cap="none" normalizeH="0" baseline="0" dirty="0">
                          <a:ln>
                            <a:noFill/>
                          </a:ln>
                          <a:solidFill>
                            <a:srgbClr val="009900"/>
                          </a:solidFill>
                          <a:effectLst/>
                          <a:latin typeface="微軟正黑體" pitchFamily="34" charset="-120"/>
                          <a:ea typeface="微軟正黑體" pitchFamily="34" charset="-120"/>
                        </a:rPr>
                        <a:t>泰国</a:t>
                      </a:r>
                    </a:p>
                  </a:txBody>
                  <a:tcPr marL="68580" marR="68580" marT="34290" marB="3429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25146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600" b="1" i="0" u="none" strike="noStrike" cap="none" normalizeH="0" baseline="0" dirty="0">
                          <a:ln>
                            <a:noFill/>
                          </a:ln>
                          <a:solidFill>
                            <a:srgbClr val="000000"/>
                          </a:solidFill>
                          <a:effectLst/>
                          <a:latin typeface="微軟正黑體" pitchFamily="34" charset="-120"/>
                          <a:ea typeface="微軟正黑體" pitchFamily="34" charset="-120"/>
                        </a:rPr>
                        <a:t>Agricultural Engineering Machines Group</a:t>
                      </a:r>
                      <a:endParaRPr kumimoji="1" lang="en-US" altLang="zh-TW" sz="600" b="1" i="0" u="none" strike="noStrike" cap="none" normalizeH="0" baseline="0" dirty="0">
                        <a:ln>
                          <a:noFill/>
                        </a:ln>
                        <a:solidFill>
                          <a:schemeClr val="tx1"/>
                        </a:solidFill>
                        <a:effectLst/>
                        <a:latin typeface="微軟正黑體" pitchFamily="34" charset="-120"/>
                        <a:ea typeface="微軟正黑體" pitchFamily="34" charset="-120"/>
                      </a:endParaRPr>
                    </a:p>
                  </a:txBody>
                  <a:tcPr marL="68580" marR="68580" marT="34290" marB="3429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19" name="圖片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129" y="2466430"/>
            <a:ext cx="833717" cy="328541"/>
          </a:xfrm>
          <a:prstGeom prst="rect">
            <a:avLst/>
          </a:prstGeom>
          <a:ln>
            <a:noFill/>
          </a:ln>
          <a:effectLst>
            <a:outerShdw blurRad="292100" dist="139700" dir="2700000" algn="tl" rotWithShape="0">
              <a:srgbClr val="333333">
                <a:alpha val="65000"/>
              </a:srgbClr>
            </a:outerShdw>
          </a:effectLst>
        </p:spPr>
      </p:pic>
      <p:sp>
        <p:nvSpPr>
          <p:cNvPr id="20" name="矩形 19"/>
          <p:cNvSpPr/>
          <p:nvPr/>
        </p:nvSpPr>
        <p:spPr>
          <a:xfrm>
            <a:off x="323528" y="577950"/>
            <a:ext cx="7920880" cy="584775"/>
          </a:xfrm>
          <a:prstGeom prst="rect">
            <a:avLst/>
          </a:prstGeom>
        </p:spPr>
        <p:txBody>
          <a:bodyPr wrap="square">
            <a:spAutoFit/>
          </a:bodyPr>
          <a:lstStyle/>
          <a:p>
            <a:pPr algn="ctr"/>
            <a:r>
              <a:rPr lang="en-US" altLang="zh-TW" sz="3200" b="1" dirty="0">
                <a:solidFill>
                  <a:srgbClr val="006600"/>
                </a:solidFill>
                <a:ea typeface="微軟正黑體" panose="020B0604030504040204" pitchFamily="34" charset="-120"/>
              </a:rPr>
              <a:t>International “Industrial Ecology”</a:t>
            </a:r>
            <a:r>
              <a:rPr lang="zh-TW" altLang="en-US" sz="3200" b="1" dirty="0">
                <a:solidFill>
                  <a:srgbClr val="006600"/>
                </a:solidFill>
                <a:ea typeface="微軟正黑體" panose="020B0604030504040204" pitchFamily="34" charset="-120"/>
              </a:rPr>
              <a:t> </a:t>
            </a:r>
            <a:r>
              <a:rPr lang="en-US" altLang="zh-TW" sz="3200" b="1" dirty="0">
                <a:solidFill>
                  <a:srgbClr val="006600"/>
                </a:solidFill>
                <a:ea typeface="微軟正黑體" panose="020B0604030504040204" pitchFamily="34" charset="-120"/>
              </a:rPr>
              <a:t>Networking</a:t>
            </a:r>
          </a:p>
        </p:txBody>
      </p:sp>
      <p:pic>
        <p:nvPicPr>
          <p:cNvPr id="21" name="圖片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2068" y="3017884"/>
            <a:ext cx="382850" cy="382850"/>
          </a:xfrm>
          <a:prstGeom prst="rect">
            <a:avLst/>
          </a:prstGeom>
          <a:ln>
            <a:noFill/>
          </a:ln>
          <a:effectLst>
            <a:outerShdw blurRad="292100" dist="139700" dir="2700000" algn="tl" rotWithShape="0">
              <a:srgbClr val="333333">
                <a:alpha val="65000"/>
              </a:srgbClr>
            </a:outerShdw>
          </a:effectLst>
        </p:spPr>
      </p:pic>
      <p:pic>
        <p:nvPicPr>
          <p:cNvPr id="22" name="圖片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762" y="3127976"/>
            <a:ext cx="646369" cy="334295"/>
          </a:xfrm>
          <a:prstGeom prst="rect">
            <a:avLst/>
          </a:prstGeom>
          <a:ln>
            <a:noFill/>
          </a:ln>
          <a:effectLst>
            <a:outerShdw blurRad="292100" dist="139700" dir="2700000" algn="tl" rotWithShape="0">
              <a:srgbClr val="333333">
                <a:alpha val="65000"/>
              </a:srgbClr>
            </a:outerShdw>
          </a:effectLst>
        </p:spPr>
      </p:pic>
      <p:pic>
        <p:nvPicPr>
          <p:cNvPr id="23" name="圖片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99607" y="3242268"/>
            <a:ext cx="710955" cy="316932"/>
          </a:xfrm>
          <a:prstGeom prst="rect">
            <a:avLst/>
          </a:prstGeom>
          <a:ln>
            <a:noFill/>
          </a:ln>
          <a:effectLst>
            <a:outerShdw blurRad="292100" dist="139700" dir="2700000" algn="tl" rotWithShape="0">
              <a:srgbClr val="333333">
                <a:alpha val="65000"/>
              </a:srgbClr>
            </a:outerShdw>
          </a:effectLst>
        </p:spPr>
      </p:pic>
      <p:pic>
        <p:nvPicPr>
          <p:cNvPr id="24" name="圖片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22809" y="4656321"/>
            <a:ext cx="401713" cy="441388"/>
          </a:xfrm>
          <a:prstGeom prst="rect">
            <a:avLst/>
          </a:prstGeom>
          <a:ln w="38100">
            <a:noFill/>
          </a:ln>
          <a:effectLst>
            <a:outerShdw blurRad="292100" dist="139700" dir="2700000" algn="tl" rotWithShape="0">
              <a:srgbClr val="333333">
                <a:alpha val="65000"/>
              </a:srgbClr>
            </a:outerShdw>
          </a:effectLst>
        </p:spPr>
      </p:pic>
      <p:sp>
        <p:nvSpPr>
          <p:cNvPr id="25" name="矩形 24"/>
          <p:cNvSpPr/>
          <p:nvPr/>
        </p:nvSpPr>
        <p:spPr>
          <a:xfrm>
            <a:off x="4778908" y="4079136"/>
            <a:ext cx="632307" cy="43005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US" altLang="zh-TW" sz="1050" b="1" dirty="0"/>
              <a:t>NIDBA LTD</a:t>
            </a:r>
            <a:endParaRPr lang="zh-TW" altLang="en-US" sz="1050" dirty="0"/>
          </a:p>
        </p:txBody>
      </p:sp>
      <p:pic>
        <p:nvPicPr>
          <p:cNvPr id="27" name="圖片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0742" y="2984949"/>
            <a:ext cx="749460" cy="603596"/>
          </a:xfrm>
          <a:prstGeom prst="rect">
            <a:avLst/>
          </a:prstGeom>
        </p:spPr>
      </p:pic>
      <p:grpSp>
        <p:nvGrpSpPr>
          <p:cNvPr id="28" name="群組 27"/>
          <p:cNvGrpSpPr/>
          <p:nvPr/>
        </p:nvGrpSpPr>
        <p:grpSpPr>
          <a:xfrm>
            <a:off x="6706049" y="2765924"/>
            <a:ext cx="1482596" cy="572870"/>
            <a:chOff x="10721515" y="1061587"/>
            <a:chExt cx="1976794" cy="763827"/>
          </a:xfrm>
        </p:grpSpPr>
        <p:sp>
          <p:nvSpPr>
            <p:cNvPr id="29" name="矩形 28"/>
            <p:cNvSpPr/>
            <p:nvPr/>
          </p:nvSpPr>
          <p:spPr>
            <a:xfrm>
              <a:off x="10721515" y="1517638"/>
              <a:ext cx="1976794" cy="307776"/>
            </a:xfrm>
            <a:prstGeom prst="rect">
              <a:avLst/>
            </a:prstGeom>
          </p:spPr>
          <p:txBody>
            <a:bodyPr wrap="square">
              <a:spAutoFit/>
            </a:bodyPr>
            <a:lstStyle/>
            <a:p>
              <a:r>
                <a:rPr lang="zh-TW" altLang="en-US" sz="900" b="1" dirty="0">
                  <a:latin typeface="微軟正黑體" panose="020B0604030504040204" pitchFamily="34" charset="-120"/>
                  <a:ea typeface="微軟正黑體" panose="020B0604030504040204" pitchFamily="34" charset="-120"/>
                </a:rPr>
                <a:t>北京</a:t>
              </a:r>
              <a:r>
                <a:rPr lang="zh-CN" altLang="en-US" sz="900" b="1" dirty="0">
                  <a:latin typeface="微軟正黑體" panose="020B0604030504040204" pitchFamily="34" charset="-120"/>
                  <a:ea typeface="微軟正黑體" panose="020B0604030504040204" pitchFamily="34" charset="-120"/>
                </a:rPr>
                <a:t>超越联创环境投资</a:t>
              </a:r>
            </a:p>
          </p:txBody>
        </p:sp>
        <p:pic>
          <p:nvPicPr>
            <p:cNvPr id="30" name="圖片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64037" y="1061587"/>
              <a:ext cx="1498393" cy="576305"/>
            </a:xfrm>
            <a:prstGeom prst="rect">
              <a:avLst/>
            </a:prstGeom>
          </p:spPr>
        </p:pic>
      </p:grpSp>
      <p:pic>
        <p:nvPicPr>
          <p:cNvPr id="2" name="圖片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64363" y="3773836"/>
            <a:ext cx="795272" cy="315812"/>
          </a:xfrm>
          <a:prstGeom prst="rect">
            <a:avLst/>
          </a:prstGeom>
          <a:ln w="38100">
            <a:noFill/>
          </a:ln>
        </p:spPr>
      </p:pic>
      <p:pic>
        <p:nvPicPr>
          <p:cNvPr id="26" name="圖片 11">
            <a:extLst>
              <a:ext uri="{FF2B5EF4-FFF2-40B4-BE49-F238E27FC236}">
                <a16:creationId xmlns:a16="http://schemas.microsoft.com/office/drawing/2014/main" xmlns="" id="{39AFAA2A-07AF-DD47-A6A7-150B7020AF5C}"/>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0" y="4941888"/>
            <a:ext cx="91440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xmlns="" id="{84D2235F-A86D-3E40-B89F-E7D2455FAE57}"/>
              </a:ext>
            </a:extLst>
          </p:cNvPr>
          <p:cNvGrpSpPr/>
          <p:nvPr/>
        </p:nvGrpSpPr>
        <p:grpSpPr>
          <a:xfrm>
            <a:off x="4665788" y="3166505"/>
            <a:ext cx="2655016" cy="2173735"/>
            <a:chOff x="4665788" y="3166505"/>
            <a:chExt cx="2655016" cy="2173735"/>
          </a:xfrm>
        </p:grpSpPr>
        <p:sp>
          <p:nvSpPr>
            <p:cNvPr id="3" name="弧形向上箭號 2">
              <a:extLst>
                <a:ext uri="{FF2B5EF4-FFF2-40B4-BE49-F238E27FC236}">
                  <a16:creationId xmlns:a16="http://schemas.microsoft.com/office/drawing/2014/main" xmlns="" id="{A6EBED7D-5C8E-A741-A18B-B316CC7AB095}"/>
                </a:ext>
              </a:extLst>
            </p:cNvPr>
            <p:cNvSpPr/>
            <p:nvPr/>
          </p:nvSpPr>
          <p:spPr>
            <a:xfrm rot="17988191">
              <a:off x="6676943" y="4061064"/>
              <a:ext cx="857667" cy="430055"/>
            </a:xfrm>
            <a:prstGeom prst="curvedUpArrow">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3" name="弧形向上箭號 32">
              <a:extLst>
                <a:ext uri="{FF2B5EF4-FFF2-40B4-BE49-F238E27FC236}">
                  <a16:creationId xmlns:a16="http://schemas.microsoft.com/office/drawing/2014/main" xmlns="" id="{71554A2D-BDE9-AB49-AFF5-C9ABF83660EA}"/>
                </a:ext>
              </a:extLst>
            </p:cNvPr>
            <p:cNvSpPr/>
            <p:nvPr/>
          </p:nvSpPr>
          <p:spPr>
            <a:xfrm rot="10598505">
              <a:off x="5951045" y="3264897"/>
              <a:ext cx="916537" cy="459934"/>
            </a:xfrm>
            <a:prstGeom prst="curvedUpArrow">
              <a:avLst>
                <a:gd name="adj1" fmla="val 25000"/>
                <a:gd name="adj2" fmla="val 51082"/>
                <a:gd name="adj3" fmla="val 25000"/>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4" name="弧形向上箭號 33">
              <a:extLst>
                <a:ext uri="{FF2B5EF4-FFF2-40B4-BE49-F238E27FC236}">
                  <a16:creationId xmlns:a16="http://schemas.microsoft.com/office/drawing/2014/main" xmlns="" id="{1A606F0E-8138-8E4A-BD90-5FC7554C246A}"/>
                </a:ext>
              </a:extLst>
            </p:cNvPr>
            <p:cNvSpPr/>
            <p:nvPr/>
          </p:nvSpPr>
          <p:spPr>
            <a:xfrm rot="5821807">
              <a:off x="5920022" y="4095559"/>
              <a:ext cx="916537" cy="459934"/>
            </a:xfrm>
            <a:prstGeom prst="curvedUpArrow">
              <a:avLst>
                <a:gd name="adj1" fmla="val 25000"/>
                <a:gd name="adj2" fmla="val 51082"/>
                <a:gd name="adj3" fmla="val 25000"/>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5" name="弧形向上箭號 34">
              <a:extLst>
                <a:ext uri="{FF2B5EF4-FFF2-40B4-BE49-F238E27FC236}">
                  <a16:creationId xmlns:a16="http://schemas.microsoft.com/office/drawing/2014/main" xmlns="" id="{9D672C84-572A-BB48-9F18-FFEBE53C43A9}"/>
                </a:ext>
              </a:extLst>
            </p:cNvPr>
            <p:cNvSpPr/>
            <p:nvPr/>
          </p:nvSpPr>
          <p:spPr>
            <a:xfrm rot="8984094">
              <a:off x="4665788" y="3166505"/>
              <a:ext cx="1956920" cy="519513"/>
            </a:xfrm>
            <a:prstGeom prst="curvedUpArrow">
              <a:avLst>
                <a:gd name="adj1" fmla="val 25000"/>
                <a:gd name="adj2" fmla="val 51082"/>
                <a:gd name="adj3" fmla="val 25366"/>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6" name="弧形向上箭號 35">
              <a:extLst>
                <a:ext uri="{FF2B5EF4-FFF2-40B4-BE49-F238E27FC236}">
                  <a16:creationId xmlns:a16="http://schemas.microsoft.com/office/drawing/2014/main" xmlns="" id="{CD664579-5337-414D-9B61-E9F7929B4B9A}"/>
                </a:ext>
              </a:extLst>
            </p:cNvPr>
            <p:cNvSpPr/>
            <p:nvPr/>
          </p:nvSpPr>
          <p:spPr>
            <a:xfrm rot="20165770">
              <a:off x="4891863" y="4903398"/>
              <a:ext cx="1321484" cy="436842"/>
            </a:xfrm>
            <a:prstGeom prst="curvedUpArrow">
              <a:avLst>
                <a:gd name="adj1" fmla="val 25000"/>
                <a:gd name="adj2" fmla="val 51082"/>
                <a:gd name="adj3" fmla="val 25000"/>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grpSp>
      <p:grpSp>
        <p:nvGrpSpPr>
          <p:cNvPr id="6" name="群組 5">
            <a:extLst>
              <a:ext uri="{FF2B5EF4-FFF2-40B4-BE49-F238E27FC236}">
                <a16:creationId xmlns:a16="http://schemas.microsoft.com/office/drawing/2014/main" xmlns="" id="{B6359EF9-5C74-4B41-B750-67D8030F75E2}"/>
              </a:ext>
            </a:extLst>
          </p:cNvPr>
          <p:cNvGrpSpPr/>
          <p:nvPr/>
        </p:nvGrpSpPr>
        <p:grpSpPr>
          <a:xfrm>
            <a:off x="2378963" y="2516068"/>
            <a:ext cx="4233100" cy="2483752"/>
            <a:chOff x="2378963" y="2516068"/>
            <a:chExt cx="4233100" cy="2483752"/>
          </a:xfrm>
        </p:grpSpPr>
        <p:sp>
          <p:nvSpPr>
            <p:cNvPr id="5" name="弧形向下箭號 4">
              <a:extLst>
                <a:ext uri="{FF2B5EF4-FFF2-40B4-BE49-F238E27FC236}">
                  <a16:creationId xmlns:a16="http://schemas.microsoft.com/office/drawing/2014/main" xmlns="" id="{FE9469BB-941A-7F49-A026-BC8360DDBED2}"/>
                </a:ext>
              </a:extLst>
            </p:cNvPr>
            <p:cNvSpPr/>
            <p:nvPr/>
          </p:nvSpPr>
          <p:spPr>
            <a:xfrm rot="1029491">
              <a:off x="2413394" y="2516068"/>
              <a:ext cx="3576165" cy="468881"/>
            </a:xfrm>
            <a:prstGeom prst="curvedDownArrow">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7" name="弧形向下箭號 36">
              <a:extLst>
                <a:ext uri="{FF2B5EF4-FFF2-40B4-BE49-F238E27FC236}">
                  <a16:creationId xmlns:a16="http://schemas.microsoft.com/office/drawing/2014/main" xmlns="" id="{1B8FD305-F472-0A4E-A3E1-4141A6640C4B}"/>
                </a:ext>
              </a:extLst>
            </p:cNvPr>
            <p:cNvSpPr/>
            <p:nvPr/>
          </p:nvSpPr>
          <p:spPr>
            <a:xfrm rot="794558" flipV="1">
              <a:off x="3354719" y="4143783"/>
              <a:ext cx="3131032" cy="856037"/>
            </a:xfrm>
            <a:prstGeom prst="curvedDownArrow">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38" name="弧形向下箭號 37">
              <a:extLst>
                <a:ext uri="{FF2B5EF4-FFF2-40B4-BE49-F238E27FC236}">
                  <a16:creationId xmlns:a16="http://schemas.microsoft.com/office/drawing/2014/main" xmlns="" id="{0FD21099-03C4-FC4B-82BC-E48AEC0EC246}"/>
                </a:ext>
              </a:extLst>
            </p:cNvPr>
            <p:cNvSpPr/>
            <p:nvPr/>
          </p:nvSpPr>
          <p:spPr>
            <a:xfrm rot="11724792" flipV="1">
              <a:off x="2378963" y="3073465"/>
              <a:ext cx="4233100" cy="836939"/>
            </a:xfrm>
            <a:prstGeom prst="curvedDownArrow">
              <a:avLst/>
            </a:prstGeom>
            <a:gradFill>
              <a:gsLst>
                <a:gs pos="0">
                  <a:schemeClr val="accent1">
                    <a:lumMod val="5000"/>
                    <a:lumOff val="95000"/>
                    <a:alpha val="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solidFill>
                  <a:schemeClr val="tx1"/>
                </a:solidFill>
              </a:endParaRPr>
            </a:p>
          </p:txBody>
        </p:sp>
      </p:grpSp>
      <p:sp>
        <p:nvSpPr>
          <p:cNvPr id="39" name="投影片編號版面配置區 1">
            <a:extLst>
              <a:ext uri="{FF2B5EF4-FFF2-40B4-BE49-F238E27FC236}">
                <a16:creationId xmlns:a16="http://schemas.microsoft.com/office/drawing/2014/main" xmlns="" id="{31CEF61B-DB43-C546-A7E5-E85ECA3A0273}"/>
              </a:ext>
            </a:extLst>
          </p:cNvPr>
          <p:cNvSpPr>
            <a:spLocks noGrp="1"/>
          </p:cNvSpPr>
          <p:nvPr>
            <p:ph type="sldNum" sz="quarter" idx="12"/>
          </p:nvPr>
        </p:nvSpPr>
        <p:spPr>
          <a:xfrm>
            <a:off x="6553200" y="6356350"/>
            <a:ext cx="2133600" cy="365125"/>
          </a:xfrm>
        </p:spPr>
        <p:txBody>
          <a:bodyPr/>
          <a:lstStyle/>
          <a:p>
            <a:fld id="{1F0B7CC7-DAD1-40A8-BF06-6D8ABF2F877A}" type="slidenum">
              <a:rPr lang="zh-TW" altLang="en-US" smtClean="0"/>
              <a:t>55</a:t>
            </a:fld>
            <a:endParaRPr lang="zh-TW" altLang="en-US" dirty="0"/>
          </a:p>
        </p:txBody>
      </p:sp>
    </p:spTree>
    <p:extLst>
      <p:ext uri="{BB962C8B-B14F-4D97-AF65-F5344CB8AC3E}">
        <p14:creationId xmlns:p14="http://schemas.microsoft.com/office/powerpoint/2010/main" val="20056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930529"/>
            <a:ext cx="91440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descr="Untitled.jpg">
            <a:extLst>
              <a:ext uri="{FF2B5EF4-FFF2-40B4-BE49-F238E27FC236}">
                <a16:creationId xmlns:a16="http://schemas.microsoft.com/office/drawing/2014/main" xmlns="" id="{CB4C162F-B4E4-844D-92E6-D9F2394CF4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4795" y="3575339"/>
            <a:ext cx="1835804" cy="1110779"/>
          </a:xfrm>
          <a:prstGeom prst="rect">
            <a:avLst/>
          </a:prstGeom>
        </p:spPr>
      </p:pic>
      <p:sp>
        <p:nvSpPr>
          <p:cNvPr id="47112" name="Rectangle 6"/>
          <p:cNvSpPr>
            <a:spLocks/>
          </p:cNvSpPr>
          <p:nvPr/>
        </p:nvSpPr>
        <p:spPr bwMode="auto">
          <a:xfrm>
            <a:off x="396876" y="3645024"/>
            <a:ext cx="611981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p>
            <a:pPr defTabSz="912813"/>
            <a:r>
              <a:rPr lang="en-US" altLang="zh-TW" sz="2000" b="1" u="sng" dirty="0">
                <a:latin typeface="微軟正黑體" pitchFamily="34" charset="-120"/>
                <a:ea typeface="微軟正黑體" pitchFamily="34" charset="-120"/>
                <a:cs typeface="Helvetica" pitchFamily="34" charset="0"/>
                <a:sym typeface="Helvetica" pitchFamily="34" charset="0"/>
              </a:rPr>
              <a:t>Contact Information</a:t>
            </a:r>
            <a:endParaRPr lang="en-US" altLang="zh-TW" sz="2000" b="1" dirty="0">
              <a:latin typeface="微軟正黑體" pitchFamily="34" charset="-120"/>
              <a:ea typeface="微軟正黑體" pitchFamily="34" charset="-120"/>
              <a:cs typeface="Helvetica" pitchFamily="34" charset="0"/>
            </a:endParaRPr>
          </a:p>
        </p:txBody>
      </p:sp>
      <p:sp>
        <p:nvSpPr>
          <p:cNvPr id="47110" name="Rectangle 15"/>
          <p:cNvSpPr>
            <a:spLocks/>
          </p:cNvSpPr>
          <p:nvPr/>
        </p:nvSpPr>
        <p:spPr bwMode="auto">
          <a:xfrm>
            <a:off x="539750" y="3953519"/>
            <a:ext cx="5976938"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96" tIns="50798" rIns="88896" bIns="50798"/>
          <a:lstStyle/>
          <a:p>
            <a:pPr defTabSz="912813"/>
            <a:endParaRPr lang="en-US" altLang="zh-TW" sz="2000" b="1" dirty="0">
              <a:latin typeface="微軟正黑體" pitchFamily="34" charset="-120"/>
              <a:ea typeface="微軟正黑體" pitchFamily="34" charset="-120"/>
              <a:cs typeface="Helvetica" pitchFamily="34" charset="0"/>
              <a:sym typeface="Helvetica" pitchFamily="34" charset="0"/>
            </a:endParaRPr>
          </a:p>
          <a:p>
            <a:pPr>
              <a:spcAft>
                <a:spcPts val="300"/>
              </a:spcAft>
            </a:pPr>
            <a:r>
              <a:rPr lang="en-US" altLang="zh-TW" sz="2000" b="1" dirty="0">
                <a:solidFill>
                  <a:schemeClr val="tx2">
                    <a:lumMod val="50000"/>
                  </a:schemeClr>
                </a:solidFill>
                <a:latin typeface="微軟正黑體" panose="020B0604030504040204" pitchFamily="34" charset="-120"/>
                <a:ea typeface="微軟正黑體" panose="020B0604030504040204" pitchFamily="34" charset="-120"/>
              </a:rPr>
              <a:t>Chun-hsu Lin </a:t>
            </a:r>
            <a:r>
              <a:rPr lang="zh-TW" altLang="en-US" sz="2000" b="1" dirty="0">
                <a:solidFill>
                  <a:schemeClr val="tx2">
                    <a:lumMod val="50000"/>
                  </a:schemeClr>
                </a:solidFill>
                <a:latin typeface="微軟正黑體" panose="020B0604030504040204" pitchFamily="34" charset="-120"/>
                <a:ea typeface="微軟正黑體" panose="020B0604030504040204" pitchFamily="34" charset="-120"/>
              </a:rPr>
              <a:t>林俊旭</a:t>
            </a:r>
            <a:r>
              <a:rPr lang="en-US" altLang="zh-TW" sz="2000" b="1" dirty="0">
                <a:solidFill>
                  <a:schemeClr val="tx2">
                    <a:lumMod val="50000"/>
                  </a:schemeClr>
                </a:solidFill>
                <a:latin typeface="微軟正黑體" panose="020B0604030504040204" pitchFamily="34" charset="-120"/>
                <a:ea typeface="微軟正黑體" panose="020B0604030504040204" pitchFamily="34" charset="-120"/>
              </a:rPr>
              <a:t>, Ph.D.</a:t>
            </a:r>
          </a:p>
          <a:p>
            <a:pPr>
              <a:spcAft>
                <a:spcPts val="300"/>
              </a:spcAft>
            </a:pPr>
            <a:r>
              <a:rPr lang="en-US" altLang="zh-TW" sz="2000" b="1" dirty="0">
                <a:solidFill>
                  <a:schemeClr val="tx2">
                    <a:lumMod val="50000"/>
                  </a:schemeClr>
                </a:solidFill>
                <a:latin typeface="微軟正黑體" panose="020B0604030504040204" pitchFamily="34" charset="-120"/>
                <a:ea typeface="微軟正黑體" panose="020B0604030504040204" pitchFamily="34" charset="-120"/>
              </a:rPr>
              <a:t>+886-2-27356006 </a:t>
            </a:r>
            <a:r>
              <a:rPr lang="en-US" altLang="zh-TW" sz="2000" b="1" dirty="0" err="1">
                <a:solidFill>
                  <a:schemeClr val="tx2">
                    <a:lumMod val="50000"/>
                  </a:schemeClr>
                </a:solidFill>
                <a:latin typeface="微軟正黑體" panose="020B0604030504040204" pitchFamily="34" charset="-120"/>
                <a:ea typeface="微軟正黑體" panose="020B0604030504040204" pitchFamily="34" charset="-120"/>
              </a:rPr>
              <a:t>ext</a:t>
            </a:r>
            <a:r>
              <a:rPr lang="en-US" altLang="zh-TW" sz="2000" b="1" dirty="0">
                <a:solidFill>
                  <a:schemeClr val="tx2">
                    <a:lumMod val="50000"/>
                  </a:schemeClr>
                </a:solidFill>
                <a:latin typeface="微軟正黑體" panose="020B0604030504040204" pitchFamily="34" charset="-120"/>
                <a:ea typeface="微軟正黑體" panose="020B0604030504040204" pitchFamily="34" charset="-120"/>
              </a:rPr>
              <a:t> 509</a:t>
            </a:r>
            <a:endParaRPr lang="en-US" altLang="zh-TW" sz="2000" dirty="0">
              <a:solidFill>
                <a:schemeClr val="tx2">
                  <a:lumMod val="50000"/>
                </a:schemeClr>
              </a:solidFill>
              <a:latin typeface="微軟正黑體" panose="020B0604030504040204" pitchFamily="34" charset="-120"/>
              <a:ea typeface="微軟正黑體" panose="020B0604030504040204" pitchFamily="34" charset="-120"/>
              <a:hlinkClick r:id="rId5"/>
            </a:endParaRPr>
          </a:p>
          <a:p>
            <a:pPr>
              <a:spcAft>
                <a:spcPts val="300"/>
              </a:spcAft>
            </a:pPr>
            <a:r>
              <a:rPr lang="en-US" altLang="zh-TW" sz="2000" dirty="0">
                <a:solidFill>
                  <a:schemeClr val="tx2">
                    <a:lumMod val="50000"/>
                  </a:schemeClr>
                </a:solidFill>
                <a:latin typeface="微軟正黑體" panose="020B0604030504040204" pitchFamily="34" charset="-120"/>
                <a:ea typeface="微軟正黑體" panose="020B0604030504040204" pitchFamily="34" charset="-120"/>
                <a:hlinkClick r:id="rId5"/>
              </a:rPr>
              <a:t>chlin@cier.edu.tw</a:t>
            </a:r>
            <a:endParaRPr lang="en-US" altLang="zh-TW" sz="2000"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457200" y="78447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kumimoji="1" lang="en-US" altLang="zh-TW" i="1" dirty="0">
                <a:solidFill>
                  <a:srgbClr val="006600"/>
                </a:solidFill>
                <a:effectLst>
                  <a:innerShdw blurRad="63500" dist="50800" dir="10800000">
                    <a:prstClr val="black">
                      <a:alpha val="50000"/>
                    </a:prstClr>
                  </a:innerShdw>
                </a:effectLst>
                <a:ea typeface="微軟正黑體" pitchFamily="34" charset="-120"/>
                <a:cs typeface="Arial" pitchFamily="34" charset="0"/>
              </a:rPr>
              <a:t>Thank</a:t>
            </a:r>
            <a:r>
              <a:rPr kumimoji="1" lang="zh-TW" altLang="en-US" i="1" dirty="0">
                <a:solidFill>
                  <a:srgbClr val="006600"/>
                </a:solidFill>
                <a:effectLst>
                  <a:innerShdw blurRad="63500" dist="50800" dir="10800000">
                    <a:prstClr val="black">
                      <a:alpha val="50000"/>
                    </a:prstClr>
                  </a:innerShdw>
                </a:effectLst>
                <a:ea typeface="微軟正黑體" pitchFamily="34" charset="-120"/>
                <a:cs typeface="Arial" pitchFamily="34" charset="0"/>
              </a:rPr>
              <a:t> </a:t>
            </a:r>
            <a:r>
              <a:rPr kumimoji="1" lang="en-US" altLang="zh-TW" i="1" dirty="0">
                <a:solidFill>
                  <a:srgbClr val="006600"/>
                </a:solidFill>
                <a:effectLst>
                  <a:innerShdw blurRad="63500" dist="50800" dir="10800000">
                    <a:prstClr val="black">
                      <a:alpha val="50000"/>
                    </a:prstClr>
                  </a:innerShdw>
                </a:effectLst>
                <a:ea typeface="微軟正黑體" pitchFamily="34" charset="-120"/>
                <a:cs typeface="Arial" pitchFamily="34" charset="0"/>
              </a:rPr>
              <a:t>You</a:t>
            </a:r>
          </a:p>
          <a:p>
            <a:pPr algn="l"/>
            <a:r>
              <a:rPr kumimoji="1" lang="en-US" altLang="zh-TW" sz="4000" b="1" i="1" dirty="0">
                <a:solidFill>
                  <a:srgbClr val="006600"/>
                </a:solidFill>
                <a:effectLst>
                  <a:innerShdw blurRad="63500" dist="50800" dir="10800000">
                    <a:prstClr val="black">
                      <a:alpha val="50000"/>
                    </a:prstClr>
                  </a:innerShdw>
                </a:effectLst>
                <a:ea typeface="微軟正黑體" pitchFamily="34" charset="-120"/>
                <a:cs typeface="Arial" pitchFamily="34" charset="0"/>
              </a:rPr>
              <a:t>Partnership with </a:t>
            </a:r>
            <a:r>
              <a:rPr kumimoji="1" lang="en-US" altLang="zh-TW" sz="4000" b="1" i="1" dirty="0" smtClean="0">
                <a:solidFill>
                  <a:srgbClr val="006600"/>
                </a:solidFill>
                <a:effectLst>
                  <a:innerShdw blurRad="63500" dist="50800" dir="10800000">
                    <a:prstClr val="black">
                      <a:alpha val="50000"/>
                    </a:prstClr>
                  </a:innerShdw>
                </a:effectLst>
                <a:ea typeface="微軟正黑體" pitchFamily="34" charset="-120"/>
                <a:cs typeface="Arial" pitchFamily="34" charset="0"/>
              </a:rPr>
              <a:t>	CGE/CIER</a:t>
            </a:r>
            <a:r>
              <a:rPr kumimoji="1" lang="zh-TW" altLang="en-US" sz="4000" b="1" i="1" dirty="0" smtClean="0">
                <a:solidFill>
                  <a:srgbClr val="006600"/>
                </a:solidFill>
                <a:effectLst>
                  <a:innerShdw blurRad="63500" dist="50800" dir="10800000">
                    <a:prstClr val="black">
                      <a:alpha val="50000"/>
                    </a:prstClr>
                  </a:innerShdw>
                </a:effectLst>
                <a:ea typeface="微軟正黑體" pitchFamily="34" charset="-120"/>
                <a:cs typeface="Arial" pitchFamily="34" charset="0"/>
              </a:rPr>
              <a:t> </a:t>
            </a:r>
            <a:endParaRPr kumimoji="1" lang="en-US" altLang="zh-TW" sz="4000" b="1" i="1" dirty="0">
              <a:solidFill>
                <a:srgbClr val="006600"/>
              </a:solidFill>
              <a:effectLst>
                <a:innerShdw blurRad="63500" dist="50800" dir="10800000">
                  <a:prstClr val="black">
                    <a:alpha val="50000"/>
                  </a:prstClr>
                </a:innerShdw>
              </a:effectLst>
              <a:ea typeface="微軟正黑體" pitchFamily="34" charset="-120"/>
              <a:cs typeface="Arial" pitchFamily="34" charset="0"/>
            </a:endParaRPr>
          </a:p>
        </p:txBody>
      </p:sp>
      <p:sp>
        <p:nvSpPr>
          <p:cNvPr id="2" name="投影片編號版面配置區 1"/>
          <p:cNvSpPr>
            <a:spLocks noGrp="1"/>
          </p:cNvSpPr>
          <p:nvPr>
            <p:ph type="sldNum" sz="quarter" idx="12"/>
          </p:nvPr>
        </p:nvSpPr>
        <p:spPr/>
        <p:txBody>
          <a:bodyPr/>
          <a:lstStyle/>
          <a:p>
            <a:fld id="{1F0B7CC7-DAD1-40A8-BF06-6D8ABF2F877A}" type="slidenum">
              <a:rPr lang="zh-TW" altLang="en-US" smtClean="0"/>
              <a:t>56</a:t>
            </a:fld>
            <a:endParaRPr lang="zh-TW" altLang="en-US"/>
          </a:p>
        </p:txBody>
      </p:sp>
      <p:pic>
        <p:nvPicPr>
          <p:cNvPr id="13" name="圖片 12" descr="logo00-2.png">
            <a:extLst>
              <a:ext uri="{FF2B5EF4-FFF2-40B4-BE49-F238E27FC236}">
                <a16:creationId xmlns:a16="http://schemas.microsoft.com/office/drawing/2014/main" xmlns="" id="{96150C74-1CF1-404E-AB7E-2220FFA0C7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34795" y="5156159"/>
            <a:ext cx="3805843" cy="1136070"/>
          </a:xfrm>
          <a:prstGeom prst="rect">
            <a:avLst/>
          </a:prstGeom>
        </p:spPr>
      </p:pic>
    </p:spTree>
    <p:extLst>
      <p:ext uri="{BB962C8B-B14F-4D97-AF65-F5344CB8AC3E}">
        <p14:creationId xmlns:p14="http://schemas.microsoft.com/office/powerpoint/2010/main" val="189904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1547663" y="1547516"/>
            <a:ext cx="7416825" cy="10876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lvl="0">
              <a:lnSpc>
                <a:spcPct val="150000"/>
              </a:lnSpc>
            </a:pPr>
            <a:r>
              <a:rPr sz="2400" b="1">
                <a:uFill>
                  <a:solidFill/>
                </a:uFill>
                <a:latin typeface="Times New Roman"/>
                <a:ea typeface="Times New Roman"/>
                <a:cs typeface="Times New Roman"/>
                <a:sym typeface="Times New Roman"/>
              </a:rPr>
              <a:t> </a:t>
            </a:r>
            <a:r>
              <a:rPr sz="3600" b="1">
                <a:solidFill>
                  <a:srgbClr val="FF0000"/>
                </a:solidFill>
                <a:uFill>
                  <a:solidFill/>
                </a:uFill>
                <a:latin typeface="Times New Roman"/>
                <a:ea typeface="Times New Roman"/>
                <a:cs typeface="Times New Roman"/>
                <a:sym typeface="Times New Roman"/>
              </a:rPr>
              <a:t>7</a:t>
            </a:r>
            <a:r>
              <a:rPr sz="3600" b="1" i="1" baseline="29998">
                <a:solidFill>
                  <a:srgbClr val="C00000"/>
                </a:solidFill>
                <a:uFill>
                  <a:solidFill>
                    <a:srgbClr val="C00000"/>
                  </a:solidFill>
                </a:uFill>
                <a:latin typeface="Times New Roman"/>
                <a:ea typeface="Times New Roman"/>
                <a:cs typeface="Times New Roman"/>
                <a:sym typeface="Times New Roman"/>
              </a:rPr>
              <a:t>th</a:t>
            </a:r>
            <a:r>
              <a:rPr sz="2800" b="1">
                <a:uFill>
                  <a:solidFill/>
                </a:uFill>
                <a:latin typeface="Times New Roman"/>
                <a:ea typeface="Times New Roman"/>
                <a:cs typeface="Times New Roman"/>
                <a:sym typeface="Times New Roman"/>
              </a:rPr>
              <a:t> </a:t>
            </a:r>
            <a:r>
              <a:rPr sz="2400" b="1">
                <a:uFill>
                  <a:solidFill/>
                </a:uFill>
                <a:latin typeface="Times New Roman"/>
                <a:ea typeface="Times New Roman"/>
                <a:cs typeface="Times New Roman"/>
                <a:sym typeface="Times New Roman"/>
              </a:rPr>
              <a:t>in Asia, and </a:t>
            </a:r>
            <a:r>
              <a:rPr sz="3600" b="1" i="1">
                <a:uFill>
                  <a:solidFill>
                    <a:srgbClr val="0000FF"/>
                  </a:solidFill>
                </a:uFill>
                <a:latin typeface="Times New Roman"/>
                <a:ea typeface="Times New Roman"/>
                <a:cs typeface="Times New Roman"/>
                <a:sym typeface="Times New Roman"/>
              </a:rPr>
              <a:t>20</a:t>
            </a:r>
            <a:r>
              <a:rPr sz="3600" b="1" i="1" baseline="29998">
                <a:uFill>
                  <a:solidFill>
                    <a:srgbClr val="0000FF"/>
                  </a:solidFill>
                </a:uFill>
                <a:latin typeface="Times New Roman"/>
                <a:ea typeface="Times New Roman"/>
                <a:cs typeface="Times New Roman"/>
                <a:sym typeface="Times New Roman"/>
              </a:rPr>
              <a:t>th</a:t>
            </a:r>
            <a:r>
              <a:rPr sz="2000" b="1">
                <a:uFill>
                  <a:solidFill/>
                </a:uFill>
                <a:latin typeface="Times New Roman"/>
                <a:ea typeface="Times New Roman"/>
                <a:cs typeface="Times New Roman"/>
                <a:sym typeface="Times New Roman"/>
              </a:rPr>
              <a:t> </a:t>
            </a:r>
            <a:r>
              <a:rPr sz="2400" b="1">
                <a:uFill>
                  <a:solidFill/>
                </a:uFill>
                <a:latin typeface="Times New Roman"/>
                <a:ea typeface="Times New Roman"/>
                <a:cs typeface="Times New Roman"/>
                <a:sym typeface="Times New Roman"/>
              </a:rPr>
              <a:t>in the World. </a:t>
            </a:r>
            <a:endParaRPr>
              <a:uFill>
                <a:solidFill/>
              </a:uFill>
              <a:latin typeface="Times New Roman"/>
              <a:ea typeface="Times New Roman"/>
              <a:cs typeface="Times New Roman"/>
              <a:sym typeface="Times New Roman"/>
            </a:endParaRPr>
          </a:p>
          <a:p>
            <a:pPr lvl="0" algn="r">
              <a:lnSpc>
                <a:spcPct val="150000"/>
              </a:lnSpc>
            </a:pPr>
            <a:r>
              <a:rPr sz="1400">
                <a:uFill>
                  <a:solidFill/>
                </a:uFill>
                <a:latin typeface="Times New Roman"/>
                <a:ea typeface="Times New Roman"/>
                <a:cs typeface="Times New Roman"/>
                <a:sym typeface="Times New Roman"/>
              </a:rPr>
              <a:t>(Source: IMD World Competitiveness Yearbook 2015)</a:t>
            </a:r>
          </a:p>
        </p:txBody>
      </p:sp>
      <p:grpSp>
        <p:nvGrpSpPr>
          <p:cNvPr id="154" name="Group 154"/>
          <p:cNvGrpSpPr/>
          <p:nvPr/>
        </p:nvGrpSpPr>
        <p:grpSpPr>
          <a:xfrm>
            <a:off x="0" y="296575"/>
            <a:ext cx="9144000" cy="1260219"/>
            <a:chOff x="0" y="-1"/>
            <a:chExt cx="9144000" cy="1260217"/>
          </a:xfrm>
          <a:noFill/>
        </p:grpSpPr>
        <p:sp>
          <p:nvSpPr>
            <p:cNvPr id="152" name="Shape 152"/>
            <p:cNvSpPr/>
            <p:nvPr/>
          </p:nvSpPr>
          <p:spPr>
            <a:xfrm>
              <a:off x="0" y="-1"/>
              <a:ext cx="9144000" cy="1260217"/>
            </a:xfrm>
            <a:prstGeom prst="rect">
              <a:avLst/>
            </a:prstGeom>
            <a:grpFill/>
            <a:ln w="12700" cap="flat">
              <a:noFill/>
              <a:miter lim="400000"/>
            </a:ln>
            <a:effectLst/>
          </p:spPr>
          <p:txBody>
            <a:bodyPr wrap="square" lIns="0" tIns="0" rIns="0" bIns="0" numCol="1" anchor="t">
              <a:noAutofit/>
            </a:bodyPr>
            <a:lstStyle/>
            <a:p>
              <a:pPr lvl="0" algn="ctr">
                <a:defRPr sz="3600" b="1">
                  <a:solidFill>
                    <a:srgbClr val="0070C0"/>
                  </a:solidFill>
                  <a:uFill>
                    <a:solidFill>
                      <a:srgbClr val="0070C0"/>
                    </a:solidFill>
                  </a:uFill>
                  <a:latin typeface="微軟正黑體"/>
                  <a:ea typeface="微軟正黑體"/>
                  <a:cs typeface="微軟正黑體"/>
                  <a:sym typeface="微軟正黑體"/>
                </a:defRPr>
              </a:pPr>
              <a:endParaRPr dirty="0"/>
            </a:p>
          </p:txBody>
        </p:sp>
        <p:sp>
          <p:nvSpPr>
            <p:cNvPr id="153" name="Shape 153"/>
            <p:cNvSpPr/>
            <p:nvPr/>
          </p:nvSpPr>
          <p:spPr>
            <a:xfrm>
              <a:off x="0" y="-1"/>
              <a:ext cx="9144000" cy="1231104"/>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lgn="ctr"/>
              <a:r>
                <a:rPr kumimoji="1"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sym typeface="微軟正黑體"/>
                </a:rPr>
                <a:t>Taiwan Green Technology </a:t>
              </a:r>
            </a:p>
            <a:p>
              <a:pPr lvl="0" algn="ctr"/>
              <a:r>
                <a:rPr kumimoji="1"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sym typeface="微軟正黑體"/>
                </a:rPr>
                <a:t>Competitiveness</a:t>
              </a:r>
            </a:p>
          </p:txBody>
        </p:sp>
      </p:grpSp>
      <p:sp>
        <p:nvSpPr>
          <p:cNvPr id="156" name="Shape 156"/>
          <p:cNvSpPr>
            <a:spLocks noGrp="1"/>
          </p:cNvSpPr>
          <p:nvPr>
            <p:ph type="sldNum" sz="quarter" idx="4294967295"/>
          </p:nvPr>
        </p:nvSpPr>
        <p:spPr>
          <a:xfrm>
            <a:off x="6553200" y="6221730"/>
            <a:ext cx="2133600" cy="269240"/>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lvl="0" algn="r">
              <a:defRPr sz="1800">
                <a:solidFill>
                  <a:srgbClr val="000000"/>
                </a:solidFill>
              </a:defRPr>
            </a:pPr>
            <a:fld id="{86CB4B4D-7CA3-9044-876B-883B54F8677D}" type="slidenum">
              <a:rPr sz="1200">
                <a:solidFill>
                  <a:srgbClr val="888888"/>
                </a:solidFill>
              </a:rPr>
              <a:pPr lvl="0" algn="r">
                <a:defRPr sz="1800">
                  <a:solidFill>
                    <a:srgbClr val="000000"/>
                  </a:solidFill>
                </a:defRPr>
              </a:pPr>
              <a:t>6</a:t>
            </a:fld>
            <a:endParaRPr sz="1200" dirty="0">
              <a:solidFill>
                <a:srgbClr val="888888"/>
              </a:solidFill>
            </a:endParaRPr>
          </a:p>
        </p:txBody>
      </p:sp>
      <p:pic>
        <p:nvPicPr>
          <p:cNvPr id="157" name="image3.png"/>
          <p:cNvPicPr/>
          <p:nvPr/>
        </p:nvPicPr>
        <p:blipFill>
          <a:blip r:embed="rId3">
            <a:extLst>
              <a:ext uri="{28A0092B-C50C-407E-A947-70E740481C1C}">
                <a14:useLocalDpi xmlns:a14="http://schemas.microsoft.com/office/drawing/2010/main"/>
              </a:ext>
            </a:extLst>
          </a:blip>
          <a:stretch>
            <a:fillRect/>
          </a:stretch>
        </p:blipFill>
        <p:spPr>
          <a:xfrm>
            <a:off x="251520" y="692696"/>
            <a:ext cx="1224139" cy="1944217"/>
          </a:xfrm>
          <a:prstGeom prst="rect">
            <a:avLst/>
          </a:prstGeom>
          <a:ln w="12700">
            <a:miter lim="400000"/>
          </a:ln>
        </p:spPr>
      </p:pic>
      <p:graphicFrame>
        <p:nvGraphicFramePr>
          <p:cNvPr id="155" name="Table 155"/>
          <p:cNvGraphicFramePr/>
          <p:nvPr>
            <p:extLst/>
          </p:nvPr>
        </p:nvGraphicFramePr>
        <p:xfrm>
          <a:off x="1043608" y="2804912"/>
          <a:ext cx="7344816" cy="3430809"/>
        </p:xfrm>
        <a:graphic>
          <a:graphicData uri="http://schemas.openxmlformats.org/drawingml/2006/table">
            <a:tbl>
              <a:tblPr firstRow="1"/>
              <a:tblGrid>
                <a:gridCol w="1728192">
                  <a:extLst>
                    <a:ext uri="{9D8B030D-6E8A-4147-A177-3AD203B41FA5}">
                      <a16:colId xmlns:a16="http://schemas.microsoft.com/office/drawing/2014/main" xmlns="" val="20000"/>
                    </a:ext>
                  </a:extLst>
                </a:gridCol>
                <a:gridCol w="5616624">
                  <a:extLst>
                    <a:ext uri="{9D8B030D-6E8A-4147-A177-3AD203B41FA5}">
                      <a16:colId xmlns:a16="http://schemas.microsoft.com/office/drawing/2014/main" xmlns="" val="20001"/>
                    </a:ext>
                  </a:extLst>
                </a:gridCol>
              </a:tblGrid>
              <a:tr h="406705">
                <a:tc>
                  <a:txBody>
                    <a:bodyPr/>
                    <a:lstStyle/>
                    <a:p>
                      <a:pPr lvl="0" algn="ctr">
                        <a:defRPr sz="1800" b="0" i="0">
                          <a:solidFill>
                            <a:srgbClr val="000000"/>
                          </a:solidFill>
                        </a:defRPr>
                      </a:pPr>
                      <a:r>
                        <a:rPr sz="1400" dirty="0">
                          <a:solidFill>
                            <a:srgbClr val="FFFFFF"/>
                          </a:solidFill>
                          <a:uFill>
                            <a:solidFill>
                              <a:srgbClr val="FFFFFF"/>
                            </a:solidFill>
                          </a:uFill>
                          <a:latin typeface="Times New Roman"/>
                          <a:ea typeface="Times New Roman"/>
                          <a:cs typeface="Times New Roman"/>
                          <a:sym typeface="Times New Roman"/>
                        </a:rPr>
                        <a:t>Category</a:t>
                      </a:r>
                    </a:p>
                  </a:txBody>
                  <a:tcPr marL="50800" marR="50800" marT="50800" marB="50800" anchor="ctr" horzOverflow="overflow">
                    <a:lnT w="12700">
                      <a:miter lim="400000"/>
                    </a:lnT>
                    <a:solidFill>
                      <a:srgbClr val="006600"/>
                    </a:solidFill>
                  </a:tcPr>
                </a:tc>
                <a:tc>
                  <a:txBody>
                    <a:bodyPr/>
                    <a:lstStyle/>
                    <a:p>
                      <a:pPr lvl="0" algn="ctr">
                        <a:defRPr sz="1800" b="0" i="0">
                          <a:solidFill>
                            <a:srgbClr val="000000"/>
                          </a:solidFill>
                        </a:defRPr>
                      </a:pPr>
                      <a:r>
                        <a:rPr sz="1400">
                          <a:solidFill>
                            <a:srgbClr val="FFFFFF"/>
                          </a:solidFill>
                          <a:uFill>
                            <a:solidFill>
                              <a:srgbClr val="FFFFFF"/>
                            </a:solidFill>
                          </a:uFill>
                          <a:latin typeface="Times New Roman"/>
                          <a:ea typeface="Times New Roman"/>
                          <a:cs typeface="Times New Roman"/>
                          <a:sym typeface="Times New Roman"/>
                        </a:rPr>
                        <a:t>Our Achievements</a:t>
                      </a:r>
                    </a:p>
                  </a:txBody>
                  <a:tcPr marL="50800" marR="50800" marT="50800" marB="50800" anchor="ctr" horzOverflow="overflow">
                    <a:lnT w="12700">
                      <a:miter lim="400000"/>
                    </a:lnT>
                    <a:solidFill>
                      <a:srgbClr val="006600"/>
                    </a:solidFill>
                  </a:tcPr>
                </a:tc>
                <a:extLst>
                  <a:ext uri="{0D108BD9-81ED-4DB2-BD59-A6C34878D82A}">
                    <a16:rowId xmlns:a16="http://schemas.microsoft.com/office/drawing/2014/main" xmlns="" val="10000"/>
                  </a:ext>
                </a:extLst>
              </a:tr>
              <a:tr h="590461">
                <a:tc>
                  <a:txBody>
                    <a:bodyPr/>
                    <a:lstStyle/>
                    <a:p>
                      <a:pPr lvl="0" algn="ctr">
                        <a:defRPr sz="1800" b="0" i="0"/>
                      </a:pPr>
                      <a:r>
                        <a:rPr sz="1400">
                          <a:uFill>
                            <a:solidFill/>
                          </a:uFill>
                          <a:latin typeface="Times New Roman"/>
                          <a:ea typeface="Times New Roman"/>
                          <a:cs typeface="Times New Roman"/>
                          <a:sym typeface="Times New Roman"/>
                        </a:rPr>
                        <a:t>Green Energy</a:t>
                      </a:r>
                    </a:p>
                  </a:txBody>
                  <a:tcPr marL="50800" marR="50800" marT="50800" marB="50800" anchor="ctr" horzOverflow="overflow">
                    <a:lnB>
                      <a:solidFill>
                        <a:srgbClr val="4A7EBB"/>
                      </a:solidFill>
                    </a:lnB>
                  </a:tcPr>
                </a:tc>
                <a:tc>
                  <a:txBody>
                    <a:bodyPr/>
                    <a:lstStyle/>
                    <a:p>
                      <a:pPr marL="51858" lvl="0" indent="-51858" algn="l">
                        <a:buClr>
                          <a:srgbClr val="0000FF"/>
                        </a:buClr>
                        <a:buSzPct val="100000"/>
                        <a:buFont typeface="Arial"/>
                        <a:buChar char="•"/>
                        <a:defRPr sz="1800" b="0" i="0"/>
                      </a:pPr>
                      <a:r>
                        <a:rPr sz="1400">
                          <a:uFill>
                            <a:solidFill>
                              <a:srgbClr val="0000FF"/>
                            </a:solidFill>
                          </a:uFill>
                          <a:latin typeface="Times New Roman"/>
                          <a:ea typeface="Times New Roman"/>
                          <a:cs typeface="Times New Roman"/>
                          <a:sym typeface="Times New Roman"/>
                        </a:rPr>
                        <a:t>PV </a:t>
                      </a:r>
                      <a:r>
                        <a:rPr sz="1400">
                          <a:uFill>
                            <a:solidFill/>
                          </a:uFill>
                          <a:latin typeface="Times New Roman"/>
                          <a:ea typeface="Times New Roman"/>
                          <a:cs typeface="Times New Roman"/>
                          <a:sym typeface="Times New Roman"/>
                        </a:rPr>
                        <a:t>production</a:t>
                      </a:r>
                      <a:r>
                        <a:rPr sz="1400">
                          <a:uFill>
                            <a:solidFill>
                              <a:srgbClr val="0000FF"/>
                            </a:solidFill>
                          </a:uFill>
                          <a:latin typeface="Times New Roman"/>
                          <a:ea typeface="Times New Roman"/>
                          <a:cs typeface="Times New Roman"/>
                          <a:sym typeface="Times New Roman"/>
                        </a:rPr>
                        <a:t> </a:t>
                      </a:r>
                      <a:r>
                        <a:rPr sz="1400">
                          <a:uFill>
                            <a:solidFill/>
                          </a:uFill>
                          <a:latin typeface="Times New Roman"/>
                          <a:ea typeface="Times New Roman"/>
                          <a:cs typeface="Times New Roman"/>
                          <a:sym typeface="Times New Roman"/>
                        </a:rPr>
                        <a:t>ranked 2</a:t>
                      </a:r>
                      <a:r>
                        <a:rPr sz="1400" baseline="29998">
                          <a:uFill>
                            <a:solidFill/>
                          </a:uFill>
                          <a:latin typeface="Times New Roman"/>
                          <a:ea typeface="Times New Roman"/>
                          <a:cs typeface="Times New Roman"/>
                          <a:sym typeface="Times New Roman"/>
                        </a:rPr>
                        <a:t>nd </a:t>
                      </a:r>
                      <a:r>
                        <a:rPr sz="1400">
                          <a:uFill>
                            <a:solidFill/>
                          </a:uFill>
                          <a:latin typeface="Times New Roman"/>
                          <a:ea typeface="Times New Roman"/>
                          <a:cs typeface="Times New Roman"/>
                          <a:sym typeface="Times New Roman"/>
                        </a:rPr>
                        <a:t>worldwide (2014).</a:t>
                      </a:r>
                    </a:p>
                    <a:p>
                      <a:pPr marL="51858" lvl="0" indent="-51858" algn="l">
                        <a:buClr>
                          <a:srgbClr val="0000FF"/>
                        </a:buClr>
                        <a:buSzPct val="100000"/>
                        <a:buFont typeface="Arial"/>
                        <a:buChar char="•"/>
                        <a:defRPr sz="1800" b="0" i="0"/>
                      </a:pPr>
                      <a:r>
                        <a:rPr sz="1400">
                          <a:uFill>
                            <a:solidFill>
                              <a:srgbClr val="0000FF"/>
                            </a:solidFill>
                          </a:uFill>
                          <a:latin typeface="Times New Roman"/>
                          <a:ea typeface="Times New Roman"/>
                          <a:cs typeface="Times New Roman"/>
                          <a:sym typeface="Times New Roman"/>
                        </a:rPr>
                        <a:t>LED </a:t>
                      </a:r>
                      <a:r>
                        <a:rPr sz="1400">
                          <a:uFill>
                            <a:solidFill/>
                          </a:uFill>
                          <a:latin typeface="Times New Roman"/>
                          <a:ea typeface="Times New Roman"/>
                          <a:cs typeface="Times New Roman"/>
                          <a:sym typeface="Times New Roman"/>
                        </a:rPr>
                        <a:t>production</a:t>
                      </a:r>
                      <a:r>
                        <a:rPr sz="1400">
                          <a:uFill>
                            <a:solidFill>
                              <a:srgbClr val="0000FF"/>
                            </a:solidFill>
                          </a:uFill>
                          <a:latin typeface="Times New Roman"/>
                          <a:ea typeface="Times New Roman"/>
                          <a:cs typeface="Times New Roman"/>
                          <a:sym typeface="Times New Roman"/>
                        </a:rPr>
                        <a:t> </a:t>
                      </a:r>
                      <a:r>
                        <a:rPr sz="1400">
                          <a:uFill>
                            <a:solidFill/>
                          </a:uFill>
                          <a:latin typeface="Times New Roman"/>
                          <a:ea typeface="Times New Roman"/>
                          <a:cs typeface="Times New Roman"/>
                          <a:sym typeface="Times New Roman"/>
                        </a:rPr>
                        <a:t>ranked 3</a:t>
                      </a:r>
                      <a:r>
                        <a:rPr sz="1400" baseline="30000">
                          <a:uFill>
                            <a:solidFill/>
                          </a:uFill>
                          <a:latin typeface="Times New Roman"/>
                          <a:ea typeface="Times New Roman"/>
                          <a:cs typeface="Times New Roman"/>
                          <a:sym typeface="Times New Roman"/>
                        </a:rPr>
                        <a:t>rd</a:t>
                      </a:r>
                      <a:r>
                        <a:rPr sz="1400">
                          <a:uFill>
                            <a:solidFill/>
                          </a:uFill>
                          <a:latin typeface="Times New Roman"/>
                          <a:ea typeface="Times New Roman"/>
                          <a:cs typeface="Times New Roman"/>
                          <a:sym typeface="Times New Roman"/>
                        </a:rPr>
                        <a:t>  worldwide (2014).</a:t>
                      </a:r>
                    </a:p>
                  </a:txBody>
                  <a:tcPr marL="50800" marR="50800" marT="50800" marB="50800" anchor="ctr" horzOverflow="overflow">
                    <a:lnB>
                      <a:solidFill>
                        <a:srgbClr val="4A7EBB"/>
                      </a:solidFill>
                    </a:lnB>
                  </a:tcPr>
                </a:tc>
                <a:extLst>
                  <a:ext uri="{0D108BD9-81ED-4DB2-BD59-A6C34878D82A}">
                    <a16:rowId xmlns:a16="http://schemas.microsoft.com/office/drawing/2014/main" xmlns="" val="10001"/>
                  </a:ext>
                </a:extLst>
              </a:tr>
              <a:tr h="1157270">
                <a:tc>
                  <a:txBody>
                    <a:bodyPr/>
                    <a:lstStyle/>
                    <a:p>
                      <a:pPr lvl="0" algn="ctr">
                        <a:defRPr sz="1800" b="0" i="0"/>
                      </a:pPr>
                      <a:r>
                        <a:rPr sz="1400">
                          <a:uFill>
                            <a:solidFill/>
                          </a:uFill>
                          <a:latin typeface="Times New Roman"/>
                          <a:ea typeface="Times New Roman"/>
                          <a:cs typeface="Times New Roman"/>
                          <a:sym typeface="Times New Roman"/>
                        </a:rPr>
                        <a:t>Green ICT</a:t>
                      </a:r>
                    </a:p>
                  </a:txBody>
                  <a:tcPr marL="50800" marR="50800" marT="50800" marB="50800" anchor="ctr" horzOverflow="overflow">
                    <a:lnT>
                      <a:solidFill>
                        <a:srgbClr val="4A7EBB"/>
                      </a:solidFill>
                    </a:lnT>
                    <a:lnB>
                      <a:solidFill>
                        <a:srgbClr val="4A7EBB"/>
                      </a:solidFill>
                    </a:lnB>
                  </a:tcPr>
                </a:tc>
                <a:tc>
                  <a:txBody>
                    <a:bodyPr/>
                    <a:lstStyle/>
                    <a:p>
                      <a:pPr marL="51858" lvl="0" indent="-51858" algn="l">
                        <a:buSzPct val="100000"/>
                        <a:buFont typeface="Arial"/>
                        <a:buChar char="•"/>
                        <a:defRPr sz="1800" b="0" i="0"/>
                      </a:pPr>
                      <a:r>
                        <a:rPr sz="1400">
                          <a:uFill>
                            <a:solidFill/>
                          </a:uFill>
                          <a:latin typeface="Times New Roman"/>
                          <a:ea typeface="Times New Roman"/>
                          <a:cs typeface="Times New Roman"/>
                          <a:sym typeface="Times New Roman"/>
                        </a:rPr>
                        <a:t> </a:t>
                      </a:r>
                      <a:r>
                        <a:rPr sz="1400">
                          <a:uFill>
                            <a:solidFill>
                              <a:srgbClr val="0000FF"/>
                            </a:solidFill>
                          </a:uFill>
                          <a:latin typeface="Times New Roman"/>
                          <a:ea typeface="Times New Roman"/>
                          <a:cs typeface="Times New Roman"/>
                          <a:sym typeface="Times New Roman"/>
                        </a:rPr>
                        <a:t>ICT products </a:t>
                      </a:r>
                      <a:r>
                        <a:rPr sz="1400">
                          <a:uFill>
                            <a:solidFill/>
                          </a:uFill>
                          <a:latin typeface="Times New Roman"/>
                          <a:ea typeface="Times New Roman"/>
                          <a:cs typeface="Times New Roman"/>
                          <a:sym typeface="Times New Roman"/>
                        </a:rPr>
                        <a:t>got the world's first carbon footprint certification, e.g.,  notebook computers, desktop computers, LCD panels, ICs.</a:t>
                      </a:r>
                    </a:p>
                    <a:p>
                      <a:pPr marL="51858" lvl="0" indent="-51858" algn="l">
                        <a:buSzPct val="100000"/>
                        <a:buFont typeface="Arial"/>
                        <a:buChar char="•"/>
                        <a:defRPr sz="1800" b="0" i="0"/>
                      </a:pPr>
                      <a:r>
                        <a:rPr sz="1400">
                          <a:uFill>
                            <a:solidFill/>
                          </a:uFill>
                          <a:latin typeface="Times New Roman"/>
                          <a:ea typeface="Times New Roman"/>
                          <a:cs typeface="Times New Roman"/>
                          <a:sym typeface="Times New Roman"/>
                        </a:rPr>
                        <a:t>The world's first LEED (Energy and Environmental Design) Gold-Certified green </a:t>
                      </a:r>
                      <a:r>
                        <a:rPr sz="1400">
                          <a:uFill>
                            <a:solidFill>
                              <a:srgbClr val="0000FF"/>
                            </a:solidFill>
                          </a:uFill>
                          <a:latin typeface="Times New Roman"/>
                          <a:ea typeface="Times New Roman"/>
                          <a:cs typeface="Times New Roman"/>
                          <a:sym typeface="Times New Roman"/>
                        </a:rPr>
                        <a:t>TFT-LCD</a:t>
                      </a:r>
                      <a:r>
                        <a:rPr sz="1400">
                          <a:uFill>
                            <a:solidFill/>
                          </a:uFill>
                          <a:latin typeface="Times New Roman"/>
                          <a:ea typeface="Times New Roman"/>
                          <a:cs typeface="Times New Roman"/>
                          <a:sym typeface="Times New Roman"/>
                        </a:rPr>
                        <a:t> plant.</a:t>
                      </a:r>
                    </a:p>
                  </a:txBody>
                  <a:tcPr marL="50800" marR="50800" marT="50800" marB="50800" anchor="ctr" horzOverflow="overflow">
                    <a:lnT>
                      <a:solidFill>
                        <a:srgbClr val="4A7EBB"/>
                      </a:solidFill>
                    </a:lnT>
                    <a:lnB>
                      <a:solidFill>
                        <a:srgbClr val="4A7EBB"/>
                      </a:solidFill>
                    </a:lnB>
                  </a:tcPr>
                </a:tc>
                <a:extLst>
                  <a:ext uri="{0D108BD9-81ED-4DB2-BD59-A6C34878D82A}">
                    <a16:rowId xmlns:a16="http://schemas.microsoft.com/office/drawing/2014/main" xmlns="" val="10002"/>
                  </a:ext>
                </a:extLst>
              </a:tr>
              <a:tr h="594840">
                <a:tc>
                  <a:txBody>
                    <a:bodyPr/>
                    <a:lstStyle/>
                    <a:p>
                      <a:pPr lvl="0" algn="ctr">
                        <a:defRPr sz="1800" b="0" i="0"/>
                      </a:pPr>
                      <a:r>
                        <a:rPr sz="1400">
                          <a:uFill>
                            <a:solidFill/>
                          </a:uFill>
                          <a:latin typeface="Times New Roman"/>
                          <a:ea typeface="Times New Roman"/>
                          <a:cs typeface="Times New Roman"/>
                          <a:sym typeface="Times New Roman"/>
                        </a:rPr>
                        <a:t>Green Building</a:t>
                      </a:r>
                    </a:p>
                  </a:txBody>
                  <a:tcPr marL="50800" marR="50800" marT="50800" marB="50800" anchor="ctr" horzOverflow="overflow">
                    <a:lnT>
                      <a:solidFill>
                        <a:srgbClr val="4A7EBB"/>
                      </a:solidFill>
                    </a:lnT>
                    <a:lnB>
                      <a:solidFill>
                        <a:srgbClr val="4A7EBB"/>
                      </a:solidFill>
                    </a:lnB>
                  </a:tcPr>
                </a:tc>
                <a:tc>
                  <a:txBody>
                    <a:bodyPr/>
                    <a:lstStyle/>
                    <a:p>
                      <a:pPr lvl="0" algn="l">
                        <a:buSzPct val="100000"/>
                        <a:buFont typeface="Arial"/>
                        <a:buChar char="•"/>
                        <a:defRPr sz="1800" b="0" i="0"/>
                      </a:pPr>
                      <a:r>
                        <a:rPr sz="1400">
                          <a:uFill>
                            <a:solidFill/>
                          </a:uFill>
                          <a:latin typeface="Times New Roman"/>
                          <a:ea typeface="Times New Roman"/>
                          <a:cs typeface="Times New Roman"/>
                          <a:sym typeface="Times New Roman"/>
                        </a:rPr>
                        <a:t> Taiwan has the highest density in </a:t>
                      </a:r>
                      <a:r>
                        <a:rPr sz="1400">
                          <a:uFill>
                            <a:solidFill>
                              <a:srgbClr val="0000FF"/>
                            </a:solidFill>
                          </a:uFill>
                          <a:latin typeface="Times New Roman"/>
                          <a:ea typeface="Times New Roman"/>
                          <a:cs typeface="Times New Roman"/>
                          <a:sym typeface="Times New Roman"/>
                        </a:rPr>
                        <a:t>Green Building </a:t>
                      </a:r>
                      <a:r>
                        <a:rPr sz="1400">
                          <a:uFill>
                            <a:solidFill/>
                          </a:uFill>
                          <a:latin typeface="Times New Roman"/>
                          <a:ea typeface="Times New Roman"/>
                          <a:cs typeface="Times New Roman"/>
                          <a:sym typeface="Times New Roman"/>
                        </a:rPr>
                        <a:t>worldwide.(4532 green buildings in 2014)</a:t>
                      </a:r>
                    </a:p>
                  </a:txBody>
                  <a:tcPr marL="50800" marR="50800" marT="50800" marB="50800" anchor="ctr" horzOverflow="overflow">
                    <a:lnT>
                      <a:solidFill>
                        <a:srgbClr val="4A7EBB"/>
                      </a:solidFill>
                    </a:lnT>
                    <a:lnB>
                      <a:solidFill>
                        <a:srgbClr val="4A7EBB"/>
                      </a:solidFill>
                    </a:lnB>
                  </a:tcPr>
                </a:tc>
                <a:extLst>
                  <a:ext uri="{0D108BD9-81ED-4DB2-BD59-A6C34878D82A}">
                    <a16:rowId xmlns:a16="http://schemas.microsoft.com/office/drawing/2014/main" xmlns="" val="10003"/>
                  </a:ext>
                </a:extLst>
              </a:tr>
              <a:tr h="681533">
                <a:tc>
                  <a:txBody>
                    <a:bodyPr/>
                    <a:lstStyle/>
                    <a:p>
                      <a:pPr lvl="0" algn="ctr">
                        <a:defRPr sz="1800" b="0" i="0"/>
                      </a:pPr>
                      <a:r>
                        <a:rPr sz="1400">
                          <a:uFill>
                            <a:solidFill/>
                          </a:uFill>
                          <a:latin typeface="Times New Roman"/>
                          <a:ea typeface="Times New Roman"/>
                          <a:cs typeface="Times New Roman"/>
                          <a:sym typeface="Times New Roman"/>
                        </a:rPr>
                        <a:t>Green Consumer Staple</a:t>
                      </a:r>
                    </a:p>
                  </a:txBody>
                  <a:tcPr marL="50800" marR="50800" marT="50800" marB="50800" anchor="ctr" horzOverflow="overflow">
                    <a:lnT>
                      <a:solidFill>
                        <a:srgbClr val="4A7EBB"/>
                      </a:solidFill>
                    </a:lnT>
                  </a:tcPr>
                </a:tc>
                <a:tc>
                  <a:txBody>
                    <a:bodyPr/>
                    <a:lstStyle/>
                    <a:p>
                      <a:pPr lvl="0" algn="l">
                        <a:buSzPct val="100000"/>
                        <a:buFont typeface="Arial"/>
                        <a:buChar char="•"/>
                        <a:defRPr sz="1800" b="0" i="0"/>
                      </a:pPr>
                      <a:r>
                        <a:rPr sz="1400" dirty="0">
                          <a:uFill>
                            <a:solidFill/>
                          </a:uFill>
                          <a:latin typeface="Times New Roman"/>
                          <a:ea typeface="Times New Roman"/>
                          <a:cs typeface="Times New Roman"/>
                          <a:sym typeface="Times New Roman"/>
                        </a:rPr>
                        <a:t> </a:t>
                      </a:r>
                      <a:r>
                        <a:rPr sz="1400" dirty="0">
                          <a:uFill>
                            <a:solidFill>
                              <a:srgbClr val="0000FF"/>
                            </a:solidFill>
                          </a:uFill>
                          <a:latin typeface="Times New Roman"/>
                          <a:ea typeface="Times New Roman"/>
                          <a:cs typeface="Times New Roman"/>
                          <a:sym typeface="Times New Roman"/>
                        </a:rPr>
                        <a:t>Bike</a:t>
                      </a:r>
                      <a:r>
                        <a:rPr sz="1400" dirty="0">
                          <a:uFill>
                            <a:solidFill/>
                          </a:uFill>
                          <a:latin typeface="Times New Roman"/>
                          <a:ea typeface="Times New Roman"/>
                          <a:cs typeface="Times New Roman"/>
                          <a:sym typeface="Times New Roman"/>
                        </a:rPr>
                        <a:t> production ranked 1</a:t>
                      </a:r>
                      <a:r>
                        <a:rPr sz="1400" baseline="29998" dirty="0">
                          <a:uFill>
                            <a:solidFill/>
                          </a:uFill>
                          <a:latin typeface="Times New Roman"/>
                          <a:ea typeface="Times New Roman"/>
                          <a:cs typeface="Times New Roman"/>
                          <a:sym typeface="Times New Roman"/>
                        </a:rPr>
                        <a:t>st</a:t>
                      </a:r>
                      <a:r>
                        <a:rPr sz="1400" dirty="0">
                          <a:uFill>
                            <a:solidFill/>
                          </a:uFill>
                          <a:latin typeface="Times New Roman"/>
                          <a:ea typeface="Times New Roman"/>
                          <a:cs typeface="Times New Roman"/>
                          <a:sym typeface="Times New Roman"/>
                        </a:rPr>
                        <a:t> worldwide.</a:t>
                      </a:r>
                    </a:p>
                    <a:p>
                      <a:pPr lvl="0" algn="l">
                        <a:buSzPct val="100000"/>
                        <a:buFont typeface="Arial"/>
                        <a:buChar char="•"/>
                        <a:defRPr sz="1800" b="0" i="0"/>
                      </a:pPr>
                      <a:r>
                        <a:rPr sz="1400" dirty="0">
                          <a:uFill>
                            <a:solidFill/>
                          </a:uFill>
                          <a:latin typeface="Times New Roman"/>
                          <a:ea typeface="Times New Roman"/>
                          <a:cs typeface="Times New Roman"/>
                          <a:sym typeface="Times New Roman"/>
                        </a:rPr>
                        <a:t> Quality of green </a:t>
                      </a:r>
                      <a:r>
                        <a:rPr sz="1400" dirty="0">
                          <a:uFill>
                            <a:solidFill>
                              <a:srgbClr val="0000FF"/>
                            </a:solidFill>
                          </a:uFill>
                          <a:latin typeface="Times New Roman"/>
                          <a:ea typeface="Times New Roman"/>
                          <a:cs typeface="Times New Roman"/>
                          <a:sym typeface="Times New Roman"/>
                        </a:rPr>
                        <a:t>Fabric</a:t>
                      </a:r>
                      <a:r>
                        <a:rPr sz="1400" dirty="0">
                          <a:uFill>
                            <a:solidFill/>
                          </a:uFill>
                          <a:latin typeface="Times New Roman"/>
                          <a:ea typeface="Times New Roman"/>
                          <a:cs typeface="Times New Roman"/>
                          <a:sym typeface="Times New Roman"/>
                        </a:rPr>
                        <a:t> ranked 1</a:t>
                      </a:r>
                      <a:r>
                        <a:rPr sz="1400" baseline="29998" dirty="0">
                          <a:uFill>
                            <a:solidFill/>
                          </a:uFill>
                          <a:latin typeface="Times New Roman"/>
                          <a:ea typeface="Times New Roman"/>
                          <a:cs typeface="Times New Roman"/>
                          <a:sym typeface="Times New Roman"/>
                        </a:rPr>
                        <a:t>st</a:t>
                      </a:r>
                      <a:r>
                        <a:rPr sz="1400" dirty="0">
                          <a:uFill>
                            <a:solidFill/>
                          </a:uFill>
                          <a:latin typeface="Times New Roman"/>
                          <a:ea typeface="Times New Roman"/>
                          <a:cs typeface="Times New Roman"/>
                          <a:sym typeface="Times New Roman"/>
                        </a:rPr>
                        <a:t> worldwide.</a:t>
                      </a:r>
                    </a:p>
                  </a:txBody>
                  <a:tcPr marL="50800" marR="50800" marT="50800" marB="50800" anchor="ctr" horzOverflow="overflow">
                    <a:lnT>
                      <a:solidFill>
                        <a:srgbClr val="4A7EBB"/>
                      </a:solidFill>
                    </a:lnT>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87018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660400" y="1724183"/>
            <a:ext cx="3911600" cy="3691097"/>
          </a:xfrm>
        </p:spPr>
        <p:txBody>
          <a:bodyPr>
            <a:normAutofit/>
          </a:bodyPr>
          <a:lstStyle/>
          <a:p>
            <a:pPr marL="277813" indent="0" eaLnBrk="1" hangingPunct="1">
              <a:lnSpc>
                <a:spcPct val="85000"/>
              </a:lnSpc>
              <a:spcAft>
                <a:spcPct val="10000"/>
              </a:spcAft>
              <a:buNone/>
            </a:pPr>
            <a:r>
              <a:rPr lang="en-US" altLang="zh-TW" b="1" dirty="0">
                <a:solidFill>
                  <a:schemeClr val="accent2"/>
                </a:solidFill>
              </a:rPr>
              <a:t>Landfill Site</a:t>
            </a:r>
          </a:p>
          <a:p>
            <a:pPr marL="277813" indent="0" eaLnBrk="1" hangingPunct="1">
              <a:lnSpc>
                <a:spcPct val="85000"/>
              </a:lnSpc>
              <a:spcAft>
                <a:spcPct val="10000"/>
              </a:spcAft>
              <a:buNone/>
            </a:pPr>
            <a:r>
              <a:rPr lang="en-US" altLang="zh-TW" sz="2000" dirty="0"/>
              <a:t>There are 67 landfill site in Taiwan, but all of the landfill site  are almost saturated. </a:t>
            </a:r>
          </a:p>
          <a:p>
            <a:pPr marL="277813" indent="0" eaLnBrk="1" hangingPunct="1">
              <a:lnSpc>
                <a:spcPct val="85000"/>
              </a:lnSpc>
              <a:spcAft>
                <a:spcPct val="10000"/>
              </a:spcAft>
              <a:buNone/>
            </a:pPr>
            <a:endParaRPr lang="en-US" altLang="zh-TW" b="1" dirty="0"/>
          </a:p>
          <a:p>
            <a:pPr marL="277813" indent="0" eaLnBrk="1" hangingPunct="1">
              <a:lnSpc>
                <a:spcPct val="85000"/>
              </a:lnSpc>
              <a:spcAft>
                <a:spcPct val="10000"/>
              </a:spcAft>
              <a:buNone/>
            </a:pPr>
            <a:r>
              <a:rPr lang="en-US" altLang="zh-TW" b="1" dirty="0">
                <a:solidFill>
                  <a:srgbClr val="0000FF"/>
                </a:solidFill>
              </a:rPr>
              <a:t>Incineration Plant</a:t>
            </a:r>
          </a:p>
          <a:p>
            <a:pPr marL="277813" indent="0" eaLnBrk="1" hangingPunct="1">
              <a:lnSpc>
                <a:spcPct val="85000"/>
              </a:lnSpc>
              <a:spcAft>
                <a:spcPct val="10000"/>
              </a:spcAft>
              <a:buNone/>
            </a:pPr>
            <a:r>
              <a:rPr lang="en-US" altLang="zh-TW" sz="2000" dirty="0"/>
              <a:t>There are 26 plants in Taiwan , and the capacity is 19,941 ton per day.</a:t>
            </a:r>
            <a:endParaRPr lang="zh-TW" altLang="en-US" sz="2000" dirty="0"/>
          </a:p>
        </p:txBody>
      </p:sp>
      <p:graphicFrame>
        <p:nvGraphicFramePr>
          <p:cNvPr id="5" name="圖表 4"/>
          <p:cNvGraphicFramePr/>
          <p:nvPr>
            <p:extLst/>
          </p:nvPr>
        </p:nvGraphicFramePr>
        <p:xfrm>
          <a:off x="3413760" y="1741486"/>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矩形 5"/>
          <p:cNvSpPr/>
          <p:nvPr/>
        </p:nvSpPr>
        <p:spPr>
          <a:xfrm>
            <a:off x="0" y="440174"/>
            <a:ext cx="9144000" cy="707886"/>
          </a:xfrm>
          <a:prstGeom prst="rect">
            <a:avLst/>
          </a:prstGeom>
        </p:spPr>
        <p:txBody>
          <a:bodyPr wrap="square">
            <a:spAutoFit/>
          </a:bodyPr>
          <a:lstStyle/>
          <a:p>
            <a:pPr algn="ctr">
              <a:spcBef>
                <a:spcPct val="0"/>
              </a:spcBef>
              <a:defRPr/>
            </a:pPr>
            <a:r>
              <a:rPr kumimoji="1" lang="en-US" altLang="zh-TW"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rPr>
              <a:t>Waste Disposal Facilities in Taiwan</a:t>
            </a:r>
            <a:endParaRPr kumimoji="1" lang="zh-TW" altLang="en-US"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endParaRPr>
          </a:p>
        </p:txBody>
      </p:sp>
      <p:sp>
        <p:nvSpPr>
          <p:cNvPr id="2" name="投影片編號版面配置區 1"/>
          <p:cNvSpPr>
            <a:spLocks noGrp="1"/>
          </p:cNvSpPr>
          <p:nvPr>
            <p:ph type="sldNum" sz="quarter" idx="12"/>
          </p:nvPr>
        </p:nvSpPr>
        <p:spPr/>
        <p:txBody>
          <a:bodyPr/>
          <a:lstStyle/>
          <a:p>
            <a:fld id="{1F0B7CC7-DAD1-40A8-BF06-6D8ABF2F877A}" type="slidenum">
              <a:rPr lang="zh-TW" altLang="en-US" smtClean="0"/>
              <a:t>7</a:t>
            </a:fld>
            <a:endParaRPr lang="zh-TW" altLang="en-US"/>
          </a:p>
        </p:txBody>
      </p:sp>
    </p:spTree>
    <p:extLst>
      <p:ext uri="{BB962C8B-B14F-4D97-AF65-F5344CB8AC3E}">
        <p14:creationId xmlns:p14="http://schemas.microsoft.com/office/powerpoint/2010/main" val="21413146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3B0E3F9C-FD30-4CF3-BFCE-C1268EA60AD5}" type="slidenum">
              <a:rPr lang="zh-TW" altLang="en-US" smtClean="0"/>
              <a:t>8</a:t>
            </a:fld>
            <a:endParaRPr lang="zh-TW" altLang="en-US"/>
          </a:p>
        </p:txBody>
      </p:sp>
      <p:sp>
        <p:nvSpPr>
          <p:cNvPr id="6" name="標題 1"/>
          <p:cNvSpPr txBox="1">
            <a:spLocks/>
          </p:cNvSpPr>
          <p:nvPr/>
        </p:nvSpPr>
        <p:spPr>
          <a:xfrm>
            <a:off x="0" y="332656"/>
            <a:ext cx="9144000" cy="792163"/>
          </a:xfrm>
          <a:prstGeom prst="rect">
            <a:avLst/>
          </a:prstGeom>
        </p:spPr>
        <p:txBody>
          <a:bodyPr vert="horz" lIns="91440" tIns="45720" rIns="91440" bIns="45720" rtlCol="0" anchor="ctr">
            <a:normAutofit/>
          </a:bodyPr>
          <a:lstStyle/>
          <a:p>
            <a:pPr marR="0" lvl="0" indent="0" algn="ctr" fontAlgn="auto">
              <a:lnSpc>
                <a:spcPct val="100000"/>
              </a:lnSpc>
              <a:spcBef>
                <a:spcPct val="0"/>
              </a:spcBef>
              <a:spcAft>
                <a:spcPts val="0"/>
              </a:spcAft>
              <a:buClrTx/>
              <a:buSzTx/>
              <a:buFontTx/>
              <a:buNone/>
              <a:tabLst/>
              <a:defRPr/>
            </a:pPr>
            <a:r>
              <a:rPr kumimoji="1" lang="en-US" altLang="zh-TW"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rPr>
              <a:t>Garbage Generated &amp; Recycled</a:t>
            </a:r>
            <a:endParaRPr kumimoji="1" lang="zh-TW" altLang="en-US"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endParaRPr>
          </a:p>
        </p:txBody>
      </p:sp>
      <p:sp>
        <p:nvSpPr>
          <p:cNvPr id="8" name="矩形 7"/>
          <p:cNvSpPr/>
          <p:nvPr/>
        </p:nvSpPr>
        <p:spPr>
          <a:xfrm>
            <a:off x="581080" y="6079352"/>
            <a:ext cx="5688632" cy="276999"/>
          </a:xfrm>
          <a:prstGeom prst="rect">
            <a:avLst/>
          </a:prstGeom>
        </p:spPr>
        <p:txBody>
          <a:bodyPr wrap="square">
            <a:spAutoFit/>
          </a:bodyPr>
          <a:lstStyle/>
          <a:p>
            <a:r>
              <a:rPr lang="en-US" altLang="zh-TW" sz="1200" dirty="0">
                <a:solidFill>
                  <a:schemeClr val="tx1">
                    <a:lumMod val="75000"/>
                    <a:lumOff val="25000"/>
                  </a:schemeClr>
                </a:solidFill>
              </a:rPr>
              <a:t>Source: Yearbook of Environmental Protection Statistics, Taiwan, 2015</a:t>
            </a:r>
            <a:endParaRPr lang="zh-TW" altLang="en-US" sz="1200" dirty="0">
              <a:solidFill>
                <a:schemeClr val="tx1">
                  <a:lumMod val="75000"/>
                  <a:lumOff val="25000"/>
                </a:schemeClr>
              </a:solidFill>
            </a:endParaRPr>
          </a:p>
        </p:txBody>
      </p:sp>
      <p:graphicFrame>
        <p:nvGraphicFramePr>
          <p:cNvPr id="10" name="圖表 9"/>
          <p:cNvGraphicFramePr>
            <a:graphicFrameLocks/>
          </p:cNvGraphicFramePr>
          <p:nvPr>
            <p:extLst/>
          </p:nvPr>
        </p:nvGraphicFramePr>
        <p:xfrm>
          <a:off x="540440" y="1279186"/>
          <a:ext cx="7974910" cy="475323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4" descr="http://img1.123freevectors.com/wp-content/uploads/new/icon/064_recycle-icon-vector-l.jpg">
            <a:hlinkClick r:id="rId4"/>
          </p:cNvPr>
          <p:cNvPicPr>
            <a:picLocks noChangeAspect="1" noChangeArrowheads="1"/>
          </p:cNvPicPr>
          <p:nvPr/>
        </p:nvPicPr>
        <p:blipFill rotWithShape="1">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backgroundRemoval t="0" b="100000" l="9548" r="100000">
                        <a14:foregroundMark x1="65829" y1="17647" x2="65829" y2="17647"/>
                        <a14:foregroundMark x1="20603" y1="56863" x2="20603" y2="56863"/>
                        <a14:foregroundMark x1="32161" y1="48529" x2="32161" y2="48529"/>
                        <a14:foregroundMark x1="33166" y1="57843" x2="33166" y2="57843"/>
                        <a14:foregroundMark x1="30151" y1="69608" x2="30151" y2="69608"/>
                        <a14:foregroundMark x1="37186" y1="63235" x2="37186" y2="63235"/>
                      </a14:backgroundRemoval>
                    </a14:imgEffect>
                  </a14:imgLayer>
                </a14:imgProps>
              </a:ext>
              <a:ext uri="{28A0092B-C50C-407E-A947-70E740481C1C}">
                <a14:useLocalDpi xmlns:a14="http://schemas.microsoft.com/office/drawing/2010/main"/>
              </a:ext>
            </a:extLst>
          </a:blip>
          <a:srcRect/>
          <a:stretch/>
        </p:blipFill>
        <p:spPr bwMode="auto">
          <a:xfrm>
            <a:off x="6746240" y="2306991"/>
            <a:ext cx="1329526" cy="1474233"/>
          </a:xfrm>
          <a:prstGeom prst="rect">
            <a:avLst/>
          </a:prstGeom>
          <a:noFill/>
        </p:spPr>
      </p:pic>
      <p:sp>
        <p:nvSpPr>
          <p:cNvPr id="4" name="文字方塊 3"/>
          <p:cNvSpPr txBox="1"/>
          <p:nvPr/>
        </p:nvSpPr>
        <p:spPr>
          <a:xfrm>
            <a:off x="233680" y="3186587"/>
            <a:ext cx="347400" cy="276999"/>
          </a:xfrm>
          <a:prstGeom prst="rect">
            <a:avLst/>
          </a:prstGeom>
          <a:noFill/>
        </p:spPr>
        <p:txBody>
          <a:bodyPr wrap="square" rtlCol="0">
            <a:spAutoFit/>
          </a:bodyPr>
          <a:lstStyle/>
          <a:p>
            <a:r>
              <a:rPr lang="en-US" altLang="zh-TW" sz="1200" dirty="0"/>
              <a:t>kg</a:t>
            </a:r>
            <a:endParaRPr lang="zh-TW" altLang="en-US" sz="1200" dirty="0"/>
          </a:p>
        </p:txBody>
      </p:sp>
      <p:sp>
        <p:nvSpPr>
          <p:cNvPr id="13" name="文字方塊 12"/>
          <p:cNvSpPr txBox="1"/>
          <p:nvPr/>
        </p:nvSpPr>
        <p:spPr>
          <a:xfrm>
            <a:off x="8515350" y="3209673"/>
            <a:ext cx="347400" cy="276999"/>
          </a:xfrm>
          <a:prstGeom prst="rect">
            <a:avLst/>
          </a:prstGeom>
          <a:noFill/>
        </p:spPr>
        <p:txBody>
          <a:bodyPr wrap="square" rtlCol="0">
            <a:spAutoFit/>
          </a:bodyPr>
          <a:lstStyle/>
          <a:p>
            <a:r>
              <a:rPr lang="en-US" altLang="zh-TW" sz="1200" dirty="0"/>
              <a:t>%</a:t>
            </a:r>
            <a:endParaRPr lang="zh-TW" altLang="en-US" sz="1200" dirty="0"/>
          </a:p>
        </p:txBody>
      </p:sp>
    </p:spTree>
    <p:extLst>
      <p:ext uri="{BB962C8B-B14F-4D97-AF65-F5344CB8AC3E}">
        <p14:creationId xmlns:p14="http://schemas.microsoft.com/office/powerpoint/2010/main" val="2651916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3B0E3F9C-FD30-4CF3-BFCE-C1268EA60AD5}" type="slidenum">
              <a:rPr lang="zh-TW" altLang="en-US" smtClean="0"/>
              <a:t>9</a:t>
            </a:fld>
            <a:endParaRPr lang="zh-TW" altLang="en-US"/>
          </a:p>
        </p:txBody>
      </p:sp>
      <p:graphicFrame>
        <p:nvGraphicFramePr>
          <p:cNvPr id="4" name="圖表 3"/>
          <p:cNvGraphicFramePr>
            <a:graphicFrameLocks/>
          </p:cNvGraphicFramePr>
          <p:nvPr>
            <p:extLst/>
          </p:nvPr>
        </p:nvGraphicFramePr>
        <p:xfrm>
          <a:off x="676303" y="1344695"/>
          <a:ext cx="7864475" cy="4722530"/>
        </p:xfrm>
        <a:graphic>
          <a:graphicData uri="http://schemas.openxmlformats.org/drawingml/2006/chart">
            <c:chart xmlns:c="http://schemas.openxmlformats.org/drawingml/2006/chart" xmlns:r="http://schemas.openxmlformats.org/officeDocument/2006/relationships" r:id="rId3"/>
          </a:graphicData>
        </a:graphic>
      </p:graphicFrame>
      <p:sp>
        <p:nvSpPr>
          <p:cNvPr id="5" name="標題 1"/>
          <p:cNvSpPr txBox="1">
            <a:spLocks/>
          </p:cNvSpPr>
          <p:nvPr/>
        </p:nvSpPr>
        <p:spPr>
          <a:xfrm>
            <a:off x="0" y="332656"/>
            <a:ext cx="9144000" cy="792163"/>
          </a:xfrm>
          <a:prstGeom prst="rect">
            <a:avLst/>
          </a:prstGeom>
        </p:spPr>
        <p:txBody>
          <a:bodyPr vert="horz" lIns="91440" tIns="45720" rIns="91440" bIns="45720" rtlCol="0" anchor="ctr">
            <a:normAutofit/>
          </a:bodyPr>
          <a:lstStyle/>
          <a:p>
            <a:pPr lvl="0" algn="ctr">
              <a:spcBef>
                <a:spcPct val="0"/>
              </a:spcBef>
              <a:defRPr/>
            </a:pPr>
            <a:r>
              <a:rPr kumimoji="1" lang="en-US" altLang="zh-TW" sz="4000" b="1" dirty="0">
                <a:solidFill>
                  <a:srgbClr val="006600"/>
                </a:solidFill>
                <a:effectLst>
                  <a:innerShdw blurRad="63500" dist="50800" dir="10800000">
                    <a:prstClr val="black">
                      <a:alpha val="50000"/>
                    </a:prstClr>
                  </a:innerShdw>
                </a:effectLst>
                <a:latin typeface="+mj-lt"/>
                <a:ea typeface="微軟正黑體" pitchFamily="34" charset="-120"/>
                <a:cs typeface="Arial" pitchFamily="34" charset="0"/>
              </a:rPr>
              <a:t>Refuse Incinerated &amp; Power Generation</a:t>
            </a:r>
          </a:p>
        </p:txBody>
      </p:sp>
      <p:sp>
        <p:nvSpPr>
          <p:cNvPr id="6" name="矩形 5"/>
          <p:cNvSpPr/>
          <p:nvPr/>
        </p:nvSpPr>
        <p:spPr>
          <a:xfrm>
            <a:off x="469320" y="6217851"/>
            <a:ext cx="5688632" cy="276999"/>
          </a:xfrm>
          <a:prstGeom prst="rect">
            <a:avLst/>
          </a:prstGeom>
        </p:spPr>
        <p:txBody>
          <a:bodyPr wrap="square">
            <a:spAutoFit/>
          </a:bodyPr>
          <a:lstStyle/>
          <a:p>
            <a:r>
              <a:rPr lang="en-US" altLang="zh-TW" sz="1200" dirty="0">
                <a:solidFill>
                  <a:schemeClr val="tx1">
                    <a:lumMod val="75000"/>
                    <a:lumOff val="25000"/>
                  </a:schemeClr>
                </a:solidFill>
              </a:rPr>
              <a:t>Source: Yearbook of Environmental Protection Statistics, Taiwan, 2015</a:t>
            </a:r>
            <a:endParaRPr lang="zh-TW" altLang="en-US" sz="1200" dirty="0">
              <a:solidFill>
                <a:schemeClr val="tx1">
                  <a:lumMod val="75000"/>
                  <a:lumOff val="25000"/>
                </a:schemeClr>
              </a:solidFill>
            </a:endParaRPr>
          </a:p>
        </p:txBody>
      </p:sp>
      <p:sp>
        <p:nvSpPr>
          <p:cNvPr id="7" name="文字方塊 6"/>
          <p:cNvSpPr txBox="1"/>
          <p:nvPr/>
        </p:nvSpPr>
        <p:spPr>
          <a:xfrm rot="16200000">
            <a:off x="261041" y="3185525"/>
            <a:ext cx="416560" cy="276999"/>
          </a:xfrm>
          <a:prstGeom prst="rect">
            <a:avLst/>
          </a:prstGeom>
          <a:noFill/>
        </p:spPr>
        <p:txBody>
          <a:bodyPr wrap="square" rtlCol="0">
            <a:spAutoFit/>
          </a:bodyPr>
          <a:lstStyle/>
          <a:p>
            <a:r>
              <a:rPr lang="en-US" altLang="zh-TW" sz="1200" dirty="0"/>
              <a:t>Ton</a:t>
            </a:r>
            <a:endParaRPr lang="zh-TW" altLang="en-US" sz="1200" dirty="0"/>
          </a:p>
        </p:txBody>
      </p:sp>
      <p:sp>
        <p:nvSpPr>
          <p:cNvPr id="8" name="文字方塊 7"/>
          <p:cNvSpPr txBox="1"/>
          <p:nvPr/>
        </p:nvSpPr>
        <p:spPr>
          <a:xfrm rot="16200000">
            <a:off x="8270240" y="3186587"/>
            <a:ext cx="955040" cy="276999"/>
          </a:xfrm>
          <a:prstGeom prst="rect">
            <a:avLst/>
          </a:prstGeom>
          <a:noFill/>
        </p:spPr>
        <p:txBody>
          <a:bodyPr wrap="square" rtlCol="0">
            <a:spAutoFit/>
          </a:bodyPr>
          <a:lstStyle/>
          <a:p>
            <a:pPr algn="ctr"/>
            <a:r>
              <a:rPr lang="en-US" altLang="zh-TW" sz="1200" dirty="0"/>
              <a:t>1,000 kw</a:t>
            </a:r>
            <a:endParaRPr lang="zh-TW" altLang="en-US" sz="1200" dirty="0"/>
          </a:p>
        </p:txBody>
      </p:sp>
      <p:pic>
        <p:nvPicPr>
          <p:cNvPr id="9" name="圖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4800" y="1627304"/>
            <a:ext cx="1666240" cy="1666240"/>
          </a:xfrm>
          <a:prstGeom prst="rect">
            <a:avLst/>
          </a:prstGeom>
        </p:spPr>
      </p:pic>
    </p:spTree>
    <p:extLst>
      <p:ext uri="{BB962C8B-B14F-4D97-AF65-F5344CB8AC3E}">
        <p14:creationId xmlns:p14="http://schemas.microsoft.com/office/powerpoint/2010/main" val="210433141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4897</TotalTime>
  <Words>5483</Words>
  <Application>Microsoft Office PowerPoint</Application>
  <PresentationFormat>如螢幕大小 (4:3)</PresentationFormat>
  <Paragraphs>1211</Paragraphs>
  <Slides>56</Slides>
  <Notes>42</Notes>
  <HiddenSlides>0</HiddenSlides>
  <MMClips>0</MMClips>
  <ScaleCrop>false</ScaleCrop>
  <HeadingPairs>
    <vt:vector size="4" baseType="variant">
      <vt:variant>
        <vt:lpstr>佈景主題</vt:lpstr>
      </vt:variant>
      <vt:variant>
        <vt:i4>1</vt:i4>
      </vt:variant>
      <vt:variant>
        <vt:lpstr>投影片標題</vt:lpstr>
      </vt:variant>
      <vt:variant>
        <vt:i4>56</vt:i4>
      </vt:variant>
    </vt:vector>
  </HeadingPairs>
  <TitlesOfParts>
    <vt:vector size="57" baseType="lpstr">
      <vt:lpstr>Office 佈景主題</vt:lpstr>
      <vt:lpstr>Beyond Recycling</vt:lpstr>
      <vt:lpstr>CGE in CIER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Recycling Management Policy</vt:lpstr>
      <vt:lpstr>Trash Collection</vt:lpstr>
      <vt:lpstr>Giant Article Collection</vt:lpstr>
      <vt:lpstr>Unit-Pricing Bags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From Solar Panel Waste to Silicon Ingots</vt:lpstr>
      <vt:lpstr>PowerPoint 簡報</vt:lpstr>
      <vt:lpstr>PowerPoint 簡報</vt:lpstr>
      <vt:lpstr>PowerPoint 簡報</vt:lpstr>
      <vt:lpstr>PowerPoint 簡報</vt:lpstr>
      <vt:lpstr>PowerPoint 簡報</vt:lpstr>
      <vt:lpstr>PowerPoint 簡報</vt:lpstr>
      <vt:lpstr>PowerPoint 簡報</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Green Trade  Project Office (GTPO)</dc:title>
  <dc:creator>Win7User</dc:creator>
  <cp:lastModifiedBy>Francie Hsueh</cp:lastModifiedBy>
  <cp:revision>379</cp:revision>
  <dcterms:created xsi:type="dcterms:W3CDTF">2014-10-22T02:28:05Z</dcterms:created>
  <dcterms:modified xsi:type="dcterms:W3CDTF">2018-11-30T08:25:17Z</dcterms:modified>
</cp:coreProperties>
</file>