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6" r:id="rId5"/>
    <p:sldId id="267" r:id="rId6"/>
    <p:sldId id="259" r:id="rId7"/>
    <p:sldId id="268" r:id="rId8"/>
    <p:sldId id="261" r:id="rId9"/>
    <p:sldId id="262" r:id="rId10"/>
    <p:sldId id="263" r:id="rId11"/>
    <p:sldId id="269" r:id="rId12"/>
    <p:sldId id="270" r:id="rId13"/>
    <p:sldId id="271" r:id="rId14"/>
    <p:sldId id="272" r:id="rId15"/>
    <p:sldId id="264" r:id="rId16"/>
    <p:sldId id="273" r:id="rId17"/>
    <p:sldId id="265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09" autoAdjust="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7E50E-3B88-443A-AA5F-544D53FBA92F}" type="datetimeFigureOut">
              <a:rPr kumimoji="1" lang="ja-JP" altLang="en-US" smtClean="0"/>
              <a:pPr/>
              <a:t>2014/7/3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7F417-2A45-4ACB-AA19-92AC7577458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2DDB8-1F70-4DBA-A65D-E8B1ED8194C2}" type="datetimeFigureOut">
              <a:rPr kumimoji="1" lang="ja-JP" altLang="en-US" smtClean="0"/>
              <a:pPr/>
              <a:t>2014/7/3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6DD9D-BC11-47BF-9B67-C56946BA05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sz="24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6DD9D-BC11-47BF-9B67-C56946BA059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sz="18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6DD9D-BC11-47BF-9B67-C56946BA0597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sz="2400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6DD9D-BC11-47BF-9B67-C56946BA0597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sz="24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6DD9D-BC11-47BF-9B67-C56946BA0597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sz="24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6DD9D-BC11-47BF-9B67-C56946BA0597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6DD9D-BC11-47BF-9B67-C56946BA0597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6DD9D-BC11-47BF-9B67-C56946BA0597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kumimoji="1" lang="en-US" altLang="ja-JP" sz="2400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6DD9D-BC11-47BF-9B67-C56946BA0597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kumimoji="1" lang="ja-JP" altLang="en-US" sz="24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6DD9D-BC11-47BF-9B67-C56946BA0597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sz="24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6DD9D-BC11-47BF-9B67-C56946BA0597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sz="24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6DD9D-BC11-47BF-9B67-C56946BA0597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sz="24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6DD9D-BC11-47BF-9B67-C56946BA0597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sz="24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6DD9D-BC11-47BF-9B67-C56946BA0597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6DD9D-BC11-47BF-9B67-C56946BA0597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kumimoji="1" lang="ja-JP" altLang="en-US" sz="24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6DD9D-BC11-47BF-9B67-C56946BA0597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kumimoji="1" lang="ja-JP" altLang="en-US" sz="24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6DD9D-BC11-47BF-9B67-C56946BA0597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kumimoji="1" lang="en-US" altLang="ja-JP" sz="2400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6DD9D-BC11-47BF-9B67-C56946BA0597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FA53A9-A73A-44A9-8555-D2845EB873A3}" type="datetime1">
              <a:rPr kumimoji="1" lang="ja-JP" altLang="en-US" smtClean="0"/>
              <a:pPr/>
              <a:t>2014/7/3</a:t>
            </a:fld>
            <a:endParaRPr kumimoji="1" lang="ja-JP" altLang="en-US"/>
          </a:p>
        </p:txBody>
      </p:sp>
      <p:sp>
        <p:nvSpPr>
          <p:cNvPr id="20" name="フッター プレースホル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00B77-964D-42CE-8CAE-C346E717E5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37369-F886-4C35-8454-1C31C998BFEB}" type="datetime1">
              <a:rPr kumimoji="1" lang="ja-JP" altLang="en-US" smtClean="0"/>
              <a:pPr/>
              <a:t>2014/7/3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00B77-964D-42CE-8CAE-C346E717E5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529F4D-8FCC-478A-BE5D-D3556C3CEEF8}" type="datetime1">
              <a:rPr kumimoji="1" lang="ja-JP" altLang="en-US" smtClean="0"/>
              <a:pPr/>
              <a:t>2014/7/3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00B77-964D-42CE-8CAE-C346E717E5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67013-DF40-48AE-9A5A-CE4AFA501171}" type="datetime1">
              <a:rPr kumimoji="1" lang="ja-JP" altLang="en-US" smtClean="0"/>
              <a:pPr/>
              <a:t>2014/7/3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00B77-964D-42CE-8CAE-C346E717E5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905812-950C-413F-A6F4-DDE6D4C13D2C}" type="datetime1">
              <a:rPr kumimoji="1" lang="ja-JP" altLang="en-US" smtClean="0"/>
              <a:pPr/>
              <a:t>2014/7/3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00B77-964D-42CE-8CAE-C346E717E5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62A35B-159C-45BF-B464-6E0560E5DC84}" type="datetime1">
              <a:rPr kumimoji="1" lang="ja-JP" altLang="en-US" smtClean="0"/>
              <a:pPr/>
              <a:t>2014/7/3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00B77-964D-42CE-8CAE-C346E717E5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C40755-8F27-45C4-AF9A-747CD1C17FFB}" type="datetime1">
              <a:rPr kumimoji="1" lang="ja-JP" altLang="en-US" smtClean="0"/>
              <a:pPr/>
              <a:t>2014/7/3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00B77-964D-42CE-8CAE-C346E717E5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65E7F-710E-43AF-B579-D8DD1472DC01}" type="datetime1">
              <a:rPr kumimoji="1" lang="ja-JP" altLang="en-US" smtClean="0"/>
              <a:pPr/>
              <a:t>2014/7/3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00B77-964D-42CE-8CAE-C346E717E5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FE0BE2-504C-40D0-8663-7CC0B0AE5FE2}" type="datetime1">
              <a:rPr kumimoji="1" lang="ja-JP" altLang="en-US" smtClean="0"/>
              <a:pPr/>
              <a:t>2014/7/3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00B77-964D-42CE-8CAE-C346E717E5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FAC9E-C5CA-4013-BA09-83928C718398}" type="datetime1">
              <a:rPr kumimoji="1" lang="ja-JP" altLang="en-US" smtClean="0"/>
              <a:pPr/>
              <a:t>2014/7/3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00B77-964D-42CE-8CAE-C346E717E5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966596-B7F0-489B-9CEE-7E1AFFE8A2F5}" type="datetime1">
              <a:rPr kumimoji="1" lang="ja-JP" altLang="en-US" smtClean="0"/>
              <a:pPr/>
              <a:t>2014/7/3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00B77-964D-42CE-8CAE-C346E717E5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9" name="フローチャート: 処理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フローチャート: 処理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ドーナ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タイトル プレースホル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テキスト プレースホル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509BF5F-35B4-49EA-B12B-CC9F94A6F13C}" type="datetime1">
              <a:rPr kumimoji="1" lang="ja-JP" altLang="en-US" smtClean="0"/>
              <a:pPr/>
              <a:t>2014/7/3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6800B77-964D-42CE-8CAE-C346E717E5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1640" y="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5400" dirty="0" smtClean="0"/>
              <a:t>Japanese Economy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37360" y="1196752"/>
            <a:ext cx="7406640" cy="1752600"/>
          </a:xfrm>
        </p:spPr>
        <p:txBody>
          <a:bodyPr>
            <a:normAutofit/>
          </a:bodyPr>
          <a:lstStyle/>
          <a:p>
            <a:endParaRPr lang="en-US" altLang="ja-JP" sz="4000" dirty="0" smtClean="0"/>
          </a:p>
          <a:p>
            <a:pPr algn="ctr"/>
            <a:r>
              <a:rPr lang="en-US" altLang="ja-JP" sz="4000" dirty="0" smtClean="0"/>
              <a:t>“</a:t>
            </a:r>
            <a:r>
              <a:rPr lang="en-US" altLang="ja-JP" sz="4000" dirty="0" err="1" smtClean="0"/>
              <a:t>Abenomics</a:t>
            </a:r>
            <a:r>
              <a:rPr lang="en-US" altLang="ja-JP" sz="4000" dirty="0" smtClean="0"/>
              <a:t>” is progressing!</a:t>
            </a:r>
            <a:endParaRPr kumimoji="1" lang="ja-JP" altLang="en-US" sz="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48064" y="602128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Yoshinori NARAZAKI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48064" y="630932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Embassy of Japan in Luxembourg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564904"/>
            <a:ext cx="4968551" cy="294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0B77-964D-42CE-8CAE-C346E717E5D9}" type="slidenum">
              <a:rPr kumimoji="1" lang="ja-JP" altLang="en-US" sz="2000" smtClean="0"/>
              <a:pPr/>
              <a:t>1</a:t>
            </a:fld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48064" y="57332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4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of July, 2014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94722"/>
          </a:xfrm>
        </p:spPr>
        <p:txBody>
          <a:bodyPr>
            <a:normAutofit/>
          </a:bodyPr>
          <a:lstStyle/>
          <a:p>
            <a:pPr algn="ctr"/>
            <a:r>
              <a:rPr lang="en-US" altLang="ja-JP" sz="6600" dirty="0" smtClean="0"/>
              <a:t>You already see emerging changes </a:t>
            </a:r>
            <a:endParaRPr kumimoji="1" lang="ja-JP" altLang="en-US" sz="6600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0B77-964D-42CE-8CAE-C346E717E5D9}" type="slidenum">
              <a:rPr kumimoji="1" lang="ja-JP" altLang="en-US" sz="2000" smtClean="0"/>
              <a:pPr/>
              <a:t>10</a:t>
            </a:fld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60648"/>
            <a:ext cx="7848872" cy="611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7812360" y="155679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/>
              <a:t>+6.7%</a:t>
            </a:r>
            <a:endParaRPr kumimoji="1" lang="ja-JP" altLang="en-US" sz="1400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7956376" y="1772816"/>
            <a:ext cx="11876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 smtClean="0"/>
              <a:t>(2nd Preliminary Estimates)</a:t>
            </a:r>
            <a:endParaRPr lang="ja-JP" altLang="en-US" sz="1000" dirty="0"/>
          </a:p>
        </p:txBody>
      </p:sp>
      <p:sp>
        <p:nvSpPr>
          <p:cNvPr id="8" name="上矢印 7"/>
          <p:cNvSpPr/>
          <p:nvPr/>
        </p:nvSpPr>
        <p:spPr>
          <a:xfrm>
            <a:off x="7956376" y="2204864"/>
            <a:ext cx="360040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8613648" y="6237312"/>
            <a:ext cx="457200" cy="544488"/>
          </a:xfrm>
        </p:spPr>
        <p:txBody>
          <a:bodyPr/>
          <a:lstStyle/>
          <a:p>
            <a:fld id="{16800B77-964D-42CE-8CAE-C346E717E5D9}" type="slidenum">
              <a:rPr kumimoji="1" lang="ja-JP" altLang="en-US" sz="2000" smtClean="0"/>
              <a:pPr/>
              <a:t>11</a:t>
            </a:fld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Decreasing Unemployment Rate </a:t>
            </a:r>
            <a:endParaRPr kumimoji="1" lang="ja-JP" alt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700808"/>
            <a:ext cx="6742035" cy="417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正方形/長方形 3"/>
          <p:cNvSpPr/>
          <p:nvPr/>
        </p:nvSpPr>
        <p:spPr>
          <a:xfrm>
            <a:off x="1691680" y="5877272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 smtClean="0"/>
              <a:t>Unemployment rate now stands at 3.5% in May</a:t>
            </a:r>
            <a:endParaRPr lang="ja-JP" altLang="en-US" sz="2400" b="1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0B77-964D-42CE-8CAE-C346E717E5D9}" type="slidenum">
              <a:rPr kumimoji="1" lang="ja-JP" altLang="en-US" sz="2000" smtClean="0"/>
              <a:pPr/>
              <a:t>12</a:t>
            </a:fld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More positive changes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3600" dirty="0" smtClean="0"/>
              <a:t> </a:t>
            </a:r>
            <a:r>
              <a:rPr lang="en-US" altLang="ja-JP" sz="3600" b="1" i="1" dirty="0" smtClean="0"/>
              <a:t>More capital investment </a:t>
            </a:r>
          </a:p>
          <a:p>
            <a:pPr>
              <a:buNone/>
            </a:pPr>
            <a:r>
              <a:rPr lang="es-ES" altLang="ja-JP" sz="2800" dirty="0" smtClean="0"/>
              <a:t>    [2014 1Q: 21.0%(annual Q/Q); 8.4%(Y/Y)] </a:t>
            </a:r>
          </a:p>
          <a:p>
            <a:r>
              <a:rPr lang="en-US" altLang="ja-JP" dirty="0" smtClean="0"/>
              <a:t> </a:t>
            </a:r>
            <a:r>
              <a:rPr lang="en-US" altLang="ja-JP" b="1" i="1" dirty="0" smtClean="0"/>
              <a:t>Higher wages decided</a:t>
            </a:r>
            <a:r>
              <a:rPr lang="en-US" altLang="ja-JP" dirty="0" smtClean="0"/>
              <a:t> </a:t>
            </a:r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[average wage increase: 2.2%]</a:t>
            </a:r>
            <a:endParaRPr lang="en-US" altLang="ja-JP" b="1" i="1" dirty="0" smtClean="0"/>
          </a:p>
          <a:p>
            <a:r>
              <a:rPr lang="en-US" altLang="ja-JP" dirty="0" smtClean="0"/>
              <a:t> </a:t>
            </a:r>
            <a:r>
              <a:rPr lang="en-US" altLang="ja-JP" b="1" i="1" dirty="0" smtClean="0"/>
              <a:t>Changes in corporate culture in Japan </a:t>
            </a:r>
          </a:p>
          <a:p>
            <a:pPr>
              <a:buNone/>
            </a:pPr>
            <a:r>
              <a:rPr lang="en-US" altLang="ja-JP" dirty="0" smtClean="0"/>
              <a:t>   [e.g. substantial increase in outside directors/stock buy-backs] </a:t>
            </a:r>
            <a:endParaRPr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0B77-964D-42CE-8CAE-C346E717E5D9}" type="slidenum">
              <a:rPr kumimoji="1" lang="ja-JP" altLang="en-US" sz="2000" smtClean="0"/>
              <a:pPr/>
              <a:t>13</a:t>
            </a:fld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1143000"/>
          </a:xfrm>
        </p:spPr>
        <p:txBody>
          <a:bodyPr>
            <a:normAutofit fontScale="90000"/>
          </a:bodyPr>
          <a:lstStyle/>
          <a:p>
            <a:r>
              <a:rPr lang="en-US" altLang="ja-JP" b="1" dirty="0" smtClean="0"/>
              <a:t>Overview of the Revision of Japan Revitalization Strategy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0886" y="2060848"/>
            <a:ext cx="813311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4"/>
          <p:cNvSpPr/>
          <p:nvPr/>
        </p:nvSpPr>
        <p:spPr>
          <a:xfrm>
            <a:off x="6012160" y="1628800"/>
            <a:ext cx="2592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Revised in 24 June 2014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0B77-964D-42CE-8CAE-C346E717E5D9}" type="slidenum">
              <a:rPr kumimoji="1" lang="ja-JP" altLang="en-US" sz="2000" smtClean="0"/>
              <a:pPr/>
              <a:t>14</a:t>
            </a:fld>
            <a:endParaRPr kumimoji="1" lang="ja-JP" alt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Revised New Growth Strategy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smtClean="0"/>
              <a:t>Examples of new measures;</a:t>
            </a:r>
            <a:endParaRPr kumimoji="1" lang="en-US" altLang="ja-JP" sz="2800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ja-JP" b="1" dirty="0" smtClean="0">
                <a:solidFill>
                  <a:srgbClr val="C00000"/>
                </a:solidFill>
              </a:rPr>
              <a:t>Pro-growth corporate tax reform</a:t>
            </a:r>
          </a:p>
          <a:p>
            <a:pPr lvl="1">
              <a:buNone/>
            </a:pPr>
            <a:r>
              <a:rPr lang="en-US" altLang="ja-JP" dirty="0" smtClean="0"/>
              <a:t>   -reduce the percentage level of the effective    </a:t>
            </a:r>
            <a:r>
              <a:rPr lang="en-US" altLang="ja-JP" u="sng" dirty="0" smtClean="0"/>
              <a:t>corporate tax rate down to the twenties</a:t>
            </a:r>
            <a:r>
              <a:rPr lang="en-US" altLang="ja-JP" dirty="0" smtClean="0"/>
              <a:t> in several years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ja-JP" b="1" dirty="0" smtClean="0">
                <a:solidFill>
                  <a:srgbClr val="C00000"/>
                </a:solidFill>
              </a:rPr>
              <a:t>Labor Market Reform</a:t>
            </a:r>
          </a:p>
          <a:p>
            <a:pPr lvl="1">
              <a:buNone/>
            </a:pPr>
            <a:r>
              <a:rPr lang="en-US" altLang="ja-JP" dirty="0" smtClean="0"/>
              <a:t>   -</a:t>
            </a:r>
            <a:r>
              <a:rPr lang="en-US" altLang="ja-JP" u="sng" dirty="0" smtClean="0"/>
              <a:t>a new working-hour system</a:t>
            </a:r>
            <a:r>
              <a:rPr lang="en-US" altLang="ja-JP" dirty="0" smtClean="0"/>
              <a:t> under which payments will be made based on the outcomes rather than the hours worked</a:t>
            </a:r>
          </a:p>
          <a:p>
            <a:pPr lvl="1">
              <a:buFont typeface="Wingdings" pitchFamily="2" charset="2"/>
              <a:buChar char="Ø"/>
            </a:pP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0B77-964D-42CE-8CAE-C346E717E5D9}" type="slidenum">
              <a:rPr kumimoji="1" lang="ja-JP" altLang="en-US" sz="2000" smtClean="0"/>
              <a:pPr/>
              <a:t>15</a:t>
            </a:fld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 smtClean="0"/>
              <a:t>Strong will to go through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915816" y="1340768"/>
            <a:ext cx="4131138" cy="244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>
          <a:xfrm>
            <a:off x="1187624" y="3811528"/>
            <a:ext cx="7674056" cy="3046472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“Growth Strategy is progressing without stopping”</a:t>
            </a:r>
          </a:p>
          <a:p>
            <a:r>
              <a:rPr kumimoji="1" lang="en-US" altLang="ja-JP" dirty="0" smtClean="0"/>
              <a:t>“There is neither taboo nor sanctuary </a:t>
            </a:r>
            <a:r>
              <a:rPr lang="en-US" altLang="ja-JP" dirty="0" smtClean="0"/>
              <a:t>for growth strategy of </a:t>
            </a:r>
            <a:r>
              <a:rPr lang="en-US" altLang="ja-JP" dirty="0" err="1" smtClean="0"/>
              <a:t>Abenomics</a:t>
            </a:r>
            <a:r>
              <a:rPr lang="en-US" altLang="ja-JP" dirty="0" smtClean="0"/>
              <a:t>. </a:t>
            </a:r>
            <a:r>
              <a:rPr kumimoji="1" lang="en-US" altLang="ja-JP" dirty="0" smtClean="0"/>
              <a:t>There is only one thing, the strong will to go through persistently”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0B77-964D-42CE-8CAE-C346E717E5D9}" type="slidenum">
              <a:rPr kumimoji="1" lang="ja-JP" altLang="en-US" sz="2000" smtClean="0"/>
              <a:pPr/>
              <a:t>16</a:t>
            </a:fld>
            <a:endParaRPr kumimoji="1" lang="ja-JP" alt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Short videos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187552"/>
          </a:xfrm>
        </p:spPr>
        <p:txBody>
          <a:bodyPr/>
          <a:lstStyle/>
          <a:p>
            <a:pPr>
              <a:buNone/>
            </a:pP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Attention to detail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Japan to the World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691680" y="5589240"/>
            <a:ext cx="4533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http://japan.kantei.go.jp/letters/charms/list.html</a:t>
            </a: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91680" y="515719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You can find these videos, and some others through the website below.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979712" y="1340768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which will give you some hints for doing business in Japan</a:t>
            </a:r>
            <a:endParaRPr lang="ja-JP" altLang="en-US" sz="2400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0B77-964D-42CE-8CAE-C346E717E5D9}" type="slidenum">
              <a:rPr kumimoji="1" lang="ja-JP" altLang="en-US" sz="2000" smtClean="0"/>
              <a:pPr/>
              <a:t>17</a:t>
            </a:fld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ja-JP" dirty="0" smtClean="0"/>
              <a:t>Japan as a huge market 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World’s Third largest economy(2013)</a:t>
            </a:r>
          </a:p>
          <a:p>
            <a:pPr>
              <a:buNone/>
            </a:pPr>
            <a:r>
              <a:rPr lang="ja-JP" altLang="en-US" dirty="0" smtClean="0"/>
              <a:t>　 </a:t>
            </a:r>
            <a:r>
              <a:rPr lang="en-US" altLang="ja-JP" dirty="0" smtClean="0"/>
              <a:t>    </a:t>
            </a:r>
            <a:r>
              <a:rPr lang="en-US" altLang="ja-JP" sz="2400" dirty="0" smtClean="0"/>
              <a:t>United States  17.4 trillion $</a:t>
            </a:r>
          </a:p>
          <a:p>
            <a:pPr>
              <a:buNone/>
            </a:pPr>
            <a:r>
              <a:rPr lang="en-US" altLang="ja-JP" sz="2400" dirty="0" smtClean="0"/>
              <a:t>           China               9.2</a:t>
            </a:r>
          </a:p>
          <a:p>
            <a:pPr>
              <a:buNone/>
            </a:pPr>
            <a:r>
              <a:rPr lang="en-US" altLang="ja-JP" sz="2400" dirty="0" smtClean="0"/>
              <a:t>           </a:t>
            </a:r>
            <a:r>
              <a:rPr lang="en-US" altLang="ja-JP" sz="2400" u="sng" dirty="0" smtClean="0"/>
              <a:t>Japan </a:t>
            </a:r>
            <a:r>
              <a:rPr lang="en-US" altLang="ja-JP" sz="2400" dirty="0" smtClean="0"/>
              <a:t>               4.9</a:t>
            </a:r>
          </a:p>
          <a:p>
            <a:pPr>
              <a:buNone/>
            </a:pPr>
            <a:r>
              <a:rPr lang="en-US" altLang="ja-JP" sz="2400" dirty="0" smtClean="0"/>
              <a:t>           Germany          3.6</a:t>
            </a:r>
          </a:p>
          <a:p>
            <a:pPr>
              <a:buNone/>
            </a:pPr>
            <a:r>
              <a:rPr lang="en-US" altLang="ja-JP" sz="2400" dirty="0" smtClean="0"/>
              <a:t>           France              2.7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Population  - 126 million  - world’s tenth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GDP per capita – 38,410 $ </a:t>
            </a:r>
          </a:p>
          <a:p>
            <a:endParaRPr kumimoji="1" lang="ja-JP" altLang="en-US" dirty="0"/>
          </a:p>
        </p:txBody>
      </p:sp>
      <p:pic>
        <p:nvPicPr>
          <p:cNvPr id="8" name="図 7" descr="アメリカ合衆国（米国）国旗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988840"/>
            <a:ext cx="566738" cy="38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図 8" descr="中華人民共和国（中国）国旗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2420888"/>
            <a:ext cx="566738" cy="38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図 9" descr="W:\a23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2852936"/>
            <a:ext cx="566738" cy="38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図 10" descr="ドイツ国旗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5696" y="3284984"/>
            <a:ext cx="566738" cy="38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図 11" descr="フランス国旗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35696" y="3717032"/>
            <a:ext cx="566738" cy="38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スライド番号プレースホル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0B77-964D-42CE-8CAE-C346E717E5D9}" type="slidenum">
              <a:rPr kumimoji="1" lang="ja-JP" altLang="en-US" sz="2000" smtClean="0"/>
              <a:pPr/>
              <a:t>2</a:t>
            </a:fld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/>
              <a:t>The Challenges of Japanese Economy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33528"/>
          </a:xfrm>
        </p:spPr>
        <p:txBody>
          <a:bodyPr>
            <a:normAutofit/>
          </a:bodyPr>
          <a:lstStyle/>
          <a:p>
            <a:endParaRPr kumimoji="1" lang="en-US" altLang="ja-JP" sz="3400" dirty="0" smtClean="0"/>
          </a:p>
          <a:p>
            <a:r>
              <a:rPr kumimoji="1" lang="en-US" altLang="ja-JP" sz="3400" dirty="0" smtClean="0"/>
              <a:t>15 years of deflation</a:t>
            </a:r>
          </a:p>
          <a:p>
            <a:endParaRPr lang="ja-JP" altLang="en-US" sz="3400" dirty="0" smtClean="0"/>
          </a:p>
          <a:p>
            <a:r>
              <a:rPr lang="en-US" altLang="ja-JP" sz="3400" dirty="0" smtClean="0"/>
              <a:t>Long-lasting economic stagnation </a:t>
            </a:r>
          </a:p>
          <a:p>
            <a:endParaRPr lang="en-US" altLang="ja-JP" sz="3400" dirty="0" smtClean="0"/>
          </a:p>
          <a:p>
            <a:r>
              <a:rPr lang="en-US" altLang="ja-JP" sz="3400" dirty="0" smtClean="0"/>
              <a:t>Large national debt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0B77-964D-42CE-8CAE-C346E717E5D9}" type="slidenum">
              <a:rPr kumimoji="1" lang="ja-JP" altLang="en-US" sz="2000" smtClean="0"/>
              <a:pPr/>
              <a:t>3</a:t>
            </a:fld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8672" y="1052736"/>
            <a:ext cx="807532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0B77-964D-42CE-8CAE-C346E717E5D9}" type="slidenum">
              <a:rPr kumimoji="1" lang="ja-JP" altLang="en-US" sz="2000" smtClean="0"/>
              <a:pPr/>
              <a:t>4</a:t>
            </a:fld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692696"/>
            <a:ext cx="6762732" cy="5654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0B77-964D-42CE-8CAE-C346E717E5D9}" type="slidenum">
              <a:rPr kumimoji="1" lang="ja-JP" altLang="en-US" sz="2000" smtClean="0"/>
              <a:pPr/>
              <a:t>5</a:t>
            </a:fld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ja-JP" dirty="0" smtClean="0"/>
              <a:t>“</a:t>
            </a:r>
            <a:r>
              <a:rPr lang="en-US" altLang="ja-JP" dirty="0" err="1" smtClean="0"/>
              <a:t>Abenomics</a:t>
            </a:r>
            <a:r>
              <a:rPr lang="en-US" altLang="ja-JP" dirty="0" smtClean="0"/>
              <a:t>” and </a:t>
            </a:r>
            <a:br>
              <a:rPr lang="en-US" altLang="ja-JP" dirty="0" smtClean="0"/>
            </a:br>
            <a:r>
              <a:rPr lang="en-US" altLang="ja-JP" dirty="0" smtClean="0"/>
              <a:t>“the three arrows”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altLang="ja-JP" dirty="0" smtClean="0"/>
          </a:p>
          <a:p>
            <a:r>
              <a:rPr lang="en-US" altLang="ja-JP" dirty="0" smtClean="0"/>
              <a:t>Japan must manage its national debt while maintaining its social security system, which is under growing pressure due to the aging population. </a:t>
            </a:r>
          </a:p>
          <a:p>
            <a:r>
              <a:rPr lang="en-US" altLang="ja-JP" dirty="0" smtClean="0"/>
              <a:t>Robust economic growth is therefore essential to resolve this dilemma.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>
              <a:solidFill>
                <a:srgbClr val="000000"/>
              </a:solidFill>
              <a:latin typeface="Calibri"/>
            </a:endParaRPr>
          </a:p>
          <a:p>
            <a:pPr>
              <a:buNone/>
            </a:pPr>
            <a:r>
              <a:rPr lang="en-US" altLang="ja-JP" dirty="0" smtClean="0">
                <a:solidFill>
                  <a:srgbClr val="000000"/>
                </a:solidFill>
                <a:latin typeface="Calibri"/>
              </a:rPr>
              <a:t>    </a:t>
            </a:r>
            <a:r>
              <a:rPr lang="en-US" altLang="ja-JP" sz="3600" b="1" dirty="0" smtClean="0">
                <a:solidFill>
                  <a:srgbClr val="000000"/>
                </a:solidFill>
                <a:latin typeface="Calibri"/>
              </a:rPr>
              <a:t>Since taking office in late 2012, Prime Minister </a:t>
            </a:r>
            <a:r>
              <a:rPr lang="en-US" altLang="ja-JP" sz="3600" b="1" dirty="0" err="1" smtClean="0">
                <a:solidFill>
                  <a:srgbClr val="000000"/>
                </a:solidFill>
                <a:latin typeface="Calibri"/>
              </a:rPr>
              <a:t>Shinzo</a:t>
            </a:r>
            <a:r>
              <a:rPr lang="en-US" altLang="ja-JP" sz="3600" b="1" dirty="0" smtClean="0">
                <a:solidFill>
                  <a:srgbClr val="000000"/>
                </a:solidFill>
                <a:latin typeface="Calibri"/>
              </a:rPr>
              <a:t> Abe has taken an initiative of a decisive economic strategy consisting of three pillars, dubbed “the three arrows”. </a:t>
            </a:r>
          </a:p>
        </p:txBody>
      </p:sp>
      <p:sp>
        <p:nvSpPr>
          <p:cNvPr id="4" name="下矢印 3"/>
          <p:cNvSpPr/>
          <p:nvPr/>
        </p:nvSpPr>
        <p:spPr>
          <a:xfrm>
            <a:off x="4211960" y="3501008"/>
            <a:ext cx="1492744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0B77-964D-42CE-8CAE-C346E717E5D9}" type="slidenum">
              <a:rPr kumimoji="1" lang="ja-JP" altLang="en-US" sz="2000" smtClean="0"/>
              <a:pPr/>
              <a:t>6</a:t>
            </a:fld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Three arrows of “</a:t>
            </a:r>
            <a:r>
              <a:rPr kumimoji="1" lang="en-US" altLang="ja-JP" dirty="0" err="1" smtClean="0"/>
              <a:t>Abenomics</a:t>
            </a:r>
            <a:r>
              <a:rPr kumimoji="1" lang="en-US" altLang="ja-JP" dirty="0" smtClean="0"/>
              <a:t>”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ja-JP" dirty="0" smtClean="0"/>
          </a:p>
        </p:txBody>
      </p:sp>
      <p:pic>
        <p:nvPicPr>
          <p:cNvPr id="6146" name="Picture 2" descr="W:\untitled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124744"/>
            <a:ext cx="7560840" cy="5587264"/>
          </a:xfrm>
          <a:prstGeom prst="rect">
            <a:avLst/>
          </a:prstGeom>
          <a:noFill/>
        </p:spPr>
      </p:pic>
      <p:sp>
        <p:nvSpPr>
          <p:cNvPr id="5" name="正方形/長方形 4"/>
          <p:cNvSpPr/>
          <p:nvPr/>
        </p:nvSpPr>
        <p:spPr>
          <a:xfrm>
            <a:off x="1547664" y="2924944"/>
            <a:ext cx="1656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/>
              <a:t>"Price Stability Target" of 2 Percent</a:t>
            </a:r>
            <a:endParaRPr lang="en-US" altLang="ja-JP" sz="1200" dirty="0"/>
          </a:p>
        </p:txBody>
      </p:sp>
      <p:sp>
        <p:nvSpPr>
          <p:cNvPr id="6" name="正方形/長方形 5"/>
          <p:cNvSpPr/>
          <p:nvPr/>
        </p:nvSpPr>
        <p:spPr>
          <a:xfrm>
            <a:off x="1547664" y="3356992"/>
            <a:ext cx="1656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/>
              <a:t>Double the monetary base, etc</a:t>
            </a:r>
            <a:endParaRPr lang="en-US" altLang="ja-JP" sz="1200" dirty="0"/>
          </a:p>
        </p:txBody>
      </p:sp>
      <p:sp>
        <p:nvSpPr>
          <p:cNvPr id="7" name="正方形/長方形 6"/>
          <p:cNvSpPr/>
          <p:nvPr/>
        </p:nvSpPr>
        <p:spPr>
          <a:xfrm>
            <a:off x="6876256" y="2924944"/>
            <a:ext cx="1656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/>
              <a:t>About 10 trillion yen emergency economic measures, etc</a:t>
            </a:r>
            <a:endParaRPr lang="en-US" altLang="ja-JP" sz="1200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0B77-964D-42CE-8CAE-C346E717E5D9}" type="slidenum">
              <a:rPr kumimoji="1" lang="ja-JP" altLang="en-US" sz="2000" smtClean="0"/>
              <a:pPr/>
              <a:t>7</a:t>
            </a:fld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Third Arrow - </a:t>
            </a:r>
            <a:r>
              <a:rPr lang="en-US" altLang="ja-JP" dirty="0" smtClean="0">
                <a:solidFill>
                  <a:srgbClr val="000000"/>
                </a:solidFill>
                <a:latin typeface="Calibri"/>
              </a:rPr>
              <a:t>structural reform of the economy – Key concepts(1)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kumimoji="1" lang="en-US" altLang="ja-JP" sz="3000" dirty="0" smtClean="0"/>
          </a:p>
          <a:p>
            <a:r>
              <a:rPr kumimoji="1" lang="en-US" altLang="ja-JP" sz="3000" b="1" dirty="0" smtClean="0"/>
              <a:t>Promotion of Investment</a:t>
            </a:r>
            <a:endParaRPr lang="en-US" altLang="ja-JP" sz="3000" b="1" dirty="0" smtClean="0"/>
          </a:p>
          <a:p>
            <a:pPr>
              <a:buNone/>
            </a:pPr>
            <a:r>
              <a:rPr lang="en-US" altLang="ja-JP" sz="3000" dirty="0" smtClean="0"/>
              <a:t>	-Bold regulatory and institutional reform, bold tax incentives for capital investment</a:t>
            </a:r>
          </a:p>
          <a:p>
            <a:r>
              <a:rPr kumimoji="1" lang="en-US" altLang="ja-JP" sz="3000" b="1" dirty="0" smtClean="0"/>
              <a:t>Strengthen Utilization of Human Resource</a:t>
            </a:r>
          </a:p>
          <a:p>
            <a:pPr>
              <a:buNone/>
            </a:pPr>
            <a:r>
              <a:rPr lang="en-US" altLang="ja-JP" sz="3000" dirty="0" smtClean="0"/>
              <a:t>   -Support the advancement of women’s roles in the workforce</a:t>
            </a:r>
          </a:p>
          <a:p>
            <a:r>
              <a:rPr kumimoji="1" lang="en-US" altLang="ja-JP" sz="3000" b="1" dirty="0" smtClean="0"/>
              <a:t>Creation of New Markets</a:t>
            </a:r>
          </a:p>
          <a:p>
            <a:pPr>
              <a:buNone/>
            </a:pPr>
            <a:r>
              <a:rPr lang="en-US" altLang="ja-JP" sz="3000" dirty="0" smtClean="0"/>
              <a:t>   -Expand the market size of health care, disease prevention and other life-related industry</a:t>
            </a:r>
          </a:p>
          <a:p>
            <a:pPr>
              <a:buNone/>
            </a:pPr>
            <a:r>
              <a:rPr kumimoji="1" lang="en-US" altLang="ja-JP" sz="3000" dirty="0" smtClean="0"/>
              <a:t>   -Expand PPP/PFI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0B77-964D-42CE-8CAE-C346E717E5D9}" type="slidenum">
              <a:rPr kumimoji="1" lang="ja-JP" altLang="en-US" sz="2000" smtClean="0"/>
              <a:pPr/>
              <a:t>8</a:t>
            </a:fld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Third Arrow - </a:t>
            </a:r>
            <a:r>
              <a:rPr lang="en-US" altLang="ja-JP" dirty="0" smtClean="0">
                <a:solidFill>
                  <a:srgbClr val="000000"/>
                </a:solidFill>
                <a:latin typeface="Calibri"/>
              </a:rPr>
              <a:t>structural reform of the economy – Key concepts(2)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kumimoji="1" lang="en-US" altLang="ja-JP" b="1" dirty="0" smtClean="0"/>
          </a:p>
          <a:p>
            <a:pPr>
              <a:buFont typeface="Arial" pitchFamily="34" charset="0"/>
              <a:buChar char="•"/>
            </a:pPr>
            <a:r>
              <a:rPr kumimoji="1" lang="en-US" altLang="ja-JP" b="1" dirty="0" smtClean="0"/>
              <a:t>Global Economic Integration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ja-JP" dirty="0" smtClean="0"/>
              <a:t>Promote integration with the global economy through </a:t>
            </a:r>
            <a:r>
              <a:rPr lang="en-US" altLang="ja-JP" u="sng" dirty="0" smtClean="0"/>
              <a:t>foreign direct investment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ja-JP" dirty="0" smtClean="0"/>
              <a:t>Promote economic cooperation such as TPP and the </a:t>
            </a:r>
            <a:r>
              <a:rPr lang="en-US" altLang="ja-JP" u="sng" dirty="0" smtClean="0"/>
              <a:t>Japan-EU EPA</a:t>
            </a:r>
          </a:p>
          <a:p>
            <a:pPr lvl="1">
              <a:buFont typeface="Wingdings" pitchFamily="2" charset="2"/>
              <a:buChar char="Ø"/>
            </a:pPr>
            <a:endParaRPr lang="en-US" altLang="ja-JP" dirty="0" smtClean="0"/>
          </a:p>
          <a:p>
            <a:pPr lvl="1">
              <a:buFont typeface="Wingdings" pitchFamily="2" charset="2"/>
              <a:buChar char="Ø"/>
            </a:pPr>
            <a:endParaRPr lang="en-US" altLang="ja-JP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ja-JP" dirty="0" smtClean="0"/>
              <a:t>Establish the </a:t>
            </a:r>
            <a:r>
              <a:rPr lang="en-US" altLang="ja-JP" u="sng" dirty="0" smtClean="0"/>
              <a:t>National Strategic Special Zones</a:t>
            </a:r>
            <a:r>
              <a:rPr lang="en-US" altLang="ja-JP" dirty="0" smtClean="0"/>
              <a:t> </a:t>
            </a:r>
            <a:endParaRPr kumimoji="1" lang="ja-JP" altLang="en-US" dirty="0"/>
          </a:p>
        </p:txBody>
      </p:sp>
      <p:pic>
        <p:nvPicPr>
          <p:cNvPr id="7170" name="Picture 2" descr="本欄に画像を表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4509120"/>
            <a:ext cx="1066800" cy="714375"/>
          </a:xfrm>
          <a:prstGeom prst="rect">
            <a:avLst/>
          </a:prstGeom>
          <a:noFill/>
        </p:spPr>
      </p:pic>
      <p:pic>
        <p:nvPicPr>
          <p:cNvPr id="5" name="図 4" descr="W:\a2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4509120"/>
            <a:ext cx="1076801" cy="722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00B77-964D-42CE-8CAE-C346E717E5D9}" type="slidenum">
              <a:rPr kumimoji="1" lang="ja-JP" altLang="en-US" sz="2000" smtClean="0"/>
              <a:pPr/>
              <a:t>9</a:t>
            </a:fld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フレッシュ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フレッシュ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432</Words>
  <Application>Microsoft Office PowerPoint</Application>
  <PresentationFormat>画面に合わせる (4:3)</PresentationFormat>
  <Paragraphs>119</Paragraphs>
  <Slides>17</Slides>
  <Notes>17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フレッシュ</vt:lpstr>
      <vt:lpstr>Japanese Economy</vt:lpstr>
      <vt:lpstr>Japan as a huge market </vt:lpstr>
      <vt:lpstr>The Challenges of Japanese Economy</vt:lpstr>
      <vt:lpstr>スライド 4</vt:lpstr>
      <vt:lpstr>スライド 5</vt:lpstr>
      <vt:lpstr>“Abenomics” and  “the three arrows”</vt:lpstr>
      <vt:lpstr>Three arrows of “Abenomics”</vt:lpstr>
      <vt:lpstr>Third Arrow - structural reform of the economy – Key concepts(1) </vt:lpstr>
      <vt:lpstr>Third Arrow - structural reform of the economy – Key concepts(2)</vt:lpstr>
      <vt:lpstr>You already see emerging changes </vt:lpstr>
      <vt:lpstr>スライド 11</vt:lpstr>
      <vt:lpstr>Decreasing Unemployment Rate </vt:lpstr>
      <vt:lpstr>More positive changes</vt:lpstr>
      <vt:lpstr>Overview of the Revision of Japan Revitalization Strategy</vt:lpstr>
      <vt:lpstr>Revised New Growth Strategy</vt:lpstr>
      <vt:lpstr>Strong will to go through</vt:lpstr>
      <vt:lpstr>Short videos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Japanese Economy</dc:title>
  <dc:creator>情報通信課</dc:creator>
  <cp:lastModifiedBy>情報通信課</cp:lastModifiedBy>
  <cp:revision>275</cp:revision>
  <dcterms:created xsi:type="dcterms:W3CDTF">2014-06-18T15:27:57Z</dcterms:created>
  <dcterms:modified xsi:type="dcterms:W3CDTF">2014-07-03T08:42:30Z</dcterms:modified>
</cp:coreProperties>
</file>