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93" r:id="rId3"/>
    <p:sldId id="273" r:id="rId4"/>
    <p:sldId id="280" r:id="rId5"/>
    <p:sldId id="295" r:id="rId6"/>
    <p:sldId id="294" r:id="rId7"/>
    <p:sldId id="292" r:id="rId8"/>
    <p:sldId id="296" r:id="rId9"/>
    <p:sldId id="281" r:id="rId10"/>
    <p:sldId id="286" r:id="rId11"/>
    <p:sldId id="297" r:id="rId12"/>
    <p:sldId id="298" r:id="rId13"/>
    <p:sldId id="290" r:id="rId14"/>
  </p:sldIdLst>
  <p:sldSz cx="9144000" cy="6858000" type="screen4x3"/>
  <p:notesSz cx="6808788" cy="9940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A93"/>
    <a:srgbClr val="00487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1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84" y="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499C-C919-4252-BAE4-516D4E437C98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BF15A-E154-4C0A-9AFF-0A6F45688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3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BE8D40-20EC-49FC-BB64-5CFCCF026E2C}" type="datetimeFigureOut">
              <a:rPr lang="en-GB" altLang="en-US"/>
              <a:pPr/>
              <a:t>03/07/2014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C7E7BE-0980-46D8-B89F-5F19001EBE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036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</a:pPr>
            <a:endParaRPr lang="en-GB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71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8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5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8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5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9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3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sz="1600" dirty="0">
              <a:effectLst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5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9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4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8236B-9695-4AD4-A8FA-7CF1CBC43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28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D0967-02E7-4E82-A733-349AE109B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463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B0D6-7000-4881-9B62-C6780DD7C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2655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DE0F7-C1B4-496F-8AB2-442BE866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222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4A89D-2F2A-4364-85FA-3B333B373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99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65E17-6937-48C2-8265-DE1E3C74E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17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7D50-0E35-4363-8232-73FF453F2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861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6CD7F-8DEB-48BD-A960-03257631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812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61879-9A83-440D-A3E2-A41E14F1D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809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E4AB5-B080-4CCA-9301-5FC9E813E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53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AB6D3-F21D-40E6-9442-A0E9EA40C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96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B14F0C25-A88C-4FBD-9F8F-DC7EF16751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1" y="42031"/>
            <a:ext cx="7772400" cy="1470025"/>
          </a:xfrm>
        </p:spPr>
        <p:txBody>
          <a:bodyPr/>
          <a:lstStyle/>
          <a:p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 smtClean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>
            <a:spLocks/>
          </p:cNvSpPr>
          <p:nvPr/>
        </p:nvSpPr>
        <p:spPr bwMode="auto">
          <a:xfrm>
            <a:off x="887413" y="19669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106" y="2161996"/>
            <a:ext cx="81930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3200" b="1" dirty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Japan a potential market for </a:t>
            </a:r>
            <a:r>
              <a:rPr lang="en-GB" sz="3200" b="1" dirty="0" smtClean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you?</a:t>
            </a:r>
            <a:endParaRPr lang="en-GB" sz="3200" b="1" dirty="0">
              <a:solidFill>
                <a:srgbClr val="042A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Japan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key contacts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 opportunities</a:t>
            </a:r>
            <a:endParaRPr lang="en-GB" sz="24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en-GB" sz="2400" b="1" dirty="0">
              <a:solidFill>
                <a:srgbClr val="042A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z="2400" b="1" dirty="0" smtClean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available</a:t>
            </a:r>
            <a:endParaRPr lang="en-GB" sz="2400" b="1" dirty="0" smtClean="0">
              <a:solidFill>
                <a:srgbClr val="042A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 by the European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and METI</a:t>
            </a:r>
            <a:endParaRPr lang="en-GB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managed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EU-Japan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</a:t>
            </a:r>
          </a:p>
        </p:txBody>
      </p:sp>
    </p:spTree>
    <p:extLst>
      <p:ext uri="{BB962C8B-B14F-4D97-AF65-F5344CB8AC3E}">
        <p14:creationId xmlns:p14="http://schemas.microsoft.com/office/powerpoint/2010/main" val="245741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124744"/>
            <a:ext cx="1214438" cy="394885"/>
            <a:chOff x="261218" y="1124744"/>
            <a:chExt cx="1214438" cy="394885"/>
          </a:xfrm>
        </p:grpSpPr>
        <p:sp>
          <p:nvSpPr>
            <p:cNvPr id="2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052736"/>
            <a:ext cx="1214438" cy="466898"/>
            <a:chOff x="261218" y="1052736"/>
            <a:chExt cx="1214438" cy="466898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2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34" name="Content Placeholder 3"/>
          <p:cNvSpPr>
            <a:spLocks noGrp="1"/>
          </p:cNvSpPr>
          <p:nvPr>
            <p:ph idx="1"/>
          </p:nvPr>
        </p:nvSpPr>
        <p:spPr>
          <a:xfrm>
            <a:off x="467544" y="3095228"/>
            <a:ext cx="7366000" cy="2710036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US" sz="1800" i="1" dirty="0" smtClean="0"/>
              <a:t>a “Hot Desk” in Tokyo – “Step in Japan”</a:t>
            </a:r>
          </a:p>
          <a:p>
            <a:pPr>
              <a:spcBef>
                <a:spcPts val="600"/>
              </a:spcBef>
            </a:pPr>
            <a:r>
              <a:rPr lang="en-US" sz="1800" i="1" dirty="0" smtClean="0"/>
              <a:t>Market entry plan in Japan -  “Keys to Japan” (JMEC)</a:t>
            </a:r>
          </a:p>
          <a:p>
            <a:pPr>
              <a:spcBef>
                <a:spcPts val="600"/>
              </a:spcBef>
            </a:pPr>
            <a:r>
              <a:rPr lang="en-US" sz="1800" i="1" dirty="0" smtClean="0"/>
              <a:t>Practical information on Japan in </a:t>
            </a:r>
            <a:r>
              <a:rPr lang="en-US" sz="1800" b="1" dirty="0" smtClean="0">
                <a:solidFill>
                  <a:srgbClr val="042A93"/>
                </a:solidFill>
              </a:rPr>
              <a:t>www.eubusinessinjapan.eu</a:t>
            </a:r>
            <a:r>
              <a:rPr lang="en-US" sz="1800" dirty="0" smtClean="0">
                <a:solidFill>
                  <a:srgbClr val="042A93"/>
                </a:solidFill>
              </a:rPr>
              <a:t> </a:t>
            </a:r>
            <a:endParaRPr lang="en-US" sz="1800" dirty="0">
              <a:solidFill>
                <a:srgbClr val="042A93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i="1" dirty="0" smtClean="0"/>
              <a:t>Tax in Japan – helpdesk </a:t>
            </a:r>
            <a:r>
              <a:rPr lang="en-GB" sz="1800" b="1" dirty="0">
                <a:solidFill>
                  <a:srgbClr val="042A93"/>
                </a:solidFill>
              </a:rPr>
              <a:t>https://twitter.com/JTPPHELPDESK</a:t>
            </a:r>
            <a:endParaRPr lang="en-US" sz="1800" b="1" dirty="0" smtClean="0">
              <a:solidFill>
                <a:srgbClr val="042A93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i="1" dirty="0" smtClean="0"/>
              <a:t>Public Procurement - calls dissemination and guidance</a:t>
            </a:r>
            <a:endParaRPr lang="en-GB" sz="1800" i="1" dirty="0"/>
          </a:p>
        </p:txBody>
      </p: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366000" cy="10057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42A93"/>
                </a:solidFill>
              </a:rPr>
              <a:t/>
            </a:r>
            <a:br>
              <a:rPr lang="en-US" sz="3600" dirty="0">
                <a:solidFill>
                  <a:srgbClr val="042A93"/>
                </a:solidFill>
              </a:rPr>
            </a:br>
            <a:r>
              <a:rPr lang="en-US" sz="2400" b="1" dirty="0" smtClean="0">
                <a:solidFill>
                  <a:srgbClr val="042A93"/>
                </a:solidFill>
              </a:rPr>
              <a:t>www.eu-japan.eu/other-support</a:t>
            </a:r>
            <a:r>
              <a:rPr lang="en-US" sz="2400" dirty="0" smtClean="0">
                <a:solidFill>
                  <a:srgbClr val="042A93"/>
                </a:solidFill>
              </a:rPr>
              <a:t> </a:t>
            </a:r>
            <a:endParaRPr lang="en-GB" sz="2400" dirty="0">
              <a:solidFill>
                <a:srgbClr val="042A93"/>
              </a:solidFill>
            </a:endParaRPr>
          </a:p>
        </p:txBody>
      </p:sp>
      <p:pic>
        <p:nvPicPr>
          <p:cNvPr id="1028" name="Picture 4" descr="StepInJapanOff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15" y="1997199"/>
            <a:ext cx="2524125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39750" y="198884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8313" y="1628775"/>
            <a:ext cx="8278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en-GB" sz="2000" b="1" kern="0" dirty="0" smtClean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OTHER SUPPORTS</a:t>
            </a:r>
            <a:endParaRPr lang="en-GB" altLang="ja-JP" sz="2000" b="1" kern="0" dirty="0">
              <a:solidFill>
                <a:srgbClr val="042A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9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124744"/>
            <a:ext cx="1214438" cy="394885"/>
            <a:chOff x="261218" y="1124744"/>
            <a:chExt cx="1214438" cy="394885"/>
          </a:xfrm>
        </p:grpSpPr>
        <p:sp>
          <p:nvSpPr>
            <p:cNvPr id="2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052736"/>
            <a:ext cx="1214438" cy="466898"/>
            <a:chOff x="261218" y="1052736"/>
            <a:chExt cx="1214438" cy="466898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2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700213"/>
            <a:ext cx="8785225" cy="55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000" b="1" dirty="0" smtClean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ＭＳ Ｐゴシック" pitchFamily="34" charset="-128"/>
              </a:rPr>
              <a:t>FOR EU COMPANIES HOSTING ENGINEERS STUDENTS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3562350" y="4365625"/>
            <a:ext cx="4681538" cy="14398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54063" y="4365625"/>
            <a:ext cx="2736850" cy="14398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851275" y="4437063"/>
            <a:ext cx="41052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8 </a:t>
            </a:r>
            <a:r>
              <a:rPr lang="en-US" altLang="ja-JP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 MONTH </a:t>
            </a:r>
            <a:b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Internship in industries or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R&amp;D laboratories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00113" y="4437063"/>
            <a:ext cx="24479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4 </a:t>
            </a:r>
            <a:r>
              <a:rPr lang="en-US" altLang="ja-JP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 MONTH </a:t>
            </a:r>
            <a:r>
              <a:rPr lang="en-US" altLang="ja-JP" sz="1200" b="1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12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Language lesson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&amp; Cultural study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755650" y="2598738"/>
            <a:ext cx="75612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1800" b="1" dirty="0">
                <a:solidFill>
                  <a:srgbClr val="042A93"/>
                </a:solidFill>
                <a:latin typeface="Myriad Pro" panose="020B0503030403020204" pitchFamily="34" charset="0"/>
              </a:rPr>
              <a:t>“VULCANUS” programme </a:t>
            </a:r>
          </a:p>
          <a:p>
            <a:pPr algn="l" eaLnBrk="1" hangingPunct="1"/>
            <a:r>
              <a:rPr lang="en-GB" sz="1800" dirty="0">
                <a:latin typeface="Myriad Pro" panose="020B0503030403020204" pitchFamily="34" charset="0"/>
              </a:rPr>
              <a:t>Opportunity for EU companies to host Japanese science &amp; engineering students to work on R&amp;D projects.</a:t>
            </a:r>
          </a:p>
          <a:p>
            <a:pPr algn="l" eaLnBrk="1" hangingPunct="1"/>
            <a:r>
              <a:rPr lang="en-GB" sz="1800" dirty="0">
                <a:latin typeface="Myriad Pro" panose="020B0503030403020204" pitchFamily="34" charset="0"/>
              </a:rPr>
              <a:t>Before the students join the companies they will have taken a 4-month language course in the language spoken in the company.</a:t>
            </a: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539750" y="213360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47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124744"/>
            <a:ext cx="1214438" cy="394885"/>
            <a:chOff x="261218" y="1124744"/>
            <a:chExt cx="1214438" cy="394885"/>
          </a:xfrm>
        </p:grpSpPr>
        <p:sp>
          <p:nvSpPr>
            <p:cNvPr id="2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052736"/>
            <a:ext cx="1214438" cy="466898"/>
            <a:chOff x="261218" y="1052736"/>
            <a:chExt cx="1214438" cy="466898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2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700213"/>
            <a:ext cx="8785225" cy="5588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GB" sz="2000" b="1" dirty="0" smtClean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JAPAN-EU PARTNERSHIP in INNOVATION, SCIENCE &amp; TECHNOLOGY </a:t>
            </a:r>
            <a:r>
              <a:rPr lang="en-GB" sz="2000" b="1" dirty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(STI)</a:t>
            </a:r>
            <a:r>
              <a:rPr lang="en-GB" sz="1400" b="1" dirty="0">
                <a:solidFill>
                  <a:srgbClr val="042A93"/>
                </a:solidFill>
              </a:rPr>
              <a:t/>
            </a:r>
            <a:br>
              <a:rPr lang="en-GB" sz="1400" b="1" dirty="0">
                <a:solidFill>
                  <a:srgbClr val="042A93"/>
                </a:solidFill>
              </a:rPr>
            </a:br>
            <a:endParaRPr lang="en-US" altLang="ja-JP" sz="2000" b="1" dirty="0" smtClean="0">
              <a:solidFill>
                <a:srgbClr val="042A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ＭＳ Ｐゴシック" pitchFamily="34" charset="-128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851275" y="4437063"/>
            <a:ext cx="41052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8 </a:t>
            </a:r>
            <a:r>
              <a:rPr lang="en-US" altLang="ja-JP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 MONTH </a:t>
            </a:r>
            <a:b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1800" b="1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Internship in industries or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R&amp;D laboratories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00113" y="4437063"/>
            <a:ext cx="24479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4 </a:t>
            </a:r>
            <a:r>
              <a:rPr lang="en-US" altLang="ja-JP" sz="1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MONTH </a:t>
            </a:r>
            <a:r>
              <a:rPr lang="en-US" altLang="ja-JP" sz="12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12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ja-JP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Language lesson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&amp; Cultural study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755650" y="2286739"/>
            <a:ext cx="75612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0" algn="l"/>
            <a:r>
              <a:rPr lang="en-GB" sz="2000" b="1" dirty="0">
                <a:solidFill>
                  <a:srgbClr val="042A9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GB" sz="20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understanding EU framework programme (Horizon 2020) and other EU programmes</a:t>
            </a:r>
            <a:b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Japanese researchers, managers, policy makers and funding organisations.</a:t>
            </a:r>
            <a:endParaRPr lang="en-GB" sz="16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of STI related opportunities</a:t>
            </a:r>
            <a:endParaRPr lang="en-GB" sz="16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JP-EU S&amp;T cooperation </a:t>
            </a:r>
            <a:r>
              <a:rPr lang="en-GB" sz="1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</a:t>
            </a:r>
          </a:p>
          <a:p>
            <a:pPr lvl="0" algn="l"/>
            <a:endParaRPr lang="en-GB" sz="1800" b="1" dirty="0" smtClean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/>
            <a:r>
              <a:rPr lang="en-GB" sz="1800" b="1" dirty="0" smtClean="0">
                <a:solidFill>
                  <a:srgbClr val="042A93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GB" sz="1800" b="1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Infodesk</a:t>
            </a: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H2020 National Contact Point in Japan</a:t>
            </a:r>
            <a:endParaRPr lang="en-GB" sz="16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 information seminars</a:t>
            </a:r>
            <a:endParaRPr lang="en-GB" sz="16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courses for Japanese on EU projects management</a:t>
            </a:r>
            <a:endParaRPr lang="en-GB" sz="16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for European on Japanese programmes accessible from EU Member States</a:t>
            </a:r>
            <a:b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useful for cooperation with Japan</a:t>
            </a:r>
            <a:endParaRPr lang="en-GB" sz="16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</a:t>
            </a:r>
            <a:endParaRPr lang="en-GB" sz="18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539750" y="198884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54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052736"/>
            <a:ext cx="1214438" cy="466898"/>
            <a:chOff x="261218" y="1052736"/>
            <a:chExt cx="1214438" cy="466898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1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052736"/>
            <a:ext cx="1214438" cy="466898"/>
            <a:chOff x="261218" y="1052736"/>
            <a:chExt cx="1214438" cy="466898"/>
          </a:xfrm>
        </p:grpSpPr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052736"/>
            <a:ext cx="1214438" cy="466898"/>
            <a:chOff x="261218" y="1052736"/>
            <a:chExt cx="1214438" cy="466898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24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052736"/>
            <a:ext cx="1214438" cy="466898"/>
            <a:chOff x="261218" y="1052736"/>
            <a:chExt cx="1214438" cy="466898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2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66725" y="1556792"/>
            <a:ext cx="878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n-GB" sz="2000" b="1" kern="0" dirty="0" smtClean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USEFUL LINKS &amp; CONTACTS</a:t>
            </a:r>
            <a:endParaRPr lang="en-US" altLang="ja-JP" sz="2000" b="1" kern="0" dirty="0" smtClean="0">
              <a:solidFill>
                <a:srgbClr val="042A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ＭＳ Ｐゴシック" pitchFamily="34" charset="-128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539750" y="198884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12709"/>
              </p:ext>
            </p:extLst>
          </p:nvPr>
        </p:nvGraphicFramePr>
        <p:xfrm>
          <a:off x="539552" y="2205409"/>
          <a:ext cx="7883525" cy="1871663"/>
        </p:xfrm>
        <a:graphic>
          <a:graphicData uri="http://schemas.openxmlformats.org/drawingml/2006/table">
            <a:tbl>
              <a:tblPr/>
              <a:tblGrid>
                <a:gridCol w="3941762"/>
                <a:gridCol w="3941763"/>
              </a:tblGrid>
              <a:tr h="1871663">
                <a:tc>
                  <a:txBody>
                    <a:bodyPr/>
                    <a:lstStyle>
                      <a:lvl1pPr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Head Office in Japan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Shirokane-Takanawa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Station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bldg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4F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1-27-6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Shirokane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, Minato-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ku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Tokyo 108-0072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Tel: +81 (0)3 6408 0281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Fax: +81 (0)3 6408 0283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Office in the EU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Rue Marie de Bourgogne 52,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B-1000 Brussels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Tel: +32 (0)2 282 0040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Fax: +81 (0)2 282 0025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52744"/>
              </p:ext>
            </p:extLst>
          </p:nvPr>
        </p:nvGraphicFramePr>
        <p:xfrm>
          <a:off x="611560" y="4221633"/>
          <a:ext cx="7883525" cy="1920240"/>
        </p:xfrm>
        <a:graphic>
          <a:graphicData uri="http://schemas.openxmlformats.org/drawingml/2006/table">
            <a:tbl>
              <a:tblPr/>
              <a:tblGrid>
                <a:gridCol w="3941763"/>
                <a:gridCol w="3941762"/>
              </a:tblGrid>
              <a:tr h="1871663">
                <a:tc>
                  <a:txBody>
                    <a:bodyPr/>
                    <a:lstStyle>
                      <a:lvl1pPr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EU-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Japan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Centre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EEN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Japan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EU Business in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Japan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Business Round Table</a:t>
                      </a:r>
                      <a:b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</a:b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Jeupiste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www.eu-japan.eu</a:t>
                      </a:r>
                      <a:b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</a:b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www.een-japan.eu </a:t>
                      </a:r>
                      <a:b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</a:b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www.eubusinessinjapan.eu</a:t>
                      </a:r>
                      <a:b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</a:b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www.eu-japan-brt.eu</a:t>
                      </a:r>
                      <a:b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</a:b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www.jeupiste.eu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2A93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2A93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66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 smtClean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>
            <a:spLocks/>
          </p:cNvSpPr>
          <p:nvPr/>
        </p:nvSpPr>
        <p:spPr bwMode="auto">
          <a:xfrm>
            <a:off x="887413" y="19669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213650" y="124793"/>
            <a:ext cx="7366000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3600" b="1" kern="0" spc="-150" dirty="0" smtClean="0">
                <a:solidFill>
                  <a:schemeClr val="bg1"/>
                </a:solidFill>
              </a:rPr>
              <a:t>EU-JAPAN CENTRE</a:t>
            </a:r>
            <a:r>
              <a:rPr lang="en-US" sz="3600" b="1" kern="0" dirty="0" smtClean="0">
                <a:solidFill>
                  <a:schemeClr val="bg1"/>
                </a:solidFill>
              </a:rPr>
              <a:t/>
            </a:r>
            <a:br>
              <a:rPr lang="en-US" sz="3600" b="1" kern="0" dirty="0" smtClean="0">
                <a:solidFill>
                  <a:schemeClr val="bg1"/>
                </a:solidFill>
              </a:rPr>
            </a:br>
            <a:r>
              <a:rPr lang="en-US" sz="2800" b="1" kern="0" dirty="0" smtClean="0">
                <a:solidFill>
                  <a:schemeClr val="bg1"/>
                </a:solidFill>
              </a:rPr>
              <a:t>for Industrial Cooperation</a:t>
            </a:r>
            <a:endParaRPr lang="en-GB" sz="2800" b="1" kern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598" y="1635996"/>
            <a:ext cx="8193087" cy="447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2400" b="1" dirty="0" smtClean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Authorities</a:t>
            </a:r>
            <a:endParaRPr lang="en-GB" sz="2400" b="1" dirty="0">
              <a:solidFill>
                <a:srgbClr val="042A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Commission – DG Enterprise &amp; Industry</a:t>
            </a:r>
            <a:endParaRPr lang="en-GB" sz="24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Japanese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Trade &amp;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(METI)</a:t>
            </a:r>
            <a:endParaRPr lang="en-GB" sz="24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1800"/>
              </a:spcBef>
              <a:buSzPct val="150000"/>
            </a:pPr>
            <a:r>
              <a:rPr lang="en-US" sz="2400" b="1" dirty="0">
                <a:solidFill>
                  <a:srgbClr val="042A93"/>
                </a:solidFill>
                <a:latin typeface="Calibri" panose="020F0502020204030204" pitchFamily="34" charset="0"/>
                <a:ea typeface="Myriad Pro Bold" charset="0"/>
                <a:cs typeface="Myriad Pro Bold" charset="0"/>
                <a:sym typeface="Myriad Pro Bold" charset="0"/>
              </a:rPr>
              <a:t>Head Office in Tokyo </a:t>
            </a:r>
            <a:r>
              <a:rPr lang="en-US" sz="2400" dirty="0">
                <a:solidFill>
                  <a:srgbClr val="042A93"/>
                </a:solidFill>
                <a:latin typeface="Calibri" panose="020F0502020204030204" pitchFamily="34" charset="0"/>
                <a:ea typeface="Myriad Pro Semibold" charset="0"/>
                <a:cs typeface="Myriad Pro Semibold" charset="0"/>
                <a:sym typeface="Myriad Pro Semibold" charset="0"/>
              </a:rPr>
              <a:t>(since 1987)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Myriad Pro Bold" charset="0"/>
                <a:cs typeface="Myriad Pro Bold" charset="0"/>
                <a:sym typeface="Myriad Pro Bold" charset="0"/>
              </a:rPr>
              <a:t>30 staff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Myriad Pro Semibold" charset="0"/>
                <a:cs typeface="Myriad Pro Semibold" charset="0"/>
                <a:sym typeface="Myriad Pro Semibold" charset="0"/>
              </a:rPr>
              <a:t> (18 in Tokyo, 12 in Brussels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Myriad Pro Semibold" charset="0"/>
                <a:cs typeface="Myriad Pro Semibold" charset="0"/>
                <a:sym typeface="Myriad Pro Semibold" charset="0"/>
              </a:rPr>
              <a:t>)</a:t>
            </a:r>
            <a:endParaRPr lang="fr-BE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fr-BE" sz="2400" b="1" dirty="0" smtClean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EU and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Japan</a:t>
            </a:r>
            <a:endParaRPr lang="fr-BE" sz="2400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fr-BE" sz="2400" b="1" dirty="0" err="1" smtClean="0">
                <a:solidFill>
                  <a:srgbClr val="042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GB" sz="2400" b="1" dirty="0" smtClean="0">
              <a:solidFill>
                <a:srgbClr val="042A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Analysis and Advices</a:t>
            </a:r>
            <a:endParaRPr lang="en-GB" sz="2400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to Business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of </a:t>
            </a:r>
            <a:r>
              <a:rPr lang="fr-BE" sz="24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</a:t>
            </a:r>
            <a:r>
              <a:rPr lang="fr-B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Innovation and R&amp;D</a:t>
            </a:r>
            <a:endParaRPr lang="en-GB" sz="2400" i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0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58250" y="657225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052736"/>
            <a:ext cx="1214438" cy="466898"/>
            <a:chOff x="261218" y="1052736"/>
            <a:chExt cx="1214438" cy="466898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1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124744"/>
            <a:ext cx="1214438" cy="394885"/>
            <a:chOff x="261218" y="1124744"/>
            <a:chExt cx="1214438" cy="394885"/>
          </a:xfrm>
        </p:grpSpPr>
        <p:sp>
          <p:nvSpPr>
            <p:cNvPr id="2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124744"/>
            <a:ext cx="1214438" cy="394885"/>
            <a:chOff x="261218" y="1124744"/>
            <a:chExt cx="1214438" cy="394885"/>
          </a:xfrm>
        </p:grpSpPr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31" name="Rectangle 2"/>
          <p:cNvSpPr>
            <a:spLocks/>
          </p:cNvSpPr>
          <p:nvPr/>
        </p:nvSpPr>
        <p:spPr bwMode="auto">
          <a:xfrm>
            <a:off x="887413" y="19669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512" y="2421288"/>
            <a:ext cx="1746712" cy="3600000"/>
            <a:chOff x="45697" y="1849238"/>
            <a:chExt cx="2495304" cy="4320000"/>
          </a:xfrm>
        </p:grpSpPr>
        <p:grpSp>
          <p:nvGrpSpPr>
            <p:cNvPr id="32" name="Group 31"/>
            <p:cNvGrpSpPr/>
            <p:nvPr/>
          </p:nvGrpSpPr>
          <p:grpSpPr>
            <a:xfrm>
              <a:off x="45697" y="1849238"/>
              <a:ext cx="2495304" cy="4320000"/>
              <a:chOff x="-110299" y="0"/>
              <a:chExt cx="1335916" cy="4244058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0" y="0"/>
                <a:ext cx="1101337" cy="424405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0" name="Rounded Rectangle 4"/>
              <p:cNvSpPr/>
              <p:nvPr/>
            </p:nvSpPr>
            <p:spPr>
              <a:xfrm>
                <a:off x="-110299" y="394855"/>
                <a:ext cx="1335916" cy="50300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rm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b="1" kern="1200" dirty="0" smtClean="0">
                    <a:solidFill>
                      <a:srgbClr val="042A93"/>
                    </a:solidFill>
                  </a:rPr>
                  <a:t>INFORMATION</a:t>
                </a:r>
                <a:endParaRPr lang="en-GB" sz="1600" b="1" kern="1200" dirty="0">
                  <a:solidFill>
                    <a:srgbClr val="042A93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7172" y="3122818"/>
              <a:ext cx="1620000" cy="864001"/>
              <a:chOff x="151016" y="1273580"/>
              <a:chExt cx="770936" cy="800436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51016" y="1273580"/>
                <a:ext cx="770936" cy="80043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8" name="Rounded Rectangle 6"/>
              <p:cNvSpPr/>
              <p:nvPr/>
            </p:nvSpPr>
            <p:spPr>
              <a:xfrm>
                <a:off x="173595" y="1357180"/>
                <a:ext cx="725776" cy="6670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Info</a:t>
                </a:r>
                <a:br>
                  <a:rPr lang="fr-BE" sz="1600" kern="1200" dirty="0" smtClean="0"/>
                </a:br>
                <a:r>
                  <a:rPr lang="fr-BE" sz="1600" kern="1200" dirty="0" smtClean="0"/>
                  <a:t>Desk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83069" y="4084880"/>
              <a:ext cx="1620000" cy="864001"/>
              <a:chOff x="163340" y="2235642"/>
              <a:chExt cx="770936" cy="800436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163340" y="2235642"/>
                <a:ext cx="770936" cy="80043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6" name="Rounded Rectangle 8"/>
              <p:cNvSpPr/>
              <p:nvPr/>
            </p:nvSpPr>
            <p:spPr>
              <a:xfrm>
                <a:off x="173595" y="2295194"/>
                <a:ext cx="725776" cy="6670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Information</a:t>
                </a:r>
                <a:br>
                  <a:rPr lang="fr-BE" sz="1600" kern="1200" dirty="0" smtClean="0"/>
                </a:br>
                <a:r>
                  <a:rPr lang="fr-BE" sz="1600" kern="1200" dirty="0" err="1" smtClean="0"/>
                  <a:t>Website</a:t>
                </a:r>
                <a:endParaRPr lang="fr-BE" sz="1600" kern="1200" dirty="0" smtClean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57172" y="5046943"/>
              <a:ext cx="1645897" cy="864001"/>
              <a:chOff x="151016" y="3197704"/>
              <a:chExt cx="783260" cy="800436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151016" y="3197704"/>
                <a:ext cx="770936" cy="80043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4" name="Rounded Rectangle 10"/>
              <p:cNvSpPr/>
              <p:nvPr/>
            </p:nvSpPr>
            <p:spPr>
              <a:xfrm>
                <a:off x="151103" y="3299918"/>
                <a:ext cx="783173" cy="6670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Publications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724288" y="2421288"/>
            <a:ext cx="1440000" cy="3600000"/>
            <a:chOff x="6488650" y="1849238"/>
            <a:chExt cx="1800000" cy="4320000"/>
          </a:xfrm>
        </p:grpSpPr>
        <p:grpSp>
          <p:nvGrpSpPr>
            <p:cNvPr id="40" name="Group 39"/>
            <p:cNvGrpSpPr/>
            <p:nvPr/>
          </p:nvGrpSpPr>
          <p:grpSpPr>
            <a:xfrm>
              <a:off x="6488650" y="1849238"/>
              <a:ext cx="1800000" cy="4320000"/>
              <a:chOff x="3131609" y="0"/>
              <a:chExt cx="963670" cy="4244058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3131609" y="0"/>
                <a:ext cx="963670" cy="424405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84" name="Rounded Rectangle 20"/>
              <p:cNvSpPr/>
              <p:nvPr/>
            </p:nvSpPr>
            <p:spPr>
              <a:xfrm>
                <a:off x="3131609" y="0"/>
                <a:ext cx="963670" cy="12732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800" b="1" kern="1200" dirty="0" smtClean="0">
                    <a:solidFill>
                      <a:srgbClr val="042A93"/>
                    </a:solidFill>
                  </a:rPr>
                  <a:t>MISSIONS</a:t>
                </a:r>
                <a:endParaRPr lang="en-GB" sz="1800" b="1" kern="1200" dirty="0">
                  <a:solidFill>
                    <a:srgbClr val="042A93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635674" y="3123699"/>
              <a:ext cx="1525104" cy="881365"/>
              <a:chOff x="3250554" y="1274459"/>
              <a:chExt cx="725776" cy="895102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3266161" y="1274459"/>
                <a:ext cx="674569" cy="8774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2" name="Rounded Rectangle 22"/>
              <p:cNvSpPr/>
              <p:nvPr/>
            </p:nvSpPr>
            <p:spPr>
              <a:xfrm>
                <a:off x="3250554" y="1438339"/>
                <a:ext cx="725776" cy="7312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400" kern="1200" dirty="0" smtClean="0"/>
                  <a:t>Training Missions</a:t>
                </a:r>
                <a:br>
                  <a:rPr lang="fr-BE" sz="1400" kern="1200" dirty="0" smtClean="0"/>
                </a:br>
                <a:r>
                  <a:rPr lang="fr-BE" sz="1400" kern="1200" dirty="0" smtClean="0"/>
                  <a:t>in</a:t>
                </a:r>
                <a:r>
                  <a:rPr lang="fr-BE" sz="1400" dirty="0" smtClean="0"/>
                  <a:t> </a:t>
                </a:r>
                <a:r>
                  <a:rPr lang="fr-BE" sz="1400" dirty="0" err="1" smtClean="0"/>
                  <a:t>Japan</a:t>
                </a:r>
                <a:r>
                  <a:rPr lang="fr-BE" sz="1400" kern="1200" dirty="0" smtClean="0"/>
                  <a:t/>
                </a:r>
                <a:br>
                  <a:rPr lang="fr-BE" sz="1400" kern="1200" dirty="0" smtClean="0"/>
                </a:br>
                <a:endParaRPr lang="en-GB" sz="1400" b="1" kern="1200" dirty="0">
                  <a:solidFill>
                    <a:srgbClr val="00487E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635675" y="5085184"/>
              <a:ext cx="1525104" cy="864000"/>
              <a:chOff x="3250554" y="3243506"/>
              <a:chExt cx="725776" cy="877468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3276946" y="3243506"/>
                <a:ext cx="674569" cy="87746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0" name="Rounded Rectangle 24"/>
              <p:cNvSpPr/>
              <p:nvPr/>
            </p:nvSpPr>
            <p:spPr>
              <a:xfrm>
                <a:off x="3250554" y="3323436"/>
                <a:ext cx="725776" cy="6581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err="1" smtClean="0"/>
                  <a:t>Study</a:t>
                </a:r>
                <a:r>
                  <a:rPr lang="fr-BE" sz="1600" kern="1200" dirty="0" smtClean="0"/>
                  <a:t> </a:t>
                </a:r>
                <a:r>
                  <a:rPr lang="fr-BE" sz="1600" kern="1200" dirty="0" err="1" smtClean="0"/>
                  <a:t>Visits</a:t>
                </a:r>
                <a:r>
                  <a:rPr lang="fr-BE" sz="1600" kern="1200" dirty="0" smtClean="0"/>
                  <a:t/>
                </a:r>
                <a:br>
                  <a:rPr lang="fr-BE" sz="1600" kern="1200" dirty="0" smtClean="0"/>
                </a:br>
                <a:r>
                  <a:rPr lang="fr-BE" sz="1600" kern="1200" dirty="0" smtClean="0"/>
                  <a:t>in the EU</a:t>
                </a:r>
                <a:endParaRPr lang="en-GB" sz="1600" b="1" kern="1200" dirty="0">
                  <a:solidFill>
                    <a:srgbClr val="00487E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851920" y="2421288"/>
            <a:ext cx="1684474" cy="3600000"/>
            <a:chOff x="4808312" y="1849238"/>
            <a:chExt cx="2406390" cy="4320000"/>
          </a:xfrm>
        </p:grpSpPr>
        <p:grpSp>
          <p:nvGrpSpPr>
            <p:cNvPr id="47" name="Group 46"/>
            <p:cNvGrpSpPr/>
            <p:nvPr/>
          </p:nvGrpSpPr>
          <p:grpSpPr>
            <a:xfrm>
              <a:off x="4808312" y="1849238"/>
              <a:ext cx="2406390" cy="4320000"/>
              <a:chOff x="2226831" y="0"/>
              <a:chExt cx="1288316" cy="4244058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2337102" y="0"/>
                <a:ext cx="1101337" cy="424405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70" name="Rounded Rectangle 34"/>
              <p:cNvSpPr/>
              <p:nvPr/>
            </p:nvSpPr>
            <p:spPr>
              <a:xfrm>
                <a:off x="2226831" y="0"/>
                <a:ext cx="1288316" cy="12732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b="1" kern="1200" dirty="0" smtClean="0">
                    <a:solidFill>
                      <a:srgbClr val="042A93"/>
                    </a:solidFill>
                  </a:rPr>
                  <a:t>PARTNERING</a:t>
                </a:r>
                <a:endParaRPr lang="en-GB" sz="1600" b="1" kern="1200" dirty="0">
                  <a:solidFill>
                    <a:srgbClr val="042A93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276039" y="3122817"/>
              <a:ext cx="1619999" cy="1260000"/>
              <a:chOff x="2481585" y="1273580"/>
              <a:chExt cx="770936" cy="83378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2481585" y="1273580"/>
                <a:ext cx="770936" cy="83378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8" name="Rounded Rectangle 36"/>
              <p:cNvSpPr/>
              <p:nvPr/>
            </p:nvSpPr>
            <p:spPr>
              <a:xfrm>
                <a:off x="2503769" y="1333241"/>
                <a:ext cx="725776" cy="7146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Enterprise</a:t>
                </a:r>
                <a:br>
                  <a:rPr lang="fr-BE" sz="1600" kern="1200" dirty="0" smtClean="0"/>
                </a:br>
                <a:r>
                  <a:rPr lang="fr-BE" sz="1600" kern="1200" dirty="0" smtClean="0"/>
                  <a:t>Europe</a:t>
                </a:r>
                <a:br>
                  <a:rPr lang="fr-BE" sz="1600" kern="1200" dirty="0" smtClean="0"/>
                </a:br>
                <a:r>
                  <a:rPr lang="fr-BE" sz="1600" kern="1200" dirty="0" smtClean="0"/>
                  <a:t>Network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276039" y="4581128"/>
              <a:ext cx="1619999" cy="1260000"/>
              <a:chOff x="2481585" y="2235642"/>
              <a:chExt cx="770936" cy="833787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2481585" y="2235642"/>
                <a:ext cx="770936" cy="83378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6" name="Rounded Rectangle 38"/>
              <p:cNvSpPr/>
              <p:nvPr/>
            </p:nvSpPr>
            <p:spPr>
              <a:xfrm>
                <a:off x="2503769" y="2295303"/>
                <a:ext cx="725776" cy="7146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err="1" smtClean="0"/>
                  <a:t>BtoB</a:t>
                </a:r>
                <a:endParaRPr lang="fr-BE" sz="1600" kern="1200" dirty="0" smtClean="0"/>
              </a:p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Networking</a:t>
                </a:r>
                <a:r>
                  <a:rPr lang="fr-BE" sz="1600" kern="1200" dirty="0" smtClean="0"/>
                  <a:t/>
                </a:r>
                <a:br>
                  <a:rPr lang="fr-BE" sz="1600" kern="1200" dirty="0" smtClean="0"/>
                </a:br>
                <a:r>
                  <a:rPr lang="fr-BE" sz="1600" kern="1200" dirty="0" smtClean="0"/>
                  <a:t>Events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195736" y="2421288"/>
            <a:ext cx="1440038" cy="3600000"/>
            <a:chOff x="2384140" y="1849238"/>
            <a:chExt cx="2057197" cy="4320000"/>
          </a:xfrm>
        </p:grpSpPr>
        <p:grpSp>
          <p:nvGrpSpPr>
            <p:cNvPr id="36" name="Group 35"/>
            <p:cNvGrpSpPr/>
            <p:nvPr/>
          </p:nvGrpSpPr>
          <p:grpSpPr>
            <a:xfrm>
              <a:off x="2384140" y="1849238"/>
              <a:ext cx="2057197" cy="4320000"/>
              <a:chOff x="1041138" y="0"/>
              <a:chExt cx="1101366" cy="4244058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1041167" y="0"/>
                <a:ext cx="1101337" cy="424405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92" name="Rounded Rectangle 12"/>
              <p:cNvSpPr/>
              <p:nvPr/>
            </p:nvSpPr>
            <p:spPr>
              <a:xfrm>
                <a:off x="1041138" y="0"/>
                <a:ext cx="1101337" cy="12732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800" b="1" kern="1200" dirty="0" smtClean="0">
                    <a:solidFill>
                      <a:srgbClr val="042A93"/>
                    </a:solidFill>
                  </a:rPr>
                  <a:t>SUPPORT </a:t>
                </a:r>
                <a:br>
                  <a:rPr lang="fr-BE" sz="1800" b="1" kern="1200" dirty="0" smtClean="0">
                    <a:solidFill>
                      <a:srgbClr val="042A93"/>
                    </a:solidFill>
                  </a:rPr>
                </a:br>
                <a:r>
                  <a:rPr lang="fr-BE" sz="1800" b="1" kern="1200" dirty="0" smtClean="0">
                    <a:solidFill>
                      <a:srgbClr val="042A93"/>
                    </a:solidFill>
                  </a:rPr>
                  <a:t>&amp; </a:t>
                </a:r>
                <a:br>
                  <a:rPr lang="fr-BE" sz="1800" b="1" kern="1200" dirty="0" smtClean="0">
                    <a:solidFill>
                      <a:srgbClr val="042A93"/>
                    </a:solidFill>
                  </a:rPr>
                </a:br>
                <a:r>
                  <a:rPr lang="fr-BE" sz="1800" b="1" kern="1200" dirty="0" smtClean="0">
                    <a:solidFill>
                      <a:srgbClr val="042A93"/>
                    </a:solidFill>
                  </a:rPr>
                  <a:t>GUIDANCE</a:t>
                </a:r>
                <a:endParaRPr lang="en-GB" sz="1800" b="1" kern="1200" dirty="0">
                  <a:solidFill>
                    <a:srgbClr val="042A93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589643" y="3177032"/>
              <a:ext cx="1642693" cy="612000"/>
              <a:chOff x="1189444" y="1273580"/>
              <a:chExt cx="781735" cy="944959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200243" y="1273580"/>
                <a:ext cx="770936" cy="94495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90" name="Rounded Rectangle 14"/>
              <p:cNvSpPr/>
              <p:nvPr/>
            </p:nvSpPr>
            <p:spPr>
              <a:xfrm>
                <a:off x="1189444" y="1329079"/>
                <a:ext cx="725776" cy="8337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Hot Desk</a:t>
                </a:r>
                <a:br>
                  <a:rPr lang="fr-BE" sz="1600" kern="1200" dirty="0" smtClean="0"/>
                </a:br>
                <a:r>
                  <a:rPr lang="fr-BE" sz="1600" kern="1200" dirty="0" smtClean="0"/>
                  <a:t>in Tokyo</a:t>
                </a:r>
                <a:endParaRPr lang="en-GB" sz="1600" kern="12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589643" y="4617200"/>
              <a:ext cx="1642693" cy="612000"/>
              <a:chOff x="1189444" y="2124472"/>
              <a:chExt cx="781735" cy="944959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1200243" y="2124472"/>
                <a:ext cx="770936" cy="94495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8" name="Rounded Rectangle 16"/>
              <p:cNvSpPr/>
              <p:nvPr/>
            </p:nvSpPr>
            <p:spPr>
              <a:xfrm>
                <a:off x="1189444" y="2179959"/>
                <a:ext cx="725776" cy="7886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err="1" smtClean="0"/>
                  <a:t>Webinars</a:t>
                </a:r>
                <a:endParaRPr lang="fr-BE" sz="1600" kern="1200" dirty="0" smtClean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589643" y="5337279"/>
              <a:ext cx="1642693" cy="612000"/>
              <a:chOff x="1189444" y="3086532"/>
              <a:chExt cx="781735" cy="944959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200243" y="3086532"/>
                <a:ext cx="770936" cy="94495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6" name="Rounded Rectangle 18"/>
              <p:cNvSpPr/>
              <p:nvPr/>
            </p:nvSpPr>
            <p:spPr>
              <a:xfrm>
                <a:off x="1189444" y="3142021"/>
                <a:ext cx="725776" cy="7886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E-Learning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592850" y="3861048"/>
              <a:ext cx="1642693" cy="612000"/>
              <a:chOff x="1189444" y="2068775"/>
              <a:chExt cx="781735" cy="944959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1200243" y="2068775"/>
                <a:ext cx="770936" cy="94495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3" name="Rounded Rectangle 16"/>
              <p:cNvSpPr/>
              <p:nvPr/>
            </p:nvSpPr>
            <p:spPr>
              <a:xfrm>
                <a:off x="1189444" y="2179959"/>
                <a:ext cx="725776" cy="7886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kern="1200" dirty="0" smtClean="0"/>
                  <a:t>Training</a:t>
                </a: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7398456" y="2421288"/>
            <a:ext cx="1440000" cy="3600000"/>
            <a:chOff x="6488650" y="1849238"/>
            <a:chExt cx="1800000" cy="4320000"/>
          </a:xfrm>
        </p:grpSpPr>
        <p:grpSp>
          <p:nvGrpSpPr>
            <p:cNvPr id="74" name="Group 73"/>
            <p:cNvGrpSpPr/>
            <p:nvPr/>
          </p:nvGrpSpPr>
          <p:grpSpPr>
            <a:xfrm>
              <a:off x="6488650" y="1849238"/>
              <a:ext cx="1800000" cy="4320000"/>
              <a:chOff x="3131609" y="0"/>
              <a:chExt cx="963670" cy="4244058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3131609" y="0"/>
                <a:ext cx="963670" cy="424405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7" name="Rounded Rectangle 20"/>
              <p:cNvSpPr/>
              <p:nvPr/>
            </p:nvSpPr>
            <p:spPr>
              <a:xfrm>
                <a:off x="3131609" y="0"/>
                <a:ext cx="963670" cy="12732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BE" sz="1600" b="1" kern="1200" dirty="0" smtClean="0">
                    <a:solidFill>
                      <a:srgbClr val="042A93"/>
                    </a:solidFill>
                  </a:rPr>
                  <a:t>INNOVATIONR&amp;D</a:t>
                </a:r>
                <a:br>
                  <a:rPr lang="fr-BE" sz="1600" b="1" kern="1200" dirty="0" smtClean="0">
                    <a:solidFill>
                      <a:srgbClr val="042A93"/>
                    </a:solidFill>
                  </a:rPr>
                </a:br>
                <a:r>
                  <a:rPr lang="fr-BE" sz="1600" b="1" kern="1200" dirty="0" smtClean="0">
                    <a:solidFill>
                      <a:srgbClr val="042A93"/>
                    </a:solidFill>
                  </a:rPr>
                  <a:t>PROMOTION</a:t>
                </a:r>
                <a:endParaRPr lang="en-GB" sz="1600" b="1" kern="1200" dirty="0">
                  <a:solidFill>
                    <a:srgbClr val="042A93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651059" y="3058493"/>
              <a:ext cx="1525104" cy="828000"/>
              <a:chOff x="3257875" y="1208239"/>
              <a:chExt cx="725776" cy="840908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266247" y="1295994"/>
                <a:ext cx="674569" cy="7312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5" name="Rounded Rectangle 22"/>
              <p:cNvSpPr/>
              <p:nvPr/>
            </p:nvSpPr>
            <p:spPr>
              <a:xfrm>
                <a:off x="3257875" y="1208239"/>
                <a:ext cx="725776" cy="8409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17145" rIns="22860" bIns="17145" numCol="1" spcCol="1270" anchor="ctr" anchorCtr="0">
                <a:noAutofit/>
              </a:bodyPr>
              <a:lstStyle/>
              <a:p>
                <a:pPr lvl="0" defTabSz="4000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fr-BE" sz="1400" dirty="0" smtClean="0"/>
                  <a:t>H2020</a:t>
                </a:r>
                <a:br>
                  <a:rPr lang="fr-BE" sz="1400" dirty="0" smtClean="0"/>
                </a:br>
                <a:r>
                  <a:rPr lang="fr-BE" sz="1400" dirty="0" smtClean="0"/>
                  <a:t>NCP in </a:t>
                </a:r>
                <a:r>
                  <a:rPr lang="fr-BE" sz="1400" dirty="0" err="1" smtClean="0"/>
                  <a:t>Japan</a:t>
                </a:r>
                <a:endParaRPr lang="fr-BE" sz="1400" kern="1200" dirty="0" smtClean="0"/>
              </a:p>
            </p:txBody>
          </p:sp>
        </p:grpSp>
      </p:grpSp>
      <p:sp>
        <p:nvSpPr>
          <p:cNvPr id="110" name="Rounded Rectangle 109"/>
          <p:cNvSpPr/>
          <p:nvPr/>
        </p:nvSpPr>
        <p:spPr>
          <a:xfrm>
            <a:off x="7542456" y="4293176"/>
            <a:ext cx="1134000" cy="72000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ounded Rectangle 22"/>
          <p:cNvSpPr/>
          <p:nvPr/>
        </p:nvSpPr>
        <p:spPr>
          <a:xfrm>
            <a:off x="7490279" y="4270914"/>
            <a:ext cx="1220083" cy="6702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7145" rIns="22860" bIns="17145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Aft>
                <a:spcPct val="35000"/>
              </a:spcAft>
            </a:pPr>
            <a:r>
              <a:rPr lang="fr-BE" sz="1200" dirty="0"/>
              <a:t>Promotion of </a:t>
            </a:r>
            <a:r>
              <a:rPr lang="fr-BE" sz="1200" dirty="0" err="1"/>
              <a:t>Japan</a:t>
            </a:r>
            <a:r>
              <a:rPr lang="fr-BE" sz="1200" dirty="0"/>
              <a:t>-EU </a:t>
            </a:r>
            <a:r>
              <a:rPr lang="fr-BE" sz="1200" kern="1200" dirty="0" smtClean="0"/>
              <a:t>Innovation and </a:t>
            </a:r>
            <a:br>
              <a:rPr lang="fr-BE" sz="1200" kern="1200" dirty="0" smtClean="0"/>
            </a:br>
            <a:r>
              <a:rPr lang="fr-BE" sz="1200" kern="1200" dirty="0" smtClean="0"/>
              <a:t> S&amp;T </a:t>
            </a:r>
            <a:r>
              <a:rPr lang="fr-BE" sz="1200" kern="1200" dirty="0" err="1" smtClean="0"/>
              <a:t>cooperation</a:t>
            </a:r>
            <a:endParaRPr lang="fr-BE" sz="1200" kern="1200" dirty="0" smtClean="0"/>
          </a:p>
        </p:txBody>
      </p:sp>
      <p:sp>
        <p:nvSpPr>
          <p:cNvPr id="112" name="Rounded Rectangle 111"/>
          <p:cNvSpPr/>
          <p:nvPr/>
        </p:nvSpPr>
        <p:spPr>
          <a:xfrm>
            <a:off x="7542456" y="5085280"/>
            <a:ext cx="1134000" cy="72000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ounded Rectangle 113"/>
          <p:cNvSpPr/>
          <p:nvPr/>
        </p:nvSpPr>
        <p:spPr>
          <a:xfrm>
            <a:off x="5886273" y="4263176"/>
            <a:ext cx="1133999" cy="72000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ounded Rectangle 22"/>
          <p:cNvSpPr/>
          <p:nvPr/>
        </p:nvSpPr>
        <p:spPr>
          <a:xfrm>
            <a:off x="7490279" y="5013176"/>
            <a:ext cx="1220083" cy="82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7145" rIns="22860" bIns="17145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Aft>
                <a:spcPct val="35000"/>
              </a:spcAft>
            </a:pPr>
            <a:r>
              <a:rPr lang="fr-BE" sz="1600" dirty="0" smtClean="0"/>
              <a:t>Clusters</a:t>
            </a:r>
            <a:br>
              <a:rPr lang="fr-BE" sz="1600" dirty="0" smtClean="0"/>
            </a:br>
            <a:r>
              <a:rPr lang="fr-BE" sz="1600" dirty="0" smtClean="0"/>
              <a:t>Support</a:t>
            </a:r>
            <a:endParaRPr lang="fr-BE" sz="1600" kern="1200" dirty="0" smtClean="0"/>
          </a:p>
        </p:txBody>
      </p:sp>
      <p:sp>
        <p:nvSpPr>
          <p:cNvPr id="109" name="Rounded Rectangle 22"/>
          <p:cNvSpPr/>
          <p:nvPr/>
        </p:nvSpPr>
        <p:spPr>
          <a:xfrm>
            <a:off x="5834095" y="4293176"/>
            <a:ext cx="1220083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7145" rIns="22860" bIns="1714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kern="1200" dirty="0" smtClean="0"/>
              <a:t>Match-</a:t>
            </a:r>
            <a:r>
              <a:rPr lang="fr-BE" sz="1400" kern="1200" dirty="0" err="1" smtClean="0"/>
              <a:t>making</a:t>
            </a:r>
            <a:r>
              <a:rPr lang="fr-BE" sz="1400" kern="1200" dirty="0" smtClean="0"/>
              <a:t>  Missions</a:t>
            </a:r>
            <a:br>
              <a:rPr lang="fr-BE" sz="1400" kern="1200" dirty="0" smtClean="0"/>
            </a:br>
            <a:r>
              <a:rPr lang="fr-BE" sz="1400" kern="1200" dirty="0" smtClean="0"/>
              <a:t>in </a:t>
            </a:r>
            <a:r>
              <a:rPr lang="fr-BE" sz="1400" kern="1200" dirty="0" err="1" smtClean="0"/>
              <a:t>Japan</a:t>
            </a:r>
            <a:endParaRPr lang="en-GB" sz="1400" b="1" kern="1200" dirty="0">
              <a:solidFill>
                <a:srgbClr val="00487E"/>
              </a:solidFill>
            </a:endParaRP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28638" y="1701800"/>
            <a:ext cx="7212012" cy="3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fr-BE" sz="2000" b="1" kern="0" dirty="0" smtClean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n-ea"/>
                <a:cs typeface="+mn-cs"/>
              </a:rPr>
              <a:t>SERVICES to BUSINESS</a:t>
            </a:r>
            <a:endParaRPr lang="en-GB" altLang="ja-JP" sz="2000" b="1" kern="0" dirty="0">
              <a:solidFill>
                <a:srgbClr val="042A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16" name="Line 4"/>
          <p:cNvSpPr>
            <a:spLocks noChangeShapeType="1"/>
          </p:cNvSpPr>
          <p:nvPr/>
        </p:nvSpPr>
        <p:spPr bwMode="auto">
          <a:xfrm>
            <a:off x="539750" y="213360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052736"/>
            <a:ext cx="1214438" cy="466898"/>
            <a:chOff x="261218" y="1052736"/>
            <a:chExt cx="1214438" cy="466898"/>
          </a:xfrm>
        </p:grpSpPr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124744"/>
            <a:ext cx="1214438" cy="394885"/>
            <a:chOff x="261218" y="1124744"/>
            <a:chExt cx="1214438" cy="394885"/>
          </a:xfrm>
        </p:grpSpPr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28638" y="1701800"/>
            <a:ext cx="7212012" cy="3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n-ea"/>
                <a:cs typeface="+mn-cs"/>
              </a:rPr>
              <a:t>FOR </a:t>
            </a:r>
            <a:r>
              <a:rPr lang="en-US" altLang="ja-JP" sz="2000" b="1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BUSINESS MANAGERS/</a:t>
            </a: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n-ea"/>
                <a:cs typeface="+mn-cs"/>
              </a:rPr>
              <a:t>EXECUTIVES FROM EU SMEs</a:t>
            </a:r>
            <a:r>
              <a:rPr lang="en-GB" altLang="ja-JP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8"/>
          <a:stretch>
            <a:fillRect/>
          </a:stretch>
        </p:blipFill>
        <p:spPr bwMode="auto">
          <a:xfrm>
            <a:off x="971550" y="5084763"/>
            <a:ext cx="25193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6"/>
          <a:stretch>
            <a:fillRect/>
          </a:stretch>
        </p:blipFill>
        <p:spPr bwMode="auto">
          <a:xfrm>
            <a:off x="3565525" y="5084763"/>
            <a:ext cx="25193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8"/>
          <a:stretch>
            <a:fillRect/>
          </a:stretch>
        </p:blipFill>
        <p:spPr bwMode="auto">
          <a:xfrm>
            <a:off x="6156325" y="3070225"/>
            <a:ext cx="25193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971550" y="4779963"/>
            <a:ext cx="2519363" cy="304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Thematic lectures on Japan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6156325" y="2781300"/>
            <a:ext cx="2519363" cy="304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Japanese lesson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3565525" y="4792663"/>
            <a:ext cx="2519363" cy="2921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3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Joint Session w/ JP managers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6156325" y="4797425"/>
            <a:ext cx="2519363" cy="304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Company visits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468313" y="2660650"/>
            <a:ext cx="561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1800" dirty="0">
                <a:latin typeface="Myriad Pro" panose="020B0503030403020204" pitchFamily="34" charset="0"/>
              </a:rPr>
              <a:t>4 to 5-week course on </a:t>
            </a:r>
            <a:r>
              <a:rPr lang="en-GB" sz="1800" b="1" dirty="0">
                <a:latin typeface="Myriad Pro" panose="020B0503030403020204" pitchFamily="34" charset="0"/>
              </a:rPr>
              <a:t>“how to do business in Japan” </a:t>
            </a:r>
            <a:r>
              <a:rPr lang="en-GB" sz="1800" dirty="0">
                <a:latin typeface="Myriad Pro" panose="020B0503030403020204" pitchFamily="34" charset="0"/>
              </a:rPr>
              <a:t>including group and individual company visits, basic language classes, lectures, negotiation simulation exercises, joint study sessions, regional economy trips.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68313" y="2133600"/>
            <a:ext cx="813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1800" b="1">
                <a:latin typeface="Myriad Pro" panose="020B0503030403020204" pitchFamily="34" charset="0"/>
              </a:rPr>
              <a:t>HRTP – Japan Industry Insight  </a:t>
            </a:r>
            <a:r>
              <a:rPr lang="en-GB" sz="1800">
                <a:latin typeface="Myriad Pro" panose="020B0503030403020204" pitchFamily="34" charset="0"/>
              </a:rPr>
              <a:t>(4/5-week Managerial training programme)</a:t>
            </a:r>
            <a:r>
              <a:rPr lang="en-GB" sz="1800" b="1">
                <a:latin typeface="Myriad Pro" panose="020B0503030403020204" pitchFamily="34" charset="0"/>
              </a:rPr>
              <a:t> </a:t>
            </a:r>
            <a:endParaRPr lang="en-GB" sz="1800">
              <a:latin typeface="Myriad Pro" panose="020B0503030403020204" pitchFamily="34" charset="0"/>
            </a:endParaRPr>
          </a:p>
        </p:txBody>
      </p:sp>
      <p:pic>
        <p:nvPicPr>
          <p:cNvPr id="39" name="Picture 27" descr="ricoch_visit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3716" r="9618" b="12146"/>
          <a:stretch>
            <a:fillRect/>
          </a:stretch>
        </p:blipFill>
        <p:spPr bwMode="auto">
          <a:xfrm>
            <a:off x="6156325" y="5084763"/>
            <a:ext cx="25193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468313" y="3933825"/>
            <a:ext cx="4535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sz="1800" dirty="0" err="1">
                <a:latin typeface="Myriad Pro" panose="020B0503030403020204" pitchFamily="34" charset="0"/>
              </a:rPr>
              <a:t>Next</a:t>
            </a:r>
            <a:r>
              <a:rPr lang="fr-BE" sz="1800" dirty="0">
                <a:latin typeface="Myriad Pro" panose="020B0503030403020204" pitchFamily="34" charset="0"/>
              </a:rPr>
              <a:t> session: </a:t>
            </a:r>
            <a:r>
              <a:rPr lang="fr-BE" sz="1800" dirty="0" smtClean="0">
                <a:latin typeface="Myriad Pro" panose="020B0503030403020204" pitchFamily="34" charset="0"/>
              </a:rPr>
              <a:t>May/</a:t>
            </a:r>
            <a:r>
              <a:rPr lang="fr-BE" sz="1800" dirty="0" err="1" smtClean="0">
                <a:latin typeface="Myriad Pro" panose="020B0503030403020204" pitchFamily="34" charset="0"/>
              </a:rPr>
              <a:t>June</a:t>
            </a:r>
            <a:r>
              <a:rPr lang="fr-BE" sz="1800" dirty="0" smtClean="0">
                <a:latin typeface="Myriad Pro" panose="020B0503030403020204" pitchFamily="34" charset="0"/>
              </a:rPr>
              <a:t> 2015</a:t>
            </a:r>
            <a:endParaRPr lang="fr-BE" sz="1800" dirty="0">
              <a:latin typeface="Myriad Pro" panose="020B0503030403020204" pitchFamily="34" charset="0"/>
            </a:endParaRPr>
          </a:p>
          <a:p>
            <a:pPr algn="l" eaLnBrk="1" hangingPunct="1"/>
            <a:r>
              <a:rPr lang="fr-BE" sz="1800" dirty="0">
                <a:latin typeface="Myriad Pro" panose="020B0503030403020204" pitchFamily="34" charset="0"/>
              </a:rPr>
              <a:t>Application Deadline:  </a:t>
            </a:r>
            <a:r>
              <a:rPr lang="fr-BE" sz="1800" dirty="0" err="1" smtClean="0">
                <a:latin typeface="Myriad Pro" panose="020B0503030403020204" pitchFamily="34" charset="0"/>
              </a:rPr>
              <a:t>February</a:t>
            </a:r>
            <a:r>
              <a:rPr lang="fr-BE" sz="1800" dirty="0" smtClean="0">
                <a:latin typeface="Myriad Pro" panose="020B0503030403020204" pitchFamily="34" charset="0"/>
              </a:rPr>
              <a:t> 2015</a:t>
            </a:r>
            <a:endParaRPr lang="en-GB" sz="1800" dirty="0">
              <a:latin typeface="Myriad Pro" panose="020B0503030403020204" pitchFamily="34" charset="0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539750" y="213360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2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052736"/>
            <a:ext cx="1214438" cy="466898"/>
            <a:chOff x="261218" y="1052736"/>
            <a:chExt cx="1214438" cy="466898"/>
          </a:xfrm>
        </p:grpSpPr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124744"/>
            <a:ext cx="1214438" cy="394885"/>
            <a:chOff x="261218" y="1124744"/>
            <a:chExt cx="1214438" cy="394885"/>
          </a:xfrm>
        </p:grpSpPr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28638" y="1701800"/>
            <a:ext cx="7212012" cy="3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n-ea"/>
                <a:cs typeface="+mn-cs"/>
              </a:rPr>
              <a:t>FOR </a:t>
            </a:r>
            <a:r>
              <a:rPr lang="en-US" altLang="ja-JP" sz="2000" b="1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BUSINESS MANAGERS/</a:t>
            </a: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n-ea"/>
                <a:cs typeface="+mn-cs"/>
              </a:rPr>
              <a:t>EXECUTIVES FROM EU SMEs</a:t>
            </a:r>
            <a:r>
              <a:rPr lang="en-GB" altLang="ja-JP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539750" y="213360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2738"/>
            <a:ext cx="21224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852738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72440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859338" y="2708275"/>
            <a:ext cx="4140200" cy="217011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  <a:t>Features: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  <a:t>  Hands-on lectures at Japanese </a:t>
            </a:r>
            <a:b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</a:br>
            <a: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  <a:t>    manufacturing companies </a:t>
            </a:r>
            <a:b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</a:br>
            <a: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  <a:t>    (e.g. Toyota, Ricoh)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  <a:t>  Lecture by WCM experts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ja-JP" sz="1800" dirty="0">
                <a:solidFill>
                  <a:schemeClr val="accent3"/>
                </a:solidFill>
                <a:latin typeface="Myriad Pro" pitchFamily="34" charset="0"/>
              </a:rPr>
              <a:t>  Group dynamics and mutual learning 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179388" y="2339975"/>
            <a:ext cx="856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FR" sz="1800" b="1" dirty="0">
                <a:solidFill>
                  <a:schemeClr val="tx1"/>
                </a:solidFill>
                <a:latin typeface="Myriad Pro" panose="020B0503030403020204" pitchFamily="34" charset="0"/>
              </a:rPr>
              <a:t>World Class </a:t>
            </a:r>
            <a:r>
              <a:rPr lang="fr-FR" sz="1800" b="1" dirty="0" err="1">
                <a:solidFill>
                  <a:schemeClr val="tx1"/>
                </a:solidFill>
                <a:latin typeface="Myriad Pro" panose="020B0503030403020204" pitchFamily="34" charset="0"/>
              </a:rPr>
              <a:t>Manufacturing</a:t>
            </a:r>
            <a:r>
              <a:rPr lang="fr-FR" sz="1800" b="1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(</a:t>
            </a:r>
            <a:r>
              <a:rPr lang="fr-BE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1-week </a:t>
            </a:r>
            <a:r>
              <a:rPr lang="fr-FR" sz="1800" i="1" dirty="0" err="1">
                <a:solidFill>
                  <a:schemeClr val="tx1"/>
                </a:solidFill>
                <a:latin typeface="Myriad Pro" panose="020B0503030403020204" pitchFamily="34" charset="0"/>
              </a:rPr>
              <a:t>Topical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 Mission)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55865"/>
              </p:ext>
            </p:extLst>
          </p:nvPr>
        </p:nvGraphicFramePr>
        <p:xfrm>
          <a:off x="4932363" y="5264616"/>
          <a:ext cx="3960812" cy="1188720"/>
        </p:xfrm>
        <a:graphic>
          <a:graphicData uri="http://schemas.openxmlformats.org/drawingml/2006/table">
            <a:tbl>
              <a:tblPr/>
              <a:tblGrid>
                <a:gridCol w="2231925"/>
                <a:gridCol w="1728887"/>
              </a:tblGrid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17 - 21 </a:t>
                      </a:r>
                      <a:r>
                        <a:rPr kumimoji="0" lang="fr-B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November</a:t>
                      </a:r>
                      <a:endParaRPr kumimoji="0" lang="fr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Application Deadline: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15 </a:t>
                      </a:r>
                      <a:r>
                        <a:rPr kumimoji="0" lang="fr-B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September</a:t>
                      </a: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2014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algn="l" eaLnBrk="0" hangingPunct="0">
                        <a:spcBef>
                          <a:spcPts val="1600"/>
                        </a:spcBef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eaLnBrk="0" fontAlgn="base" hangingPunct="0">
                        <a:spcBef>
                          <a:spcPts val="16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July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Application Deadline: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March 2015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4859338" y="4941888"/>
            <a:ext cx="388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sz="1800" dirty="0" err="1">
                <a:latin typeface="Myriad Pro" panose="020B0503030403020204" pitchFamily="34" charset="0"/>
              </a:rPr>
              <a:t>Next</a:t>
            </a:r>
            <a:r>
              <a:rPr lang="fr-BE" sz="1800" dirty="0">
                <a:latin typeface="Myriad Pro" panose="020B0503030403020204" pitchFamily="34" charset="0"/>
              </a:rPr>
              <a:t> sessions </a:t>
            </a:r>
            <a:r>
              <a:rPr lang="fr-BE" sz="1800" dirty="0" smtClean="0">
                <a:latin typeface="Myriad Pro" panose="020B0503030403020204" pitchFamily="34" charset="0"/>
              </a:rPr>
              <a:t>: </a:t>
            </a:r>
            <a:endParaRPr lang="fr-BE" sz="18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0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052736"/>
            <a:ext cx="1214438" cy="466898"/>
            <a:chOff x="261218" y="1052736"/>
            <a:chExt cx="1214438" cy="466898"/>
          </a:xfrm>
        </p:grpSpPr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124744"/>
            <a:ext cx="1214438" cy="394885"/>
            <a:chOff x="261218" y="1124744"/>
            <a:chExt cx="1214438" cy="394885"/>
          </a:xfrm>
        </p:grpSpPr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539750" y="198884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68313" y="1628775"/>
            <a:ext cx="8278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FOR EU CLUSTERS MANAGERS AND EXECUTIVES FROM SMEs</a:t>
            </a:r>
            <a:r>
              <a:rPr lang="en-GB" altLang="ja-JP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250825" y="2387600"/>
            <a:ext cx="2520950" cy="304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Thematic lectures</a:t>
            </a:r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3205163" y="2387600"/>
            <a:ext cx="2519362" cy="304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ja-JP" sz="1400" dirty="0">
                <a:solidFill>
                  <a:schemeClr val="accent3"/>
                </a:solidFill>
                <a:latin typeface="Arial" pitchFamily="34" charset="0"/>
              </a:rPr>
              <a:t>Company visits</a:t>
            </a:r>
          </a:p>
        </p:txBody>
      </p:sp>
      <p:sp>
        <p:nvSpPr>
          <p:cNvPr id="80" name="Rectangle 20"/>
          <p:cNvSpPr>
            <a:spLocks noChangeArrowheads="1"/>
          </p:cNvSpPr>
          <p:nvPr/>
        </p:nvSpPr>
        <p:spPr bwMode="auto">
          <a:xfrm>
            <a:off x="250825" y="4238625"/>
            <a:ext cx="2520950" cy="304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ja-JP" sz="140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Booth on the </a:t>
            </a:r>
            <a:r>
              <a:rPr lang="fr-BE" altLang="ja-JP" sz="1400" dirty="0" err="1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Fair</a:t>
            </a:r>
            <a:endParaRPr lang="en-GB" altLang="ja-JP" sz="140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81" name="Picture 30" descr="lec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6" b="22849"/>
          <a:stretch>
            <a:fillRect/>
          </a:stretch>
        </p:blipFill>
        <p:spPr bwMode="auto">
          <a:xfrm>
            <a:off x="250825" y="2674938"/>
            <a:ext cx="25209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4" descr="cy_visit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1"/>
          <a:stretch>
            <a:fillRect/>
          </a:stretch>
        </p:blipFill>
        <p:spPr bwMode="auto">
          <a:xfrm>
            <a:off x="3205163" y="2674938"/>
            <a:ext cx="25193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3203575" y="4238625"/>
            <a:ext cx="2520950" cy="304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ja-JP" sz="1400" dirty="0">
                <a:solidFill>
                  <a:schemeClr val="accent3"/>
                </a:solidFill>
                <a:latin typeface="Arial" pitchFamily="34" charset="0"/>
              </a:rPr>
              <a:t>EU Delegation</a:t>
            </a:r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6156325" y="4221163"/>
            <a:ext cx="2519363" cy="304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ja-JP" sz="1400" dirty="0">
                <a:solidFill>
                  <a:schemeClr val="accent3"/>
                </a:solidFill>
                <a:latin typeface="Arial" pitchFamily="34" charset="0"/>
              </a:rPr>
              <a:t>B2B meetings</a:t>
            </a:r>
          </a:p>
        </p:txBody>
      </p:sp>
      <p:pic>
        <p:nvPicPr>
          <p:cNvPr id="85" name="Picture 38" descr="Bto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/>
          <a:stretch>
            <a:fillRect/>
          </a:stretch>
        </p:blipFill>
        <p:spPr bwMode="auto">
          <a:xfrm>
            <a:off x="6156325" y="4491038"/>
            <a:ext cx="25193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9" descr="growth_stan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" b="7620"/>
          <a:stretch>
            <a:fillRect/>
          </a:stretch>
        </p:blipFill>
        <p:spPr bwMode="auto">
          <a:xfrm>
            <a:off x="250825" y="4494213"/>
            <a:ext cx="25209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0" descr="2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2"/>
          <a:stretch>
            <a:fillRect/>
          </a:stretch>
        </p:blipFill>
        <p:spPr bwMode="auto">
          <a:xfrm>
            <a:off x="3203575" y="4494213"/>
            <a:ext cx="25209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250825" y="2051050"/>
            <a:ext cx="842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FR" sz="1800" b="1" dirty="0">
                <a:solidFill>
                  <a:schemeClr val="tx1"/>
                </a:solidFill>
                <a:latin typeface="Myriad Pro" panose="020B0503030403020204" pitchFamily="34" charset="0"/>
              </a:rPr>
              <a:t>Cluster support mission 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(2-day training &amp; </a:t>
            </a:r>
            <a:r>
              <a:rPr lang="fr-FR" sz="1800" i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3-day </a:t>
            </a:r>
            <a:r>
              <a:rPr lang="fr-FR" sz="1800" i="1" dirty="0" err="1">
                <a:solidFill>
                  <a:schemeClr val="tx1"/>
                </a:solidFill>
                <a:latin typeface="Myriad Pro" panose="020B0503030403020204" pitchFamily="34" charset="0"/>
              </a:rPr>
              <a:t>BtoB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 Mission)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6154738" y="2387600"/>
            <a:ext cx="2520950" cy="3079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ja-JP" sz="1400" dirty="0">
                <a:solidFill>
                  <a:schemeClr val="accent3"/>
                </a:solidFill>
                <a:latin typeface="Arial" pitchFamily="34" charset="0"/>
              </a:rPr>
              <a:t>Joint Session w/ JP clusters</a:t>
            </a:r>
          </a:p>
        </p:txBody>
      </p:sp>
      <p:pic>
        <p:nvPicPr>
          <p:cNvPr id="90" name="Picture 31" descr="clustertoclust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0"/>
          <a:stretch>
            <a:fillRect/>
          </a:stretch>
        </p:blipFill>
        <p:spPr bwMode="auto">
          <a:xfrm>
            <a:off x="6154738" y="2652713"/>
            <a:ext cx="25193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36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052736"/>
            <a:ext cx="1214438" cy="466898"/>
            <a:chOff x="261218" y="1052736"/>
            <a:chExt cx="1214438" cy="466898"/>
          </a:xfrm>
        </p:grpSpPr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124744"/>
            <a:ext cx="1214438" cy="394885"/>
            <a:chOff x="261218" y="1124744"/>
            <a:chExt cx="1214438" cy="394885"/>
          </a:xfrm>
        </p:grpSpPr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pic>
        <p:nvPicPr>
          <p:cNvPr id="81" name="Picture 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4864"/>
            <a:ext cx="1839648" cy="13786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663180"/>
            <a:ext cx="7366000" cy="2710036"/>
          </a:xfrm>
        </p:spPr>
        <p:txBody>
          <a:bodyPr anchor="t"/>
          <a:lstStyle/>
          <a:p>
            <a:pPr marL="215900" indent="0">
              <a:buNone/>
            </a:pPr>
            <a:r>
              <a:rPr lang="en-US" sz="18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Day-1: seminars &amp; lectures </a:t>
            </a:r>
          </a:p>
          <a:p>
            <a:pPr>
              <a:spcBef>
                <a:spcPts val="600"/>
              </a:spcBef>
            </a:pPr>
            <a:r>
              <a:rPr lang="en-US" sz="1400" i="1" dirty="0" smtClean="0">
                <a:latin typeface="Myriad Pro" panose="020B0503030403020204" pitchFamily="34" charset="0"/>
              </a:rPr>
              <a:t>Biotechnology Industry in Japan</a:t>
            </a:r>
          </a:p>
          <a:p>
            <a:pPr>
              <a:spcBef>
                <a:spcPts val="600"/>
              </a:spcBef>
            </a:pPr>
            <a:r>
              <a:rPr lang="en-US" sz="1400" i="1" dirty="0" smtClean="0">
                <a:latin typeface="Myriad Pro" panose="020B0503030403020204" pitchFamily="34" charset="0"/>
              </a:rPr>
              <a:t>Status &amp; Challenges of Bio Medical Market in </a:t>
            </a:r>
            <a:r>
              <a:rPr lang="en-US" sz="1400" i="1" dirty="0" smtClean="0">
                <a:latin typeface="Myriad Pro" panose="020B0503030403020204" pitchFamily="34" charset="0"/>
              </a:rPr>
              <a:t>Japan</a:t>
            </a:r>
          </a:p>
          <a:p>
            <a:pPr marL="215900" indent="0">
              <a:buNone/>
            </a:pPr>
            <a:r>
              <a:rPr lang="en-US" sz="1800" b="1" dirty="0">
                <a:solidFill>
                  <a:srgbClr val="042A93"/>
                </a:solidFill>
                <a:latin typeface="Myriad Pro" panose="020B0503030403020204" pitchFamily="34" charset="0"/>
              </a:rPr>
              <a:t>Day-2: Group Company Visits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Visit 1: Chugai Pharmaceutical Company Ltd. (Tokyo)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Visit 2: Kanagawa Science Park Inc. (Kanagawa)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Visit 3: Neo‐ Morgan Laboratory Incorporated (Kanagawa)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Visit 4: Oxford </a:t>
            </a:r>
            <a:r>
              <a:rPr lang="en-US" sz="1400" i="1" dirty="0" err="1">
                <a:latin typeface="Myriad Pro" panose="020B0503030403020204" pitchFamily="34" charset="0"/>
              </a:rPr>
              <a:t>Immunotec</a:t>
            </a:r>
            <a:r>
              <a:rPr lang="en-US" sz="1400" i="1" dirty="0">
                <a:latin typeface="Myriad Pro" panose="020B0503030403020204" pitchFamily="34" charset="0"/>
              </a:rPr>
              <a:t> KK (Kanagawa)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Visit 5: Takeda Pharmaceutical Company Ltd. (</a:t>
            </a:r>
            <a:r>
              <a:rPr lang="en-US" sz="1400" i="1" dirty="0" smtClean="0">
                <a:latin typeface="Myriad Pro" panose="020B0503030403020204" pitchFamily="34" charset="0"/>
              </a:rPr>
              <a:t>Kanagawa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539750" y="198884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8313" y="1628775"/>
            <a:ext cx="8278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FOR EU CLUSTERS MANAGERS AND EXECUTIVES FROM SMEs</a:t>
            </a:r>
            <a:r>
              <a:rPr lang="en-GB" altLang="ja-JP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250825" y="2051050"/>
            <a:ext cx="842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FR" sz="1800" b="1" dirty="0">
                <a:solidFill>
                  <a:schemeClr val="tx1"/>
                </a:solidFill>
                <a:latin typeface="Myriad Pro" panose="020B0503030403020204" pitchFamily="34" charset="0"/>
              </a:rPr>
              <a:t>Cluster support mission 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(2-day training &amp; </a:t>
            </a:r>
            <a:r>
              <a:rPr lang="fr-FR" sz="1800" i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3-day </a:t>
            </a:r>
            <a:r>
              <a:rPr lang="fr-FR" sz="1800" i="1" dirty="0" err="1">
                <a:solidFill>
                  <a:schemeClr val="tx1"/>
                </a:solidFill>
                <a:latin typeface="Myriad Pro" panose="020B0503030403020204" pitchFamily="34" charset="0"/>
              </a:rPr>
              <a:t>BtoB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 Mission)</a:t>
            </a:r>
          </a:p>
        </p:txBody>
      </p:sp>
      <p:pic>
        <p:nvPicPr>
          <p:cNvPr id="32" name="Picture 3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62509"/>
            <a:ext cx="1902772" cy="14227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00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052736"/>
            <a:ext cx="1214438" cy="466898"/>
            <a:chOff x="261218" y="1052736"/>
            <a:chExt cx="1214438" cy="466898"/>
          </a:xfrm>
        </p:grpSpPr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19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124744"/>
            <a:ext cx="1214438" cy="394885"/>
            <a:chOff x="261218" y="1124744"/>
            <a:chExt cx="1214438" cy="394885"/>
          </a:xfrm>
        </p:grpSpPr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124744"/>
            <a:ext cx="1214438" cy="394885"/>
            <a:chOff x="261218" y="1124744"/>
            <a:chExt cx="1214438" cy="394885"/>
          </a:xfrm>
        </p:grpSpPr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735188"/>
            <a:ext cx="7366000" cy="2710036"/>
          </a:xfrm>
        </p:spPr>
        <p:txBody>
          <a:bodyPr anchor="t"/>
          <a:lstStyle/>
          <a:p>
            <a:pPr marL="215900" indent="0">
              <a:buNone/>
            </a:pPr>
            <a:r>
              <a:rPr lang="en-US" sz="18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Day-3 </a:t>
            </a:r>
            <a:r>
              <a:rPr lang="en-US" sz="1800" b="1" dirty="0">
                <a:solidFill>
                  <a:srgbClr val="042A93"/>
                </a:solidFill>
                <a:latin typeface="Myriad Pro" panose="020B0503030403020204" pitchFamily="34" charset="0"/>
              </a:rPr>
              <a:t>to 5: @ the trade fair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B to B meetings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Cluster Summit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Individual presentations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latin typeface="Myriad Pro" panose="020B0503030403020204" pitchFamily="34" charset="0"/>
              </a:rPr>
              <a:t>Final debriefing session</a:t>
            </a:r>
            <a:endParaRPr lang="en-GB" sz="1400" i="1" dirty="0">
              <a:latin typeface="Myriad Pro" panose="020B0503030403020204" pitchFamily="34" charset="0"/>
            </a:endParaRPr>
          </a:p>
          <a:p>
            <a:pPr marL="215900" indent="0">
              <a:spcBef>
                <a:spcPts val="600"/>
              </a:spcBef>
              <a:buNone/>
            </a:pPr>
            <a:endParaRPr lang="en-GB" sz="1400" i="1" dirty="0">
              <a:latin typeface="Myriad Pro" panose="020B0503030403020204" pitchFamily="34" charset="0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539750" y="198884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8313" y="1628775"/>
            <a:ext cx="8278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FOR EU CLUSTERS MANAGERS AND EXECUTIVES FROM SMEs</a:t>
            </a:r>
            <a:r>
              <a:rPr lang="en-GB" altLang="ja-JP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250825" y="2051050"/>
            <a:ext cx="842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FR" sz="1800" b="1" dirty="0">
                <a:solidFill>
                  <a:schemeClr val="tx1"/>
                </a:solidFill>
                <a:latin typeface="Myriad Pro" panose="020B0503030403020204" pitchFamily="34" charset="0"/>
              </a:rPr>
              <a:t>Cluster support mission 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(2-day training &amp; </a:t>
            </a:r>
            <a:r>
              <a:rPr lang="fr-FR" sz="1800" i="1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3-day </a:t>
            </a:r>
            <a:r>
              <a:rPr lang="fr-FR" sz="1800" i="1" dirty="0" err="1">
                <a:solidFill>
                  <a:schemeClr val="tx1"/>
                </a:solidFill>
                <a:latin typeface="Myriad Pro" panose="020B0503030403020204" pitchFamily="34" charset="0"/>
              </a:rPr>
              <a:t>BtoB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</a:rPr>
              <a:t> Mission)</a:t>
            </a:r>
          </a:p>
        </p:txBody>
      </p:sp>
      <p:pic>
        <p:nvPicPr>
          <p:cNvPr id="33" name="Picture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2928056" cy="13575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4" name="Picture 3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8778"/>
            <a:ext cx="2784868" cy="20788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48" y="2343075"/>
            <a:ext cx="2256559" cy="1733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20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8775700" y="650240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17488" y="628650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b="1">
              <a:latin typeface="Myriad Pro" pitchFamily="34" charset="0"/>
              <a:ea typeface="Gill Sans" charset="0"/>
              <a:cs typeface="Gill Sans" charset="0"/>
            </a:endParaRPr>
          </a:p>
        </p:txBody>
      </p:sp>
      <p:sp>
        <p:nvSpPr>
          <p:cNvPr id="15372" name="Rectangle 1"/>
          <p:cNvSpPr txBox="1">
            <a:spLocks noChangeArrowheads="1"/>
          </p:cNvSpPr>
          <p:nvPr/>
        </p:nvSpPr>
        <p:spPr bwMode="auto">
          <a:xfrm>
            <a:off x="3633788" y="6129338"/>
            <a:ext cx="50784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42A93"/>
                </a:solidFill>
                <a:latin typeface="Myriad Pro" pitchFamily="34" charset="0"/>
                <a:ea typeface="Myriad Pro It" charset="0"/>
                <a:cs typeface="Myriad Pro It" charset="0"/>
                <a:sym typeface="Myriad Pro It" charset="0"/>
              </a:rPr>
              <a:t>www.eu-japan.eu</a:t>
            </a:r>
            <a:endParaRPr lang="en-US" altLang="en-US" dirty="0">
              <a:solidFill>
                <a:srgbClr val="042A93"/>
              </a:solidFill>
            </a:endParaRPr>
          </a:p>
        </p:txBody>
      </p:sp>
      <p:pic>
        <p:nvPicPr>
          <p:cNvPr id="15" name="Picture 9" descr="C:\Documents and Settings\A.Burguete\Desktop\Powerpoint 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218" y="1124744"/>
            <a:ext cx="1214438" cy="394885"/>
            <a:chOff x="261218" y="1124744"/>
            <a:chExt cx="1214438" cy="394885"/>
          </a:xfrm>
        </p:grpSpPr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539552" y="1124744"/>
              <a:ext cx="639918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Activities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01378" y="1124744"/>
            <a:ext cx="1214438" cy="394885"/>
            <a:chOff x="261218" y="1124744"/>
            <a:chExt cx="1214438" cy="394885"/>
          </a:xfrm>
        </p:grpSpPr>
        <p:sp>
          <p:nvSpPr>
            <p:cNvPr id="2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/>
            </p:cNvSpPr>
            <p:nvPr/>
          </p:nvSpPr>
          <p:spPr bwMode="auto">
            <a:xfrm>
              <a:off x="539552" y="1124744"/>
              <a:ext cx="612731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Missions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3848" y="1052736"/>
            <a:ext cx="1214438" cy="466898"/>
            <a:chOff x="261218" y="1052736"/>
            <a:chExt cx="1214438" cy="466898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261218" y="1052736"/>
              <a:ext cx="1214438" cy="466898"/>
              <a:chOff x="1490769" y="1432155"/>
              <a:chExt cx="1214446" cy="466902"/>
            </a:xfrm>
          </p:grpSpPr>
          <p:sp>
            <p:nvSpPr>
              <p:cNvPr id="24" name="AutoShape 6"/>
              <p:cNvSpPr>
                <a:spLocks/>
              </p:cNvSpPr>
              <p:nvPr/>
            </p:nvSpPr>
            <p:spPr bwMode="auto">
              <a:xfrm>
                <a:off x="1571604" y="1432155"/>
                <a:ext cx="1080007" cy="360002"/>
              </a:xfrm>
              <a:prstGeom prst="roundRect">
                <a:avLst>
                  <a:gd name="adj" fmla="val 31912"/>
                </a:avLst>
              </a:prstGeom>
              <a:ln/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7"/>
              <p:cNvSpPr>
                <a:spLocks/>
              </p:cNvSpPr>
              <p:nvPr/>
            </p:nvSpPr>
            <p:spPr bwMode="auto">
              <a:xfrm>
                <a:off x="1490769" y="1719055"/>
                <a:ext cx="1214446" cy="180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l" eaLnBrk="0" hangingPunct="0">
                  <a:spcBef>
                    <a:spcPts val="1600"/>
                  </a:spcBef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ts val="1600"/>
                  </a:spcBef>
                  <a:spcAft>
                    <a:spcPct val="0"/>
                  </a:spcAft>
                  <a:buSzPct val="171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Rectangle 6"/>
            <p:cNvSpPr>
              <a:spLocks/>
            </p:cNvSpPr>
            <p:nvPr/>
          </p:nvSpPr>
          <p:spPr bwMode="auto">
            <a:xfrm>
              <a:off x="539552" y="1124744"/>
              <a:ext cx="752000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Partnering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5714" y="1124744"/>
            <a:ext cx="1214438" cy="394885"/>
            <a:chOff x="261218" y="1124744"/>
            <a:chExt cx="1214438" cy="394885"/>
          </a:xfrm>
        </p:grpSpPr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61218" y="1339629"/>
              <a:ext cx="1214438" cy="18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39552" y="1124744"/>
              <a:ext cx="579709" cy="1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l" eaLnBrk="0" hangingPunct="0">
                <a:spcBef>
                  <a:spcPts val="1600"/>
                </a:spcBef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ts val="1600"/>
                </a:spcBef>
                <a:spcAft>
                  <a:spcPct val="0"/>
                </a:spcAft>
                <a:buSzPct val="171000"/>
                <a:buFont typeface="Gill Sans" charset="0"/>
                <a:buChar char="•"/>
                <a:defRPr sz="2800">
                  <a:solidFill>
                    <a:schemeClr val="tx1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75"/>
                </a:spcBef>
                <a:buSzTx/>
                <a:buFontTx/>
                <a:buNone/>
              </a:pPr>
              <a:r>
                <a:rPr lang="en-US" altLang="en-US" sz="1300" i="1" dirty="0" smtClean="0">
                  <a:solidFill>
                    <a:srgbClr val="FFFFFF"/>
                  </a:solidFill>
                  <a:latin typeface="Myriad Pro" pitchFamily="34" charset="0"/>
                  <a:ea typeface="Myriad Pro Semibold It" charset="0"/>
                  <a:cs typeface="Myriad Pro Semibold It" charset="0"/>
                  <a:sym typeface="Myriad Pro Semibold It" charset="0"/>
                </a:rPr>
                <a:t>Support</a:t>
              </a:r>
              <a:endParaRPr lang="en-US" altLang="en-US" sz="1300" i="1" dirty="0">
                <a:solidFill>
                  <a:srgbClr val="FFFFFF"/>
                </a:solidFill>
                <a:latin typeface="Myriad Pro" pitchFamily="34" charset="0"/>
                <a:ea typeface="Myriad Pro Semibold It" charset="0"/>
                <a:cs typeface="Myriad Pro Semibold It" charset="0"/>
                <a:sym typeface="Myriad Pro Semibold It" charset="0"/>
              </a:endParaRPr>
            </a:p>
          </p:txBody>
        </p:sp>
      </p:grpSp>
      <p:sp>
        <p:nvSpPr>
          <p:cNvPr id="34" name="Content Placeholder 3"/>
          <p:cNvSpPr>
            <a:spLocks noGrp="1"/>
          </p:cNvSpPr>
          <p:nvPr>
            <p:ph idx="1"/>
          </p:nvPr>
        </p:nvSpPr>
        <p:spPr>
          <a:xfrm>
            <a:off x="467544" y="3527276"/>
            <a:ext cx="7366000" cy="2205980"/>
          </a:xfrm>
        </p:spPr>
        <p:txBody>
          <a:bodyPr anchor="t"/>
          <a:lstStyle/>
          <a:p>
            <a:pPr marL="215900" indent="0">
              <a:buNone/>
            </a:pPr>
            <a:r>
              <a:rPr lang="en-US" sz="20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Promotion of Company Profiles</a:t>
            </a:r>
          </a:p>
          <a:p>
            <a:pPr>
              <a:spcBef>
                <a:spcPts val="600"/>
              </a:spcBef>
            </a:pPr>
            <a:r>
              <a:rPr lang="en-US" sz="2000" i="1" dirty="0" smtClean="0">
                <a:latin typeface="Myriad Pro" panose="020B0503030403020204" pitchFamily="34" charset="0"/>
              </a:rPr>
              <a:t>Promotion of company profiles via Japanese multipliers</a:t>
            </a:r>
          </a:p>
          <a:p>
            <a:pPr>
              <a:spcBef>
                <a:spcPts val="600"/>
              </a:spcBef>
            </a:pPr>
            <a:r>
              <a:rPr lang="en-US" sz="2000" i="1" dirty="0" smtClean="0">
                <a:latin typeface="Myriad Pro" panose="020B0503030403020204" pitchFamily="34" charset="0"/>
              </a:rPr>
              <a:t>Information seminars in Japan</a:t>
            </a:r>
          </a:p>
          <a:p>
            <a:pPr>
              <a:spcBef>
                <a:spcPts val="600"/>
              </a:spcBef>
            </a:pPr>
            <a:r>
              <a:rPr lang="en-US" sz="2000" i="1" dirty="0" smtClean="0">
                <a:latin typeface="Myriad Pro" panose="020B0503030403020204" pitchFamily="34" charset="0"/>
              </a:rPr>
              <a:t>Newsletters in Japanese</a:t>
            </a:r>
            <a:endParaRPr lang="en-GB" sz="2000" i="1" dirty="0">
              <a:latin typeface="Myriad Pro" panose="020B0503030403020204" pitchFamily="34" charset="0"/>
            </a:endParaRPr>
          </a:p>
        </p:txBody>
      </p:sp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611560" y="2306530"/>
            <a:ext cx="7366000" cy="906446"/>
          </a:xfrm>
        </p:spPr>
        <p:txBody>
          <a:bodyPr/>
          <a:lstStyle/>
          <a:p>
            <a:pPr algn="l"/>
            <a:r>
              <a:rPr lang="en-US" sz="2800" dirty="0" smtClean="0">
                <a:latin typeface="Myriad Pro" panose="020B0503030403020204" pitchFamily="34" charset="0"/>
              </a:rPr>
              <a:t>Partnering </a:t>
            </a:r>
            <a:r>
              <a:rPr lang="en-US" sz="2800" dirty="0" smtClean="0">
                <a:latin typeface="Myriad Pro" panose="020B0503030403020204" pitchFamily="34" charset="0"/>
              </a:rPr>
              <a:t>support </a:t>
            </a:r>
            <a:r>
              <a:rPr lang="en-US" sz="2800" i="1" dirty="0" smtClean="0">
                <a:latin typeface="Myriad Pro" panose="020B0503030403020204" pitchFamily="34" charset="0"/>
              </a:rPr>
              <a:t>via </a:t>
            </a:r>
            <a:r>
              <a:rPr lang="en-US" sz="2800" i="1" dirty="0" smtClean="0">
                <a:latin typeface="Myriad Pro" panose="020B0503030403020204" pitchFamily="34" charset="0"/>
              </a:rPr>
              <a:t>Enterprise </a:t>
            </a:r>
            <a:r>
              <a:rPr lang="en-US" sz="2800" i="1" dirty="0">
                <a:latin typeface="Myriad Pro" panose="020B0503030403020204" pitchFamily="34" charset="0"/>
              </a:rPr>
              <a:t>Europe </a:t>
            </a:r>
            <a:r>
              <a:rPr lang="en-US" sz="2800" i="1" dirty="0" smtClean="0">
                <a:latin typeface="Myriad Pro" panose="020B0503030403020204" pitchFamily="34" charset="0"/>
              </a:rPr>
              <a:t>Network</a:t>
            </a:r>
            <a:r>
              <a:rPr lang="en-US" sz="2800" i="1" dirty="0" smtClean="0">
                <a:solidFill>
                  <a:srgbClr val="042A93"/>
                </a:solidFill>
              </a:rPr>
              <a:t/>
            </a:r>
            <a:br>
              <a:rPr lang="en-US" sz="2800" i="1" dirty="0" smtClean="0">
                <a:solidFill>
                  <a:srgbClr val="042A93"/>
                </a:solidFill>
              </a:rPr>
            </a:br>
            <a:r>
              <a:rPr lang="en-US" sz="2800" dirty="0" smtClean="0">
                <a:solidFill>
                  <a:srgbClr val="042A93"/>
                </a:solidFill>
              </a:rPr>
              <a:t>www.een-japan.eu</a:t>
            </a:r>
            <a:endParaRPr lang="en-GB" sz="2400" dirty="0">
              <a:solidFill>
                <a:srgbClr val="042A93"/>
              </a:solidFill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539750" y="1988840"/>
            <a:ext cx="7947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8313" y="1628775"/>
            <a:ext cx="8278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l">
              <a:spcBef>
                <a:spcPts val="1600"/>
              </a:spcBef>
              <a:buSzPct val="171000"/>
              <a:defRPr/>
            </a:pPr>
            <a:r>
              <a:rPr lang="en-GB" sz="2000" b="1" kern="0" dirty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FOR EU </a:t>
            </a:r>
            <a:r>
              <a:rPr lang="en-GB" sz="2000" b="1" kern="0" dirty="0" smtClean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SMEs</a:t>
            </a:r>
            <a:r>
              <a:rPr lang="en-GB" altLang="ja-JP" sz="2000" b="1" kern="0" dirty="0" smtClean="0">
                <a:solidFill>
                  <a:srgbClr val="042A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endParaRPr lang="en-GB" altLang="ja-JP" sz="2000" b="1" kern="0" dirty="0">
              <a:solidFill>
                <a:srgbClr val="042A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31" name="Picture 18" descr="Logo-NET-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60" y="3789040"/>
            <a:ext cx="20558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40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B222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BA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Pages>0</Pages>
  <Words>737</Words>
  <Characters>0</Characters>
  <Application>Microsoft Office PowerPoint</Application>
  <PresentationFormat>On-screen Show (4:3)</PresentationFormat>
  <Lines>0</Lines>
  <Paragraphs>227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Calibri</vt:lpstr>
      <vt:lpstr>Gill Sans</vt:lpstr>
      <vt:lpstr>Myriad Pro</vt:lpstr>
      <vt:lpstr>Myriad Pro Bold</vt:lpstr>
      <vt:lpstr>Myriad Pro It</vt:lpstr>
      <vt:lpstr>Myriad Pro Semibold</vt:lpstr>
      <vt:lpstr>Myriad Pro Semibold It</vt:lpstr>
      <vt:lpstr>Times New Roman</vt:lpstr>
      <vt:lpstr>Wingdings</vt:lpstr>
      <vt:lpstr>ヒラギノ角ゴ ProN W3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Partnering support via Enterprise Europe Network www.een-japan.eu</vt:lpstr>
      <vt:lpstr> www.eu-japan.eu/other-support </vt:lpstr>
      <vt:lpstr>FOR EU COMPANIES HOSTING ENGINEERS STUDENTS</vt:lpstr>
      <vt:lpstr>JAPAN-EU PARTNERSHIP in INNOVATION, SCIENCE &amp; TECHNOLOGY (STI)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EU-Japan Centre  for Industrial Cooperation</dc:title>
  <dc:creator>Andiol Burguete</dc:creator>
  <cp:lastModifiedBy>Jessica Michelson</cp:lastModifiedBy>
  <cp:revision>227</cp:revision>
  <cp:lastPrinted>2014-07-03T14:47:56Z</cp:lastPrinted>
  <dcterms:modified xsi:type="dcterms:W3CDTF">2014-07-03T14:50:18Z</dcterms:modified>
</cp:coreProperties>
</file>