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7" r:id="rId1"/>
    <p:sldMasterId id="2147483959" r:id="rId2"/>
  </p:sldMasterIdLst>
  <p:notesMasterIdLst>
    <p:notesMasterId r:id="rId37"/>
  </p:notesMasterIdLst>
  <p:handoutMasterIdLst>
    <p:handoutMasterId r:id="rId38"/>
  </p:handoutMasterIdLst>
  <p:sldIdLst>
    <p:sldId id="363" r:id="rId3"/>
    <p:sldId id="339" r:id="rId4"/>
    <p:sldId id="364" r:id="rId5"/>
    <p:sldId id="375" r:id="rId6"/>
    <p:sldId id="353" r:id="rId7"/>
    <p:sldId id="385" r:id="rId8"/>
    <p:sldId id="386" r:id="rId9"/>
    <p:sldId id="377" r:id="rId10"/>
    <p:sldId id="378" r:id="rId11"/>
    <p:sldId id="380" r:id="rId12"/>
    <p:sldId id="379" r:id="rId13"/>
    <p:sldId id="371" r:id="rId14"/>
    <p:sldId id="365" r:id="rId15"/>
    <p:sldId id="354" r:id="rId16"/>
    <p:sldId id="369" r:id="rId17"/>
    <p:sldId id="370" r:id="rId18"/>
    <p:sldId id="355" r:id="rId19"/>
    <p:sldId id="387" r:id="rId20"/>
    <p:sldId id="366" r:id="rId21"/>
    <p:sldId id="391" r:id="rId22"/>
    <p:sldId id="372" r:id="rId23"/>
    <p:sldId id="359" r:id="rId24"/>
    <p:sldId id="332" r:id="rId25"/>
    <p:sldId id="304" r:id="rId26"/>
    <p:sldId id="305" r:id="rId27"/>
    <p:sldId id="384" r:id="rId28"/>
    <p:sldId id="298" r:id="rId29"/>
    <p:sldId id="389" r:id="rId30"/>
    <p:sldId id="381" r:id="rId31"/>
    <p:sldId id="388" r:id="rId32"/>
    <p:sldId id="390" r:id="rId33"/>
    <p:sldId id="383" r:id="rId34"/>
    <p:sldId id="374" r:id="rId35"/>
    <p:sldId id="373" r:id="rId36"/>
  </p:sldIdLst>
  <p:sldSz cx="9144000" cy="6858000" type="screen4x3"/>
  <p:notesSz cx="6735763" cy="9866313"/>
  <p:defaultTextStyle>
    <a:defPPr>
      <a:defRPr lang="es-PA"/>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125E5076-3810-47DD-B79F-674D7AD40C01}" styleName="Estilo oscuro 1 - Énfasis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510" autoAdjust="0"/>
    <p:restoredTop sz="91215" autoAdjust="0"/>
  </p:normalViewPr>
  <p:slideViewPr>
    <p:cSldViewPr>
      <p:cViewPr varScale="1">
        <p:scale>
          <a:sx n="106" d="100"/>
          <a:sy n="106" d="100"/>
        </p:scale>
        <p:origin x="534" y="108"/>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ctoyloy\Desktop\Documentos%20Varios\PIB%201996-201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Sony_4GM:RILA%202015:TOTAL%20TEU%20HANDLED%20BY%20PANAMANIAN%20PORTS%20SYSTEM.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669544287471199E-2"/>
          <c:y val="9.5334520010396703E-2"/>
          <c:w val="0.91627250213963596"/>
          <c:h val="0.785189557116731"/>
        </c:manualLayout>
      </c:layout>
      <c:barChart>
        <c:barDir val="col"/>
        <c:grouping val="clustered"/>
        <c:varyColors val="0"/>
        <c:ser>
          <c:idx val="0"/>
          <c:order val="0"/>
          <c:spPr>
            <a:solidFill>
              <a:schemeClr val="tx2"/>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'PIB NOMINAL PC'!$A$3:$A$7</c:f>
              <c:numCache>
                <c:formatCode>General</c:formatCode>
                <c:ptCount val="5"/>
                <c:pt idx="0">
                  <c:v>2010</c:v>
                </c:pt>
                <c:pt idx="1">
                  <c:v>2011</c:v>
                </c:pt>
                <c:pt idx="2">
                  <c:v>2012</c:v>
                </c:pt>
                <c:pt idx="3">
                  <c:v>2013</c:v>
                </c:pt>
                <c:pt idx="4">
                  <c:v>2014</c:v>
                </c:pt>
              </c:numCache>
            </c:numRef>
          </c:cat>
          <c:val>
            <c:numRef>
              <c:f>'PIB NOMINAL PC'!$D$3:$D$7</c:f>
              <c:numCache>
                <c:formatCode>#,##0</c:formatCode>
                <c:ptCount val="5"/>
                <c:pt idx="0">
                  <c:v>7868.7529833311537</c:v>
                </c:pt>
                <c:pt idx="1">
                  <c:v>8934.5127451947792</c:v>
                </c:pt>
                <c:pt idx="2">
                  <c:v>10021.413923164</c:v>
                </c:pt>
                <c:pt idx="3">
                  <c:v>11075.31214488337</c:v>
                </c:pt>
                <c:pt idx="4">
                  <c:v>11809.18795637925</c:v>
                </c:pt>
              </c:numCache>
            </c:numRef>
          </c:val>
        </c:ser>
        <c:dLbls>
          <c:showLegendKey val="0"/>
          <c:showVal val="0"/>
          <c:showCatName val="0"/>
          <c:showSerName val="0"/>
          <c:showPercent val="0"/>
          <c:showBubbleSize val="0"/>
        </c:dLbls>
        <c:gapWidth val="120"/>
        <c:axId val="452324352"/>
        <c:axId val="452324744"/>
      </c:barChart>
      <c:catAx>
        <c:axId val="452324352"/>
        <c:scaling>
          <c:orientation val="minMax"/>
        </c:scaling>
        <c:delete val="0"/>
        <c:axPos val="b"/>
        <c:numFmt formatCode="General" sourceLinked="1"/>
        <c:majorTickMark val="out"/>
        <c:minorTickMark val="none"/>
        <c:tickLblPos val="nextTo"/>
        <c:crossAx val="452324744"/>
        <c:crosses val="autoZero"/>
        <c:auto val="1"/>
        <c:lblAlgn val="ctr"/>
        <c:lblOffset val="100"/>
        <c:noMultiLvlLbl val="0"/>
      </c:catAx>
      <c:valAx>
        <c:axId val="452324744"/>
        <c:scaling>
          <c:orientation val="minMax"/>
        </c:scaling>
        <c:delete val="1"/>
        <c:axPos val="l"/>
        <c:numFmt formatCode="#,##0" sourceLinked="1"/>
        <c:majorTickMark val="out"/>
        <c:minorTickMark val="none"/>
        <c:tickLblPos val="nextTo"/>
        <c:crossAx val="452324352"/>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1"/>
    <c:plotArea>
      <c:layout/>
      <c:barChart>
        <c:barDir val="col"/>
        <c:grouping val="clustered"/>
        <c:varyColors val="0"/>
        <c:ser>
          <c:idx val="0"/>
          <c:order val="0"/>
          <c:tx>
            <c:strRef>
              <c:f>'2013-2014p'!$B$1</c:f>
              <c:strCache>
                <c:ptCount val="1"/>
                <c:pt idx="0">
                  <c:v>TEU</c:v>
                </c:pt>
              </c:strCache>
            </c:strRef>
          </c:tx>
          <c:spPr>
            <a:gradFill flip="none" rotWithShape="1">
              <a:gsLst>
                <a:gs pos="0">
                  <a:schemeClr val="bg1"/>
                </a:gs>
                <a:gs pos="100000">
                  <a:srgbClr val="109AD5"/>
                </a:gs>
              </a:gsLst>
              <a:lin ang="5400000" scaled="0"/>
              <a:tileRect/>
            </a:gradFill>
            <a:ln>
              <a:noFill/>
            </a:ln>
            <a:effectLst>
              <a:outerShdw blurRad="50800" dist="38100" dir="2700000" algn="tl" rotWithShape="0">
                <a:prstClr val="black">
                  <a:alpha val="40000"/>
                </a:prstClr>
              </a:outerShdw>
            </a:effectLst>
            <a:scene3d>
              <a:camera prst="orthographicFront"/>
              <a:lightRig rig="threePt" dir="t"/>
            </a:scene3d>
            <a:sp3d>
              <a:bevelT w="133350"/>
            </a:sp3d>
          </c:spPr>
          <c:invertIfNegative val="0"/>
          <c:dLbls>
            <c:dLbl>
              <c:idx val="13"/>
              <c:layout>
                <c:manualLayout>
                  <c:x val="0"/>
                  <c:y val="-2.7698221119915399E-2"/>
                </c:manualLayout>
              </c:layout>
              <c:showLegendKey val="0"/>
              <c:showVal val="1"/>
              <c:showCatName val="0"/>
              <c:showSerName val="0"/>
              <c:showPercent val="0"/>
              <c:showBubbleSize val="0"/>
              <c:extLst>
                <c:ext xmlns:c15="http://schemas.microsoft.com/office/drawing/2012/chart" uri="{CE6537A1-D6FC-4f65-9D91-7224C49458BB}">
                  <c15:layout/>
                </c:ext>
              </c:extLst>
            </c:dLbl>
            <c:numFmt formatCode="###,000" sourceLinked="0"/>
            <c:spPr>
              <a:noFill/>
              <a:ln>
                <a:noFill/>
              </a:ln>
              <a:effectLst/>
            </c:spPr>
            <c:txPr>
              <a:bodyPr/>
              <a:lstStyle/>
              <a:p>
                <a:pPr>
                  <a:defRPr sz="800">
                    <a:solidFill>
                      <a:schemeClr val="bg1"/>
                    </a:solidFill>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trendline>
            <c:spPr>
              <a:ln w="34925" cmpd="sng">
                <a:solidFill>
                  <a:schemeClr val="accent6">
                    <a:lumMod val="75000"/>
                  </a:schemeClr>
                </a:solidFill>
                <a:prstDash val="dash"/>
              </a:ln>
            </c:spPr>
            <c:trendlineType val="exp"/>
            <c:dispRSqr val="0"/>
            <c:dispEq val="0"/>
          </c:trendline>
          <c:cat>
            <c:strRef>
              <c:f>'2013-2014p'!$A$2:$A$16</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2014(p)</c:v>
                </c:pt>
              </c:strCache>
            </c:strRef>
          </c:cat>
          <c:val>
            <c:numRef>
              <c:f>'2013-2014p'!$B$2:$B$16</c:f>
              <c:numCache>
                <c:formatCode>General</c:formatCode>
                <c:ptCount val="15"/>
                <c:pt idx="0">
                  <c:v>1349561</c:v>
                </c:pt>
                <c:pt idx="1">
                  <c:v>1576724</c:v>
                </c:pt>
                <c:pt idx="2">
                  <c:v>1657741</c:v>
                </c:pt>
                <c:pt idx="3">
                  <c:v>1981246</c:v>
                </c:pt>
                <c:pt idx="4">
                  <c:v>2413155</c:v>
                </c:pt>
                <c:pt idx="5">
                  <c:v>2774578</c:v>
                </c:pt>
                <c:pt idx="6">
                  <c:v>3027562</c:v>
                </c:pt>
                <c:pt idx="7">
                  <c:v>4074480</c:v>
                </c:pt>
                <c:pt idx="8">
                  <c:v>4651925</c:v>
                </c:pt>
                <c:pt idx="9">
                  <c:v>4244739</c:v>
                </c:pt>
                <c:pt idx="10">
                  <c:v>5593172</c:v>
                </c:pt>
                <c:pt idx="11">
                  <c:v>6629943</c:v>
                </c:pt>
                <c:pt idx="12">
                  <c:v>6857724</c:v>
                </c:pt>
                <c:pt idx="13">
                  <c:v>6561396</c:v>
                </c:pt>
                <c:pt idx="14">
                  <c:v>6758969</c:v>
                </c:pt>
              </c:numCache>
            </c:numRef>
          </c:val>
        </c:ser>
        <c:dLbls>
          <c:showLegendKey val="0"/>
          <c:showVal val="0"/>
          <c:showCatName val="0"/>
          <c:showSerName val="0"/>
          <c:showPercent val="0"/>
          <c:showBubbleSize val="0"/>
        </c:dLbls>
        <c:gapWidth val="60"/>
        <c:axId val="408524856"/>
        <c:axId val="408525248"/>
      </c:barChart>
      <c:catAx>
        <c:axId val="408524856"/>
        <c:scaling>
          <c:orientation val="minMax"/>
        </c:scaling>
        <c:delete val="0"/>
        <c:axPos val="b"/>
        <c:numFmt formatCode="General" sourceLinked="0"/>
        <c:majorTickMark val="out"/>
        <c:minorTickMark val="none"/>
        <c:tickLblPos val="nextTo"/>
        <c:txPr>
          <a:bodyPr/>
          <a:lstStyle/>
          <a:p>
            <a:pPr>
              <a:defRPr sz="900">
                <a:solidFill>
                  <a:schemeClr val="bg1"/>
                </a:solidFill>
              </a:defRPr>
            </a:pPr>
            <a:endParaRPr lang="fr-FR"/>
          </a:p>
        </c:txPr>
        <c:crossAx val="408525248"/>
        <c:crosses val="autoZero"/>
        <c:auto val="1"/>
        <c:lblAlgn val="ctr"/>
        <c:lblOffset val="100"/>
        <c:noMultiLvlLbl val="0"/>
      </c:catAx>
      <c:valAx>
        <c:axId val="408525248"/>
        <c:scaling>
          <c:orientation val="minMax"/>
          <c:max val="9000000"/>
        </c:scaling>
        <c:delete val="0"/>
        <c:axPos val="l"/>
        <c:title>
          <c:tx>
            <c:rich>
              <a:bodyPr rot="-5400000" vert="horz"/>
              <a:lstStyle/>
              <a:p>
                <a:pPr>
                  <a:defRPr sz="1000" b="0" i="0">
                    <a:solidFill>
                      <a:schemeClr val="bg1"/>
                    </a:solidFill>
                  </a:defRPr>
                </a:pPr>
                <a:r>
                  <a:rPr lang="en-US" sz="1000" b="0" i="0" dirty="0">
                    <a:solidFill>
                      <a:schemeClr val="bg1"/>
                    </a:solidFill>
                  </a:rPr>
                  <a:t>In Millions of TEU</a:t>
                </a:r>
              </a:p>
            </c:rich>
          </c:tx>
          <c:layout/>
          <c:overlay val="0"/>
        </c:title>
        <c:numFmt formatCode="General" sourceLinked="1"/>
        <c:majorTickMark val="out"/>
        <c:minorTickMark val="none"/>
        <c:tickLblPos val="nextTo"/>
        <c:txPr>
          <a:bodyPr/>
          <a:lstStyle/>
          <a:p>
            <a:pPr>
              <a:defRPr sz="900" b="0" i="0">
                <a:solidFill>
                  <a:schemeClr val="bg1"/>
                </a:solidFill>
              </a:defRPr>
            </a:pPr>
            <a:endParaRPr lang="fr-FR"/>
          </a:p>
        </c:txPr>
        <c:crossAx val="408524856"/>
        <c:crosses val="autoZero"/>
        <c:crossBetween val="between"/>
        <c:dispUnits>
          <c:builtInUnit val="millions"/>
        </c:dispUnits>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EEC84C-9047-4EBF-9BD3-893361AD5016}" type="doc">
      <dgm:prSet loTypeId="urn:diagrams.loki3.com/BracketList" loCatId="officeonline" qsTypeId="urn:microsoft.com/office/officeart/2005/8/quickstyle/simple1" qsCatId="simple" csTypeId="urn:microsoft.com/office/officeart/2005/8/colors/accent1_2" csCatId="accent1" phldr="1"/>
      <dgm:spPr/>
      <dgm:t>
        <a:bodyPr/>
        <a:lstStyle/>
        <a:p>
          <a:endParaRPr lang="fr-BE"/>
        </a:p>
      </dgm:t>
    </dgm:pt>
    <dgm:pt modelId="{F1837C5F-655E-4CFD-8FDC-584F73D01004}">
      <dgm:prSet phldrT="[Text]"/>
      <dgm:spPr/>
      <dgm:t>
        <a:bodyPr/>
        <a:lstStyle/>
        <a:p>
          <a:pPr algn="ctr"/>
          <a:r>
            <a:rPr lang="es-CR" dirty="0" err="1" smtClean="0">
              <a:solidFill>
                <a:schemeClr val="tx2"/>
              </a:solidFill>
              <a:latin typeface="Trebuchet MS" panose="020B0603020202020204" pitchFamily="34" charset="0"/>
            </a:rPr>
            <a:t>Agricultural</a:t>
          </a:r>
          <a:endParaRPr lang="es-CR" dirty="0" smtClean="0">
            <a:solidFill>
              <a:schemeClr val="tx2"/>
            </a:solidFill>
            <a:latin typeface="Trebuchet MS" panose="020B0603020202020204" pitchFamily="34" charset="0"/>
          </a:endParaRPr>
        </a:p>
        <a:p>
          <a:pPr algn="ctr"/>
          <a:r>
            <a:rPr lang="es-CR" dirty="0" smtClean="0">
              <a:solidFill>
                <a:schemeClr val="tx2"/>
              </a:solidFill>
              <a:latin typeface="Trebuchet MS" panose="020B0603020202020204" pitchFamily="34" charset="0"/>
            </a:rPr>
            <a:t>Sector</a:t>
          </a:r>
          <a:endParaRPr lang="fr-BE" dirty="0">
            <a:solidFill>
              <a:schemeClr val="tx2"/>
            </a:solidFill>
            <a:latin typeface="Trebuchet MS" panose="020B0603020202020204" pitchFamily="34" charset="0"/>
          </a:endParaRPr>
        </a:p>
      </dgm:t>
    </dgm:pt>
    <dgm:pt modelId="{A23E3040-E165-4E97-8C82-B3B24EC3B7E5}" type="parTrans" cxnId="{62DC3C87-6B2D-4A72-9E2C-8766B5D1F82D}">
      <dgm:prSet/>
      <dgm:spPr/>
      <dgm:t>
        <a:bodyPr/>
        <a:lstStyle/>
        <a:p>
          <a:endParaRPr lang="fr-BE"/>
        </a:p>
      </dgm:t>
    </dgm:pt>
    <dgm:pt modelId="{344FB10D-2782-4174-A788-A4EF49EF62F0}" type="sibTrans" cxnId="{62DC3C87-6B2D-4A72-9E2C-8766B5D1F82D}">
      <dgm:prSet/>
      <dgm:spPr/>
      <dgm:t>
        <a:bodyPr/>
        <a:lstStyle/>
        <a:p>
          <a:endParaRPr lang="fr-BE"/>
        </a:p>
      </dgm:t>
    </dgm:pt>
    <dgm:pt modelId="{D7602286-8A26-442F-ADBA-208BE468799D}">
      <dgm:prSet phldrT="[Text]" custT="1"/>
      <dgm:spPr>
        <a:solidFill>
          <a:schemeClr val="accent1">
            <a:lumMod val="75000"/>
          </a:schemeClr>
        </a:solidFill>
      </dgm:spPr>
      <dgm:t>
        <a:bodyPr/>
        <a:lstStyle/>
        <a:p>
          <a:r>
            <a:rPr lang="es-ES" sz="1400" dirty="0" smtClean="0">
              <a:solidFill>
                <a:schemeClr val="bg1"/>
              </a:solidFill>
              <a:effectLst/>
              <a:latin typeface="Trebuchet MS" panose="020B0603020202020204" pitchFamily="34" charset="0"/>
            </a:rPr>
            <a:t>1,186 </a:t>
          </a:r>
          <a:r>
            <a:rPr lang="es-ES" sz="1400" dirty="0" err="1" smtClean="0">
              <a:solidFill>
                <a:schemeClr val="bg1"/>
              </a:solidFill>
              <a:effectLst/>
              <a:latin typeface="Trebuchet MS" panose="020B0603020202020204" pitchFamily="34" charset="0"/>
            </a:rPr>
            <a:t>products</a:t>
          </a:r>
          <a:r>
            <a:rPr lang="es-ES" sz="1400" dirty="0" smtClean="0">
              <a:solidFill>
                <a:schemeClr val="bg1"/>
              </a:solidFill>
              <a:effectLst/>
              <a:latin typeface="Trebuchet MS" panose="020B0603020202020204" pitchFamily="34" charset="0"/>
            </a:rPr>
            <a:t> </a:t>
          </a:r>
          <a:r>
            <a:rPr lang="es-ES" sz="1400" dirty="0" err="1" smtClean="0">
              <a:solidFill>
                <a:schemeClr val="bg1"/>
              </a:solidFill>
              <a:effectLst/>
              <a:latin typeface="Trebuchet MS" panose="020B0603020202020204" pitchFamily="34" charset="0"/>
            </a:rPr>
            <a:t>with</a:t>
          </a:r>
          <a:r>
            <a:rPr lang="es-ES" sz="1400" dirty="0" smtClean="0">
              <a:solidFill>
                <a:schemeClr val="bg1"/>
              </a:solidFill>
              <a:effectLst/>
              <a:latin typeface="Trebuchet MS" panose="020B0603020202020204" pitchFamily="34" charset="0"/>
            </a:rPr>
            <a:t> </a:t>
          </a:r>
          <a:r>
            <a:rPr lang="es-ES" sz="1400" dirty="0" err="1" smtClean="0">
              <a:solidFill>
                <a:schemeClr val="bg1"/>
              </a:solidFill>
              <a:effectLst/>
              <a:latin typeface="Trebuchet MS" panose="020B0603020202020204" pitchFamily="34" charset="0"/>
            </a:rPr>
            <a:t>immediate</a:t>
          </a:r>
          <a:r>
            <a:rPr lang="es-ES" sz="1400" baseline="0" dirty="0" smtClean="0">
              <a:solidFill>
                <a:schemeClr val="bg1"/>
              </a:solidFill>
              <a:effectLst/>
              <a:latin typeface="Trebuchet MS" panose="020B0603020202020204" pitchFamily="34" charset="0"/>
            </a:rPr>
            <a:t> </a:t>
          </a:r>
          <a:r>
            <a:rPr lang="es-ES" sz="1400" baseline="0" dirty="0" err="1" smtClean="0">
              <a:solidFill>
                <a:schemeClr val="bg1"/>
              </a:solidFill>
              <a:effectLst/>
              <a:latin typeface="Trebuchet MS" panose="020B0603020202020204" pitchFamily="34" charset="0"/>
            </a:rPr>
            <a:t>market</a:t>
          </a:r>
          <a:r>
            <a:rPr lang="es-ES" sz="1400" baseline="0" dirty="0" smtClean="0">
              <a:solidFill>
                <a:schemeClr val="bg1"/>
              </a:solidFill>
              <a:effectLst/>
              <a:latin typeface="Trebuchet MS" panose="020B0603020202020204" pitchFamily="34" charset="0"/>
            </a:rPr>
            <a:t> </a:t>
          </a:r>
          <a:r>
            <a:rPr lang="es-ES" sz="1400" baseline="0" dirty="0" err="1" smtClean="0">
              <a:solidFill>
                <a:schemeClr val="bg1"/>
              </a:solidFill>
              <a:effectLst/>
              <a:latin typeface="Trebuchet MS" panose="020B0603020202020204" pitchFamily="34" charset="0"/>
            </a:rPr>
            <a:t>access</a:t>
          </a:r>
          <a:endParaRPr lang="fr-BE" sz="1400" dirty="0">
            <a:solidFill>
              <a:schemeClr val="bg1"/>
            </a:solidFill>
          </a:endParaRPr>
        </a:p>
      </dgm:t>
    </dgm:pt>
    <dgm:pt modelId="{97BF3036-5232-473C-BD81-07D6A11E8B9C}" type="parTrans" cxnId="{E6E50CA9-51C4-4D26-BB8F-1052A5BD26E6}">
      <dgm:prSet/>
      <dgm:spPr/>
      <dgm:t>
        <a:bodyPr/>
        <a:lstStyle/>
        <a:p>
          <a:endParaRPr lang="fr-BE"/>
        </a:p>
      </dgm:t>
    </dgm:pt>
    <dgm:pt modelId="{15050632-C879-488A-9FDA-C0B829299700}" type="sibTrans" cxnId="{E6E50CA9-51C4-4D26-BB8F-1052A5BD26E6}">
      <dgm:prSet/>
      <dgm:spPr/>
      <dgm:t>
        <a:bodyPr/>
        <a:lstStyle/>
        <a:p>
          <a:endParaRPr lang="fr-BE"/>
        </a:p>
      </dgm:t>
    </dgm:pt>
    <dgm:pt modelId="{7AC222AC-600B-4F05-AD57-606CDEB3BDE0}">
      <dgm:prSet phldrT="[Text]"/>
      <dgm:spPr/>
      <dgm:t>
        <a:bodyPr/>
        <a:lstStyle/>
        <a:p>
          <a:pPr algn="ctr"/>
          <a:r>
            <a:rPr lang="es-CR" dirty="0" smtClean="0">
              <a:solidFill>
                <a:schemeClr val="tx2"/>
              </a:solidFill>
              <a:latin typeface="Trebuchet MS" panose="020B0603020202020204" pitchFamily="34" charset="0"/>
            </a:rPr>
            <a:t>Industrial Sector</a:t>
          </a:r>
          <a:endParaRPr lang="fr-BE" dirty="0">
            <a:solidFill>
              <a:schemeClr val="tx2"/>
            </a:solidFill>
            <a:latin typeface="Trebuchet MS" panose="020B0603020202020204" pitchFamily="34" charset="0"/>
          </a:endParaRPr>
        </a:p>
      </dgm:t>
    </dgm:pt>
    <dgm:pt modelId="{F06F7514-5FAE-4F5C-8703-36F7680B8C3D}" type="parTrans" cxnId="{369018DB-136C-4720-9D10-C4003DF5700E}">
      <dgm:prSet/>
      <dgm:spPr/>
      <dgm:t>
        <a:bodyPr/>
        <a:lstStyle/>
        <a:p>
          <a:endParaRPr lang="fr-BE"/>
        </a:p>
      </dgm:t>
    </dgm:pt>
    <dgm:pt modelId="{C2D06992-2182-4464-BFF1-CA147D4E32B1}" type="sibTrans" cxnId="{369018DB-136C-4720-9D10-C4003DF5700E}">
      <dgm:prSet/>
      <dgm:spPr/>
      <dgm:t>
        <a:bodyPr/>
        <a:lstStyle/>
        <a:p>
          <a:endParaRPr lang="fr-BE"/>
        </a:p>
      </dgm:t>
    </dgm:pt>
    <dgm:pt modelId="{579EF703-1194-49F5-B896-B160D538E705}">
      <dgm:prSet phldrT="[Text]" custT="1"/>
      <dgm:spPr>
        <a:solidFill>
          <a:schemeClr val="accent1">
            <a:lumMod val="75000"/>
          </a:schemeClr>
        </a:solidFill>
      </dgm:spPr>
      <dgm:t>
        <a:bodyPr/>
        <a:lstStyle/>
        <a:p>
          <a:r>
            <a:rPr lang="en-US" sz="1400" dirty="0" smtClean="0">
              <a:solidFill>
                <a:schemeClr val="bg1"/>
              </a:solidFill>
              <a:effectLst/>
              <a:latin typeface="Trebuchet MS" panose="020B0603020202020204" pitchFamily="34" charset="0"/>
            </a:rPr>
            <a:t>7,625 products with immediate access</a:t>
          </a:r>
          <a:endParaRPr lang="fr-BE" sz="1400" dirty="0">
            <a:solidFill>
              <a:schemeClr val="bg1"/>
            </a:solidFill>
            <a:effectLst/>
            <a:latin typeface="Trebuchet MS" panose="020B0603020202020204" pitchFamily="34" charset="0"/>
          </a:endParaRPr>
        </a:p>
      </dgm:t>
    </dgm:pt>
    <dgm:pt modelId="{2BA50EFE-E73D-43C6-A2BA-F638CED86D32}" type="parTrans" cxnId="{9C8522D1-493B-4DE6-A735-1F582E6396EE}">
      <dgm:prSet/>
      <dgm:spPr/>
      <dgm:t>
        <a:bodyPr/>
        <a:lstStyle/>
        <a:p>
          <a:endParaRPr lang="fr-BE"/>
        </a:p>
      </dgm:t>
    </dgm:pt>
    <dgm:pt modelId="{E73AF67F-EC73-4ED0-BC3F-A3C6D2A8223D}" type="sibTrans" cxnId="{9C8522D1-493B-4DE6-A735-1F582E6396EE}">
      <dgm:prSet/>
      <dgm:spPr/>
      <dgm:t>
        <a:bodyPr/>
        <a:lstStyle/>
        <a:p>
          <a:endParaRPr lang="fr-BE"/>
        </a:p>
      </dgm:t>
    </dgm:pt>
    <dgm:pt modelId="{AF048552-D463-4761-92C9-9B719E866101}">
      <dgm:prSet custT="1"/>
      <dgm:spPr>
        <a:solidFill>
          <a:schemeClr val="accent1">
            <a:lumMod val="75000"/>
          </a:schemeClr>
        </a:solidFill>
      </dgm:spPr>
      <dgm:t>
        <a:bodyPr/>
        <a:lstStyle/>
        <a:p>
          <a:r>
            <a:rPr lang="en-US" sz="1400" b="0" i="0" dirty="0" smtClean="0">
              <a:solidFill>
                <a:schemeClr val="bg1"/>
              </a:solidFill>
              <a:effectLst/>
              <a:latin typeface="Trebuchet MS" panose="020B0603020202020204" pitchFamily="34" charset="0"/>
            </a:rPr>
            <a:t>348 products with tariff dismantling periods of 3, 5 and 10 years</a:t>
          </a:r>
        </a:p>
      </dgm:t>
    </dgm:pt>
    <dgm:pt modelId="{EE60E028-4D16-48EE-95BE-3339DEAFBD2F}" type="parTrans" cxnId="{ED7B22DD-E08C-4918-B924-43495EC5B880}">
      <dgm:prSet/>
      <dgm:spPr/>
      <dgm:t>
        <a:bodyPr/>
        <a:lstStyle/>
        <a:p>
          <a:endParaRPr lang="fr-BE"/>
        </a:p>
      </dgm:t>
    </dgm:pt>
    <dgm:pt modelId="{DF597B43-790F-48B5-BB5F-7C94B5959908}" type="sibTrans" cxnId="{ED7B22DD-E08C-4918-B924-43495EC5B880}">
      <dgm:prSet/>
      <dgm:spPr/>
      <dgm:t>
        <a:bodyPr/>
        <a:lstStyle/>
        <a:p>
          <a:endParaRPr lang="fr-BE"/>
        </a:p>
      </dgm:t>
    </dgm:pt>
    <dgm:pt modelId="{4D0B1404-FBCD-4A26-81C1-88168217C11B}">
      <dgm:prSet custT="1"/>
      <dgm:spPr>
        <a:solidFill>
          <a:schemeClr val="accent1">
            <a:lumMod val="75000"/>
          </a:schemeClr>
        </a:solidFill>
      </dgm:spPr>
      <dgm:t>
        <a:bodyPr/>
        <a:lstStyle/>
        <a:p>
          <a:r>
            <a:rPr lang="es-ES" sz="1400" dirty="0" smtClean="0">
              <a:solidFill>
                <a:schemeClr val="bg1"/>
              </a:solidFill>
              <a:effectLst/>
              <a:latin typeface="Trebuchet MS" panose="020B0603020202020204" pitchFamily="34" charset="0"/>
            </a:rPr>
            <a:t>8 </a:t>
          </a:r>
          <a:r>
            <a:rPr lang="es-ES" sz="1400" dirty="0" err="1" smtClean="0">
              <a:solidFill>
                <a:schemeClr val="bg1"/>
              </a:solidFill>
              <a:effectLst/>
              <a:latin typeface="Trebuchet MS" panose="020B0603020202020204" pitchFamily="34" charset="0"/>
            </a:rPr>
            <a:t>products</a:t>
          </a:r>
          <a:r>
            <a:rPr lang="es-ES" sz="1400" baseline="0" dirty="0" smtClean="0">
              <a:solidFill>
                <a:schemeClr val="bg1"/>
              </a:solidFill>
              <a:effectLst/>
              <a:latin typeface="Trebuchet MS" panose="020B0603020202020204" pitchFamily="34" charset="0"/>
            </a:rPr>
            <a:t> </a:t>
          </a:r>
          <a:r>
            <a:rPr lang="es-ES" sz="1400" baseline="0" dirty="0" err="1" smtClean="0">
              <a:solidFill>
                <a:schemeClr val="bg1"/>
              </a:solidFill>
              <a:effectLst/>
              <a:latin typeface="Trebuchet MS" panose="020B0603020202020204" pitchFamily="34" charset="0"/>
            </a:rPr>
            <a:t>with</a:t>
          </a:r>
          <a:r>
            <a:rPr lang="es-ES" sz="1400" baseline="0" dirty="0" smtClean="0">
              <a:solidFill>
                <a:schemeClr val="bg1"/>
              </a:solidFill>
              <a:effectLst/>
              <a:latin typeface="Trebuchet MS" panose="020B0603020202020204" pitchFamily="34" charset="0"/>
            </a:rPr>
            <a:t> shares</a:t>
          </a:r>
        </a:p>
      </dgm:t>
    </dgm:pt>
    <dgm:pt modelId="{6E5329AF-9418-486A-9A3E-8BC28A0EB7BE}" type="parTrans" cxnId="{2C87B2AF-E4F1-4F10-8B71-DB4A334AE071}">
      <dgm:prSet/>
      <dgm:spPr/>
      <dgm:t>
        <a:bodyPr/>
        <a:lstStyle/>
        <a:p>
          <a:endParaRPr lang="fr-BE"/>
        </a:p>
      </dgm:t>
    </dgm:pt>
    <dgm:pt modelId="{AA8A736F-EA3E-4199-8D1E-F730CAB6D559}" type="sibTrans" cxnId="{2C87B2AF-E4F1-4F10-8B71-DB4A334AE071}">
      <dgm:prSet/>
      <dgm:spPr/>
      <dgm:t>
        <a:bodyPr/>
        <a:lstStyle/>
        <a:p>
          <a:endParaRPr lang="fr-BE"/>
        </a:p>
      </dgm:t>
    </dgm:pt>
    <dgm:pt modelId="{A585E195-56B2-4699-8D39-79D0A1315B10}">
      <dgm:prSet custT="1"/>
      <dgm:spPr>
        <a:solidFill>
          <a:schemeClr val="accent1">
            <a:lumMod val="75000"/>
          </a:schemeClr>
        </a:solidFill>
      </dgm:spPr>
      <dgm:t>
        <a:bodyPr/>
        <a:lstStyle/>
        <a:p>
          <a:r>
            <a:rPr lang="en-US" sz="1400" dirty="0" smtClean="0">
              <a:solidFill>
                <a:schemeClr val="bg1"/>
              </a:solidFill>
              <a:effectLst/>
              <a:latin typeface="Trebuchet MS" panose="020B0603020202020204" pitchFamily="34" charset="0"/>
            </a:rPr>
            <a:t>Tariff relief for bananas to € 75/MT in 10 years</a:t>
          </a:r>
        </a:p>
      </dgm:t>
    </dgm:pt>
    <dgm:pt modelId="{B037D96F-2645-4A92-BCA3-F1F7C4A0E352}" type="parTrans" cxnId="{06A10A85-7AA8-4A28-9680-92F009407691}">
      <dgm:prSet/>
      <dgm:spPr/>
      <dgm:t>
        <a:bodyPr/>
        <a:lstStyle/>
        <a:p>
          <a:endParaRPr lang="fr-BE"/>
        </a:p>
      </dgm:t>
    </dgm:pt>
    <dgm:pt modelId="{50D083FA-B98E-44FB-8C8A-11161811DBDB}" type="sibTrans" cxnId="{06A10A85-7AA8-4A28-9680-92F009407691}">
      <dgm:prSet/>
      <dgm:spPr/>
      <dgm:t>
        <a:bodyPr/>
        <a:lstStyle/>
        <a:p>
          <a:endParaRPr lang="fr-BE"/>
        </a:p>
      </dgm:t>
    </dgm:pt>
    <dgm:pt modelId="{C335CA21-743A-4D83-8406-347D78867DA3}">
      <dgm:prSet custT="1"/>
      <dgm:spPr>
        <a:solidFill>
          <a:schemeClr val="accent1">
            <a:lumMod val="75000"/>
          </a:schemeClr>
        </a:solidFill>
      </dgm:spPr>
      <dgm:t>
        <a:bodyPr/>
        <a:lstStyle/>
        <a:p>
          <a:r>
            <a:rPr lang="en-US" sz="1400" dirty="0" smtClean="0">
              <a:solidFill>
                <a:schemeClr val="bg1"/>
              </a:solidFill>
              <a:effectLst/>
              <a:latin typeface="Trebuchet MS" panose="020B0603020202020204" pitchFamily="34" charset="0"/>
            </a:rPr>
            <a:t>Input prices are maintained for 50 products, including: cucumbers, zucchini and artichokes</a:t>
          </a:r>
          <a:endParaRPr lang="es-ES" sz="1400" dirty="0">
            <a:solidFill>
              <a:schemeClr val="bg1"/>
            </a:solidFill>
            <a:effectLst/>
            <a:latin typeface="Trebuchet MS" panose="020B0603020202020204" pitchFamily="34" charset="0"/>
          </a:endParaRPr>
        </a:p>
      </dgm:t>
    </dgm:pt>
    <dgm:pt modelId="{71B6C22E-2197-482A-81A4-DD4E46B43D92}" type="parTrans" cxnId="{39A4315F-65B9-420C-9F95-D650DF9CBCE8}">
      <dgm:prSet/>
      <dgm:spPr/>
      <dgm:t>
        <a:bodyPr/>
        <a:lstStyle/>
        <a:p>
          <a:endParaRPr lang="fr-BE"/>
        </a:p>
      </dgm:t>
    </dgm:pt>
    <dgm:pt modelId="{E5A8C35A-2B60-42BB-ADFB-D1A31F7CBA40}" type="sibTrans" cxnId="{39A4315F-65B9-420C-9F95-D650DF9CBCE8}">
      <dgm:prSet/>
      <dgm:spPr/>
      <dgm:t>
        <a:bodyPr/>
        <a:lstStyle/>
        <a:p>
          <a:endParaRPr lang="fr-BE"/>
        </a:p>
      </dgm:t>
    </dgm:pt>
    <dgm:pt modelId="{CAFAF499-42F2-468E-809A-BAC3CBE92908}">
      <dgm:prSet phldrT="[Text]" custT="1"/>
      <dgm:spPr>
        <a:solidFill>
          <a:schemeClr val="accent1">
            <a:lumMod val="75000"/>
          </a:schemeClr>
        </a:solidFill>
      </dgm:spPr>
      <dgm:t>
        <a:bodyPr/>
        <a:lstStyle/>
        <a:p>
          <a:r>
            <a:rPr lang="en-US" sz="1400" dirty="0" smtClean="0">
              <a:solidFill>
                <a:schemeClr val="bg1"/>
              </a:solidFill>
              <a:effectLst/>
              <a:latin typeface="Trebuchet MS" panose="020B0603020202020204" pitchFamily="34" charset="0"/>
            </a:rPr>
            <a:t>59 products with tariff dismantling periods of 3, 5 and 7 years. No exclusions</a:t>
          </a:r>
          <a:endParaRPr lang="fr-BE" sz="1400" dirty="0">
            <a:solidFill>
              <a:schemeClr val="bg1"/>
            </a:solidFill>
            <a:effectLst/>
            <a:latin typeface="Trebuchet MS" panose="020B0603020202020204" pitchFamily="34" charset="0"/>
          </a:endParaRPr>
        </a:p>
      </dgm:t>
    </dgm:pt>
    <dgm:pt modelId="{E4C21A36-F2FD-45C2-B517-3F900AA2FDA3}" type="parTrans" cxnId="{9592529D-3B6A-492E-AB90-217C3A909BDC}">
      <dgm:prSet/>
      <dgm:spPr/>
      <dgm:t>
        <a:bodyPr/>
        <a:lstStyle/>
        <a:p>
          <a:endParaRPr lang="fr-BE"/>
        </a:p>
      </dgm:t>
    </dgm:pt>
    <dgm:pt modelId="{0D1E66D7-630D-41A0-91DB-8B4C89280ADA}" type="sibTrans" cxnId="{9592529D-3B6A-492E-AB90-217C3A909BDC}">
      <dgm:prSet/>
      <dgm:spPr/>
      <dgm:t>
        <a:bodyPr/>
        <a:lstStyle/>
        <a:p>
          <a:endParaRPr lang="fr-BE"/>
        </a:p>
      </dgm:t>
    </dgm:pt>
    <dgm:pt modelId="{31CC0CB9-CAE6-4F48-B1AD-DD047CB6C277}" type="pres">
      <dgm:prSet presAssocID="{4AEEC84C-9047-4EBF-9BD3-893361AD5016}" presName="Name0" presStyleCnt="0">
        <dgm:presLayoutVars>
          <dgm:dir/>
          <dgm:animLvl val="lvl"/>
          <dgm:resizeHandles val="exact"/>
        </dgm:presLayoutVars>
      </dgm:prSet>
      <dgm:spPr/>
      <dgm:t>
        <a:bodyPr/>
        <a:lstStyle/>
        <a:p>
          <a:endParaRPr lang="fr-BE"/>
        </a:p>
      </dgm:t>
    </dgm:pt>
    <dgm:pt modelId="{7EC79CD1-3E8C-46CB-AF24-8BADA35BC01A}" type="pres">
      <dgm:prSet presAssocID="{F1837C5F-655E-4CFD-8FDC-584F73D01004}" presName="linNode" presStyleCnt="0"/>
      <dgm:spPr/>
    </dgm:pt>
    <dgm:pt modelId="{E58E202C-0C78-4024-A4C0-AD4749917446}" type="pres">
      <dgm:prSet presAssocID="{F1837C5F-655E-4CFD-8FDC-584F73D01004}" presName="parTx" presStyleLbl="revTx" presStyleIdx="0" presStyleCnt="2">
        <dgm:presLayoutVars>
          <dgm:chMax val="1"/>
          <dgm:bulletEnabled val="1"/>
        </dgm:presLayoutVars>
      </dgm:prSet>
      <dgm:spPr/>
      <dgm:t>
        <a:bodyPr/>
        <a:lstStyle/>
        <a:p>
          <a:endParaRPr lang="fr-BE"/>
        </a:p>
      </dgm:t>
    </dgm:pt>
    <dgm:pt modelId="{42874A34-5C77-4116-8676-9DC1F538B953}" type="pres">
      <dgm:prSet presAssocID="{F1837C5F-655E-4CFD-8FDC-584F73D01004}" presName="bracket" presStyleLbl="parChTrans1D1" presStyleIdx="0" presStyleCnt="2"/>
      <dgm:spPr/>
    </dgm:pt>
    <dgm:pt modelId="{80DAD272-2CC3-49E8-8FAF-918CE86D9332}" type="pres">
      <dgm:prSet presAssocID="{F1837C5F-655E-4CFD-8FDC-584F73D01004}" presName="spH" presStyleCnt="0"/>
      <dgm:spPr/>
    </dgm:pt>
    <dgm:pt modelId="{4F6BE1F5-51CF-4623-A7BE-211373464587}" type="pres">
      <dgm:prSet presAssocID="{F1837C5F-655E-4CFD-8FDC-584F73D01004}" presName="desTx" presStyleLbl="node1" presStyleIdx="0" presStyleCnt="2" custScaleX="100356" custScaleY="149723">
        <dgm:presLayoutVars>
          <dgm:bulletEnabled val="1"/>
        </dgm:presLayoutVars>
      </dgm:prSet>
      <dgm:spPr/>
      <dgm:t>
        <a:bodyPr/>
        <a:lstStyle/>
        <a:p>
          <a:endParaRPr lang="fr-BE"/>
        </a:p>
      </dgm:t>
    </dgm:pt>
    <dgm:pt modelId="{9CB8BCA6-463D-4AFE-B623-52988F4B7DBF}" type="pres">
      <dgm:prSet presAssocID="{344FB10D-2782-4174-A788-A4EF49EF62F0}" presName="spV" presStyleCnt="0"/>
      <dgm:spPr/>
    </dgm:pt>
    <dgm:pt modelId="{AD689EAA-DC07-41D3-97F7-7B0618200E5D}" type="pres">
      <dgm:prSet presAssocID="{7AC222AC-600B-4F05-AD57-606CDEB3BDE0}" presName="linNode" presStyleCnt="0"/>
      <dgm:spPr/>
    </dgm:pt>
    <dgm:pt modelId="{026FEAA2-D415-400F-A8BA-36942580DBA2}" type="pres">
      <dgm:prSet presAssocID="{7AC222AC-600B-4F05-AD57-606CDEB3BDE0}" presName="parTx" presStyleLbl="revTx" presStyleIdx="1" presStyleCnt="2">
        <dgm:presLayoutVars>
          <dgm:chMax val="1"/>
          <dgm:bulletEnabled val="1"/>
        </dgm:presLayoutVars>
      </dgm:prSet>
      <dgm:spPr/>
      <dgm:t>
        <a:bodyPr/>
        <a:lstStyle/>
        <a:p>
          <a:endParaRPr lang="fr-BE"/>
        </a:p>
      </dgm:t>
    </dgm:pt>
    <dgm:pt modelId="{AE1DAF15-B865-4626-9F38-FE0362995B02}" type="pres">
      <dgm:prSet presAssocID="{7AC222AC-600B-4F05-AD57-606CDEB3BDE0}" presName="bracket" presStyleLbl="parChTrans1D1" presStyleIdx="1" presStyleCnt="2"/>
      <dgm:spPr/>
    </dgm:pt>
    <dgm:pt modelId="{3D7556A4-B091-4C78-9429-40D6F8DB607D}" type="pres">
      <dgm:prSet presAssocID="{7AC222AC-600B-4F05-AD57-606CDEB3BDE0}" presName="spH" presStyleCnt="0"/>
      <dgm:spPr/>
    </dgm:pt>
    <dgm:pt modelId="{3917E5C1-E631-4EBA-A4EA-4E5BB1228C25}" type="pres">
      <dgm:prSet presAssocID="{7AC222AC-600B-4F05-AD57-606CDEB3BDE0}" presName="desTx" presStyleLbl="node1" presStyleIdx="1" presStyleCnt="2">
        <dgm:presLayoutVars>
          <dgm:bulletEnabled val="1"/>
        </dgm:presLayoutVars>
      </dgm:prSet>
      <dgm:spPr/>
      <dgm:t>
        <a:bodyPr/>
        <a:lstStyle/>
        <a:p>
          <a:endParaRPr lang="fr-BE"/>
        </a:p>
      </dgm:t>
    </dgm:pt>
  </dgm:ptLst>
  <dgm:cxnLst>
    <dgm:cxn modelId="{63DBA8F3-99CA-47C6-932A-269C91772889}" type="presOf" srcId="{AF048552-D463-4761-92C9-9B719E866101}" destId="{4F6BE1F5-51CF-4623-A7BE-211373464587}" srcOrd="0" destOrd="1" presId="urn:diagrams.loki3.com/BracketList"/>
    <dgm:cxn modelId="{ED494EBF-0BC6-4B84-B2D6-5C2EDEDC84E6}" type="presOf" srcId="{4D0B1404-FBCD-4A26-81C1-88168217C11B}" destId="{4F6BE1F5-51CF-4623-A7BE-211373464587}" srcOrd="0" destOrd="2" presId="urn:diagrams.loki3.com/BracketList"/>
    <dgm:cxn modelId="{39A4315F-65B9-420C-9F95-D650DF9CBCE8}" srcId="{F1837C5F-655E-4CFD-8FDC-584F73D01004}" destId="{C335CA21-743A-4D83-8406-347D78867DA3}" srcOrd="4" destOrd="0" parTransId="{71B6C22E-2197-482A-81A4-DD4E46B43D92}" sibTransId="{E5A8C35A-2B60-42BB-ADFB-D1A31F7CBA40}"/>
    <dgm:cxn modelId="{2C87B2AF-E4F1-4F10-8B71-DB4A334AE071}" srcId="{F1837C5F-655E-4CFD-8FDC-584F73D01004}" destId="{4D0B1404-FBCD-4A26-81C1-88168217C11B}" srcOrd="2" destOrd="0" parTransId="{6E5329AF-9418-486A-9A3E-8BC28A0EB7BE}" sibTransId="{AA8A736F-EA3E-4199-8D1E-F730CAB6D559}"/>
    <dgm:cxn modelId="{06A10A85-7AA8-4A28-9680-92F009407691}" srcId="{F1837C5F-655E-4CFD-8FDC-584F73D01004}" destId="{A585E195-56B2-4699-8D39-79D0A1315B10}" srcOrd="3" destOrd="0" parTransId="{B037D96F-2645-4A92-BCA3-F1F7C4A0E352}" sibTransId="{50D083FA-B98E-44FB-8C8A-11161811DBDB}"/>
    <dgm:cxn modelId="{A0706EF6-69F1-4679-B926-EC05C5E5592D}" type="presOf" srcId="{7AC222AC-600B-4F05-AD57-606CDEB3BDE0}" destId="{026FEAA2-D415-400F-A8BA-36942580DBA2}" srcOrd="0" destOrd="0" presId="urn:diagrams.loki3.com/BracketList"/>
    <dgm:cxn modelId="{369018DB-136C-4720-9D10-C4003DF5700E}" srcId="{4AEEC84C-9047-4EBF-9BD3-893361AD5016}" destId="{7AC222AC-600B-4F05-AD57-606CDEB3BDE0}" srcOrd="1" destOrd="0" parTransId="{F06F7514-5FAE-4F5C-8703-36F7680B8C3D}" sibTransId="{C2D06992-2182-4464-BFF1-CA147D4E32B1}"/>
    <dgm:cxn modelId="{7B5EFA02-CC89-4730-9459-F851CBC99F8C}" type="presOf" srcId="{A585E195-56B2-4699-8D39-79D0A1315B10}" destId="{4F6BE1F5-51CF-4623-A7BE-211373464587}" srcOrd="0" destOrd="3" presId="urn:diagrams.loki3.com/BracketList"/>
    <dgm:cxn modelId="{ED7B22DD-E08C-4918-B924-43495EC5B880}" srcId="{F1837C5F-655E-4CFD-8FDC-584F73D01004}" destId="{AF048552-D463-4761-92C9-9B719E866101}" srcOrd="1" destOrd="0" parTransId="{EE60E028-4D16-48EE-95BE-3339DEAFBD2F}" sibTransId="{DF597B43-790F-48B5-BB5F-7C94B5959908}"/>
    <dgm:cxn modelId="{E6E50CA9-51C4-4D26-BB8F-1052A5BD26E6}" srcId="{F1837C5F-655E-4CFD-8FDC-584F73D01004}" destId="{D7602286-8A26-442F-ADBA-208BE468799D}" srcOrd="0" destOrd="0" parTransId="{97BF3036-5232-473C-BD81-07D6A11E8B9C}" sibTransId="{15050632-C879-488A-9FDA-C0B829299700}"/>
    <dgm:cxn modelId="{4D902B31-E9E4-4E5C-B24B-EEA23F1D8ADE}" type="presOf" srcId="{C335CA21-743A-4D83-8406-347D78867DA3}" destId="{4F6BE1F5-51CF-4623-A7BE-211373464587}" srcOrd="0" destOrd="4" presId="urn:diagrams.loki3.com/BracketList"/>
    <dgm:cxn modelId="{62DC3C87-6B2D-4A72-9E2C-8766B5D1F82D}" srcId="{4AEEC84C-9047-4EBF-9BD3-893361AD5016}" destId="{F1837C5F-655E-4CFD-8FDC-584F73D01004}" srcOrd="0" destOrd="0" parTransId="{A23E3040-E165-4E97-8C82-B3B24EC3B7E5}" sibTransId="{344FB10D-2782-4174-A788-A4EF49EF62F0}"/>
    <dgm:cxn modelId="{FDC100C2-4D5F-48C8-A8A4-83302B4D9749}" type="presOf" srcId="{CAFAF499-42F2-468E-809A-BAC3CBE92908}" destId="{3917E5C1-E631-4EBA-A4EA-4E5BB1228C25}" srcOrd="0" destOrd="1" presId="urn:diagrams.loki3.com/BracketList"/>
    <dgm:cxn modelId="{9C8522D1-493B-4DE6-A735-1F582E6396EE}" srcId="{7AC222AC-600B-4F05-AD57-606CDEB3BDE0}" destId="{579EF703-1194-49F5-B896-B160D538E705}" srcOrd="0" destOrd="0" parTransId="{2BA50EFE-E73D-43C6-A2BA-F638CED86D32}" sibTransId="{E73AF67F-EC73-4ED0-BC3F-A3C6D2A8223D}"/>
    <dgm:cxn modelId="{9592529D-3B6A-492E-AB90-217C3A909BDC}" srcId="{7AC222AC-600B-4F05-AD57-606CDEB3BDE0}" destId="{CAFAF499-42F2-468E-809A-BAC3CBE92908}" srcOrd="1" destOrd="0" parTransId="{E4C21A36-F2FD-45C2-B517-3F900AA2FDA3}" sibTransId="{0D1E66D7-630D-41A0-91DB-8B4C89280ADA}"/>
    <dgm:cxn modelId="{755921F5-A7B4-4B2B-95DB-E677472ABAB2}" type="presOf" srcId="{4AEEC84C-9047-4EBF-9BD3-893361AD5016}" destId="{31CC0CB9-CAE6-4F48-B1AD-DD047CB6C277}" srcOrd="0" destOrd="0" presId="urn:diagrams.loki3.com/BracketList"/>
    <dgm:cxn modelId="{665983A1-3F3A-4E4D-B25C-3F399A4FFFBA}" type="presOf" srcId="{F1837C5F-655E-4CFD-8FDC-584F73D01004}" destId="{E58E202C-0C78-4024-A4C0-AD4749917446}" srcOrd="0" destOrd="0" presId="urn:diagrams.loki3.com/BracketList"/>
    <dgm:cxn modelId="{638F317F-D483-4CE5-B24E-12648A9A3292}" type="presOf" srcId="{D7602286-8A26-442F-ADBA-208BE468799D}" destId="{4F6BE1F5-51CF-4623-A7BE-211373464587}" srcOrd="0" destOrd="0" presId="urn:diagrams.loki3.com/BracketList"/>
    <dgm:cxn modelId="{213173BB-17F5-4886-B8CE-CCFD518A17B5}" type="presOf" srcId="{579EF703-1194-49F5-B896-B160D538E705}" destId="{3917E5C1-E631-4EBA-A4EA-4E5BB1228C25}" srcOrd="0" destOrd="0" presId="urn:diagrams.loki3.com/BracketList"/>
    <dgm:cxn modelId="{0340F5BE-A6E6-4020-82F4-54A3C1EE0697}" type="presParOf" srcId="{31CC0CB9-CAE6-4F48-B1AD-DD047CB6C277}" destId="{7EC79CD1-3E8C-46CB-AF24-8BADA35BC01A}" srcOrd="0" destOrd="0" presId="urn:diagrams.loki3.com/BracketList"/>
    <dgm:cxn modelId="{19BAC678-C13E-47E4-BC31-7558CE2AD1B8}" type="presParOf" srcId="{7EC79CD1-3E8C-46CB-AF24-8BADA35BC01A}" destId="{E58E202C-0C78-4024-A4C0-AD4749917446}" srcOrd="0" destOrd="0" presId="urn:diagrams.loki3.com/BracketList"/>
    <dgm:cxn modelId="{07E633D4-5233-4944-B529-6912401E0A2A}" type="presParOf" srcId="{7EC79CD1-3E8C-46CB-AF24-8BADA35BC01A}" destId="{42874A34-5C77-4116-8676-9DC1F538B953}" srcOrd="1" destOrd="0" presId="urn:diagrams.loki3.com/BracketList"/>
    <dgm:cxn modelId="{4D109B13-4D38-4E9A-AC77-B1DA7784BC8A}" type="presParOf" srcId="{7EC79CD1-3E8C-46CB-AF24-8BADA35BC01A}" destId="{80DAD272-2CC3-49E8-8FAF-918CE86D9332}" srcOrd="2" destOrd="0" presId="urn:diagrams.loki3.com/BracketList"/>
    <dgm:cxn modelId="{6DACA7BD-A90B-4C63-8BAC-6D08B9F213FF}" type="presParOf" srcId="{7EC79CD1-3E8C-46CB-AF24-8BADA35BC01A}" destId="{4F6BE1F5-51CF-4623-A7BE-211373464587}" srcOrd="3" destOrd="0" presId="urn:diagrams.loki3.com/BracketList"/>
    <dgm:cxn modelId="{C0343467-4B74-4EB2-825A-67A750047201}" type="presParOf" srcId="{31CC0CB9-CAE6-4F48-B1AD-DD047CB6C277}" destId="{9CB8BCA6-463D-4AFE-B623-52988F4B7DBF}" srcOrd="1" destOrd="0" presId="urn:diagrams.loki3.com/BracketList"/>
    <dgm:cxn modelId="{54519AFF-A395-4864-AB6B-CEE96DD2D84D}" type="presParOf" srcId="{31CC0CB9-CAE6-4F48-B1AD-DD047CB6C277}" destId="{AD689EAA-DC07-41D3-97F7-7B0618200E5D}" srcOrd="2" destOrd="0" presId="urn:diagrams.loki3.com/BracketList"/>
    <dgm:cxn modelId="{DE9F84E9-352C-4DEF-85A3-8C40F2BCA268}" type="presParOf" srcId="{AD689EAA-DC07-41D3-97F7-7B0618200E5D}" destId="{026FEAA2-D415-400F-A8BA-36942580DBA2}" srcOrd="0" destOrd="0" presId="urn:diagrams.loki3.com/BracketList"/>
    <dgm:cxn modelId="{D910EFA3-9829-4498-8368-E9BEB01271F5}" type="presParOf" srcId="{AD689EAA-DC07-41D3-97F7-7B0618200E5D}" destId="{AE1DAF15-B865-4626-9F38-FE0362995B02}" srcOrd="1" destOrd="0" presId="urn:diagrams.loki3.com/BracketList"/>
    <dgm:cxn modelId="{74F843CE-490A-4733-A840-E242D98E4B41}" type="presParOf" srcId="{AD689EAA-DC07-41D3-97F7-7B0618200E5D}" destId="{3D7556A4-B091-4C78-9429-40D6F8DB607D}" srcOrd="2" destOrd="0" presId="urn:diagrams.loki3.com/BracketList"/>
    <dgm:cxn modelId="{D1785538-B5AB-417F-A3BE-27585E42860A}" type="presParOf" srcId="{AD689EAA-DC07-41D3-97F7-7B0618200E5D}" destId="{3917E5C1-E631-4EBA-A4EA-4E5BB1228C25}" srcOrd="3" destOrd="0" presId="urn:diagrams.loki3.com/Bracke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0A4DDD-136A-9C41-804F-52391C916BA8}" type="doc">
      <dgm:prSet loTypeId="urn:microsoft.com/office/officeart/2005/8/layout/cycle6" loCatId="" qsTypeId="urn:microsoft.com/office/officeart/2005/8/quickstyle/simple4" qsCatId="simple" csTypeId="urn:microsoft.com/office/officeart/2005/8/colors/accent1_2" csCatId="accent1" phldr="1"/>
      <dgm:spPr/>
      <dgm:t>
        <a:bodyPr/>
        <a:lstStyle/>
        <a:p>
          <a:endParaRPr lang="en-US"/>
        </a:p>
      </dgm:t>
    </dgm:pt>
    <dgm:pt modelId="{C661B787-7B46-6146-92E8-BAB3440E5E77}">
      <dgm:prSet phldrT="[Texto]"/>
      <dgm:spPr>
        <a:solidFill>
          <a:schemeClr val="accent1">
            <a:lumMod val="50000"/>
          </a:schemeClr>
        </a:solidFill>
      </dgm:spPr>
      <dgm:t>
        <a:bodyPr/>
        <a:lstStyle/>
        <a:p>
          <a:r>
            <a:rPr lang="es-PA" b="1" noProof="0" dirty="0" err="1" smtClean="0"/>
            <a:t>Logistics</a:t>
          </a:r>
          <a:endParaRPr lang="es-PA" b="1" noProof="0" dirty="0"/>
        </a:p>
      </dgm:t>
    </dgm:pt>
    <dgm:pt modelId="{0FE2290F-DB00-C443-8E24-D010985D1623}" type="parTrans" cxnId="{BE703103-2D9A-4947-8402-FCB4CEA5E4F2}">
      <dgm:prSet/>
      <dgm:spPr/>
      <dgm:t>
        <a:bodyPr/>
        <a:lstStyle/>
        <a:p>
          <a:endParaRPr lang="en-US"/>
        </a:p>
      </dgm:t>
    </dgm:pt>
    <dgm:pt modelId="{48D0F5C3-B271-C249-84A6-122B360BE9D0}" type="sibTrans" cxnId="{BE703103-2D9A-4947-8402-FCB4CEA5E4F2}">
      <dgm:prSet/>
      <dgm:spPr/>
      <dgm:t>
        <a:bodyPr/>
        <a:lstStyle/>
        <a:p>
          <a:endParaRPr lang="en-US"/>
        </a:p>
      </dgm:t>
    </dgm:pt>
    <dgm:pt modelId="{AAD17A3A-9505-2B44-952F-93E946102539}">
      <dgm:prSet phldrT="[Texto]"/>
      <dgm:spPr/>
      <dgm:t>
        <a:bodyPr/>
        <a:lstStyle/>
        <a:p>
          <a:r>
            <a:rPr lang="es-PA" dirty="0" err="1" smtClean="0"/>
            <a:t>Financial</a:t>
          </a:r>
          <a:r>
            <a:rPr lang="es-PA" dirty="0" smtClean="0"/>
            <a:t> </a:t>
          </a:r>
          <a:r>
            <a:rPr lang="es-PA" dirty="0" err="1" smtClean="0"/>
            <a:t>services</a:t>
          </a:r>
          <a:endParaRPr lang="es-PA" dirty="0"/>
        </a:p>
      </dgm:t>
    </dgm:pt>
    <dgm:pt modelId="{4941C739-5C12-0849-B19B-13F10FCBC93F}" type="parTrans" cxnId="{2171B952-542E-E24F-A892-70BFC9B28A3A}">
      <dgm:prSet/>
      <dgm:spPr/>
      <dgm:t>
        <a:bodyPr/>
        <a:lstStyle/>
        <a:p>
          <a:endParaRPr lang="en-US"/>
        </a:p>
      </dgm:t>
    </dgm:pt>
    <dgm:pt modelId="{FFA30C30-5528-CD4E-9FF2-C30DBA65B4DF}" type="sibTrans" cxnId="{2171B952-542E-E24F-A892-70BFC9B28A3A}">
      <dgm:prSet/>
      <dgm:spPr/>
      <dgm:t>
        <a:bodyPr/>
        <a:lstStyle/>
        <a:p>
          <a:endParaRPr lang="en-US"/>
        </a:p>
      </dgm:t>
    </dgm:pt>
    <dgm:pt modelId="{1241B0FA-7709-CE45-BF1F-7E1C90FA93F4}">
      <dgm:prSet phldrT="[Texto]"/>
      <dgm:spPr/>
      <dgm:t>
        <a:bodyPr/>
        <a:lstStyle/>
        <a:p>
          <a:r>
            <a:rPr lang="es-PA" noProof="0" dirty="0" err="1" smtClean="0"/>
            <a:t>Tourism</a:t>
          </a:r>
          <a:endParaRPr lang="es-PA" noProof="0" dirty="0"/>
        </a:p>
      </dgm:t>
    </dgm:pt>
    <dgm:pt modelId="{01721B79-7EA0-F347-A2FC-2CC4AA1AC485}" type="parTrans" cxnId="{672197F2-0662-474C-ABFE-F6990B9C8840}">
      <dgm:prSet/>
      <dgm:spPr/>
      <dgm:t>
        <a:bodyPr/>
        <a:lstStyle/>
        <a:p>
          <a:endParaRPr lang="en-US"/>
        </a:p>
      </dgm:t>
    </dgm:pt>
    <dgm:pt modelId="{7930010D-3C6D-1E46-9CAA-A8C929B004A1}" type="sibTrans" cxnId="{672197F2-0662-474C-ABFE-F6990B9C8840}">
      <dgm:prSet/>
      <dgm:spPr/>
      <dgm:t>
        <a:bodyPr/>
        <a:lstStyle/>
        <a:p>
          <a:endParaRPr lang="en-US"/>
        </a:p>
      </dgm:t>
    </dgm:pt>
    <dgm:pt modelId="{128CAA1C-CD59-A248-B954-BBE9C13ED517}">
      <dgm:prSet phldrT="[Texto]"/>
      <dgm:spPr/>
      <dgm:t>
        <a:bodyPr/>
        <a:lstStyle/>
        <a:p>
          <a:r>
            <a:rPr lang="es-PA" noProof="0" dirty="0" err="1" smtClean="0"/>
            <a:t>Agriculture</a:t>
          </a:r>
          <a:endParaRPr lang="es-PA" noProof="0" dirty="0"/>
        </a:p>
      </dgm:t>
    </dgm:pt>
    <dgm:pt modelId="{592BE44C-DC32-BF4F-A994-F9126F6EA623}" type="parTrans" cxnId="{C942F22C-B66E-E849-9983-3232269F2B0A}">
      <dgm:prSet/>
      <dgm:spPr/>
      <dgm:t>
        <a:bodyPr/>
        <a:lstStyle/>
        <a:p>
          <a:endParaRPr lang="en-US"/>
        </a:p>
      </dgm:t>
    </dgm:pt>
    <dgm:pt modelId="{5C9D865D-1889-A04A-BCC2-972B2B9D8215}" type="sibTrans" cxnId="{C942F22C-B66E-E849-9983-3232269F2B0A}">
      <dgm:prSet/>
      <dgm:spPr/>
      <dgm:t>
        <a:bodyPr/>
        <a:lstStyle/>
        <a:p>
          <a:endParaRPr lang="en-US"/>
        </a:p>
      </dgm:t>
    </dgm:pt>
    <dgm:pt modelId="{BBCF6F9E-32B9-452E-9B5B-E9D185345600}">
      <dgm:prSet phldrT="[Texto]"/>
      <dgm:spPr/>
      <dgm:t>
        <a:bodyPr/>
        <a:lstStyle/>
        <a:p>
          <a:r>
            <a:rPr lang="es-PA" noProof="0" dirty="0" err="1" smtClean="0"/>
            <a:t>Infrastructure</a:t>
          </a:r>
          <a:endParaRPr lang="es-PA" noProof="0" dirty="0"/>
        </a:p>
      </dgm:t>
    </dgm:pt>
    <dgm:pt modelId="{75C5C1E4-9DBD-4160-9B23-E8BF00F20EE9}" type="parTrans" cxnId="{F50D58EE-3EDB-431A-9AC0-7E3B83260172}">
      <dgm:prSet/>
      <dgm:spPr/>
      <dgm:t>
        <a:bodyPr/>
        <a:lstStyle/>
        <a:p>
          <a:endParaRPr lang="es-ES"/>
        </a:p>
      </dgm:t>
    </dgm:pt>
    <dgm:pt modelId="{8EB973CC-ADBE-4F4B-9D6A-EB45D2EED188}" type="sibTrans" cxnId="{F50D58EE-3EDB-431A-9AC0-7E3B83260172}">
      <dgm:prSet/>
      <dgm:spPr/>
      <dgm:t>
        <a:bodyPr/>
        <a:lstStyle/>
        <a:p>
          <a:endParaRPr lang="es-ES"/>
        </a:p>
      </dgm:t>
    </dgm:pt>
    <dgm:pt modelId="{5342FD7C-05A2-4EDC-9B44-AFA10D328DB6}">
      <dgm:prSet phldrT="[Texto]"/>
      <dgm:spPr/>
      <dgm:t>
        <a:bodyPr/>
        <a:lstStyle/>
        <a:p>
          <a:r>
            <a:rPr lang="es-PA" noProof="0" dirty="0" err="1" smtClean="0"/>
            <a:t>Science</a:t>
          </a:r>
          <a:r>
            <a:rPr lang="es-PA" noProof="0" dirty="0" smtClean="0"/>
            <a:t> &amp; </a:t>
          </a:r>
          <a:r>
            <a:rPr lang="es-PA" noProof="0" dirty="0" err="1" smtClean="0"/>
            <a:t>Technology</a:t>
          </a:r>
          <a:endParaRPr lang="es-PA" noProof="0" dirty="0"/>
        </a:p>
      </dgm:t>
    </dgm:pt>
    <dgm:pt modelId="{4F56369D-2B29-4EF5-AB8E-4130A4CEA3E7}" type="parTrans" cxnId="{59A86B74-620A-407B-AEF3-457C05FF369C}">
      <dgm:prSet/>
      <dgm:spPr/>
      <dgm:t>
        <a:bodyPr/>
        <a:lstStyle/>
        <a:p>
          <a:endParaRPr lang="es-ES"/>
        </a:p>
      </dgm:t>
    </dgm:pt>
    <dgm:pt modelId="{24F0BC1F-AC92-4D36-80F1-D6F38D5D9CC3}" type="sibTrans" cxnId="{59A86B74-620A-407B-AEF3-457C05FF369C}">
      <dgm:prSet/>
      <dgm:spPr/>
      <dgm:t>
        <a:bodyPr/>
        <a:lstStyle/>
        <a:p>
          <a:endParaRPr lang="es-ES"/>
        </a:p>
      </dgm:t>
    </dgm:pt>
    <dgm:pt modelId="{4FA360B9-FAD3-BC4E-AC3C-4DA266C96F06}">
      <dgm:prSet phldrT="[Texto]"/>
      <dgm:spPr/>
      <dgm:t>
        <a:bodyPr/>
        <a:lstStyle/>
        <a:p>
          <a:r>
            <a:rPr lang="es-PA" noProof="0" dirty="0" err="1" smtClean="0"/>
            <a:t>Energy</a:t>
          </a:r>
          <a:r>
            <a:rPr lang="es-PA" noProof="0" dirty="0" smtClean="0"/>
            <a:t> </a:t>
          </a:r>
          <a:r>
            <a:rPr lang="es-PA" noProof="0" dirty="0" err="1" smtClean="0"/>
            <a:t>Solutions</a:t>
          </a:r>
          <a:endParaRPr lang="es-PA" noProof="0" dirty="0"/>
        </a:p>
      </dgm:t>
    </dgm:pt>
    <dgm:pt modelId="{9E7BF936-9C6E-7043-A073-ECFCB5DAB881}" type="sibTrans" cxnId="{4BB68935-91CC-E041-8081-6C886F3735B3}">
      <dgm:prSet/>
      <dgm:spPr/>
      <dgm:t>
        <a:bodyPr/>
        <a:lstStyle/>
        <a:p>
          <a:endParaRPr lang="en-US"/>
        </a:p>
      </dgm:t>
    </dgm:pt>
    <dgm:pt modelId="{FDFD818C-ECB8-8E4A-B8C7-31FE1A8CC1CB}" type="parTrans" cxnId="{4BB68935-91CC-E041-8081-6C886F3735B3}">
      <dgm:prSet/>
      <dgm:spPr/>
      <dgm:t>
        <a:bodyPr/>
        <a:lstStyle/>
        <a:p>
          <a:endParaRPr lang="en-US"/>
        </a:p>
      </dgm:t>
    </dgm:pt>
    <dgm:pt modelId="{A904F60C-DB10-3F4A-85C6-EA530179B089}" type="pres">
      <dgm:prSet presAssocID="{AC0A4DDD-136A-9C41-804F-52391C916BA8}" presName="cycle" presStyleCnt="0">
        <dgm:presLayoutVars>
          <dgm:dir/>
          <dgm:resizeHandles val="exact"/>
        </dgm:presLayoutVars>
      </dgm:prSet>
      <dgm:spPr/>
      <dgm:t>
        <a:bodyPr/>
        <a:lstStyle/>
        <a:p>
          <a:endParaRPr lang="en-US"/>
        </a:p>
      </dgm:t>
    </dgm:pt>
    <dgm:pt modelId="{92278655-A13E-7D4D-B6D7-A26EBED3084D}" type="pres">
      <dgm:prSet presAssocID="{C661B787-7B46-6146-92E8-BAB3440E5E77}" presName="node" presStyleLbl="node1" presStyleIdx="0" presStyleCnt="7">
        <dgm:presLayoutVars>
          <dgm:bulletEnabled val="1"/>
        </dgm:presLayoutVars>
      </dgm:prSet>
      <dgm:spPr/>
      <dgm:t>
        <a:bodyPr/>
        <a:lstStyle/>
        <a:p>
          <a:endParaRPr lang="en-US"/>
        </a:p>
      </dgm:t>
    </dgm:pt>
    <dgm:pt modelId="{A5B4DDE2-7137-1643-A422-127369E44D3F}" type="pres">
      <dgm:prSet presAssocID="{C661B787-7B46-6146-92E8-BAB3440E5E77}" presName="spNode" presStyleCnt="0"/>
      <dgm:spPr/>
    </dgm:pt>
    <dgm:pt modelId="{5D6A8D3B-9177-B846-886F-BDF8EFB334AC}" type="pres">
      <dgm:prSet presAssocID="{48D0F5C3-B271-C249-84A6-122B360BE9D0}" presName="sibTrans" presStyleLbl="sibTrans1D1" presStyleIdx="0" presStyleCnt="7"/>
      <dgm:spPr/>
      <dgm:t>
        <a:bodyPr/>
        <a:lstStyle/>
        <a:p>
          <a:endParaRPr lang="en-US"/>
        </a:p>
      </dgm:t>
    </dgm:pt>
    <dgm:pt modelId="{F1D95E5E-9A1F-6745-8EFF-A52429748911}" type="pres">
      <dgm:prSet presAssocID="{AAD17A3A-9505-2B44-952F-93E946102539}" presName="node" presStyleLbl="node1" presStyleIdx="1" presStyleCnt="7">
        <dgm:presLayoutVars>
          <dgm:bulletEnabled val="1"/>
        </dgm:presLayoutVars>
      </dgm:prSet>
      <dgm:spPr/>
      <dgm:t>
        <a:bodyPr/>
        <a:lstStyle/>
        <a:p>
          <a:endParaRPr lang="en-US"/>
        </a:p>
      </dgm:t>
    </dgm:pt>
    <dgm:pt modelId="{985F0059-DB26-8C44-8DDA-BC7CEC9B6636}" type="pres">
      <dgm:prSet presAssocID="{AAD17A3A-9505-2B44-952F-93E946102539}" presName="spNode" presStyleCnt="0"/>
      <dgm:spPr/>
    </dgm:pt>
    <dgm:pt modelId="{B3DF9546-C37C-F244-9895-4B4472E8B0BF}" type="pres">
      <dgm:prSet presAssocID="{FFA30C30-5528-CD4E-9FF2-C30DBA65B4DF}" presName="sibTrans" presStyleLbl="sibTrans1D1" presStyleIdx="1" presStyleCnt="7"/>
      <dgm:spPr/>
      <dgm:t>
        <a:bodyPr/>
        <a:lstStyle/>
        <a:p>
          <a:endParaRPr lang="en-US"/>
        </a:p>
      </dgm:t>
    </dgm:pt>
    <dgm:pt modelId="{10F85A61-4D62-5049-A0E4-0FA67A46BC9E}" type="pres">
      <dgm:prSet presAssocID="{1241B0FA-7709-CE45-BF1F-7E1C90FA93F4}" presName="node" presStyleLbl="node1" presStyleIdx="2" presStyleCnt="7">
        <dgm:presLayoutVars>
          <dgm:bulletEnabled val="1"/>
        </dgm:presLayoutVars>
      </dgm:prSet>
      <dgm:spPr/>
      <dgm:t>
        <a:bodyPr/>
        <a:lstStyle/>
        <a:p>
          <a:endParaRPr lang="en-US"/>
        </a:p>
      </dgm:t>
    </dgm:pt>
    <dgm:pt modelId="{B229328A-4AB7-D84B-9124-0B03A9580B6C}" type="pres">
      <dgm:prSet presAssocID="{1241B0FA-7709-CE45-BF1F-7E1C90FA93F4}" presName="spNode" presStyleCnt="0"/>
      <dgm:spPr/>
    </dgm:pt>
    <dgm:pt modelId="{96697B53-E69E-1949-9310-F18CBA85F7A8}" type="pres">
      <dgm:prSet presAssocID="{7930010D-3C6D-1E46-9CAA-A8C929B004A1}" presName="sibTrans" presStyleLbl="sibTrans1D1" presStyleIdx="2" presStyleCnt="7"/>
      <dgm:spPr/>
      <dgm:t>
        <a:bodyPr/>
        <a:lstStyle/>
        <a:p>
          <a:endParaRPr lang="en-US"/>
        </a:p>
      </dgm:t>
    </dgm:pt>
    <dgm:pt modelId="{E70E9FDF-D0F3-524F-8102-3D9CBE50FD92}" type="pres">
      <dgm:prSet presAssocID="{4FA360B9-FAD3-BC4E-AC3C-4DA266C96F06}" presName="node" presStyleLbl="node1" presStyleIdx="3" presStyleCnt="7" custScaleY="118222" custRadScaleRad="98435" custRadScaleInc="18801">
        <dgm:presLayoutVars>
          <dgm:bulletEnabled val="1"/>
        </dgm:presLayoutVars>
      </dgm:prSet>
      <dgm:spPr/>
      <dgm:t>
        <a:bodyPr/>
        <a:lstStyle/>
        <a:p>
          <a:endParaRPr lang="en-US"/>
        </a:p>
      </dgm:t>
    </dgm:pt>
    <dgm:pt modelId="{DF8B0E02-18BF-054C-871E-E042020A0A31}" type="pres">
      <dgm:prSet presAssocID="{4FA360B9-FAD3-BC4E-AC3C-4DA266C96F06}" presName="spNode" presStyleCnt="0"/>
      <dgm:spPr/>
    </dgm:pt>
    <dgm:pt modelId="{682FE3EC-39D4-F245-8D18-171B5ED0D7E7}" type="pres">
      <dgm:prSet presAssocID="{9E7BF936-9C6E-7043-A073-ECFCB5DAB881}" presName="sibTrans" presStyleLbl="sibTrans1D1" presStyleIdx="3" presStyleCnt="7"/>
      <dgm:spPr/>
      <dgm:t>
        <a:bodyPr/>
        <a:lstStyle/>
        <a:p>
          <a:endParaRPr lang="en-US"/>
        </a:p>
      </dgm:t>
    </dgm:pt>
    <dgm:pt modelId="{1F95711E-4C27-D445-9027-13E34B3A1876}" type="pres">
      <dgm:prSet presAssocID="{128CAA1C-CD59-A248-B954-BBE9C13ED517}" presName="node" presStyleLbl="node1" presStyleIdx="4" presStyleCnt="7">
        <dgm:presLayoutVars>
          <dgm:bulletEnabled val="1"/>
        </dgm:presLayoutVars>
      </dgm:prSet>
      <dgm:spPr/>
      <dgm:t>
        <a:bodyPr/>
        <a:lstStyle/>
        <a:p>
          <a:endParaRPr lang="en-US"/>
        </a:p>
      </dgm:t>
    </dgm:pt>
    <dgm:pt modelId="{A3E3CCE1-4844-7A46-9D0F-6941E1EFC2EE}" type="pres">
      <dgm:prSet presAssocID="{128CAA1C-CD59-A248-B954-BBE9C13ED517}" presName="spNode" presStyleCnt="0"/>
      <dgm:spPr/>
    </dgm:pt>
    <dgm:pt modelId="{3858F56D-4644-394A-9609-D7173B51F8D4}" type="pres">
      <dgm:prSet presAssocID="{5C9D865D-1889-A04A-BCC2-972B2B9D8215}" presName="sibTrans" presStyleLbl="sibTrans1D1" presStyleIdx="4" presStyleCnt="7"/>
      <dgm:spPr/>
      <dgm:t>
        <a:bodyPr/>
        <a:lstStyle/>
        <a:p>
          <a:endParaRPr lang="en-US"/>
        </a:p>
      </dgm:t>
    </dgm:pt>
    <dgm:pt modelId="{774E34D0-A987-41EC-B52D-AADAA6EB9E1D}" type="pres">
      <dgm:prSet presAssocID="{BBCF6F9E-32B9-452E-9B5B-E9D185345600}" presName="node" presStyleLbl="node1" presStyleIdx="5" presStyleCnt="7">
        <dgm:presLayoutVars>
          <dgm:bulletEnabled val="1"/>
        </dgm:presLayoutVars>
      </dgm:prSet>
      <dgm:spPr/>
      <dgm:t>
        <a:bodyPr/>
        <a:lstStyle/>
        <a:p>
          <a:endParaRPr lang="es-ES"/>
        </a:p>
      </dgm:t>
    </dgm:pt>
    <dgm:pt modelId="{F06F8575-4D90-4058-96DD-58C5A60C2A1F}" type="pres">
      <dgm:prSet presAssocID="{BBCF6F9E-32B9-452E-9B5B-E9D185345600}" presName="spNode" presStyleCnt="0"/>
      <dgm:spPr/>
    </dgm:pt>
    <dgm:pt modelId="{2AF92B6D-DAEF-43A7-8502-1881384CC953}" type="pres">
      <dgm:prSet presAssocID="{8EB973CC-ADBE-4F4B-9D6A-EB45D2EED188}" presName="sibTrans" presStyleLbl="sibTrans1D1" presStyleIdx="5" presStyleCnt="7"/>
      <dgm:spPr/>
      <dgm:t>
        <a:bodyPr/>
        <a:lstStyle/>
        <a:p>
          <a:endParaRPr lang="es-ES"/>
        </a:p>
      </dgm:t>
    </dgm:pt>
    <dgm:pt modelId="{313B3688-9935-4AA3-9535-9113D596C0F4}" type="pres">
      <dgm:prSet presAssocID="{5342FD7C-05A2-4EDC-9B44-AFA10D328DB6}" presName="node" presStyleLbl="node1" presStyleIdx="6" presStyleCnt="7">
        <dgm:presLayoutVars>
          <dgm:bulletEnabled val="1"/>
        </dgm:presLayoutVars>
      </dgm:prSet>
      <dgm:spPr/>
      <dgm:t>
        <a:bodyPr/>
        <a:lstStyle/>
        <a:p>
          <a:endParaRPr lang="es-ES"/>
        </a:p>
      </dgm:t>
    </dgm:pt>
    <dgm:pt modelId="{C11A866D-B664-4D80-9CC3-0428E2462CFC}" type="pres">
      <dgm:prSet presAssocID="{5342FD7C-05A2-4EDC-9B44-AFA10D328DB6}" presName="spNode" presStyleCnt="0"/>
      <dgm:spPr/>
    </dgm:pt>
    <dgm:pt modelId="{9D8E9A9A-DB7A-4D3B-BE0C-D8647339FB0A}" type="pres">
      <dgm:prSet presAssocID="{24F0BC1F-AC92-4D36-80F1-D6F38D5D9CC3}" presName="sibTrans" presStyleLbl="sibTrans1D1" presStyleIdx="6" presStyleCnt="7"/>
      <dgm:spPr/>
      <dgm:t>
        <a:bodyPr/>
        <a:lstStyle/>
        <a:p>
          <a:endParaRPr lang="es-ES"/>
        </a:p>
      </dgm:t>
    </dgm:pt>
  </dgm:ptLst>
  <dgm:cxnLst>
    <dgm:cxn modelId="{CCFA8B7A-54B9-4EA5-AC9A-CF1E1370C80A}" type="presOf" srcId="{128CAA1C-CD59-A248-B954-BBE9C13ED517}" destId="{1F95711E-4C27-D445-9027-13E34B3A1876}" srcOrd="0" destOrd="0" presId="urn:microsoft.com/office/officeart/2005/8/layout/cycle6"/>
    <dgm:cxn modelId="{C3A4A08D-A63C-4485-9362-1678FD8EF305}" type="presOf" srcId="{4FA360B9-FAD3-BC4E-AC3C-4DA266C96F06}" destId="{E70E9FDF-D0F3-524F-8102-3D9CBE50FD92}" srcOrd="0" destOrd="0" presId="urn:microsoft.com/office/officeart/2005/8/layout/cycle6"/>
    <dgm:cxn modelId="{C942F22C-B66E-E849-9983-3232269F2B0A}" srcId="{AC0A4DDD-136A-9C41-804F-52391C916BA8}" destId="{128CAA1C-CD59-A248-B954-BBE9C13ED517}" srcOrd="4" destOrd="0" parTransId="{592BE44C-DC32-BF4F-A994-F9126F6EA623}" sibTransId="{5C9D865D-1889-A04A-BCC2-972B2B9D8215}"/>
    <dgm:cxn modelId="{59A86B74-620A-407B-AEF3-457C05FF369C}" srcId="{AC0A4DDD-136A-9C41-804F-52391C916BA8}" destId="{5342FD7C-05A2-4EDC-9B44-AFA10D328DB6}" srcOrd="6" destOrd="0" parTransId="{4F56369D-2B29-4EF5-AB8E-4130A4CEA3E7}" sibTransId="{24F0BC1F-AC92-4D36-80F1-D6F38D5D9CC3}"/>
    <dgm:cxn modelId="{962861EB-499C-4594-A3B1-62E5E09C5308}" type="presOf" srcId="{5C9D865D-1889-A04A-BCC2-972B2B9D8215}" destId="{3858F56D-4644-394A-9609-D7173B51F8D4}" srcOrd="0" destOrd="0" presId="urn:microsoft.com/office/officeart/2005/8/layout/cycle6"/>
    <dgm:cxn modelId="{E1586DC4-ED4A-40F1-B4C1-78CCC3CEFD15}" type="presOf" srcId="{1241B0FA-7709-CE45-BF1F-7E1C90FA93F4}" destId="{10F85A61-4D62-5049-A0E4-0FA67A46BC9E}" srcOrd="0" destOrd="0" presId="urn:microsoft.com/office/officeart/2005/8/layout/cycle6"/>
    <dgm:cxn modelId="{1453F4C0-559F-45AE-A2A0-0A04C613D48E}" type="presOf" srcId="{48D0F5C3-B271-C249-84A6-122B360BE9D0}" destId="{5D6A8D3B-9177-B846-886F-BDF8EFB334AC}" srcOrd="0" destOrd="0" presId="urn:microsoft.com/office/officeart/2005/8/layout/cycle6"/>
    <dgm:cxn modelId="{F50D58EE-3EDB-431A-9AC0-7E3B83260172}" srcId="{AC0A4DDD-136A-9C41-804F-52391C916BA8}" destId="{BBCF6F9E-32B9-452E-9B5B-E9D185345600}" srcOrd="5" destOrd="0" parTransId="{75C5C1E4-9DBD-4160-9B23-E8BF00F20EE9}" sibTransId="{8EB973CC-ADBE-4F4B-9D6A-EB45D2EED188}"/>
    <dgm:cxn modelId="{8DEBAECA-B105-449E-8435-F60DEF84ABED}" type="presOf" srcId="{5342FD7C-05A2-4EDC-9B44-AFA10D328DB6}" destId="{313B3688-9935-4AA3-9535-9113D596C0F4}" srcOrd="0" destOrd="0" presId="urn:microsoft.com/office/officeart/2005/8/layout/cycle6"/>
    <dgm:cxn modelId="{067DF962-DFBE-4D25-B284-4E6F2FF664AC}" type="presOf" srcId="{C661B787-7B46-6146-92E8-BAB3440E5E77}" destId="{92278655-A13E-7D4D-B6D7-A26EBED3084D}" srcOrd="0" destOrd="0" presId="urn:microsoft.com/office/officeart/2005/8/layout/cycle6"/>
    <dgm:cxn modelId="{672197F2-0662-474C-ABFE-F6990B9C8840}" srcId="{AC0A4DDD-136A-9C41-804F-52391C916BA8}" destId="{1241B0FA-7709-CE45-BF1F-7E1C90FA93F4}" srcOrd="2" destOrd="0" parTransId="{01721B79-7EA0-F347-A2FC-2CC4AA1AC485}" sibTransId="{7930010D-3C6D-1E46-9CAA-A8C929B004A1}"/>
    <dgm:cxn modelId="{615C5C6F-2A95-48AD-9655-5B34CB109FAE}" type="presOf" srcId="{BBCF6F9E-32B9-452E-9B5B-E9D185345600}" destId="{774E34D0-A987-41EC-B52D-AADAA6EB9E1D}" srcOrd="0" destOrd="0" presId="urn:microsoft.com/office/officeart/2005/8/layout/cycle6"/>
    <dgm:cxn modelId="{BCDDB15F-C2B0-48DE-B9FA-3F12D0E8BBEB}" type="presOf" srcId="{AC0A4DDD-136A-9C41-804F-52391C916BA8}" destId="{A904F60C-DB10-3F4A-85C6-EA530179B089}" srcOrd="0" destOrd="0" presId="urn:microsoft.com/office/officeart/2005/8/layout/cycle6"/>
    <dgm:cxn modelId="{F9B2561F-21B7-4035-945E-20BE76C05976}" type="presOf" srcId="{7930010D-3C6D-1E46-9CAA-A8C929B004A1}" destId="{96697B53-E69E-1949-9310-F18CBA85F7A8}" srcOrd="0" destOrd="0" presId="urn:microsoft.com/office/officeart/2005/8/layout/cycle6"/>
    <dgm:cxn modelId="{4117F240-EC38-44F8-B67A-5093CCE2E670}" type="presOf" srcId="{AAD17A3A-9505-2B44-952F-93E946102539}" destId="{F1D95E5E-9A1F-6745-8EFF-A52429748911}" srcOrd="0" destOrd="0" presId="urn:microsoft.com/office/officeart/2005/8/layout/cycle6"/>
    <dgm:cxn modelId="{990F37C1-D11C-4333-8687-70A33A186E82}" type="presOf" srcId="{8EB973CC-ADBE-4F4B-9D6A-EB45D2EED188}" destId="{2AF92B6D-DAEF-43A7-8502-1881384CC953}" srcOrd="0" destOrd="0" presId="urn:microsoft.com/office/officeart/2005/8/layout/cycle6"/>
    <dgm:cxn modelId="{BE703103-2D9A-4947-8402-FCB4CEA5E4F2}" srcId="{AC0A4DDD-136A-9C41-804F-52391C916BA8}" destId="{C661B787-7B46-6146-92E8-BAB3440E5E77}" srcOrd="0" destOrd="0" parTransId="{0FE2290F-DB00-C443-8E24-D010985D1623}" sibTransId="{48D0F5C3-B271-C249-84A6-122B360BE9D0}"/>
    <dgm:cxn modelId="{4BB68935-91CC-E041-8081-6C886F3735B3}" srcId="{AC0A4DDD-136A-9C41-804F-52391C916BA8}" destId="{4FA360B9-FAD3-BC4E-AC3C-4DA266C96F06}" srcOrd="3" destOrd="0" parTransId="{FDFD818C-ECB8-8E4A-B8C7-31FE1A8CC1CB}" sibTransId="{9E7BF936-9C6E-7043-A073-ECFCB5DAB881}"/>
    <dgm:cxn modelId="{BE21C0C8-C2E7-4A1F-A40B-D1BD23CD1103}" type="presOf" srcId="{FFA30C30-5528-CD4E-9FF2-C30DBA65B4DF}" destId="{B3DF9546-C37C-F244-9895-4B4472E8B0BF}" srcOrd="0" destOrd="0" presId="urn:microsoft.com/office/officeart/2005/8/layout/cycle6"/>
    <dgm:cxn modelId="{6CD53E8F-254A-497F-BE45-3C81A5FA8CB1}" type="presOf" srcId="{24F0BC1F-AC92-4D36-80F1-D6F38D5D9CC3}" destId="{9D8E9A9A-DB7A-4D3B-BE0C-D8647339FB0A}" srcOrd="0" destOrd="0" presId="urn:microsoft.com/office/officeart/2005/8/layout/cycle6"/>
    <dgm:cxn modelId="{2171B952-542E-E24F-A892-70BFC9B28A3A}" srcId="{AC0A4DDD-136A-9C41-804F-52391C916BA8}" destId="{AAD17A3A-9505-2B44-952F-93E946102539}" srcOrd="1" destOrd="0" parTransId="{4941C739-5C12-0849-B19B-13F10FCBC93F}" sibTransId="{FFA30C30-5528-CD4E-9FF2-C30DBA65B4DF}"/>
    <dgm:cxn modelId="{E6F404A4-802B-4898-9200-F3F43F67CEB1}" type="presOf" srcId="{9E7BF936-9C6E-7043-A073-ECFCB5DAB881}" destId="{682FE3EC-39D4-F245-8D18-171B5ED0D7E7}" srcOrd="0" destOrd="0" presId="urn:microsoft.com/office/officeart/2005/8/layout/cycle6"/>
    <dgm:cxn modelId="{54C6C135-ADCA-490C-9916-F38671C69322}" type="presParOf" srcId="{A904F60C-DB10-3F4A-85C6-EA530179B089}" destId="{92278655-A13E-7D4D-B6D7-A26EBED3084D}" srcOrd="0" destOrd="0" presId="urn:microsoft.com/office/officeart/2005/8/layout/cycle6"/>
    <dgm:cxn modelId="{ED35F9A3-630F-4AA6-9DD6-DEA4B638EC17}" type="presParOf" srcId="{A904F60C-DB10-3F4A-85C6-EA530179B089}" destId="{A5B4DDE2-7137-1643-A422-127369E44D3F}" srcOrd="1" destOrd="0" presId="urn:microsoft.com/office/officeart/2005/8/layout/cycle6"/>
    <dgm:cxn modelId="{E8C2797B-02E1-4EDD-9C48-088D73C271CD}" type="presParOf" srcId="{A904F60C-DB10-3F4A-85C6-EA530179B089}" destId="{5D6A8D3B-9177-B846-886F-BDF8EFB334AC}" srcOrd="2" destOrd="0" presId="urn:microsoft.com/office/officeart/2005/8/layout/cycle6"/>
    <dgm:cxn modelId="{5F587E0F-9A41-4EED-9E66-6726DA5D41F4}" type="presParOf" srcId="{A904F60C-DB10-3F4A-85C6-EA530179B089}" destId="{F1D95E5E-9A1F-6745-8EFF-A52429748911}" srcOrd="3" destOrd="0" presId="urn:microsoft.com/office/officeart/2005/8/layout/cycle6"/>
    <dgm:cxn modelId="{09B3F84F-5003-44C8-8A2D-9BCD52063890}" type="presParOf" srcId="{A904F60C-DB10-3F4A-85C6-EA530179B089}" destId="{985F0059-DB26-8C44-8DDA-BC7CEC9B6636}" srcOrd="4" destOrd="0" presId="urn:microsoft.com/office/officeart/2005/8/layout/cycle6"/>
    <dgm:cxn modelId="{49576797-3BE8-4661-AC3C-2783ED93B5D4}" type="presParOf" srcId="{A904F60C-DB10-3F4A-85C6-EA530179B089}" destId="{B3DF9546-C37C-F244-9895-4B4472E8B0BF}" srcOrd="5" destOrd="0" presId="urn:microsoft.com/office/officeart/2005/8/layout/cycle6"/>
    <dgm:cxn modelId="{00BF78CE-2335-4BD5-BC8E-28FE36438775}" type="presParOf" srcId="{A904F60C-DB10-3F4A-85C6-EA530179B089}" destId="{10F85A61-4D62-5049-A0E4-0FA67A46BC9E}" srcOrd="6" destOrd="0" presId="urn:microsoft.com/office/officeart/2005/8/layout/cycle6"/>
    <dgm:cxn modelId="{14E3146D-F385-4F2C-AE70-CDA7DA641730}" type="presParOf" srcId="{A904F60C-DB10-3F4A-85C6-EA530179B089}" destId="{B229328A-4AB7-D84B-9124-0B03A9580B6C}" srcOrd="7" destOrd="0" presId="urn:microsoft.com/office/officeart/2005/8/layout/cycle6"/>
    <dgm:cxn modelId="{716B2224-1E4B-4DF2-BCAD-FABFB133A2B4}" type="presParOf" srcId="{A904F60C-DB10-3F4A-85C6-EA530179B089}" destId="{96697B53-E69E-1949-9310-F18CBA85F7A8}" srcOrd="8" destOrd="0" presId="urn:microsoft.com/office/officeart/2005/8/layout/cycle6"/>
    <dgm:cxn modelId="{4A71E9FD-1445-4B7E-B669-6E91E9A5AD03}" type="presParOf" srcId="{A904F60C-DB10-3F4A-85C6-EA530179B089}" destId="{E70E9FDF-D0F3-524F-8102-3D9CBE50FD92}" srcOrd="9" destOrd="0" presId="urn:microsoft.com/office/officeart/2005/8/layout/cycle6"/>
    <dgm:cxn modelId="{5C102B6A-0D3B-495A-80A7-FE9F50BB129B}" type="presParOf" srcId="{A904F60C-DB10-3F4A-85C6-EA530179B089}" destId="{DF8B0E02-18BF-054C-871E-E042020A0A31}" srcOrd="10" destOrd="0" presId="urn:microsoft.com/office/officeart/2005/8/layout/cycle6"/>
    <dgm:cxn modelId="{520E6BE6-EA80-401A-87FE-EB18F28ADBEA}" type="presParOf" srcId="{A904F60C-DB10-3F4A-85C6-EA530179B089}" destId="{682FE3EC-39D4-F245-8D18-171B5ED0D7E7}" srcOrd="11" destOrd="0" presId="urn:microsoft.com/office/officeart/2005/8/layout/cycle6"/>
    <dgm:cxn modelId="{F8B6CBFD-B576-4964-A3D2-D6E7B0EF29A8}" type="presParOf" srcId="{A904F60C-DB10-3F4A-85C6-EA530179B089}" destId="{1F95711E-4C27-D445-9027-13E34B3A1876}" srcOrd="12" destOrd="0" presId="urn:microsoft.com/office/officeart/2005/8/layout/cycle6"/>
    <dgm:cxn modelId="{D43679EC-F59D-44CD-8308-927011CA6805}" type="presParOf" srcId="{A904F60C-DB10-3F4A-85C6-EA530179B089}" destId="{A3E3CCE1-4844-7A46-9D0F-6941E1EFC2EE}" srcOrd="13" destOrd="0" presId="urn:microsoft.com/office/officeart/2005/8/layout/cycle6"/>
    <dgm:cxn modelId="{A0C09B3C-776D-4970-AB29-82D104094706}" type="presParOf" srcId="{A904F60C-DB10-3F4A-85C6-EA530179B089}" destId="{3858F56D-4644-394A-9609-D7173B51F8D4}" srcOrd="14" destOrd="0" presId="urn:microsoft.com/office/officeart/2005/8/layout/cycle6"/>
    <dgm:cxn modelId="{A56D889C-9D76-4F40-8E07-F50B4373F4A8}" type="presParOf" srcId="{A904F60C-DB10-3F4A-85C6-EA530179B089}" destId="{774E34D0-A987-41EC-B52D-AADAA6EB9E1D}" srcOrd="15" destOrd="0" presId="urn:microsoft.com/office/officeart/2005/8/layout/cycle6"/>
    <dgm:cxn modelId="{4A543FCD-AF58-4E62-9591-6DB5F23A2892}" type="presParOf" srcId="{A904F60C-DB10-3F4A-85C6-EA530179B089}" destId="{F06F8575-4D90-4058-96DD-58C5A60C2A1F}" srcOrd="16" destOrd="0" presId="urn:microsoft.com/office/officeart/2005/8/layout/cycle6"/>
    <dgm:cxn modelId="{052371C0-D52D-4486-BD55-1C56C65FD330}" type="presParOf" srcId="{A904F60C-DB10-3F4A-85C6-EA530179B089}" destId="{2AF92B6D-DAEF-43A7-8502-1881384CC953}" srcOrd="17" destOrd="0" presId="urn:microsoft.com/office/officeart/2005/8/layout/cycle6"/>
    <dgm:cxn modelId="{A69A0A70-39E0-49FB-B7DB-C410D0A22D79}" type="presParOf" srcId="{A904F60C-DB10-3F4A-85C6-EA530179B089}" destId="{313B3688-9935-4AA3-9535-9113D596C0F4}" srcOrd="18" destOrd="0" presId="urn:microsoft.com/office/officeart/2005/8/layout/cycle6"/>
    <dgm:cxn modelId="{D682F06E-34C6-4B1B-891D-E9F18CA57D94}" type="presParOf" srcId="{A904F60C-DB10-3F4A-85C6-EA530179B089}" destId="{C11A866D-B664-4D80-9CC3-0428E2462CFC}" srcOrd="19" destOrd="0" presId="urn:microsoft.com/office/officeart/2005/8/layout/cycle6"/>
    <dgm:cxn modelId="{6FC03435-01BA-4E2B-969C-812B49478DA1}" type="presParOf" srcId="{A904F60C-DB10-3F4A-85C6-EA530179B089}" destId="{9D8E9A9A-DB7A-4D3B-BE0C-D8647339FB0A}" srcOrd="20" destOrd="0" presId="urn:microsoft.com/office/officeart/2005/8/layout/cycle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170FCB-815B-482C-AA23-E8AFB272AC8A}" type="doc">
      <dgm:prSet loTypeId="urn:microsoft.com/office/officeart/2005/8/layout/matrix2" loCatId="matrix" qsTypeId="urn:microsoft.com/office/officeart/2005/8/quickstyle/3d1" qsCatId="3D" csTypeId="urn:microsoft.com/office/officeart/2005/8/colors/accent1_1" csCatId="accent1" phldr="1"/>
      <dgm:spPr/>
      <dgm:t>
        <a:bodyPr/>
        <a:lstStyle/>
        <a:p>
          <a:endParaRPr lang="es-PA"/>
        </a:p>
      </dgm:t>
    </dgm:pt>
    <dgm:pt modelId="{67F6B39F-61F5-419E-B568-650000F4B5EC}">
      <dgm:prSet phldrT="[Texto]"/>
      <dgm:spPr/>
      <dgm:t>
        <a:bodyPr/>
        <a:lstStyle/>
        <a:p>
          <a:r>
            <a:rPr lang="es-PA" dirty="0" smtClean="0"/>
            <a:t>Fiscal</a:t>
          </a:r>
          <a:endParaRPr lang="es-PA" dirty="0"/>
        </a:p>
      </dgm:t>
    </dgm:pt>
    <dgm:pt modelId="{865A28A2-9A69-4C82-A7C2-134ED9C56C2D}" type="parTrans" cxnId="{2A78083C-D0D2-4CCF-8D9E-1B220FA89E5A}">
      <dgm:prSet/>
      <dgm:spPr/>
      <dgm:t>
        <a:bodyPr/>
        <a:lstStyle/>
        <a:p>
          <a:endParaRPr lang="es-PA"/>
        </a:p>
      </dgm:t>
    </dgm:pt>
    <dgm:pt modelId="{CCC2CC8A-3FBC-44AD-B0A2-7915485DAD8A}" type="sibTrans" cxnId="{2A78083C-D0D2-4CCF-8D9E-1B220FA89E5A}">
      <dgm:prSet/>
      <dgm:spPr/>
      <dgm:t>
        <a:bodyPr/>
        <a:lstStyle/>
        <a:p>
          <a:endParaRPr lang="es-PA"/>
        </a:p>
      </dgm:t>
    </dgm:pt>
    <dgm:pt modelId="{36E3BE7B-8F09-48B8-8D08-0A59F1062DB9}">
      <dgm:prSet phldrT="[Texto]"/>
      <dgm:spPr/>
      <dgm:t>
        <a:bodyPr/>
        <a:lstStyle/>
        <a:p>
          <a:r>
            <a:rPr lang="es-PA" dirty="0" smtClean="0"/>
            <a:t>Labor</a:t>
          </a:r>
          <a:endParaRPr lang="es-PA" dirty="0"/>
        </a:p>
      </dgm:t>
    </dgm:pt>
    <dgm:pt modelId="{124C23B1-E65A-4B72-B419-6E0BDF93024F}" type="parTrans" cxnId="{3635C891-D98E-47D1-A14D-D99EB7417888}">
      <dgm:prSet/>
      <dgm:spPr/>
      <dgm:t>
        <a:bodyPr/>
        <a:lstStyle/>
        <a:p>
          <a:endParaRPr lang="es-PA"/>
        </a:p>
      </dgm:t>
    </dgm:pt>
    <dgm:pt modelId="{DB21B119-8B51-4481-BA26-E063D6A50A9F}" type="sibTrans" cxnId="{3635C891-D98E-47D1-A14D-D99EB7417888}">
      <dgm:prSet/>
      <dgm:spPr/>
      <dgm:t>
        <a:bodyPr/>
        <a:lstStyle/>
        <a:p>
          <a:endParaRPr lang="es-PA"/>
        </a:p>
      </dgm:t>
    </dgm:pt>
    <dgm:pt modelId="{C9D81E26-2903-4545-A7E3-BBCDE9B45099}">
      <dgm:prSet phldrT="[Texto]"/>
      <dgm:spPr/>
      <dgm:t>
        <a:bodyPr/>
        <a:lstStyle/>
        <a:p>
          <a:r>
            <a:rPr lang="en-US" noProof="0" dirty="0" smtClean="0"/>
            <a:t>Migratory</a:t>
          </a:r>
          <a:endParaRPr lang="en-US" noProof="0" dirty="0"/>
        </a:p>
      </dgm:t>
    </dgm:pt>
    <dgm:pt modelId="{473EDA11-421E-47C8-BE7C-020C37F655E8}" type="parTrans" cxnId="{8D87CE47-580E-42EA-BCBE-42B29649418C}">
      <dgm:prSet/>
      <dgm:spPr/>
      <dgm:t>
        <a:bodyPr/>
        <a:lstStyle/>
        <a:p>
          <a:endParaRPr lang="es-PA"/>
        </a:p>
      </dgm:t>
    </dgm:pt>
    <dgm:pt modelId="{72D032E0-3DE8-49E3-8DC3-035142E30D22}" type="sibTrans" cxnId="{8D87CE47-580E-42EA-BCBE-42B29649418C}">
      <dgm:prSet/>
      <dgm:spPr/>
      <dgm:t>
        <a:bodyPr/>
        <a:lstStyle/>
        <a:p>
          <a:endParaRPr lang="es-PA"/>
        </a:p>
      </dgm:t>
    </dgm:pt>
    <dgm:pt modelId="{72A6156D-5140-4960-A555-DD8F164C37F4}">
      <dgm:prSet phldrT="[Texto]"/>
      <dgm:spPr/>
      <dgm:t>
        <a:bodyPr/>
        <a:lstStyle/>
        <a:p>
          <a:r>
            <a:rPr lang="es-PA" dirty="0" smtClean="0"/>
            <a:t>Customs</a:t>
          </a:r>
          <a:endParaRPr lang="es-PA" dirty="0"/>
        </a:p>
      </dgm:t>
    </dgm:pt>
    <dgm:pt modelId="{CFB7712C-441B-4038-9FB1-D6D44D7F537F}" type="parTrans" cxnId="{247410EA-EEBF-4D51-95E1-036BBFD157A1}">
      <dgm:prSet/>
      <dgm:spPr/>
      <dgm:t>
        <a:bodyPr/>
        <a:lstStyle/>
        <a:p>
          <a:endParaRPr lang="es-PA"/>
        </a:p>
      </dgm:t>
    </dgm:pt>
    <dgm:pt modelId="{1C3F8DF4-AE44-4838-99B4-51805BA37049}" type="sibTrans" cxnId="{247410EA-EEBF-4D51-95E1-036BBFD157A1}">
      <dgm:prSet/>
      <dgm:spPr/>
      <dgm:t>
        <a:bodyPr/>
        <a:lstStyle/>
        <a:p>
          <a:endParaRPr lang="es-PA"/>
        </a:p>
      </dgm:t>
    </dgm:pt>
    <dgm:pt modelId="{81FA8CB2-BAC0-4A64-AA53-AD8EFAB121D9}" type="pres">
      <dgm:prSet presAssocID="{9B170FCB-815B-482C-AA23-E8AFB272AC8A}" presName="matrix" presStyleCnt="0">
        <dgm:presLayoutVars>
          <dgm:chMax val="1"/>
          <dgm:dir/>
          <dgm:resizeHandles val="exact"/>
        </dgm:presLayoutVars>
      </dgm:prSet>
      <dgm:spPr/>
      <dgm:t>
        <a:bodyPr/>
        <a:lstStyle/>
        <a:p>
          <a:endParaRPr lang="es-PA"/>
        </a:p>
      </dgm:t>
    </dgm:pt>
    <dgm:pt modelId="{0AA06551-7770-4A36-8A39-DD6ECB243250}" type="pres">
      <dgm:prSet presAssocID="{9B170FCB-815B-482C-AA23-E8AFB272AC8A}" presName="axisShape" presStyleLbl="bgShp" presStyleIdx="0" presStyleCnt="1"/>
      <dgm:spPr/>
      <dgm:t>
        <a:bodyPr/>
        <a:lstStyle/>
        <a:p>
          <a:endParaRPr lang="es-PA"/>
        </a:p>
      </dgm:t>
    </dgm:pt>
    <dgm:pt modelId="{309A39BE-3120-48D2-9920-0F96FBA396FC}" type="pres">
      <dgm:prSet presAssocID="{9B170FCB-815B-482C-AA23-E8AFB272AC8A}" presName="rect1" presStyleLbl="node1" presStyleIdx="0" presStyleCnt="4">
        <dgm:presLayoutVars>
          <dgm:chMax val="0"/>
          <dgm:chPref val="0"/>
          <dgm:bulletEnabled val="1"/>
        </dgm:presLayoutVars>
      </dgm:prSet>
      <dgm:spPr/>
      <dgm:t>
        <a:bodyPr/>
        <a:lstStyle/>
        <a:p>
          <a:endParaRPr lang="es-PA"/>
        </a:p>
      </dgm:t>
    </dgm:pt>
    <dgm:pt modelId="{4D8051D9-50A2-4827-9983-07D1522616C7}" type="pres">
      <dgm:prSet presAssocID="{9B170FCB-815B-482C-AA23-E8AFB272AC8A}" presName="rect2" presStyleLbl="node1" presStyleIdx="1" presStyleCnt="4">
        <dgm:presLayoutVars>
          <dgm:chMax val="0"/>
          <dgm:chPref val="0"/>
          <dgm:bulletEnabled val="1"/>
        </dgm:presLayoutVars>
      </dgm:prSet>
      <dgm:spPr/>
      <dgm:t>
        <a:bodyPr/>
        <a:lstStyle/>
        <a:p>
          <a:endParaRPr lang="es-PA"/>
        </a:p>
      </dgm:t>
    </dgm:pt>
    <dgm:pt modelId="{598561CB-9A5A-4C84-9B71-E331DAFE57F0}" type="pres">
      <dgm:prSet presAssocID="{9B170FCB-815B-482C-AA23-E8AFB272AC8A}" presName="rect3" presStyleLbl="node1" presStyleIdx="2" presStyleCnt="4">
        <dgm:presLayoutVars>
          <dgm:chMax val="0"/>
          <dgm:chPref val="0"/>
          <dgm:bulletEnabled val="1"/>
        </dgm:presLayoutVars>
      </dgm:prSet>
      <dgm:spPr/>
      <dgm:t>
        <a:bodyPr/>
        <a:lstStyle/>
        <a:p>
          <a:endParaRPr lang="es-PA"/>
        </a:p>
      </dgm:t>
    </dgm:pt>
    <dgm:pt modelId="{1DF46F89-1808-477B-9D9E-C52B642B046A}" type="pres">
      <dgm:prSet presAssocID="{9B170FCB-815B-482C-AA23-E8AFB272AC8A}" presName="rect4" presStyleLbl="node1" presStyleIdx="3" presStyleCnt="4">
        <dgm:presLayoutVars>
          <dgm:chMax val="0"/>
          <dgm:chPref val="0"/>
          <dgm:bulletEnabled val="1"/>
        </dgm:presLayoutVars>
      </dgm:prSet>
      <dgm:spPr/>
      <dgm:t>
        <a:bodyPr/>
        <a:lstStyle/>
        <a:p>
          <a:endParaRPr lang="es-PA"/>
        </a:p>
      </dgm:t>
    </dgm:pt>
  </dgm:ptLst>
  <dgm:cxnLst>
    <dgm:cxn modelId="{E1C4AF3B-47C4-4A11-9723-99DE88F155AE}" type="presOf" srcId="{9B170FCB-815B-482C-AA23-E8AFB272AC8A}" destId="{81FA8CB2-BAC0-4A64-AA53-AD8EFAB121D9}" srcOrd="0" destOrd="0" presId="urn:microsoft.com/office/officeart/2005/8/layout/matrix2"/>
    <dgm:cxn modelId="{2A78083C-D0D2-4CCF-8D9E-1B220FA89E5A}" srcId="{9B170FCB-815B-482C-AA23-E8AFB272AC8A}" destId="{67F6B39F-61F5-419E-B568-650000F4B5EC}" srcOrd="0" destOrd="0" parTransId="{865A28A2-9A69-4C82-A7C2-134ED9C56C2D}" sibTransId="{CCC2CC8A-3FBC-44AD-B0A2-7915485DAD8A}"/>
    <dgm:cxn modelId="{247410EA-EEBF-4D51-95E1-036BBFD157A1}" srcId="{9B170FCB-815B-482C-AA23-E8AFB272AC8A}" destId="{72A6156D-5140-4960-A555-DD8F164C37F4}" srcOrd="3" destOrd="0" parTransId="{CFB7712C-441B-4038-9FB1-D6D44D7F537F}" sibTransId="{1C3F8DF4-AE44-4838-99B4-51805BA37049}"/>
    <dgm:cxn modelId="{3635C891-D98E-47D1-A14D-D99EB7417888}" srcId="{9B170FCB-815B-482C-AA23-E8AFB272AC8A}" destId="{36E3BE7B-8F09-48B8-8D08-0A59F1062DB9}" srcOrd="1" destOrd="0" parTransId="{124C23B1-E65A-4B72-B419-6E0BDF93024F}" sibTransId="{DB21B119-8B51-4481-BA26-E063D6A50A9F}"/>
    <dgm:cxn modelId="{C7C0C61B-B34D-4145-9D00-4480FC3B2F4C}" type="presOf" srcId="{C9D81E26-2903-4545-A7E3-BBCDE9B45099}" destId="{598561CB-9A5A-4C84-9B71-E331DAFE57F0}" srcOrd="0" destOrd="0" presId="urn:microsoft.com/office/officeart/2005/8/layout/matrix2"/>
    <dgm:cxn modelId="{8D87CE47-580E-42EA-BCBE-42B29649418C}" srcId="{9B170FCB-815B-482C-AA23-E8AFB272AC8A}" destId="{C9D81E26-2903-4545-A7E3-BBCDE9B45099}" srcOrd="2" destOrd="0" parTransId="{473EDA11-421E-47C8-BE7C-020C37F655E8}" sibTransId="{72D032E0-3DE8-49E3-8DC3-035142E30D22}"/>
    <dgm:cxn modelId="{46E6E739-4252-4FDF-8838-E19C8C644444}" type="presOf" srcId="{36E3BE7B-8F09-48B8-8D08-0A59F1062DB9}" destId="{4D8051D9-50A2-4827-9983-07D1522616C7}" srcOrd="0" destOrd="0" presId="urn:microsoft.com/office/officeart/2005/8/layout/matrix2"/>
    <dgm:cxn modelId="{6C2B915C-0D2E-4F43-B4F1-7D7CD7F7827B}" type="presOf" srcId="{67F6B39F-61F5-419E-B568-650000F4B5EC}" destId="{309A39BE-3120-48D2-9920-0F96FBA396FC}" srcOrd="0" destOrd="0" presId="urn:microsoft.com/office/officeart/2005/8/layout/matrix2"/>
    <dgm:cxn modelId="{8807DF28-4269-441C-81C1-E9D149FF9999}" type="presOf" srcId="{72A6156D-5140-4960-A555-DD8F164C37F4}" destId="{1DF46F89-1808-477B-9D9E-C52B642B046A}" srcOrd="0" destOrd="0" presId="urn:microsoft.com/office/officeart/2005/8/layout/matrix2"/>
    <dgm:cxn modelId="{8C42C5FA-C587-4487-A631-F44F68FBF063}" type="presParOf" srcId="{81FA8CB2-BAC0-4A64-AA53-AD8EFAB121D9}" destId="{0AA06551-7770-4A36-8A39-DD6ECB243250}" srcOrd="0" destOrd="0" presId="urn:microsoft.com/office/officeart/2005/8/layout/matrix2"/>
    <dgm:cxn modelId="{106763CF-DA3B-4BCD-8C1B-EFC11D2D3111}" type="presParOf" srcId="{81FA8CB2-BAC0-4A64-AA53-AD8EFAB121D9}" destId="{309A39BE-3120-48D2-9920-0F96FBA396FC}" srcOrd="1" destOrd="0" presId="urn:microsoft.com/office/officeart/2005/8/layout/matrix2"/>
    <dgm:cxn modelId="{1127F1E3-A3EF-4889-96C7-9DC31CA3F7AE}" type="presParOf" srcId="{81FA8CB2-BAC0-4A64-AA53-AD8EFAB121D9}" destId="{4D8051D9-50A2-4827-9983-07D1522616C7}" srcOrd="2" destOrd="0" presId="urn:microsoft.com/office/officeart/2005/8/layout/matrix2"/>
    <dgm:cxn modelId="{7A9CBD5C-6F72-41AB-9099-ED72AA2918E0}" type="presParOf" srcId="{81FA8CB2-BAC0-4A64-AA53-AD8EFAB121D9}" destId="{598561CB-9A5A-4C84-9B71-E331DAFE57F0}" srcOrd="3" destOrd="0" presId="urn:microsoft.com/office/officeart/2005/8/layout/matrix2"/>
    <dgm:cxn modelId="{931E6E3B-8474-48BE-99DD-E0A3EE7F2216}" type="presParOf" srcId="{81FA8CB2-BAC0-4A64-AA53-AD8EFAB121D9}" destId="{1DF46F89-1808-477B-9D9E-C52B642B046A}"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8E202C-0C78-4024-A4C0-AD4749917446}">
      <dsp:nvSpPr>
        <dsp:cNvPr id="0" name=""/>
        <dsp:cNvSpPr/>
      </dsp:nvSpPr>
      <dsp:spPr>
        <a:xfrm>
          <a:off x="2154" y="1120750"/>
          <a:ext cx="2082114" cy="928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0" tIns="63500" rIns="177800" bIns="63500" numCol="1" spcCol="1270" anchor="ctr" anchorCtr="0">
          <a:noAutofit/>
        </a:bodyPr>
        <a:lstStyle/>
        <a:p>
          <a:pPr lvl="0" algn="ctr" defTabSz="1111250">
            <a:lnSpc>
              <a:spcPct val="90000"/>
            </a:lnSpc>
            <a:spcBef>
              <a:spcPct val="0"/>
            </a:spcBef>
            <a:spcAft>
              <a:spcPct val="35000"/>
            </a:spcAft>
          </a:pPr>
          <a:r>
            <a:rPr lang="es-CR" sz="2500" kern="1200" dirty="0" err="1" smtClean="0">
              <a:solidFill>
                <a:schemeClr val="tx2"/>
              </a:solidFill>
              <a:latin typeface="Trebuchet MS" panose="020B0603020202020204" pitchFamily="34" charset="0"/>
            </a:rPr>
            <a:t>Agricultural</a:t>
          </a:r>
          <a:endParaRPr lang="es-CR" sz="2500" kern="1200" dirty="0" smtClean="0">
            <a:solidFill>
              <a:schemeClr val="tx2"/>
            </a:solidFill>
            <a:latin typeface="Trebuchet MS" panose="020B0603020202020204" pitchFamily="34" charset="0"/>
          </a:endParaRPr>
        </a:p>
        <a:p>
          <a:pPr lvl="0" algn="ctr" defTabSz="1111250">
            <a:lnSpc>
              <a:spcPct val="90000"/>
            </a:lnSpc>
            <a:spcBef>
              <a:spcPct val="0"/>
            </a:spcBef>
            <a:spcAft>
              <a:spcPct val="35000"/>
            </a:spcAft>
          </a:pPr>
          <a:r>
            <a:rPr lang="es-CR" sz="2500" kern="1200" dirty="0" smtClean="0">
              <a:solidFill>
                <a:schemeClr val="tx2"/>
              </a:solidFill>
              <a:latin typeface="Trebuchet MS" panose="020B0603020202020204" pitchFamily="34" charset="0"/>
            </a:rPr>
            <a:t>Sector</a:t>
          </a:r>
          <a:endParaRPr lang="fr-BE" sz="2500" kern="1200" dirty="0">
            <a:solidFill>
              <a:schemeClr val="tx2"/>
            </a:solidFill>
            <a:latin typeface="Trebuchet MS" panose="020B0603020202020204" pitchFamily="34" charset="0"/>
          </a:endParaRPr>
        </a:p>
      </dsp:txBody>
      <dsp:txXfrm>
        <a:off x="2154" y="1120750"/>
        <a:ext cx="2082114" cy="928125"/>
      </dsp:txXfrm>
    </dsp:sp>
    <dsp:sp modelId="{42874A34-5C77-4116-8676-9DC1F538B953}">
      <dsp:nvSpPr>
        <dsp:cNvPr id="0" name=""/>
        <dsp:cNvSpPr/>
      </dsp:nvSpPr>
      <dsp:spPr>
        <a:xfrm>
          <a:off x="2084269" y="903220"/>
          <a:ext cx="416422" cy="1363183"/>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F6BE1F5-51CF-4623-A7BE-211373464587}">
      <dsp:nvSpPr>
        <dsp:cNvPr id="0" name=""/>
        <dsp:cNvSpPr/>
      </dsp:nvSpPr>
      <dsp:spPr>
        <a:xfrm>
          <a:off x="2667261" y="564312"/>
          <a:ext cx="5683511" cy="2040999"/>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s-ES" sz="1400" kern="1200" dirty="0" smtClean="0">
              <a:solidFill>
                <a:schemeClr val="bg1"/>
              </a:solidFill>
              <a:effectLst/>
              <a:latin typeface="Trebuchet MS" panose="020B0603020202020204" pitchFamily="34" charset="0"/>
            </a:rPr>
            <a:t>1,186 </a:t>
          </a:r>
          <a:r>
            <a:rPr lang="es-ES" sz="1400" kern="1200" dirty="0" err="1" smtClean="0">
              <a:solidFill>
                <a:schemeClr val="bg1"/>
              </a:solidFill>
              <a:effectLst/>
              <a:latin typeface="Trebuchet MS" panose="020B0603020202020204" pitchFamily="34" charset="0"/>
            </a:rPr>
            <a:t>products</a:t>
          </a:r>
          <a:r>
            <a:rPr lang="es-ES" sz="1400" kern="1200" dirty="0" smtClean="0">
              <a:solidFill>
                <a:schemeClr val="bg1"/>
              </a:solidFill>
              <a:effectLst/>
              <a:latin typeface="Trebuchet MS" panose="020B0603020202020204" pitchFamily="34" charset="0"/>
            </a:rPr>
            <a:t> </a:t>
          </a:r>
          <a:r>
            <a:rPr lang="es-ES" sz="1400" kern="1200" dirty="0" err="1" smtClean="0">
              <a:solidFill>
                <a:schemeClr val="bg1"/>
              </a:solidFill>
              <a:effectLst/>
              <a:latin typeface="Trebuchet MS" panose="020B0603020202020204" pitchFamily="34" charset="0"/>
            </a:rPr>
            <a:t>with</a:t>
          </a:r>
          <a:r>
            <a:rPr lang="es-ES" sz="1400" kern="1200" dirty="0" smtClean="0">
              <a:solidFill>
                <a:schemeClr val="bg1"/>
              </a:solidFill>
              <a:effectLst/>
              <a:latin typeface="Trebuchet MS" panose="020B0603020202020204" pitchFamily="34" charset="0"/>
            </a:rPr>
            <a:t> </a:t>
          </a:r>
          <a:r>
            <a:rPr lang="es-ES" sz="1400" kern="1200" dirty="0" err="1" smtClean="0">
              <a:solidFill>
                <a:schemeClr val="bg1"/>
              </a:solidFill>
              <a:effectLst/>
              <a:latin typeface="Trebuchet MS" panose="020B0603020202020204" pitchFamily="34" charset="0"/>
            </a:rPr>
            <a:t>immediate</a:t>
          </a:r>
          <a:r>
            <a:rPr lang="es-ES" sz="1400" kern="1200" baseline="0" dirty="0" smtClean="0">
              <a:solidFill>
                <a:schemeClr val="bg1"/>
              </a:solidFill>
              <a:effectLst/>
              <a:latin typeface="Trebuchet MS" panose="020B0603020202020204" pitchFamily="34" charset="0"/>
            </a:rPr>
            <a:t> </a:t>
          </a:r>
          <a:r>
            <a:rPr lang="es-ES" sz="1400" kern="1200" baseline="0" dirty="0" err="1" smtClean="0">
              <a:solidFill>
                <a:schemeClr val="bg1"/>
              </a:solidFill>
              <a:effectLst/>
              <a:latin typeface="Trebuchet MS" panose="020B0603020202020204" pitchFamily="34" charset="0"/>
            </a:rPr>
            <a:t>market</a:t>
          </a:r>
          <a:r>
            <a:rPr lang="es-ES" sz="1400" kern="1200" baseline="0" dirty="0" smtClean="0">
              <a:solidFill>
                <a:schemeClr val="bg1"/>
              </a:solidFill>
              <a:effectLst/>
              <a:latin typeface="Trebuchet MS" panose="020B0603020202020204" pitchFamily="34" charset="0"/>
            </a:rPr>
            <a:t> </a:t>
          </a:r>
          <a:r>
            <a:rPr lang="es-ES" sz="1400" kern="1200" baseline="0" dirty="0" err="1" smtClean="0">
              <a:solidFill>
                <a:schemeClr val="bg1"/>
              </a:solidFill>
              <a:effectLst/>
              <a:latin typeface="Trebuchet MS" panose="020B0603020202020204" pitchFamily="34" charset="0"/>
            </a:rPr>
            <a:t>access</a:t>
          </a:r>
          <a:endParaRPr lang="fr-BE" sz="1400" kern="1200" dirty="0">
            <a:solidFill>
              <a:schemeClr val="bg1"/>
            </a:solidFill>
          </a:endParaRPr>
        </a:p>
        <a:p>
          <a:pPr marL="114300" lvl="1" indent="-114300" algn="l" defTabSz="622300">
            <a:lnSpc>
              <a:spcPct val="90000"/>
            </a:lnSpc>
            <a:spcBef>
              <a:spcPct val="0"/>
            </a:spcBef>
            <a:spcAft>
              <a:spcPct val="15000"/>
            </a:spcAft>
            <a:buChar char="••"/>
          </a:pPr>
          <a:r>
            <a:rPr lang="en-US" sz="1400" b="0" i="0" kern="1200" dirty="0" smtClean="0">
              <a:solidFill>
                <a:schemeClr val="bg1"/>
              </a:solidFill>
              <a:effectLst/>
              <a:latin typeface="Trebuchet MS" panose="020B0603020202020204" pitchFamily="34" charset="0"/>
            </a:rPr>
            <a:t>348 products with tariff dismantling periods of 3, 5 and 10 years</a:t>
          </a:r>
        </a:p>
        <a:p>
          <a:pPr marL="114300" lvl="1" indent="-114300" algn="l" defTabSz="622300">
            <a:lnSpc>
              <a:spcPct val="90000"/>
            </a:lnSpc>
            <a:spcBef>
              <a:spcPct val="0"/>
            </a:spcBef>
            <a:spcAft>
              <a:spcPct val="15000"/>
            </a:spcAft>
            <a:buChar char="••"/>
          </a:pPr>
          <a:r>
            <a:rPr lang="es-ES" sz="1400" kern="1200" dirty="0" smtClean="0">
              <a:solidFill>
                <a:schemeClr val="bg1"/>
              </a:solidFill>
              <a:effectLst/>
              <a:latin typeface="Trebuchet MS" panose="020B0603020202020204" pitchFamily="34" charset="0"/>
            </a:rPr>
            <a:t>8 </a:t>
          </a:r>
          <a:r>
            <a:rPr lang="es-ES" sz="1400" kern="1200" dirty="0" err="1" smtClean="0">
              <a:solidFill>
                <a:schemeClr val="bg1"/>
              </a:solidFill>
              <a:effectLst/>
              <a:latin typeface="Trebuchet MS" panose="020B0603020202020204" pitchFamily="34" charset="0"/>
            </a:rPr>
            <a:t>products</a:t>
          </a:r>
          <a:r>
            <a:rPr lang="es-ES" sz="1400" kern="1200" baseline="0" dirty="0" smtClean="0">
              <a:solidFill>
                <a:schemeClr val="bg1"/>
              </a:solidFill>
              <a:effectLst/>
              <a:latin typeface="Trebuchet MS" panose="020B0603020202020204" pitchFamily="34" charset="0"/>
            </a:rPr>
            <a:t> </a:t>
          </a:r>
          <a:r>
            <a:rPr lang="es-ES" sz="1400" kern="1200" baseline="0" dirty="0" err="1" smtClean="0">
              <a:solidFill>
                <a:schemeClr val="bg1"/>
              </a:solidFill>
              <a:effectLst/>
              <a:latin typeface="Trebuchet MS" panose="020B0603020202020204" pitchFamily="34" charset="0"/>
            </a:rPr>
            <a:t>with</a:t>
          </a:r>
          <a:r>
            <a:rPr lang="es-ES" sz="1400" kern="1200" baseline="0" dirty="0" smtClean="0">
              <a:solidFill>
                <a:schemeClr val="bg1"/>
              </a:solidFill>
              <a:effectLst/>
              <a:latin typeface="Trebuchet MS" panose="020B0603020202020204" pitchFamily="34" charset="0"/>
            </a:rPr>
            <a:t> shares</a:t>
          </a:r>
        </a:p>
        <a:p>
          <a:pPr marL="114300" lvl="1" indent="-114300" algn="l" defTabSz="622300">
            <a:lnSpc>
              <a:spcPct val="90000"/>
            </a:lnSpc>
            <a:spcBef>
              <a:spcPct val="0"/>
            </a:spcBef>
            <a:spcAft>
              <a:spcPct val="15000"/>
            </a:spcAft>
            <a:buChar char="••"/>
          </a:pPr>
          <a:r>
            <a:rPr lang="en-US" sz="1400" kern="1200" dirty="0" smtClean="0">
              <a:solidFill>
                <a:schemeClr val="bg1"/>
              </a:solidFill>
              <a:effectLst/>
              <a:latin typeface="Trebuchet MS" panose="020B0603020202020204" pitchFamily="34" charset="0"/>
            </a:rPr>
            <a:t>Tariff relief for bananas to € 75/MT in 10 years</a:t>
          </a:r>
        </a:p>
        <a:p>
          <a:pPr marL="114300" lvl="1" indent="-114300" algn="l" defTabSz="622300">
            <a:lnSpc>
              <a:spcPct val="90000"/>
            </a:lnSpc>
            <a:spcBef>
              <a:spcPct val="0"/>
            </a:spcBef>
            <a:spcAft>
              <a:spcPct val="15000"/>
            </a:spcAft>
            <a:buChar char="••"/>
          </a:pPr>
          <a:r>
            <a:rPr lang="en-US" sz="1400" kern="1200" dirty="0" smtClean="0">
              <a:solidFill>
                <a:schemeClr val="bg1"/>
              </a:solidFill>
              <a:effectLst/>
              <a:latin typeface="Trebuchet MS" panose="020B0603020202020204" pitchFamily="34" charset="0"/>
            </a:rPr>
            <a:t>Input prices are maintained for 50 products, including: cucumbers, zucchini and artichokes</a:t>
          </a:r>
          <a:endParaRPr lang="es-ES" sz="1400" kern="1200" dirty="0">
            <a:solidFill>
              <a:schemeClr val="bg1"/>
            </a:solidFill>
            <a:effectLst/>
            <a:latin typeface="Trebuchet MS" panose="020B0603020202020204" pitchFamily="34" charset="0"/>
          </a:endParaRPr>
        </a:p>
      </dsp:txBody>
      <dsp:txXfrm>
        <a:off x="2667261" y="564312"/>
        <a:ext cx="5683511" cy="2040999"/>
      </dsp:txXfrm>
    </dsp:sp>
    <dsp:sp modelId="{026FEAA2-D415-400F-A8BA-36942580DBA2}">
      <dsp:nvSpPr>
        <dsp:cNvPr id="0" name=""/>
        <dsp:cNvSpPr/>
      </dsp:nvSpPr>
      <dsp:spPr>
        <a:xfrm>
          <a:off x="2154" y="2695312"/>
          <a:ext cx="2086192" cy="804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0" tIns="63500" rIns="177800" bIns="63500" numCol="1" spcCol="1270" anchor="ctr" anchorCtr="0">
          <a:noAutofit/>
        </a:bodyPr>
        <a:lstStyle/>
        <a:p>
          <a:pPr lvl="0" algn="ctr" defTabSz="1111250">
            <a:lnSpc>
              <a:spcPct val="90000"/>
            </a:lnSpc>
            <a:spcBef>
              <a:spcPct val="0"/>
            </a:spcBef>
            <a:spcAft>
              <a:spcPct val="35000"/>
            </a:spcAft>
          </a:pPr>
          <a:r>
            <a:rPr lang="es-CR" sz="2500" kern="1200" dirty="0" smtClean="0">
              <a:solidFill>
                <a:schemeClr val="tx2"/>
              </a:solidFill>
              <a:latin typeface="Trebuchet MS" panose="020B0603020202020204" pitchFamily="34" charset="0"/>
            </a:rPr>
            <a:t>Industrial Sector</a:t>
          </a:r>
          <a:endParaRPr lang="fr-BE" sz="2500" kern="1200" dirty="0">
            <a:solidFill>
              <a:schemeClr val="tx2"/>
            </a:solidFill>
            <a:latin typeface="Trebuchet MS" panose="020B0603020202020204" pitchFamily="34" charset="0"/>
          </a:endParaRPr>
        </a:p>
      </dsp:txBody>
      <dsp:txXfrm>
        <a:off x="2154" y="2695312"/>
        <a:ext cx="2086192" cy="804375"/>
      </dsp:txXfrm>
    </dsp:sp>
    <dsp:sp modelId="{AE1DAF15-B865-4626-9F38-FE0362995B02}">
      <dsp:nvSpPr>
        <dsp:cNvPr id="0" name=""/>
        <dsp:cNvSpPr/>
      </dsp:nvSpPr>
      <dsp:spPr>
        <a:xfrm>
          <a:off x="2088347" y="2695312"/>
          <a:ext cx="417238" cy="804375"/>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917E5C1-E631-4EBA-A4EA-4E5BB1228C25}">
      <dsp:nvSpPr>
        <dsp:cNvPr id="0" name=""/>
        <dsp:cNvSpPr/>
      </dsp:nvSpPr>
      <dsp:spPr>
        <a:xfrm>
          <a:off x="2672481" y="2695312"/>
          <a:ext cx="5674444" cy="804375"/>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solidFill>
                <a:schemeClr val="bg1"/>
              </a:solidFill>
              <a:effectLst/>
              <a:latin typeface="Trebuchet MS" panose="020B0603020202020204" pitchFamily="34" charset="0"/>
            </a:rPr>
            <a:t>7,625 products with immediate access</a:t>
          </a:r>
          <a:endParaRPr lang="fr-BE" sz="1400" kern="1200" dirty="0">
            <a:solidFill>
              <a:schemeClr val="bg1"/>
            </a:solidFill>
            <a:effectLst/>
            <a:latin typeface="Trebuchet MS" panose="020B0603020202020204" pitchFamily="34" charset="0"/>
          </a:endParaRPr>
        </a:p>
        <a:p>
          <a:pPr marL="114300" lvl="1" indent="-114300" algn="l" defTabSz="622300">
            <a:lnSpc>
              <a:spcPct val="90000"/>
            </a:lnSpc>
            <a:spcBef>
              <a:spcPct val="0"/>
            </a:spcBef>
            <a:spcAft>
              <a:spcPct val="15000"/>
            </a:spcAft>
            <a:buChar char="••"/>
          </a:pPr>
          <a:r>
            <a:rPr lang="en-US" sz="1400" kern="1200" dirty="0" smtClean="0">
              <a:solidFill>
                <a:schemeClr val="bg1"/>
              </a:solidFill>
              <a:effectLst/>
              <a:latin typeface="Trebuchet MS" panose="020B0603020202020204" pitchFamily="34" charset="0"/>
            </a:rPr>
            <a:t>59 products with tariff dismantling periods of 3, 5 and 7 years. No exclusions</a:t>
          </a:r>
          <a:endParaRPr lang="fr-BE" sz="1400" kern="1200" dirty="0">
            <a:solidFill>
              <a:schemeClr val="bg1"/>
            </a:solidFill>
            <a:effectLst/>
            <a:latin typeface="Trebuchet MS" panose="020B0603020202020204" pitchFamily="34" charset="0"/>
          </a:endParaRPr>
        </a:p>
      </dsp:txBody>
      <dsp:txXfrm>
        <a:off x="2672481" y="2695312"/>
        <a:ext cx="5674444" cy="8043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278655-A13E-7D4D-B6D7-A26EBED3084D}">
      <dsp:nvSpPr>
        <dsp:cNvPr id="0" name=""/>
        <dsp:cNvSpPr/>
      </dsp:nvSpPr>
      <dsp:spPr>
        <a:xfrm>
          <a:off x="1722423" y="-24803"/>
          <a:ext cx="930375" cy="604744"/>
        </a:xfrm>
        <a:prstGeom prst="roundRect">
          <a:avLst/>
        </a:prstGeom>
        <a:solidFill>
          <a:schemeClr val="accent1">
            <a:lumMod val="5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s-PA" sz="1000" b="1" kern="1200" noProof="0" dirty="0" err="1" smtClean="0"/>
            <a:t>Logistics</a:t>
          </a:r>
          <a:endParaRPr lang="es-PA" sz="1000" b="1" kern="1200" noProof="0" dirty="0"/>
        </a:p>
      </dsp:txBody>
      <dsp:txXfrm>
        <a:off x="1751944" y="4718"/>
        <a:ext cx="871333" cy="545702"/>
      </dsp:txXfrm>
    </dsp:sp>
    <dsp:sp modelId="{5D6A8D3B-9177-B846-886F-BDF8EFB334AC}">
      <dsp:nvSpPr>
        <dsp:cNvPr id="0" name=""/>
        <dsp:cNvSpPr/>
      </dsp:nvSpPr>
      <dsp:spPr>
        <a:xfrm>
          <a:off x="463228" y="277568"/>
          <a:ext cx="3448765" cy="3448765"/>
        </a:xfrm>
        <a:custGeom>
          <a:avLst/>
          <a:gdLst/>
          <a:ahLst/>
          <a:cxnLst/>
          <a:rect l="0" t="0" r="0" b="0"/>
          <a:pathLst>
            <a:path>
              <a:moveTo>
                <a:pt x="2195713" y="65665"/>
              </a:moveTo>
              <a:arcTo wR="1724382" hR="1724382" stAng="17151761" swAng="125434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F1D95E5E-9A1F-6745-8EFF-A52429748911}">
      <dsp:nvSpPr>
        <dsp:cNvPr id="0" name=""/>
        <dsp:cNvSpPr/>
      </dsp:nvSpPr>
      <dsp:spPr>
        <a:xfrm>
          <a:off x="3070599" y="624443"/>
          <a:ext cx="930375" cy="60474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s-PA" sz="1000" kern="1200" dirty="0" err="1" smtClean="0"/>
            <a:t>Financial</a:t>
          </a:r>
          <a:r>
            <a:rPr lang="es-PA" sz="1000" kern="1200" dirty="0" smtClean="0"/>
            <a:t> </a:t>
          </a:r>
          <a:r>
            <a:rPr lang="es-PA" sz="1000" kern="1200" dirty="0" err="1" smtClean="0"/>
            <a:t>services</a:t>
          </a:r>
          <a:endParaRPr lang="es-PA" sz="1000" kern="1200" dirty="0"/>
        </a:p>
      </dsp:txBody>
      <dsp:txXfrm>
        <a:off x="3100120" y="653964"/>
        <a:ext cx="871333" cy="545702"/>
      </dsp:txXfrm>
    </dsp:sp>
    <dsp:sp modelId="{B3DF9546-C37C-F244-9895-4B4472E8B0BF}">
      <dsp:nvSpPr>
        <dsp:cNvPr id="0" name=""/>
        <dsp:cNvSpPr/>
      </dsp:nvSpPr>
      <dsp:spPr>
        <a:xfrm>
          <a:off x="463228" y="277568"/>
          <a:ext cx="3448765" cy="3448765"/>
        </a:xfrm>
        <a:custGeom>
          <a:avLst/>
          <a:gdLst/>
          <a:ahLst/>
          <a:cxnLst/>
          <a:rect l="0" t="0" r="0" b="0"/>
          <a:pathLst>
            <a:path>
              <a:moveTo>
                <a:pt x="3269811" y="959434"/>
              </a:moveTo>
              <a:arcTo wR="1724382" hR="1724382" stAng="20019945" swAng="172486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0F85A61-4D62-5049-A0E4-0FA67A46BC9E}">
      <dsp:nvSpPr>
        <dsp:cNvPr id="0" name=""/>
        <dsp:cNvSpPr/>
      </dsp:nvSpPr>
      <dsp:spPr>
        <a:xfrm>
          <a:off x="3403572" y="2083290"/>
          <a:ext cx="930375" cy="60474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s-PA" sz="1000" kern="1200" noProof="0" dirty="0" err="1" smtClean="0"/>
            <a:t>Tourism</a:t>
          </a:r>
          <a:endParaRPr lang="es-PA" sz="1000" kern="1200" noProof="0" dirty="0"/>
        </a:p>
      </dsp:txBody>
      <dsp:txXfrm>
        <a:off x="3433093" y="2112811"/>
        <a:ext cx="871333" cy="545702"/>
      </dsp:txXfrm>
    </dsp:sp>
    <dsp:sp modelId="{96697B53-E69E-1949-9310-F18CBA85F7A8}">
      <dsp:nvSpPr>
        <dsp:cNvPr id="0" name=""/>
        <dsp:cNvSpPr/>
      </dsp:nvSpPr>
      <dsp:spPr>
        <a:xfrm>
          <a:off x="503841" y="190629"/>
          <a:ext cx="3448765" cy="3448765"/>
        </a:xfrm>
        <a:custGeom>
          <a:avLst/>
          <a:gdLst/>
          <a:ahLst/>
          <a:cxnLst/>
          <a:rect l="0" t="0" r="0" b="0"/>
          <a:pathLst>
            <a:path>
              <a:moveTo>
                <a:pt x="3262448" y="2504029"/>
              </a:moveTo>
              <a:arcTo wR="1724382" hR="1724382" stAng="1612830" swAng="1461240"/>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70E9FDF-D0F3-524F-8102-3D9CBE50FD92}">
      <dsp:nvSpPr>
        <dsp:cNvPr id="0" name=""/>
        <dsp:cNvSpPr/>
      </dsp:nvSpPr>
      <dsp:spPr>
        <a:xfrm>
          <a:off x="2371749" y="3198096"/>
          <a:ext cx="930375" cy="7149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s-PA" sz="1000" kern="1200" noProof="0" dirty="0" err="1" smtClean="0"/>
            <a:t>Energy</a:t>
          </a:r>
          <a:r>
            <a:rPr lang="es-PA" sz="1000" kern="1200" noProof="0" dirty="0" smtClean="0"/>
            <a:t> </a:t>
          </a:r>
          <a:r>
            <a:rPr lang="es-PA" sz="1000" kern="1200" noProof="0" dirty="0" err="1" smtClean="0"/>
            <a:t>Solutions</a:t>
          </a:r>
          <a:endParaRPr lang="es-PA" sz="1000" kern="1200" noProof="0" dirty="0"/>
        </a:p>
      </dsp:txBody>
      <dsp:txXfrm>
        <a:off x="2406649" y="3232996"/>
        <a:ext cx="860575" cy="645140"/>
      </dsp:txXfrm>
    </dsp:sp>
    <dsp:sp modelId="{682FE3EC-39D4-F245-8D18-171B5ED0D7E7}">
      <dsp:nvSpPr>
        <dsp:cNvPr id="0" name=""/>
        <dsp:cNvSpPr/>
      </dsp:nvSpPr>
      <dsp:spPr>
        <a:xfrm>
          <a:off x="314296" y="259407"/>
          <a:ext cx="3448765" cy="3448765"/>
        </a:xfrm>
        <a:custGeom>
          <a:avLst/>
          <a:gdLst/>
          <a:ahLst/>
          <a:cxnLst/>
          <a:rect l="0" t="0" r="0" b="0"/>
          <a:pathLst>
            <a:path>
              <a:moveTo>
                <a:pt x="2052860" y="3417190"/>
              </a:moveTo>
              <a:arcTo wR="1724382" hR="1724382" stAng="4741118" swAng="91709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F95711E-4C27-D445-9027-13E34B3A1876}">
      <dsp:nvSpPr>
        <dsp:cNvPr id="0" name=""/>
        <dsp:cNvSpPr/>
      </dsp:nvSpPr>
      <dsp:spPr>
        <a:xfrm>
          <a:off x="974241" y="3253194"/>
          <a:ext cx="930375" cy="60474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s-PA" sz="1000" kern="1200" noProof="0" dirty="0" err="1" smtClean="0"/>
            <a:t>Agriculture</a:t>
          </a:r>
          <a:endParaRPr lang="es-PA" sz="1000" kern="1200" noProof="0" dirty="0"/>
        </a:p>
      </dsp:txBody>
      <dsp:txXfrm>
        <a:off x="1003762" y="3282715"/>
        <a:ext cx="871333" cy="545702"/>
      </dsp:txXfrm>
    </dsp:sp>
    <dsp:sp modelId="{3858F56D-4644-394A-9609-D7173B51F8D4}">
      <dsp:nvSpPr>
        <dsp:cNvPr id="0" name=""/>
        <dsp:cNvSpPr/>
      </dsp:nvSpPr>
      <dsp:spPr>
        <a:xfrm>
          <a:off x="463228" y="277568"/>
          <a:ext cx="3448765" cy="3448765"/>
        </a:xfrm>
        <a:custGeom>
          <a:avLst/>
          <a:gdLst/>
          <a:ahLst/>
          <a:cxnLst/>
          <a:rect l="0" t="0" r="0" b="0"/>
          <a:pathLst>
            <a:path>
              <a:moveTo>
                <a:pt x="532843" y="2970869"/>
              </a:moveTo>
              <a:arcTo wR="1724382" hR="1724382" stAng="8022535" swAng="1357001"/>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74E34D0-A987-41EC-B52D-AADAA6EB9E1D}">
      <dsp:nvSpPr>
        <dsp:cNvPr id="0" name=""/>
        <dsp:cNvSpPr/>
      </dsp:nvSpPr>
      <dsp:spPr>
        <a:xfrm>
          <a:off x="41274" y="2083290"/>
          <a:ext cx="930375" cy="60474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s-PA" sz="1000" kern="1200" noProof="0" dirty="0" err="1" smtClean="0"/>
            <a:t>Infrastructure</a:t>
          </a:r>
          <a:endParaRPr lang="es-PA" sz="1000" kern="1200" noProof="0" dirty="0"/>
        </a:p>
      </dsp:txBody>
      <dsp:txXfrm>
        <a:off x="70795" y="2112811"/>
        <a:ext cx="871333" cy="545702"/>
      </dsp:txXfrm>
    </dsp:sp>
    <dsp:sp modelId="{2AF92B6D-DAEF-43A7-8502-1881384CC953}">
      <dsp:nvSpPr>
        <dsp:cNvPr id="0" name=""/>
        <dsp:cNvSpPr/>
      </dsp:nvSpPr>
      <dsp:spPr>
        <a:xfrm>
          <a:off x="463228" y="277568"/>
          <a:ext cx="3448765" cy="3448765"/>
        </a:xfrm>
        <a:custGeom>
          <a:avLst/>
          <a:gdLst/>
          <a:ahLst/>
          <a:cxnLst/>
          <a:rect l="0" t="0" r="0" b="0"/>
          <a:pathLst>
            <a:path>
              <a:moveTo>
                <a:pt x="1529" y="1797000"/>
              </a:moveTo>
              <a:arcTo wR="1724382" hR="1724382" stAng="10655186" swAng="172486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13B3688-9935-4AA3-9535-9113D596C0F4}">
      <dsp:nvSpPr>
        <dsp:cNvPr id="0" name=""/>
        <dsp:cNvSpPr/>
      </dsp:nvSpPr>
      <dsp:spPr>
        <a:xfrm>
          <a:off x="374246" y="624443"/>
          <a:ext cx="930375" cy="60474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s-PA" sz="1000" kern="1200" noProof="0" dirty="0" err="1" smtClean="0"/>
            <a:t>Science</a:t>
          </a:r>
          <a:r>
            <a:rPr lang="es-PA" sz="1000" kern="1200" noProof="0" dirty="0" smtClean="0"/>
            <a:t> &amp; </a:t>
          </a:r>
          <a:r>
            <a:rPr lang="es-PA" sz="1000" kern="1200" noProof="0" dirty="0" err="1" smtClean="0"/>
            <a:t>Technology</a:t>
          </a:r>
          <a:endParaRPr lang="es-PA" sz="1000" kern="1200" noProof="0" dirty="0"/>
        </a:p>
      </dsp:txBody>
      <dsp:txXfrm>
        <a:off x="403767" y="653964"/>
        <a:ext cx="871333" cy="545702"/>
      </dsp:txXfrm>
    </dsp:sp>
    <dsp:sp modelId="{9D8E9A9A-DB7A-4D3B-BE0C-D8647339FB0A}">
      <dsp:nvSpPr>
        <dsp:cNvPr id="0" name=""/>
        <dsp:cNvSpPr/>
      </dsp:nvSpPr>
      <dsp:spPr>
        <a:xfrm>
          <a:off x="463228" y="277568"/>
          <a:ext cx="3448765" cy="3448765"/>
        </a:xfrm>
        <a:custGeom>
          <a:avLst/>
          <a:gdLst/>
          <a:ahLst/>
          <a:cxnLst/>
          <a:rect l="0" t="0" r="0" b="0"/>
          <a:pathLst>
            <a:path>
              <a:moveTo>
                <a:pt x="692198" y="343045"/>
              </a:moveTo>
              <a:arcTo wR="1724382" hR="1724382" stAng="13993896" swAng="125434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cs typeface="Arial" charset="0"/>
              </a:defRPr>
            </a:lvl1pPr>
          </a:lstStyle>
          <a:p>
            <a:pPr>
              <a:defRPr/>
            </a:pPr>
            <a:endParaRPr lang="es-PA"/>
          </a:p>
        </p:txBody>
      </p:sp>
      <p:sp>
        <p:nvSpPr>
          <p:cNvPr id="3" name="2 Marcador de fecha"/>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cs typeface="Arial" charset="0"/>
              </a:defRPr>
            </a:lvl1pPr>
          </a:lstStyle>
          <a:p>
            <a:pPr>
              <a:defRPr/>
            </a:pPr>
            <a:fld id="{4C8E771C-0445-4852-9238-B6E32790CBFE}" type="datetimeFigureOut">
              <a:rPr lang="es-PA"/>
              <a:pPr>
                <a:defRPr/>
              </a:pPr>
              <a:t>11/30/2015</a:t>
            </a:fld>
            <a:endParaRPr lang="es-PA"/>
          </a:p>
        </p:txBody>
      </p:sp>
      <p:sp>
        <p:nvSpPr>
          <p:cNvPr id="4" name="3 Marcador de pie de página"/>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cs typeface="Arial" charset="0"/>
              </a:defRPr>
            </a:lvl1pPr>
          </a:lstStyle>
          <a:p>
            <a:pPr>
              <a:defRPr/>
            </a:pPr>
            <a:endParaRPr lang="es-PA"/>
          </a:p>
        </p:txBody>
      </p:sp>
      <p:sp>
        <p:nvSpPr>
          <p:cNvPr id="5" name="4 Marcador de número de diapositiva"/>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cs typeface="Arial" charset="0"/>
              </a:defRPr>
            </a:lvl1pPr>
          </a:lstStyle>
          <a:p>
            <a:pPr>
              <a:defRPr/>
            </a:pPr>
            <a:fld id="{EA1209F9-2D69-4E02-8F4A-0FF1EAB41277}" type="slidenum">
              <a:rPr lang="es-PA"/>
              <a:pPr>
                <a:defRPr/>
              </a:pPr>
              <a:t>‹#›</a:t>
            </a:fld>
            <a:endParaRPr lang="es-PA"/>
          </a:p>
        </p:txBody>
      </p:sp>
    </p:spTree>
    <p:extLst>
      <p:ext uri="{BB962C8B-B14F-4D97-AF65-F5344CB8AC3E}">
        <p14:creationId xmlns:p14="http://schemas.microsoft.com/office/powerpoint/2010/main" val="3208948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19413" cy="49371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s-PA"/>
          </a:p>
        </p:txBody>
      </p:sp>
      <p:sp>
        <p:nvSpPr>
          <p:cNvPr id="3" name="2 Marcador de fecha"/>
          <p:cNvSpPr>
            <a:spLocks noGrp="1"/>
          </p:cNvSpPr>
          <p:nvPr>
            <p:ph type="dt" idx="1"/>
          </p:nvPr>
        </p:nvSpPr>
        <p:spPr>
          <a:xfrm>
            <a:off x="3814763" y="0"/>
            <a:ext cx="2919412" cy="493713"/>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62FEE6A8-9F03-44ED-A53E-39DCFAF8EF66}" type="datetimeFigureOut">
              <a:rPr lang="es-PA"/>
              <a:pPr>
                <a:defRPr/>
              </a:pPr>
              <a:t>11/30/2015</a:t>
            </a:fld>
            <a:endParaRPr lang="es-PA"/>
          </a:p>
        </p:txBody>
      </p:sp>
      <p:sp>
        <p:nvSpPr>
          <p:cNvPr id="4" name="3 Marcador de imagen de diapositiva"/>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pPr lvl="0"/>
            <a:endParaRPr lang="es-PA" noProof="0" smtClean="0"/>
          </a:p>
        </p:txBody>
      </p:sp>
      <p:sp>
        <p:nvSpPr>
          <p:cNvPr id="5" name="4 Marcador de notas"/>
          <p:cNvSpPr>
            <a:spLocks noGrp="1"/>
          </p:cNvSpPr>
          <p:nvPr>
            <p:ph type="body" sz="quarter" idx="3"/>
          </p:nvPr>
        </p:nvSpPr>
        <p:spPr>
          <a:xfrm>
            <a:off x="673100" y="4686300"/>
            <a:ext cx="5389563" cy="4440238"/>
          </a:xfrm>
          <a:prstGeom prst="rect">
            <a:avLst/>
          </a:prstGeom>
        </p:spPr>
        <p:txBody>
          <a:bodyPr vert="horz" lIns="91440" tIns="45720" rIns="91440" bIns="45720" rtlCol="0"/>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PA" noProof="0" smtClean="0"/>
          </a:p>
        </p:txBody>
      </p:sp>
      <p:sp>
        <p:nvSpPr>
          <p:cNvPr id="6" name="5 Marcador de pie de página"/>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s-PA"/>
          </a:p>
        </p:txBody>
      </p:sp>
      <p:sp>
        <p:nvSpPr>
          <p:cNvPr id="7" name="6 Marcador de número de diapositiva"/>
          <p:cNvSpPr>
            <a:spLocks noGrp="1"/>
          </p:cNvSpPr>
          <p:nvPr>
            <p:ph type="sldNum" sz="quarter" idx="5"/>
          </p:nvPr>
        </p:nvSpPr>
        <p:spPr>
          <a:xfrm>
            <a:off x="3814763" y="9371013"/>
            <a:ext cx="2919412" cy="493712"/>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057EC5C-17A4-4342-9E48-8A4680342978}" type="slidenum">
              <a:rPr lang="es-PA"/>
              <a:pPr>
                <a:defRPr/>
              </a:pPr>
              <a:t>‹#›</a:t>
            </a:fld>
            <a:endParaRPr lang="es-PA"/>
          </a:p>
        </p:txBody>
      </p:sp>
    </p:spTree>
    <p:extLst>
      <p:ext uri="{BB962C8B-B14F-4D97-AF65-F5344CB8AC3E}">
        <p14:creationId xmlns:p14="http://schemas.microsoft.com/office/powerpoint/2010/main" val="34733682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38915"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s-PA" smtClean="0"/>
              <a:t>Until the opening of the Panama Canal, the railroad carried the largest cargo volume per unit length of any railway in the world</a:t>
            </a:r>
            <a:endParaRPr kumimoji="1" lang="ja-JP" altLang="en-US" smtClean="0"/>
          </a:p>
        </p:txBody>
      </p:sp>
      <p:sp>
        <p:nvSpPr>
          <p:cNvPr id="19460" name="スライド番号プレースホル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A4F826-D28F-4F9C-B3D4-CB53047D1048}" type="slidenum">
              <a:rPr lang="es-PA" altLang="ja-JP" smtClean="0">
                <a:cs typeface="Arial" charset="0"/>
              </a:rPr>
              <a:pPr fontAlgn="base">
                <a:spcBef>
                  <a:spcPct val="0"/>
                </a:spcBef>
                <a:spcAft>
                  <a:spcPct val="0"/>
                </a:spcAft>
                <a:defRPr/>
              </a:pPr>
              <a:t>2</a:t>
            </a:fld>
            <a:endParaRPr lang="es-PA" altLang="ja-JP" smtClean="0">
              <a:cs typeface="Arial" charset="0"/>
            </a:endParaRPr>
          </a:p>
        </p:txBody>
      </p:sp>
    </p:spTree>
    <p:extLst>
      <p:ext uri="{BB962C8B-B14F-4D97-AF65-F5344CB8AC3E}">
        <p14:creationId xmlns:p14="http://schemas.microsoft.com/office/powerpoint/2010/main" val="904611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44035" name="2 Marcador de notas"/>
          <p:cNvSpPr>
            <a:spLocks noGrp="1"/>
          </p:cNvSpPr>
          <p:nvPr>
            <p:ph type="body" idx="1"/>
          </p:nvPr>
        </p:nvSpPr>
        <p:spPr bwMode="auto">
          <a:noFill/>
        </p:spPr>
        <p:txBody>
          <a:bodyPr wrap="square" numCol="1" anchor="t" anchorCtr="0" compatLnSpc="1">
            <a:prstTxWarp prst="textNoShape">
              <a:avLst/>
            </a:prstTxWarp>
          </a:bodyPr>
          <a:lstStyle/>
          <a:p>
            <a:pPr defTabSz="903288" eaLnBrk="1" hangingPunct="1">
              <a:spcBef>
                <a:spcPct val="0"/>
              </a:spcBef>
            </a:pPr>
            <a:endParaRPr lang="es-PA" altLang="es-PA" smtClean="0"/>
          </a:p>
        </p:txBody>
      </p:sp>
      <p:sp>
        <p:nvSpPr>
          <p:cNvPr id="83972" name="3 Marcador de número de diapositiva"/>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defRPr/>
            </a:pPr>
            <a:fld id="{D335B61F-0FAE-4494-BAF3-69F5932E09DC}" type="slidenum">
              <a:rPr lang="es-ES">
                <a:solidFill>
                  <a:prstClr val="black"/>
                </a:solidFill>
                <a:latin typeface="Calibri" charset="0"/>
              </a:rPr>
              <a:pPr eaLnBrk="1" hangingPunct="1">
                <a:defRPr/>
              </a:pPr>
              <a:t>17</a:t>
            </a:fld>
            <a:endParaRPr lang="es-ES">
              <a:solidFill>
                <a:prstClr val="black"/>
              </a:solidFill>
              <a:latin typeface="Calibri" charset="0"/>
            </a:endParaRPr>
          </a:p>
        </p:txBody>
      </p:sp>
    </p:spTree>
    <p:extLst>
      <p:ext uri="{BB962C8B-B14F-4D97-AF65-F5344CB8AC3E}">
        <p14:creationId xmlns:p14="http://schemas.microsoft.com/office/powerpoint/2010/main" val="1771679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3F4AB7BC-5C0D-8047-84B1-15AE9A42C1BF}" type="slidenum">
              <a:rPr lang="es-ES" smtClean="0">
                <a:solidFill>
                  <a:prstClr val="black"/>
                </a:solidFill>
              </a:rPr>
              <a:pPr/>
              <a:t>19</a:t>
            </a:fld>
            <a:endParaRPr lang="es-ES" dirty="0">
              <a:solidFill>
                <a:prstClr val="black"/>
              </a:solidFill>
            </a:endParaRPr>
          </a:p>
        </p:txBody>
      </p:sp>
    </p:spTree>
    <p:extLst>
      <p:ext uri="{BB962C8B-B14F-4D97-AF65-F5344CB8AC3E}">
        <p14:creationId xmlns:p14="http://schemas.microsoft.com/office/powerpoint/2010/main" val="1072014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4505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altLang="es-PA" smtClean="0"/>
          </a:p>
        </p:txBody>
      </p:sp>
      <p:sp>
        <p:nvSpPr>
          <p:cNvPr id="50180" name="3 Marcador de número de diapositiva"/>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defRPr/>
            </a:pPr>
            <a:fld id="{AC50D290-B5E0-4127-800B-1F81AECCD6C5}" type="slidenum">
              <a:rPr lang="es-ES">
                <a:solidFill>
                  <a:prstClr val="black"/>
                </a:solidFill>
                <a:latin typeface="Calibri" charset="0"/>
              </a:rPr>
              <a:pPr eaLnBrk="1" hangingPunct="1">
                <a:defRPr/>
              </a:pPr>
              <a:t>23</a:t>
            </a:fld>
            <a:endParaRPr lang="es-ES">
              <a:solidFill>
                <a:prstClr val="black"/>
              </a:solidFill>
              <a:latin typeface="Calibri" charset="0"/>
            </a:endParaRPr>
          </a:p>
        </p:txBody>
      </p:sp>
    </p:spTree>
    <p:extLst>
      <p:ext uri="{BB962C8B-B14F-4D97-AF65-F5344CB8AC3E}">
        <p14:creationId xmlns:p14="http://schemas.microsoft.com/office/powerpoint/2010/main" val="73309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a:defRPr/>
            </a:pPr>
            <a:fld id="{8057EC5C-17A4-4342-9E48-8A4680342978}" type="slidenum">
              <a:rPr lang="es-PA" smtClean="0"/>
              <a:pPr>
                <a:defRPr/>
              </a:pPr>
              <a:t>32</a:t>
            </a:fld>
            <a:endParaRPr lang="es-PA"/>
          </a:p>
        </p:txBody>
      </p:sp>
    </p:spTree>
    <p:extLst>
      <p:ext uri="{BB962C8B-B14F-4D97-AF65-F5344CB8AC3E}">
        <p14:creationId xmlns:p14="http://schemas.microsoft.com/office/powerpoint/2010/main" val="1879023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a:defRPr/>
            </a:pPr>
            <a:fld id="{8057EC5C-17A4-4342-9E48-8A4680342978}" type="slidenum">
              <a:rPr lang="es-PA" smtClean="0"/>
              <a:pPr>
                <a:defRPr/>
              </a:pPr>
              <a:t>34</a:t>
            </a:fld>
            <a:endParaRPr lang="es-PA"/>
          </a:p>
        </p:txBody>
      </p:sp>
    </p:spTree>
    <p:extLst>
      <p:ext uri="{BB962C8B-B14F-4D97-AF65-F5344CB8AC3E}">
        <p14:creationId xmlns:p14="http://schemas.microsoft.com/office/powerpoint/2010/main" val="905581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3F4AB7BC-5C0D-8047-84B1-15AE9A42C1BF}" type="slidenum">
              <a:rPr lang="es-ES" smtClean="0">
                <a:solidFill>
                  <a:prstClr val="black"/>
                </a:solidFill>
              </a:rPr>
              <a:pPr/>
              <a:t>3</a:t>
            </a:fld>
            <a:endParaRPr lang="es-ES" dirty="0">
              <a:solidFill>
                <a:prstClr val="black"/>
              </a:solidFill>
            </a:endParaRPr>
          </a:p>
        </p:txBody>
      </p:sp>
    </p:spTree>
    <p:extLst>
      <p:ext uri="{BB962C8B-B14F-4D97-AF65-F5344CB8AC3E}">
        <p14:creationId xmlns:p14="http://schemas.microsoft.com/office/powerpoint/2010/main" val="22892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4301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PA" altLang="es-PA" smtClean="0"/>
              <a:t>our </a:t>
            </a:r>
            <a:r>
              <a:rPr lang="es-PA" altLang="es-PA" b="1" smtClean="0"/>
              <a:t>Logistic plataform </a:t>
            </a:r>
            <a:r>
              <a:rPr lang="es-PA" altLang="es-PA" smtClean="0"/>
              <a:t>based in our unique geografic position , our  logistics assets  and the Panama Canal..</a:t>
            </a:r>
          </a:p>
        </p:txBody>
      </p:sp>
      <p:sp>
        <p:nvSpPr>
          <p:cNvPr id="66564" name="3 Marcador de número de diapositiva"/>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defRPr/>
            </a:pPr>
            <a:fld id="{1D4ADD89-331C-4893-B048-B33B9AB96CF6}" type="slidenum">
              <a:rPr lang="es-ES">
                <a:solidFill>
                  <a:prstClr val="black"/>
                </a:solidFill>
                <a:latin typeface="Calibri" charset="0"/>
              </a:rPr>
              <a:pPr eaLnBrk="1" hangingPunct="1">
                <a:defRPr/>
              </a:pPr>
              <a:t>5</a:t>
            </a:fld>
            <a:endParaRPr lang="es-ES">
              <a:solidFill>
                <a:prstClr val="black"/>
              </a:solidFill>
              <a:latin typeface="Calibri" charset="0"/>
            </a:endParaRPr>
          </a:p>
        </p:txBody>
      </p:sp>
    </p:spTree>
    <p:extLst>
      <p:ext uri="{BB962C8B-B14F-4D97-AF65-F5344CB8AC3E}">
        <p14:creationId xmlns:p14="http://schemas.microsoft.com/office/powerpoint/2010/main" val="1482041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a:defRPr/>
            </a:pPr>
            <a:fld id="{8057EC5C-17A4-4342-9E48-8A4680342978}" type="slidenum">
              <a:rPr lang="es-PA" smtClean="0"/>
              <a:pPr>
                <a:defRPr/>
              </a:pPr>
              <a:t>10</a:t>
            </a:fld>
            <a:endParaRPr lang="es-PA"/>
          </a:p>
        </p:txBody>
      </p:sp>
    </p:spTree>
    <p:extLst>
      <p:ext uri="{BB962C8B-B14F-4D97-AF65-F5344CB8AC3E}">
        <p14:creationId xmlns:p14="http://schemas.microsoft.com/office/powerpoint/2010/main" val="854487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1AA492D3-1C1E-4F6A-AA95-3B927B435D33}" type="slidenum">
              <a:rPr lang="en-US" smtClean="0">
                <a:solidFill>
                  <a:prstClr val="black"/>
                </a:solidFill>
              </a:rPr>
              <a:pPr>
                <a:defRPr/>
              </a:pPr>
              <a:t>12</a:t>
            </a:fld>
            <a:endParaRPr lang="en-US" dirty="0">
              <a:solidFill>
                <a:prstClr val="black"/>
              </a:solidFill>
            </a:endParaRPr>
          </a:p>
        </p:txBody>
      </p:sp>
    </p:spTree>
    <p:extLst>
      <p:ext uri="{BB962C8B-B14F-4D97-AF65-F5344CB8AC3E}">
        <p14:creationId xmlns:p14="http://schemas.microsoft.com/office/powerpoint/2010/main" val="810297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459203">
              <a:defRPr/>
            </a:pPr>
            <a:r>
              <a:rPr lang="es-ES" sz="1600" b="1" dirty="0">
                <a:latin typeface="Arial" panose="020B0604020202020204" pitchFamily="34" charset="0"/>
                <a:cs typeface="Arial" panose="020B0604020202020204" pitchFamily="34" charset="0"/>
              </a:rPr>
              <a:t>.</a:t>
            </a:r>
            <a:endParaRPr lang="es-ES_tradnl" sz="1600" b="1" dirty="0">
              <a:latin typeface="Arial" panose="020B0604020202020204" pitchFamily="34" charset="0"/>
              <a:cs typeface="Arial" panose="020B0604020202020204" pitchFamily="34" charset="0"/>
            </a:endParaRPr>
          </a:p>
          <a:p>
            <a:pPr marL="450019" lvl="1"/>
            <a:r>
              <a:rPr lang="es-ES" sz="1600" dirty="0" smtClean="0"/>
              <a:t>El programa contempla como sectores motores de la economía panameña, la logística y el transporte, la agricultura y el turismo; se persigue </a:t>
            </a:r>
            <a:r>
              <a:rPr lang="es-ES" sz="1600" dirty="0" err="1" smtClean="0"/>
              <a:t>asi</a:t>
            </a:r>
            <a:r>
              <a:rPr lang="es-ES" sz="1600" dirty="0" smtClean="0"/>
              <a:t> mismo dotar a la población de todo el país de agua potable las 24 horas del día y eliminar las letrinas de más de 300 mil hogares, con la construcción de baños higiénicos, para mejorar así la calidad de vida de más de 1 millón de panameños</a:t>
            </a:r>
            <a:endParaRPr lang="es-ES" sz="1600" b="1" dirty="0">
              <a:latin typeface="Arial" panose="020B0604020202020204" pitchFamily="34" charset="0"/>
              <a:cs typeface="Arial" panose="020B0604020202020204" pitchFamily="34" charset="0"/>
            </a:endParaRPr>
          </a:p>
        </p:txBody>
      </p:sp>
      <p:sp>
        <p:nvSpPr>
          <p:cNvPr id="4" name="Marcador de número de diapositiva 3"/>
          <p:cNvSpPr>
            <a:spLocks noGrp="1"/>
          </p:cNvSpPr>
          <p:nvPr>
            <p:ph type="sldNum" sz="quarter" idx="10"/>
          </p:nvPr>
        </p:nvSpPr>
        <p:spPr/>
        <p:txBody>
          <a:bodyPr/>
          <a:lstStyle/>
          <a:p>
            <a:fld id="{3F4AB7BC-5C0D-8047-84B1-15AE9A42C1BF}" type="slidenum">
              <a:rPr lang="es-ES" smtClean="0">
                <a:solidFill>
                  <a:prstClr val="black"/>
                </a:solidFill>
              </a:rPr>
              <a:pPr/>
              <a:t>13</a:t>
            </a:fld>
            <a:endParaRPr lang="es-ES" dirty="0">
              <a:solidFill>
                <a:prstClr val="black"/>
              </a:solidFill>
            </a:endParaRPr>
          </a:p>
        </p:txBody>
      </p:sp>
    </p:spTree>
    <p:extLst>
      <p:ext uri="{BB962C8B-B14F-4D97-AF65-F5344CB8AC3E}">
        <p14:creationId xmlns:p14="http://schemas.microsoft.com/office/powerpoint/2010/main" val="733004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dirty="0" smtClean="0"/>
              <a:t>The Inter-American Development Bank (IDB) released a dense blueprint on how to organize a national logistic system with value added services. Their recommendations are taking form in everyday life. Panama created a Logistics Cabinet directly under the Presidency and maritime organizations like the Panama Canal Authority are issuing tenders for logistic megaprojects. The port of </a:t>
            </a:r>
            <a:r>
              <a:rPr lang="en-US" dirty="0" err="1" smtClean="0"/>
              <a:t>Corozal</a:t>
            </a:r>
            <a:r>
              <a:rPr lang="en-US" dirty="0" smtClean="0"/>
              <a:t> is in full stream development, as is a Roll-on Roll-off port on the Pacific entrance of the canal. </a:t>
            </a:r>
            <a:endParaRPr lang="fr-BE" dirty="0"/>
          </a:p>
        </p:txBody>
      </p:sp>
      <p:sp>
        <p:nvSpPr>
          <p:cNvPr id="4" name="3 Marcador de número de diapositiva"/>
          <p:cNvSpPr>
            <a:spLocks noGrp="1"/>
          </p:cNvSpPr>
          <p:nvPr>
            <p:ph type="sldNum" sz="quarter" idx="10"/>
          </p:nvPr>
        </p:nvSpPr>
        <p:spPr/>
        <p:txBody>
          <a:bodyPr/>
          <a:lstStyle/>
          <a:p>
            <a:pPr>
              <a:defRPr/>
            </a:pPr>
            <a:fld id="{8057EC5C-17A4-4342-9E48-8A4680342978}" type="slidenum">
              <a:rPr lang="es-PA" smtClean="0"/>
              <a:pPr>
                <a:defRPr/>
              </a:pPr>
              <a:t>14</a:t>
            </a:fld>
            <a:endParaRPr lang="es-PA"/>
          </a:p>
        </p:txBody>
      </p:sp>
    </p:spTree>
    <p:extLst>
      <p:ext uri="{BB962C8B-B14F-4D97-AF65-F5344CB8AC3E}">
        <p14:creationId xmlns:p14="http://schemas.microsoft.com/office/powerpoint/2010/main" val="2018198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700088"/>
            <a:ext cx="4670425" cy="35036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488B3D-CEA7-654D-B87A-AD75EE1126B4}"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834460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700088"/>
            <a:ext cx="4670425" cy="35036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488B3D-CEA7-654D-B87A-AD75EE1126B4}"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833195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0189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607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7443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lvl1pPr>
              <a:defRPr/>
            </a:lvl1pPr>
          </a:lstStyle>
          <a:p>
            <a:pPr>
              <a:defRPr/>
            </a:pPr>
            <a:fld id="{08BD02BD-953E-42CE-A349-57747D8C018C}"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8179742-9CE0-4B88-AE62-0A62109C65E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19178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BF386D8B-E512-45EB-A5E2-75CEA866019F}"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5D48526-ACD0-4723-A62C-D14B9C37857B}"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09758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fld id="{019FD325-6358-4438-A914-C2260A674976}"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8F99FD2-7DAB-45BE-A367-7D53F96B5FB2}"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43925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3"/>
          <p:cNvSpPr>
            <a:spLocks noGrp="1"/>
          </p:cNvSpPr>
          <p:nvPr>
            <p:ph type="dt" sz="half" idx="10"/>
          </p:nvPr>
        </p:nvSpPr>
        <p:spPr/>
        <p:txBody>
          <a:bodyPr/>
          <a:lstStyle>
            <a:lvl1pPr>
              <a:defRPr/>
            </a:lvl1pPr>
          </a:lstStyle>
          <a:p>
            <a:pPr>
              <a:defRPr/>
            </a:pPr>
            <a:fld id="{02B981E2-FE6C-4D6F-9812-3D76935E7BC1}"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0828E6B-4D8C-4937-B58D-4C4251F2E784}"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71290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3"/>
          <p:cNvSpPr>
            <a:spLocks noGrp="1"/>
          </p:cNvSpPr>
          <p:nvPr>
            <p:ph type="dt" sz="half" idx="10"/>
          </p:nvPr>
        </p:nvSpPr>
        <p:spPr/>
        <p:txBody>
          <a:bodyPr/>
          <a:lstStyle>
            <a:lvl1pPr>
              <a:defRPr/>
            </a:lvl1pPr>
          </a:lstStyle>
          <a:p>
            <a:pPr>
              <a:defRPr/>
            </a:pPr>
            <a:fld id="{1A701E46-27F4-4E9D-9779-5252392807FE}"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DD08A512-DA66-4468-87DA-ACF282380EE6}"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99896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3"/>
          <p:cNvSpPr>
            <a:spLocks noGrp="1"/>
          </p:cNvSpPr>
          <p:nvPr>
            <p:ph type="dt" sz="half" idx="10"/>
          </p:nvPr>
        </p:nvSpPr>
        <p:spPr/>
        <p:txBody>
          <a:bodyPr/>
          <a:lstStyle>
            <a:lvl1pPr>
              <a:defRPr/>
            </a:lvl1pPr>
          </a:lstStyle>
          <a:p>
            <a:pPr>
              <a:defRPr/>
            </a:pPr>
            <a:fld id="{B4020AF9-2CE8-480A-BC06-C4CFA8195142}"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F39DFF01-1162-42B1-A170-0DC3D6CED2C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1202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05BAEAA-EF94-40FA-81F3-97D31FF7761D}"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675BC49-1346-4C9B-802A-09C0C43EB451}"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10293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4EC1039C-7554-4402-BADE-52F57B8E6238}"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51766FA-FECB-4F26-AB64-F51E88BA29C4}"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1776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25230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D7211805-9825-46F3-85F0-0E0294AAA0F3}"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E7C86FD-22A1-4247-92DC-358491385893}"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2676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F98BBA5E-2595-4121-A6EB-D94F73E4FAEC}"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9DF2E51-3C41-4275-8CD2-78E60E25A85C}"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38301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232D0784-243B-4870-B62E-F26E65C4A7B6}" type="datetime1">
              <a:rPr lang="es-ES" smtClean="0">
                <a:solidFill>
                  <a:prstClr val="black">
                    <a:tint val="75000"/>
                  </a:prstClr>
                </a:solidFill>
              </a:rPr>
              <a:pPr>
                <a:defRPr/>
              </a:pPr>
              <a:t>30/11/2015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B6F5CBD-5916-41AB-ACD7-24CC0B1F1F5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776353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7203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69478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2800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5299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3231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1335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C0263C-ACFF-44BE-982B-58F6CC1D4C61}" type="datetimeFigureOut">
              <a:rPr lang="en-US" smtClean="0">
                <a:solidFill>
                  <a:prstClr val="black">
                    <a:tint val="75000"/>
                  </a:prstClr>
                </a:solidFill>
              </a:rPr>
              <a:pPr/>
              <a:t>11/30/2015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AAA6729-EBB1-453F-A13B-897ED02F39C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3251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Content Placeholder 5" descr="1-.jpg"/>
          <p:cNvPicPr>
            <a:picLocks noChangeAspect="1"/>
          </p:cNvPicPr>
          <p:nvPr userDrawn="1"/>
        </p:nvPicPr>
        <p:blipFill>
          <a:blip r:embed="rId13"/>
          <a:srcRect t="6734" b="58822"/>
          <a:stretch>
            <a:fillRect/>
          </a:stretch>
        </p:blipFill>
        <p:spPr>
          <a:xfrm>
            <a:off x="0" y="4495800"/>
            <a:ext cx="9144000" cy="23622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2743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BFC0263C-ACFF-44BE-982B-58F6CC1D4C61}" type="datetimeFigureOut">
              <a:rPr lang="en-US" smtClean="0">
                <a:solidFill>
                  <a:prstClr val="black">
                    <a:tint val="75000"/>
                  </a:prstClr>
                </a:solidFill>
                <a:latin typeface="Calibri"/>
                <a:cs typeface="+mn-cs"/>
              </a:rPr>
              <a:pPr fontAlgn="auto">
                <a:spcBef>
                  <a:spcPts val="0"/>
                </a:spcBef>
                <a:spcAft>
                  <a:spcPts val="0"/>
                </a:spcAft>
              </a:pPr>
              <a:t>11/30/2015</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1AAA6729-EBB1-453F-A13B-897ED02F39CE}"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927167140"/>
      </p:ext>
    </p:extLst>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ES" smtClean="0"/>
              <a:t>Haga clic para modificar el estilo de texto del patrón</a:t>
            </a:r>
          </a:p>
          <a:p>
            <a:pPr lvl="1"/>
            <a:r>
              <a:rPr lang="es-ES" altLang="es-ES" smtClean="0"/>
              <a:t>Segundo nivel</a:t>
            </a:r>
          </a:p>
          <a:p>
            <a:pPr lvl="2"/>
            <a:r>
              <a:rPr lang="es-ES" altLang="es-ES" smtClean="0"/>
              <a:t>Tercer nivel</a:t>
            </a:r>
          </a:p>
          <a:p>
            <a:pPr lvl="3"/>
            <a:r>
              <a:rPr lang="es-ES" altLang="es-ES" smtClean="0"/>
              <a:t>Cuarto nivel</a:t>
            </a:r>
          </a:p>
          <a:p>
            <a:pPr lvl="4"/>
            <a:r>
              <a:rPr lang="es-ES" altLang="es-ES" smtClean="0"/>
              <a:t>Quinto nivel</a:t>
            </a:r>
            <a:endParaRPr lang="en-US" altLang="es-E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defTabSz="457200">
              <a:defRPr/>
            </a:pPr>
            <a:fld id="{FFC2D645-5E1E-4594-B84E-78CAE05AD492}" type="datetime1">
              <a:rPr lang="es-ES" smtClean="0">
                <a:solidFill>
                  <a:prstClr val="black">
                    <a:tint val="75000"/>
                  </a:prstClr>
                </a:solidFill>
                <a:cs typeface="Arial" panose="020B0604020202020204" pitchFamily="34" charset="0"/>
              </a:rPr>
              <a:pPr defTabSz="457200">
                <a:defRPr/>
              </a:pPr>
              <a:t>30/11/2015</a:t>
            </a:fld>
            <a:endParaRPr lang="en-US" dirty="0">
              <a:solidFill>
                <a:prstClr val="black">
                  <a:tint val="75000"/>
                </a:prstClr>
              </a:solidFill>
              <a:cs typeface="Arial" panose="020B0604020202020204" pitchFamily="34" charset="0"/>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hangingPunct="1">
              <a:defRPr sz="1200" dirty="0">
                <a:solidFill>
                  <a:schemeClr val="tx1">
                    <a:tint val="75000"/>
                  </a:schemeClr>
                </a:solidFill>
              </a:defRPr>
            </a:lvl1pPr>
          </a:lstStyle>
          <a:p>
            <a:pPr defTabSz="457200">
              <a:defRPr/>
            </a:pPr>
            <a:endParaRPr lang="en-US">
              <a:solidFill>
                <a:prstClr val="black">
                  <a:tint val="75000"/>
                </a:prstClr>
              </a:solidFill>
              <a:cs typeface="Arial" panose="020B0604020202020204" pitchFamily="34" charset="0"/>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hangingPunct="1">
              <a:defRPr sz="1200">
                <a:solidFill>
                  <a:schemeClr val="tx1">
                    <a:tint val="75000"/>
                  </a:schemeClr>
                </a:solidFill>
              </a:defRPr>
            </a:lvl1pPr>
          </a:lstStyle>
          <a:p>
            <a:pPr defTabSz="457200">
              <a:defRPr/>
            </a:pPr>
            <a:fld id="{F8487631-0079-4EAE-914C-24F908542640}" type="slidenum">
              <a:rPr lang="en-US">
                <a:solidFill>
                  <a:prstClr val="black">
                    <a:tint val="75000"/>
                  </a:prstClr>
                </a:solidFill>
                <a:cs typeface="Arial" panose="020B0604020202020204" pitchFamily="34" charset="0"/>
              </a:rPr>
              <a:pPr defTabSz="457200">
                <a:defRPr/>
              </a:pPr>
              <a:t>‹#›</a:t>
            </a:fld>
            <a:endParaRPr lang="en-US" dirty="0">
              <a:solidFill>
                <a:prstClr val="black">
                  <a:tint val="75000"/>
                </a:prstClr>
              </a:solidFill>
              <a:cs typeface="Arial" panose="020B0604020202020204" pitchFamily="34" charset="0"/>
            </a:endParaRPr>
          </a:p>
        </p:txBody>
      </p:sp>
      <p:pic>
        <p:nvPicPr>
          <p:cNvPr id="2" name="Picture 1"/>
          <p:cNvPicPr>
            <a:picLocks noChangeAspect="1"/>
          </p:cNvPicPr>
          <p:nvPr userDrawn="1"/>
        </p:nvPicPr>
        <p:blipFill rotWithShape="1">
          <a:blip r:embed="rId13" cstate="print">
            <a:extLst>
              <a:ext uri="{28A0092B-C50C-407E-A947-70E740481C1C}">
                <a14:useLocalDpi xmlns:a14="http://schemas.microsoft.com/office/drawing/2010/main" val="0"/>
              </a:ext>
            </a:extLst>
          </a:blip>
          <a:srcRect t="17615"/>
          <a:stretch/>
        </p:blipFill>
        <p:spPr>
          <a:xfrm>
            <a:off x="0" y="0"/>
            <a:ext cx="9144000" cy="944167"/>
          </a:xfrm>
          <a:prstGeom prst="rect">
            <a:avLst/>
          </a:prstGeom>
        </p:spPr>
      </p:pic>
      <p:sp>
        <p:nvSpPr>
          <p:cNvPr id="1026" name="Title Placeholder 1"/>
          <p:cNvSpPr>
            <a:spLocks noGrp="1"/>
          </p:cNvSpPr>
          <p:nvPr>
            <p:ph type="title"/>
          </p:nvPr>
        </p:nvSpPr>
        <p:spPr bwMode="auto">
          <a:xfrm>
            <a:off x="106878" y="0"/>
            <a:ext cx="5379522" cy="94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ES" smtClean="0"/>
              <a:t>Haga clic para modificar el estilo de título del patrón</a:t>
            </a:r>
            <a:endParaRPr lang="en-US" altLang="es-ES" smtClean="0"/>
          </a:p>
        </p:txBody>
      </p:sp>
    </p:spTree>
    <p:extLst>
      <p:ext uri="{BB962C8B-B14F-4D97-AF65-F5344CB8AC3E}">
        <p14:creationId xmlns:p14="http://schemas.microsoft.com/office/powerpoint/2010/main" val="4014709958"/>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eaLnBrk="0" fontAlgn="base" hangingPunct="0">
        <a:lnSpc>
          <a:spcPct val="90000"/>
        </a:lnSpc>
        <a:spcBef>
          <a:spcPct val="0"/>
        </a:spcBef>
        <a:spcAft>
          <a:spcPct val="0"/>
        </a:spcAft>
        <a:defRPr sz="3200" kern="1200">
          <a:solidFill>
            <a:schemeClr val="bg1"/>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slideLayout" Target="../slideLayouts/slideLayout13.xml"/><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7.png"/><Relationship Id="rId10" Type="http://schemas.openxmlformats.org/officeDocument/2006/relationships/image" Target="../media/image24.png"/><Relationship Id="rId4" Type="http://schemas.openxmlformats.org/officeDocument/2006/relationships/notesSlide" Target="../notesSlides/notesSlide5.xml"/><Relationship Id="rId9" Type="http://schemas.openxmlformats.org/officeDocument/2006/relationships/image" Target="../media/image23.png"/><Relationship Id="rId14" Type="http://schemas.openxmlformats.org/officeDocument/2006/relationships/image" Target="../media/image28.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9.png"/><Relationship Id="rId7" Type="http://schemas.openxmlformats.org/officeDocument/2006/relationships/diagramQuickStyle" Target="../diagrams/quickStyle2.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7.png"/><Relationship Id="rId4" Type="http://schemas.openxmlformats.org/officeDocument/2006/relationships/image" Target="../media/image30.png"/><Relationship Id="rId9" Type="http://schemas.microsoft.com/office/2007/relationships/diagramDrawing" Target="../diagrams/drawing2.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17.xml"/><Relationship Id="rId5" Type="http://schemas.openxmlformats.org/officeDocument/2006/relationships/image" Target="../media/image33.jpe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chart" Target="../charts/chart2.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10.xml"/><Relationship Id="rId7" Type="http://schemas.openxmlformats.org/officeDocument/2006/relationships/image" Target="../media/image39.png"/><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oleObject" Target="../embeddings/Microsoft_Excel_97-2003_Worksheet1.xls"/><Relationship Id="rId9" Type="http://schemas.openxmlformats.org/officeDocument/2006/relationships/image" Target="../media/image4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0.png"/><Relationship Id="rId2" Type="http://schemas.openxmlformats.org/officeDocument/2006/relationships/audio" Target="file://localhost/Users/Leris/Desktop/MP3.mp3" TargetMode="External"/><Relationship Id="rId1" Type="http://schemas.microsoft.com/office/2007/relationships/media" Target="file://localhost/Users/Leris/Desktop/MP3.mp3" TargetMode="External"/><Relationship Id="rId6" Type="http://schemas.openxmlformats.org/officeDocument/2006/relationships/image" Target="../media/image7.png"/><Relationship Id="rId5" Type="http://schemas.openxmlformats.org/officeDocument/2006/relationships/image" Target="../media/image49.png"/><Relationship Id="rId4" Type="http://schemas.openxmlformats.org/officeDocument/2006/relationships/image" Target="../media/image48.jpe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emf"/><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diagramLayout" Target="../diagrams/layout3.xml"/><Relationship Id="rId7" Type="http://schemas.openxmlformats.org/officeDocument/2006/relationships/image" Target="../media/image60.jpeg"/><Relationship Id="rId12" Type="http://schemas.openxmlformats.org/officeDocument/2006/relationships/image" Target="../media/image65.png"/><Relationship Id="rId2" Type="http://schemas.openxmlformats.org/officeDocument/2006/relationships/diagramData" Target="../diagrams/data3.xml"/><Relationship Id="rId1" Type="http://schemas.openxmlformats.org/officeDocument/2006/relationships/slideLayout" Target="../slideLayouts/slideLayout17.xml"/><Relationship Id="rId6" Type="http://schemas.microsoft.com/office/2007/relationships/diagramDrawing" Target="../diagrams/drawing3.xml"/><Relationship Id="rId11" Type="http://schemas.openxmlformats.org/officeDocument/2006/relationships/image" Target="../media/image64.png"/><Relationship Id="rId5" Type="http://schemas.openxmlformats.org/officeDocument/2006/relationships/diagramColors" Target="../diagrams/colors3.xml"/><Relationship Id="rId10" Type="http://schemas.openxmlformats.org/officeDocument/2006/relationships/image" Target="../media/image63.jpeg"/><Relationship Id="rId4" Type="http://schemas.openxmlformats.org/officeDocument/2006/relationships/diagramQuickStyle" Target="../diagrams/quickStyle3.xml"/><Relationship Id="rId9" Type="http://schemas.openxmlformats.org/officeDocument/2006/relationships/image" Target="../media/image62.wmf"/></Relationships>
</file>

<file path=ppt/slides/_rels/slide2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3.xml"/><Relationship Id="rId7" Type="http://schemas.openxmlformats.org/officeDocument/2006/relationships/chart" Target="../charts/chart1.xml"/><Relationship Id="rId2" Type="http://schemas.openxmlformats.org/officeDocument/2006/relationships/tags" Target="../tags/tag1.xml"/><Relationship Id="rId1" Type="http://schemas.openxmlformats.org/officeDocument/2006/relationships/vmlDrawing" Target="../drawings/vmlDrawing1.vml"/><Relationship Id="rId6" Type="http://schemas.microsoft.com/office/2007/relationships/hdphoto" Target="../media/hdphoto1.wdp"/><Relationship Id="rId5" Type="http://schemas.openxmlformats.org/officeDocument/2006/relationships/image" Target="../media/image9.png"/><Relationship Id="rId10" Type="http://schemas.openxmlformats.org/officeDocument/2006/relationships/image" Target="../media/image8.png"/><Relationship Id="rId4" Type="http://schemas.openxmlformats.org/officeDocument/2006/relationships/notesSlide" Target="../notesSlides/notesSlide2.xml"/><Relationship Id="rId9"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69.emf"/><Relationship Id="rId4" Type="http://schemas.openxmlformats.org/officeDocument/2006/relationships/image" Target="../media/image68.emf"/></Relationships>
</file>

<file path=ppt/slides/_rels/slide3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4.png"/><Relationship Id="rId7" Type="http://schemas.openxmlformats.org/officeDocument/2006/relationships/diagramColors" Target="../diagrams/colors1.xml"/><Relationship Id="rId2" Type="http://schemas.openxmlformats.org/officeDocument/2006/relationships/image" Target="../media/image13.jpeg"/><Relationship Id="rId1" Type="http://schemas.openxmlformats.org/officeDocument/2006/relationships/slideLayout" Target="../slideLayouts/slideLayout1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6858000"/>
          </a:xfrm>
          <a:prstGeom prst="rect">
            <a:avLst/>
          </a:prstGeom>
        </p:spPr>
      </p:pic>
      <p:grpSp>
        <p:nvGrpSpPr>
          <p:cNvPr id="9" name="Group 8"/>
          <p:cNvGrpSpPr/>
          <p:nvPr/>
        </p:nvGrpSpPr>
        <p:grpSpPr>
          <a:xfrm>
            <a:off x="0" y="3200400"/>
            <a:ext cx="9144000" cy="1676400"/>
            <a:chOff x="0" y="4267200"/>
            <a:chExt cx="9144000" cy="1676400"/>
          </a:xfrm>
        </p:grpSpPr>
        <p:sp>
          <p:nvSpPr>
            <p:cNvPr id="10" name="Rectangle 9"/>
            <p:cNvSpPr/>
            <p:nvPr/>
          </p:nvSpPr>
          <p:spPr>
            <a:xfrm>
              <a:off x="0" y="4267200"/>
              <a:ext cx="9144000" cy="1676400"/>
            </a:xfrm>
            <a:prstGeom prst="rect">
              <a:avLst/>
            </a:prstGeom>
            <a:solidFill>
              <a:schemeClr val="bg1">
                <a:alpha val="38000"/>
              </a:schemeClr>
            </a:solidFill>
            <a:ln>
              <a:noFill/>
            </a:ln>
            <a:effectLst>
              <a:outerShdw dir="4740000" algn="ctr" rotWithShape="0">
                <a:schemeClr val="bg1">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b="1" dirty="0">
                <a:solidFill>
                  <a:prstClr val="white"/>
                </a:solidFill>
              </a:endParaRPr>
            </a:p>
          </p:txBody>
        </p:sp>
        <p:sp>
          <p:nvSpPr>
            <p:cNvPr id="11" name="Rectangle 10"/>
            <p:cNvSpPr/>
            <p:nvPr/>
          </p:nvSpPr>
          <p:spPr>
            <a:xfrm>
              <a:off x="0" y="4419600"/>
              <a:ext cx="9144000" cy="1371600"/>
            </a:xfrm>
            <a:prstGeom prst="rect">
              <a:avLst/>
            </a:prstGeom>
            <a:solidFill>
              <a:schemeClr val="bg1">
                <a:alpha val="67000"/>
              </a:schemeClr>
            </a:solidFill>
            <a:ln>
              <a:noFill/>
            </a:ln>
            <a:effectLst>
              <a:outerShdw dir="4740000" algn="ctr" rotWithShape="0">
                <a:schemeClr val="bg1">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sz="4000" b="1" dirty="0" smtClean="0">
                  <a:solidFill>
                    <a:prstClr val="black"/>
                  </a:solidFill>
                  <a:latin typeface="Trebuchet MS" panose="020B0603020202020204" pitchFamily="34" charset="0"/>
                </a:rPr>
                <a:t>Economic Opportunities for </a:t>
              </a:r>
            </a:p>
            <a:p>
              <a:pPr algn="ctr" fontAlgn="auto">
                <a:spcBef>
                  <a:spcPts val="0"/>
                </a:spcBef>
                <a:spcAft>
                  <a:spcPts val="0"/>
                </a:spcAft>
              </a:pPr>
              <a:r>
                <a:rPr lang="en-US" sz="4000" b="1" dirty="0" smtClean="0">
                  <a:solidFill>
                    <a:prstClr val="black"/>
                  </a:solidFill>
                  <a:latin typeface="Trebuchet MS" panose="020B0603020202020204" pitchFamily="34" charset="0"/>
                </a:rPr>
                <a:t>Foreign Investment in Panama</a:t>
              </a:r>
              <a:endParaRPr lang="en-US" sz="4000" b="1" dirty="0">
                <a:solidFill>
                  <a:prstClr val="black"/>
                </a:solidFill>
                <a:latin typeface="Trebuchet MS" panose="020B0603020202020204" pitchFamily="34" charset="0"/>
              </a:endParaRPr>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0352" y="5445224"/>
            <a:ext cx="1403648" cy="1412776"/>
          </a:xfrm>
          <a:prstGeom prst="rect">
            <a:avLst/>
          </a:prstGeom>
        </p:spPr>
      </p:pic>
    </p:spTree>
    <p:extLst>
      <p:ext uri="{BB962C8B-B14F-4D97-AF65-F5344CB8AC3E}">
        <p14:creationId xmlns:p14="http://schemas.microsoft.com/office/powerpoint/2010/main" val="17099761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err="1">
                <a:latin typeface="Trebuchet MS"/>
                <a:cs typeface="Trebuchet MS"/>
              </a:rPr>
              <a:t>Foreign</a:t>
            </a:r>
            <a:r>
              <a:rPr lang="es-ES" b="1" dirty="0">
                <a:latin typeface="Trebuchet MS"/>
                <a:cs typeface="Trebuchet MS"/>
              </a:rPr>
              <a:t> </a:t>
            </a:r>
            <a:r>
              <a:rPr lang="es-ES" b="1" dirty="0" err="1">
                <a:latin typeface="Trebuchet MS"/>
                <a:cs typeface="Trebuchet MS"/>
              </a:rPr>
              <a:t>Trade</a:t>
            </a:r>
            <a:r>
              <a:rPr lang="es-ES" b="1" dirty="0">
                <a:latin typeface="Trebuchet MS"/>
                <a:cs typeface="Trebuchet MS"/>
              </a:rPr>
              <a:t> PMA-EU</a:t>
            </a:r>
            <a:endParaRPr lang="es-ES" dirty="0"/>
          </a:p>
        </p:txBody>
      </p:sp>
      <p:sp>
        <p:nvSpPr>
          <p:cNvPr id="3" name="Marcador de número de diapositiva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10</a:t>
            </a:fld>
            <a:endParaRPr lang="en-US" dirty="0">
              <a:solidFill>
                <a:prstClr val="black">
                  <a:tint val="75000"/>
                </a:prstClr>
              </a:solidFill>
            </a:endParaRPr>
          </a:p>
        </p:txBody>
      </p:sp>
      <p:graphicFrame>
        <p:nvGraphicFramePr>
          <p:cNvPr id="4" name="object 30"/>
          <p:cNvGraphicFramePr>
            <a:graphicFrameLocks noGrp="1"/>
          </p:cNvGraphicFramePr>
          <p:nvPr>
            <p:extLst>
              <p:ext uri="{D42A27DB-BD31-4B8C-83A1-F6EECF244321}">
                <p14:modId xmlns:p14="http://schemas.microsoft.com/office/powerpoint/2010/main" val="4049826822"/>
              </p:ext>
            </p:extLst>
          </p:nvPr>
        </p:nvGraphicFramePr>
        <p:xfrm>
          <a:off x="4273477" y="1869385"/>
          <a:ext cx="4752529" cy="4023871"/>
        </p:xfrm>
        <a:graphic>
          <a:graphicData uri="http://schemas.openxmlformats.org/drawingml/2006/table">
            <a:tbl>
              <a:tblPr firstRow="1" bandRow="1">
                <a:tableStyleId>{2D5ABB26-0587-4C30-8999-92F81FD0307C}</a:tableStyleId>
              </a:tblPr>
              <a:tblGrid>
                <a:gridCol w="576065"/>
                <a:gridCol w="2736304"/>
                <a:gridCol w="964906"/>
                <a:gridCol w="475254"/>
              </a:tblGrid>
              <a:tr h="255509">
                <a:tc>
                  <a:txBody>
                    <a:bodyPr/>
                    <a:lstStyle/>
                    <a:p>
                      <a:pPr marL="91440">
                        <a:lnSpc>
                          <a:spcPct val="100000"/>
                        </a:lnSpc>
                        <a:spcBef>
                          <a:spcPts val="215"/>
                        </a:spcBef>
                      </a:pPr>
                      <a:r>
                        <a:rPr lang="en-US" sz="900" b="1" spc="-10" dirty="0" smtClean="0">
                          <a:solidFill>
                            <a:srgbClr val="FFFFFF"/>
                          </a:solidFill>
                          <a:latin typeface="Trebuchet MS"/>
                          <a:cs typeface="Trebuchet MS"/>
                        </a:rPr>
                        <a:t>Tariff</a:t>
                      </a:r>
                      <a:endParaRPr sz="900" dirty="0">
                        <a:latin typeface="Trebuchet MS"/>
                        <a:cs typeface="Trebuchet MS"/>
                      </a:endParaRPr>
                    </a:p>
                  </a:txBody>
                  <a:tcPr marL="0" marR="0" marT="0" marB="0" anchor="ctr">
                    <a:lnT w="25400">
                      <a:solidFill>
                        <a:srgbClr val="000000"/>
                      </a:solidFill>
                      <a:prstDash val="solid"/>
                    </a:lnT>
                    <a:lnB w="25400">
                      <a:solidFill>
                        <a:srgbClr val="000000"/>
                      </a:solidFill>
                      <a:prstDash val="solid"/>
                    </a:lnB>
                    <a:solidFill>
                      <a:srgbClr val="F04123"/>
                    </a:solidFill>
                  </a:tcPr>
                </a:tc>
                <a:tc>
                  <a:txBody>
                    <a:bodyPr/>
                    <a:lstStyle/>
                    <a:p>
                      <a:pPr marL="117475">
                        <a:lnSpc>
                          <a:spcPct val="100000"/>
                        </a:lnSpc>
                        <a:spcBef>
                          <a:spcPts val="215"/>
                        </a:spcBef>
                      </a:pPr>
                      <a:r>
                        <a:rPr lang="en-US" sz="900" b="1" dirty="0" smtClean="0">
                          <a:solidFill>
                            <a:srgbClr val="FFFFFF"/>
                          </a:solidFill>
                          <a:latin typeface="Trebuchet MS"/>
                          <a:cs typeface="Trebuchet MS"/>
                        </a:rPr>
                        <a:t>Imported Products from the European Union</a:t>
                      </a:r>
                      <a:endParaRPr sz="900" dirty="0">
                        <a:latin typeface="Trebuchet MS"/>
                        <a:cs typeface="Trebuchet MS"/>
                      </a:endParaRPr>
                    </a:p>
                  </a:txBody>
                  <a:tcPr marL="0" marR="0" marT="0" marB="0" anchor="ctr">
                    <a:lnT w="25400">
                      <a:solidFill>
                        <a:srgbClr val="000000"/>
                      </a:solidFill>
                      <a:prstDash val="solid"/>
                    </a:lnT>
                    <a:lnB w="25400">
                      <a:solidFill>
                        <a:srgbClr val="000000"/>
                      </a:solidFill>
                      <a:prstDash val="solid"/>
                    </a:lnB>
                    <a:solidFill>
                      <a:srgbClr val="F04123"/>
                    </a:solidFill>
                  </a:tcPr>
                </a:tc>
                <a:tc>
                  <a:txBody>
                    <a:bodyPr/>
                    <a:lstStyle/>
                    <a:p>
                      <a:pPr marL="121285">
                        <a:lnSpc>
                          <a:spcPct val="100000"/>
                        </a:lnSpc>
                        <a:spcBef>
                          <a:spcPts val="215"/>
                        </a:spcBef>
                      </a:pPr>
                      <a:r>
                        <a:rPr sz="900" b="1" dirty="0">
                          <a:solidFill>
                            <a:srgbClr val="FFFFFF"/>
                          </a:solidFill>
                          <a:latin typeface="Trebuchet MS"/>
                          <a:cs typeface="Trebuchet MS"/>
                        </a:rPr>
                        <a:t>V CIF</a:t>
                      </a:r>
                      <a:r>
                        <a:rPr sz="900" b="1" spc="-95" dirty="0">
                          <a:solidFill>
                            <a:srgbClr val="FFFFFF"/>
                          </a:solidFill>
                          <a:latin typeface="Trebuchet MS"/>
                          <a:cs typeface="Trebuchet MS"/>
                        </a:rPr>
                        <a:t> </a:t>
                      </a:r>
                      <a:r>
                        <a:rPr sz="900" b="1" dirty="0">
                          <a:solidFill>
                            <a:srgbClr val="FFFFFF"/>
                          </a:solidFill>
                          <a:latin typeface="Trebuchet MS"/>
                          <a:cs typeface="Trebuchet MS"/>
                        </a:rPr>
                        <a:t>US$</a:t>
                      </a:r>
                      <a:endParaRPr sz="900">
                        <a:latin typeface="Trebuchet MS"/>
                        <a:cs typeface="Trebuchet MS"/>
                      </a:endParaRPr>
                    </a:p>
                  </a:txBody>
                  <a:tcPr marL="0" marR="0" marT="0" marB="0" anchor="ctr">
                    <a:lnT w="25400">
                      <a:solidFill>
                        <a:srgbClr val="000000"/>
                      </a:solidFill>
                      <a:prstDash val="solid"/>
                    </a:lnT>
                    <a:lnB w="25400">
                      <a:solidFill>
                        <a:srgbClr val="000000"/>
                      </a:solidFill>
                      <a:prstDash val="solid"/>
                    </a:lnB>
                    <a:solidFill>
                      <a:srgbClr val="F04123"/>
                    </a:solidFill>
                  </a:tcPr>
                </a:tc>
                <a:tc>
                  <a:txBody>
                    <a:bodyPr/>
                    <a:lstStyle/>
                    <a:p>
                      <a:pPr marL="12065" algn="ctr">
                        <a:lnSpc>
                          <a:spcPct val="100000"/>
                        </a:lnSpc>
                        <a:spcBef>
                          <a:spcPts val="215"/>
                        </a:spcBef>
                      </a:pPr>
                      <a:r>
                        <a:rPr sz="900" b="1" dirty="0">
                          <a:solidFill>
                            <a:srgbClr val="FFFFFF"/>
                          </a:solidFill>
                          <a:latin typeface="Trebuchet MS"/>
                          <a:cs typeface="Trebuchet MS"/>
                        </a:rPr>
                        <a:t>% del</a:t>
                      </a:r>
                      <a:r>
                        <a:rPr sz="900" b="1" spc="-114" dirty="0">
                          <a:solidFill>
                            <a:srgbClr val="FFFFFF"/>
                          </a:solidFill>
                          <a:latin typeface="Trebuchet MS"/>
                          <a:cs typeface="Trebuchet MS"/>
                        </a:rPr>
                        <a:t> </a:t>
                      </a:r>
                      <a:r>
                        <a:rPr sz="900" b="1" spc="-40" dirty="0">
                          <a:solidFill>
                            <a:srgbClr val="FFFFFF"/>
                          </a:solidFill>
                          <a:latin typeface="Trebuchet MS"/>
                          <a:cs typeface="Trebuchet MS"/>
                        </a:rPr>
                        <a:t>Total</a:t>
                      </a:r>
                      <a:endParaRPr sz="900">
                        <a:latin typeface="Trebuchet MS"/>
                        <a:cs typeface="Trebuchet MS"/>
                      </a:endParaRPr>
                    </a:p>
                  </a:txBody>
                  <a:tcPr marL="0" marR="0" marT="0" marB="0" anchor="ctr">
                    <a:lnT w="25400">
                      <a:solidFill>
                        <a:srgbClr val="000000"/>
                      </a:solidFill>
                      <a:prstDash val="solid"/>
                    </a:lnT>
                    <a:lnB w="25400">
                      <a:solidFill>
                        <a:srgbClr val="000000"/>
                      </a:solidFill>
                      <a:prstDash val="solid"/>
                    </a:lnB>
                    <a:solidFill>
                      <a:srgbClr val="F04123"/>
                    </a:solidFill>
                  </a:tcPr>
                </a:tc>
              </a:tr>
              <a:tr h="357013">
                <a:tc>
                  <a:txBody>
                    <a:bodyPr/>
                    <a:lstStyle/>
                    <a:p>
                      <a:pPr>
                        <a:lnSpc>
                          <a:spcPct val="100000"/>
                        </a:lnSpc>
                        <a:spcBef>
                          <a:spcPts val="37"/>
                        </a:spcBef>
                      </a:pPr>
                      <a:endParaRPr sz="900" dirty="0">
                        <a:latin typeface="Trebuchet MS"/>
                        <a:cs typeface="Trebuchet MS"/>
                      </a:endParaRPr>
                    </a:p>
                    <a:p>
                      <a:pPr marL="91440">
                        <a:lnSpc>
                          <a:spcPct val="100000"/>
                        </a:lnSpc>
                      </a:pPr>
                      <a:r>
                        <a:rPr sz="900" spc="-10" dirty="0">
                          <a:latin typeface="Trebuchet MS"/>
                          <a:cs typeface="Trebuchet MS"/>
                        </a:rPr>
                        <a:t>86029000</a:t>
                      </a:r>
                      <a:endParaRPr sz="900" dirty="0">
                        <a:latin typeface="Trebuchet MS"/>
                        <a:cs typeface="Trebuchet MS"/>
                      </a:endParaRPr>
                    </a:p>
                  </a:txBody>
                  <a:tcPr marL="0" marR="0" marT="0" marB="0" anchor="ctr">
                    <a:lnT w="25400">
                      <a:solidFill>
                        <a:srgbClr val="000000"/>
                      </a:solidFill>
                      <a:prstDash val="solid"/>
                    </a:lnT>
                    <a:solidFill>
                      <a:srgbClr val="E7E7E7"/>
                    </a:solidFill>
                  </a:tcPr>
                </a:tc>
                <a:tc>
                  <a:txBody>
                    <a:bodyPr/>
                    <a:lstStyle/>
                    <a:p>
                      <a:pPr marL="117475" marR="666750">
                        <a:lnSpc>
                          <a:spcPct val="100000"/>
                        </a:lnSpc>
                        <a:spcBef>
                          <a:spcPts val="219"/>
                        </a:spcBef>
                      </a:pPr>
                      <a:r>
                        <a:rPr lang="es-ES" sz="900" dirty="0" err="1" smtClean="0">
                          <a:solidFill>
                            <a:schemeClr val="tx1"/>
                          </a:solidFill>
                          <a:latin typeface="Trebuchet MS"/>
                          <a:ea typeface="+mn-ea"/>
                          <a:cs typeface="Trebuchet MS"/>
                        </a:rPr>
                        <a:t>Locomotives</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tramway</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locomotives</a:t>
                      </a:r>
                      <a:r>
                        <a:rPr lang="es-ES" sz="900" dirty="0" smtClean="0">
                          <a:solidFill>
                            <a:schemeClr val="tx1"/>
                          </a:solidFill>
                          <a:latin typeface="Trebuchet MS"/>
                          <a:ea typeface="+mn-ea"/>
                          <a:cs typeface="Trebuchet MS"/>
                        </a:rPr>
                        <a:t> and </a:t>
                      </a:r>
                      <a:r>
                        <a:rPr lang="es-ES" sz="900" dirty="0" err="1" smtClean="0">
                          <a:solidFill>
                            <a:schemeClr val="tx1"/>
                          </a:solidFill>
                          <a:latin typeface="Trebuchet MS"/>
                          <a:ea typeface="+mn-ea"/>
                          <a:cs typeface="Trebuchet MS"/>
                        </a:rPr>
                        <a:t>locomotive</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tenders</a:t>
                      </a:r>
                      <a:endParaRPr sz="900" dirty="0">
                        <a:latin typeface="Trebuchet MS"/>
                        <a:cs typeface="Trebuchet MS"/>
                      </a:endParaRPr>
                    </a:p>
                  </a:txBody>
                  <a:tcPr marL="0" marR="0" marT="0" marB="0" anchor="ctr">
                    <a:lnT w="25400">
                      <a:solidFill>
                        <a:srgbClr val="000000"/>
                      </a:solidFill>
                      <a:prstDash val="solid"/>
                    </a:lnT>
                    <a:solidFill>
                      <a:srgbClr val="E7E7E7"/>
                    </a:solidFill>
                  </a:tcPr>
                </a:tc>
                <a:tc>
                  <a:txBody>
                    <a:bodyPr/>
                    <a:lstStyle/>
                    <a:p>
                      <a:pPr marL="304165">
                        <a:lnSpc>
                          <a:spcPct val="100000"/>
                        </a:lnSpc>
                        <a:spcBef>
                          <a:spcPts val="465"/>
                        </a:spcBef>
                      </a:pPr>
                      <a:r>
                        <a:rPr sz="900" spc="-10" dirty="0">
                          <a:latin typeface="Trebuchet MS"/>
                          <a:cs typeface="Trebuchet MS"/>
                        </a:rPr>
                        <a:t>63,933,711</a:t>
                      </a:r>
                      <a:endParaRPr sz="900">
                        <a:latin typeface="Trebuchet MS"/>
                        <a:cs typeface="Trebuchet MS"/>
                      </a:endParaRPr>
                    </a:p>
                  </a:txBody>
                  <a:tcPr marL="0" marR="0" marT="0" marB="0" anchor="ctr">
                    <a:lnT w="25400">
                      <a:solidFill>
                        <a:srgbClr val="000000"/>
                      </a:solidFill>
                      <a:prstDash val="solid"/>
                    </a:lnT>
                    <a:solidFill>
                      <a:srgbClr val="E7E7E7"/>
                    </a:solidFill>
                  </a:tcPr>
                </a:tc>
                <a:tc>
                  <a:txBody>
                    <a:bodyPr/>
                    <a:lstStyle/>
                    <a:p>
                      <a:pPr marL="15240" algn="ctr">
                        <a:lnSpc>
                          <a:spcPct val="100000"/>
                        </a:lnSpc>
                        <a:spcBef>
                          <a:spcPts val="900"/>
                        </a:spcBef>
                      </a:pPr>
                      <a:r>
                        <a:rPr sz="900" b="1" spc="-10" dirty="0">
                          <a:latin typeface="Trebuchet MS"/>
                          <a:cs typeface="Trebuchet MS"/>
                        </a:rPr>
                        <a:t>4.4%</a:t>
                      </a:r>
                      <a:endParaRPr sz="900">
                        <a:latin typeface="Trebuchet MS"/>
                        <a:cs typeface="Trebuchet MS"/>
                      </a:endParaRPr>
                    </a:p>
                  </a:txBody>
                  <a:tcPr marL="0" marR="0" marT="0" marB="0" anchor="ctr">
                    <a:lnT w="25400">
                      <a:solidFill>
                        <a:srgbClr val="000000"/>
                      </a:solidFill>
                      <a:prstDash val="solid"/>
                    </a:lnT>
                    <a:solidFill>
                      <a:srgbClr val="E7E7E7"/>
                    </a:solidFill>
                  </a:tcPr>
                </a:tc>
              </a:tr>
              <a:tr h="246147">
                <a:tc>
                  <a:txBody>
                    <a:bodyPr/>
                    <a:lstStyle/>
                    <a:p>
                      <a:pPr marL="91440">
                        <a:lnSpc>
                          <a:spcPct val="100000"/>
                        </a:lnSpc>
                        <a:spcBef>
                          <a:spcPts val="655"/>
                        </a:spcBef>
                      </a:pPr>
                      <a:r>
                        <a:rPr sz="900" spc="-10" dirty="0">
                          <a:latin typeface="Trebuchet MS"/>
                          <a:cs typeface="Trebuchet MS"/>
                        </a:rPr>
                        <a:t>89040000</a:t>
                      </a:r>
                      <a:endParaRPr sz="900">
                        <a:latin typeface="Trebuchet MS"/>
                        <a:cs typeface="Trebuchet MS"/>
                      </a:endParaRPr>
                    </a:p>
                  </a:txBody>
                  <a:tcPr marL="0" marR="0" marT="0" marB="0" anchor="ctr">
                    <a:solidFill>
                      <a:srgbClr val="FFFFFF"/>
                    </a:solidFill>
                  </a:tcPr>
                </a:tc>
                <a:tc>
                  <a:txBody>
                    <a:bodyPr/>
                    <a:lstStyle/>
                    <a:p>
                      <a:pPr marL="117475">
                        <a:lnSpc>
                          <a:spcPct val="100000"/>
                        </a:lnSpc>
                        <a:spcBef>
                          <a:spcPts val="320"/>
                        </a:spcBef>
                      </a:pPr>
                      <a:r>
                        <a:rPr lang="en-US" sz="900" spc="-10" dirty="0" smtClean="0">
                          <a:latin typeface="Trebuchet MS"/>
                          <a:cs typeface="Trebuchet MS"/>
                        </a:rPr>
                        <a:t>Tugs and pusher crafts</a:t>
                      </a:r>
                      <a:endParaRPr sz="900" dirty="0">
                        <a:latin typeface="Trebuchet MS"/>
                        <a:cs typeface="Trebuchet MS"/>
                      </a:endParaRPr>
                    </a:p>
                  </a:txBody>
                  <a:tcPr marL="0" marR="0" marT="0" marB="0" anchor="ctr">
                    <a:solidFill>
                      <a:srgbClr val="FFFFFF"/>
                    </a:solidFill>
                  </a:tcPr>
                </a:tc>
                <a:tc>
                  <a:txBody>
                    <a:bodyPr/>
                    <a:lstStyle/>
                    <a:p>
                      <a:pPr marL="304165">
                        <a:lnSpc>
                          <a:spcPct val="100000"/>
                        </a:lnSpc>
                        <a:spcBef>
                          <a:spcPts val="655"/>
                        </a:spcBef>
                      </a:pPr>
                      <a:r>
                        <a:rPr sz="900" spc="-10" dirty="0">
                          <a:latin typeface="Trebuchet MS"/>
                          <a:cs typeface="Trebuchet MS"/>
                        </a:rPr>
                        <a:t>58,305,569</a:t>
                      </a:r>
                      <a:endParaRPr sz="900">
                        <a:latin typeface="Trebuchet MS"/>
                        <a:cs typeface="Trebuchet MS"/>
                      </a:endParaRPr>
                    </a:p>
                  </a:txBody>
                  <a:tcPr marL="0" marR="0" marT="0" marB="0" anchor="ctr">
                    <a:solidFill>
                      <a:srgbClr val="FFFFFF"/>
                    </a:solidFill>
                  </a:tcPr>
                </a:tc>
                <a:tc>
                  <a:txBody>
                    <a:bodyPr/>
                    <a:lstStyle/>
                    <a:p>
                      <a:pPr marL="15240" algn="ctr">
                        <a:lnSpc>
                          <a:spcPct val="100000"/>
                        </a:lnSpc>
                        <a:spcBef>
                          <a:spcPts val="370"/>
                        </a:spcBef>
                      </a:pPr>
                      <a:r>
                        <a:rPr sz="900" b="1" spc="-5" dirty="0">
                          <a:latin typeface="Trebuchet MS"/>
                          <a:cs typeface="Trebuchet MS"/>
                        </a:rPr>
                        <a:t>4.0%</a:t>
                      </a:r>
                      <a:endParaRPr sz="900">
                        <a:latin typeface="Trebuchet MS"/>
                        <a:cs typeface="Trebuchet MS"/>
                      </a:endParaRPr>
                    </a:p>
                  </a:txBody>
                  <a:tcPr marL="0" marR="0" marT="0" marB="0" anchor="ctr">
                    <a:solidFill>
                      <a:srgbClr val="FFFFFF"/>
                    </a:solidFill>
                  </a:tcPr>
                </a:tc>
              </a:tr>
              <a:tr h="255510">
                <a:tc>
                  <a:txBody>
                    <a:bodyPr/>
                    <a:lstStyle/>
                    <a:p>
                      <a:pPr marL="91440">
                        <a:lnSpc>
                          <a:spcPct val="100000"/>
                        </a:lnSpc>
                        <a:spcBef>
                          <a:spcPts val="705"/>
                        </a:spcBef>
                      </a:pPr>
                      <a:r>
                        <a:rPr sz="900" spc="-10" dirty="0">
                          <a:latin typeface="Trebuchet MS"/>
                          <a:cs typeface="Trebuchet MS"/>
                        </a:rPr>
                        <a:t>84314300</a:t>
                      </a:r>
                      <a:endParaRPr sz="900" dirty="0">
                        <a:latin typeface="Trebuchet MS"/>
                        <a:cs typeface="Trebuchet MS"/>
                      </a:endParaRPr>
                    </a:p>
                  </a:txBody>
                  <a:tcPr marL="0" marR="0" marT="0" marB="0" anchor="ctr">
                    <a:solidFill>
                      <a:srgbClr val="E7E7E7"/>
                    </a:solidFill>
                  </a:tcPr>
                </a:tc>
                <a:tc>
                  <a:txBody>
                    <a:bodyPr/>
                    <a:lstStyle/>
                    <a:p>
                      <a:pPr marL="117475">
                        <a:lnSpc>
                          <a:spcPct val="100000"/>
                        </a:lnSpc>
                        <a:spcBef>
                          <a:spcPts val="320"/>
                        </a:spcBef>
                      </a:pPr>
                      <a:r>
                        <a:rPr lang="es-ES" sz="900" dirty="0" err="1" smtClean="0">
                          <a:solidFill>
                            <a:schemeClr val="tx1"/>
                          </a:solidFill>
                          <a:latin typeface="Trebuchet MS"/>
                          <a:ea typeface="+mn-ea"/>
                          <a:cs typeface="Trebuchet MS"/>
                        </a:rPr>
                        <a:t>Parts</a:t>
                      </a:r>
                      <a:r>
                        <a:rPr lang="es-ES" sz="900" dirty="0" smtClean="0">
                          <a:solidFill>
                            <a:schemeClr val="tx1"/>
                          </a:solidFill>
                          <a:latin typeface="Trebuchet MS"/>
                          <a:ea typeface="+mn-ea"/>
                          <a:cs typeface="Trebuchet MS"/>
                        </a:rPr>
                        <a:t> of </a:t>
                      </a:r>
                      <a:r>
                        <a:rPr lang="es-ES" sz="900" dirty="0" err="1" smtClean="0">
                          <a:solidFill>
                            <a:schemeClr val="tx1"/>
                          </a:solidFill>
                          <a:latin typeface="Trebuchet MS"/>
                          <a:ea typeface="+mn-ea"/>
                          <a:cs typeface="Trebuchet MS"/>
                        </a:rPr>
                        <a:t>machinery</a:t>
                      </a:r>
                      <a:r>
                        <a:rPr lang="es-ES" sz="900" dirty="0" smtClean="0">
                          <a:solidFill>
                            <a:schemeClr val="tx1"/>
                          </a:solidFill>
                          <a:latin typeface="Trebuchet MS"/>
                          <a:ea typeface="+mn-ea"/>
                          <a:cs typeface="Trebuchet MS"/>
                        </a:rPr>
                        <a:t> of </a:t>
                      </a:r>
                      <a:r>
                        <a:rPr lang="es-ES" sz="900" dirty="0" err="1" smtClean="0">
                          <a:solidFill>
                            <a:schemeClr val="tx1"/>
                          </a:solidFill>
                          <a:latin typeface="Trebuchet MS"/>
                          <a:ea typeface="+mn-ea"/>
                          <a:cs typeface="Trebuchet MS"/>
                        </a:rPr>
                        <a:t>drilling</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derricks</a:t>
                      </a:r>
                      <a:endParaRPr sz="900" dirty="0">
                        <a:latin typeface="Trebuchet MS"/>
                        <a:cs typeface="Trebuchet MS"/>
                      </a:endParaRPr>
                    </a:p>
                  </a:txBody>
                  <a:tcPr marL="0" marR="0" marT="0" marB="0" anchor="ctr">
                    <a:solidFill>
                      <a:srgbClr val="E7E7E7"/>
                    </a:solidFill>
                  </a:tcPr>
                </a:tc>
                <a:tc>
                  <a:txBody>
                    <a:bodyPr/>
                    <a:lstStyle/>
                    <a:p>
                      <a:pPr marL="304165">
                        <a:lnSpc>
                          <a:spcPct val="100000"/>
                        </a:lnSpc>
                        <a:spcBef>
                          <a:spcPts val="705"/>
                        </a:spcBef>
                      </a:pPr>
                      <a:r>
                        <a:rPr sz="900" spc="-10" dirty="0">
                          <a:latin typeface="Trebuchet MS"/>
                          <a:cs typeface="Trebuchet MS"/>
                        </a:rPr>
                        <a:t>52,094,711</a:t>
                      </a:r>
                      <a:endParaRPr sz="900">
                        <a:latin typeface="Trebuchet MS"/>
                        <a:cs typeface="Trebuchet MS"/>
                      </a:endParaRPr>
                    </a:p>
                  </a:txBody>
                  <a:tcPr marL="0" marR="0" marT="0" marB="0" anchor="ctr">
                    <a:solidFill>
                      <a:srgbClr val="E7E7E7"/>
                    </a:solidFill>
                  </a:tcPr>
                </a:tc>
                <a:tc>
                  <a:txBody>
                    <a:bodyPr/>
                    <a:lstStyle/>
                    <a:p>
                      <a:pPr marL="15240" algn="ctr">
                        <a:lnSpc>
                          <a:spcPct val="100000"/>
                        </a:lnSpc>
                        <a:spcBef>
                          <a:spcPts val="420"/>
                        </a:spcBef>
                      </a:pPr>
                      <a:r>
                        <a:rPr sz="900" b="1" spc="-10" dirty="0">
                          <a:latin typeface="Trebuchet MS"/>
                          <a:cs typeface="Trebuchet MS"/>
                        </a:rPr>
                        <a:t>3.6%</a:t>
                      </a:r>
                      <a:endParaRPr sz="900">
                        <a:latin typeface="Trebuchet MS"/>
                        <a:cs typeface="Trebuchet MS"/>
                      </a:endParaRPr>
                    </a:p>
                  </a:txBody>
                  <a:tcPr marL="0" marR="0" marT="0" marB="0" anchor="ctr">
                    <a:solidFill>
                      <a:srgbClr val="E7E7E7"/>
                    </a:solidFill>
                  </a:tcPr>
                </a:tc>
              </a:tr>
              <a:tr h="255510">
                <a:tc>
                  <a:txBody>
                    <a:bodyPr/>
                    <a:lstStyle/>
                    <a:p>
                      <a:pPr marL="91440">
                        <a:lnSpc>
                          <a:spcPct val="100000"/>
                        </a:lnSpc>
                        <a:spcBef>
                          <a:spcPts val="710"/>
                        </a:spcBef>
                      </a:pPr>
                      <a:r>
                        <a:rPr sz="900" spc="-10" dirty="0">
                          <a:latin typeface="Trebuchet MS"/>
                          <a:cs typeface="Trebuchet MS"/>
                        </a:rPr>
                        <a:t>94060090</a:t>
                      </a:r>
                      <a:endParaRPr sz="900">
                        <a:latin typeface="Trebuchet MS"/>
                        <a:cs typeface="Trebuchet MS"/>
                      </a:endParaRPr>
                    </a:p>
                  </a:txBody>
                  <a:tcPr marL="0" marR="0" marT="0" marB="0" anchor="ctr">
                    <a:solidFill>
                      <a:srgbClr val="FFFFFF"/>
                    </a:solidFill>
                  </a:tcPr>
                </a:tc>
                <a:tc>
                  <a:txBody>
                    <a:bodyPr/>
                    <a:lstStyle/>
                    <a:p>
                      <a:pPr marL="117475">
                        <a:lnSpc>
                          <a:spcPct val="100000"/>
                        </a:lnSpc>
                        <a:spcBef>
                          <a:spcPts val="320"/>
                        </a:spcBef>
                      </a:pPr>
                      <a:r>
                        <a:rPr lang="en-US" sz="900" spc="-5" dirty="0" smtClean="0">
                          <a:latin typeface="Trebuchet MS"/>
                          <a:cs typeface="Trebuchet MS"/>
                        </a:rPr>
                        <a:t>Other prefabricated construction products</a:t>
                      </a:r>
                      <a:endParaRPr sz="900" dirty="0">
                        <a:latin typeface="Trebuchet MS"/>
                        <a:cs typeface="Trebuchet MS"/>
                      </a:endParaRPr>
                    </a:p>
                  </a:txBody>
                  <a:tcPr marL="0" marR="0" marT="0" marB="0" anchor="ctr">
                    <a:solidFill>
                      <a:srgbClr val="FFFFFF"/>
                    </a:solidFill>
                  </a:tcPr>
                </a:tc>
                <a:tc>
                  <a:txBody>
                    <a:bodyPr/>
                    <a:lstStyle/>
                    <a:p>
                      <a:pPr marL="304165">
                        <a:lnSpc>
                          <a:spcPct val="100000"/>
                        </a:lnSpc>
                        <a:spcBef>
                          <a:spcPts val="710"/>
                        </a:spcBef>
                      </a:pPr>
                      <a:r>
                        <a:rPr sz="900" spc="-10" dirty="0">
                          <a:latin typeface="Trebuchet MS"/>
                          <a:cs typeface="Trebuchet MS"/>
                        </a:rPr>
                        <a:t>39,537,585</a:t>
                      </a:r>
                      <a:endParaRPr sz="900">
                        <a:latin typeface="Trebuchet MS"/>
                        <a:cs typeface="Trebuchet MS"/>
                      </a:endParaRPr>
                    </a:p>
                  </a:txBody>
                  <a:tcPr marL="0" marR="0" marT="0" marB="0" anchor="ctr">
                    <a:solidFill>
                      <a:srgbClr val="FFFFFF"/>
                    </a:solidFill>
                  </a:tcPr>
                </a:tc>
                <a:tc>
                  <a:txBody>
                    <a:bodyPr/>
                    <a:lstStyle/>
                    <a:p>
                      <a:pPr marL="15240" algn="ctr">
                        <a:lnSpc>
                          <a:spcPct val="100000"/>
                        </a:lnSpc>
                        <a:spcBef>
                          <a:spcPts val="425"/>
                        </a:spcBef>
                      </a:pPr>
                      <a:r>
                        <a:rPr sz="900" b="1" spc="-10" dirty="0">
                          <a:latin typeface="Trebuchet MS"/>
                          <a:cs typeface="Trebuchet MS"/>
                        </a:rPr>
                        <a:t>2.7%</a:t>
                      </a:r>
                      <a:endParaRPr sz="900">
                        <a:latin typeface="Trebuchet MS"/>
                        <a:cs typeface="Trebuchet MS"/>
                      </a:endParaRPr>
                    </a:p>
                  </a:txBody>
                  <a:tcPr marL="0" marR="0" marT="0" marB="0" anchor="ctr">
                    <a:solidFill>
                      <a:srgbClr val="FFFFFF"/>
                    </a:solidFill>
                  </a:tcPr>
                </a:tc>
              </a:tr>
              <a:tr h="255510">
                <a:tc>
                  <a:txBody>
                    <a:bodyPr/>
                    <a:lstStyle/>
                    <a:p>
                      <a:pPr marL="91440">
                        <a:lnSpc>
                          <a:spcPct val="100000"/>
                        </a:lnSpc>
                        <a:spcBef>
                          <a:spcPts val="710"/>
                        </a:spcBef>
                      </a:pPr>
                      <a:r>
                        <a:rPr sz="900" spc="-10" dirty="0">
                          <a:latin typeface="Trebuchet MS"/>
                          <a:cs typeface="Trebuchet MS"/>
                        </a:rPr>
                        <a:t>30049099</a:t>
                      </a:r>
                      <a:endParaRPr sz="900">
                        <a:latin typeface="Trebuchet MS"/>
                        <a:cs typeface="Trebuchet MS"/>
                      </a:endParaRPr>
                    </a:p>
                  </a:txBody>
                  <a:tcPr marL="0" marR="0" marT="0" marB="0" anchor="ctr">
                    <a:solidFill>
                      <a:srgbClr val="E7E7E7"/>
                    </a:solidFill>
                  </a:tcPr>
                </a:tc>
                <a:tc>
                  <a:txBody>
                    <a:bodyPr/>
                    <a:lstStyle/>
                    <a:p>
                      <a:pPr marL="117475">
                        <a:lnSpc>
                          <a:spcPct val="100000"/>
                        </a:lnSpc>
                        <a:spcBef>
                          <a:spcPts val="320"/>
                        </a:spcBef>
                      </a:pPr>
                      <a:r>
                        <a:rPr lang="en-US" sz="900" spc="-5" dirty="0" smtClean="0">
                          <a:latin typeface="Trebuchet MS"/>
                          <a:cs typeface="Trebuchet MS"/>
                        </a:rPr>
                        <a:t>Medicines for</a:t>
                      </a:r>
                      <a:r>
                        <a:rPr lang="en-US" sz="900" spc="-5" baseline="0" dirty="0" smtClean="0">
                          <a:latin typeface="Trebuchet MS"/>
                          <a:cs typeface="Trebuchet MS"/>
                        </a:rPr>
                        <a:t> therapeutic use</a:t>
                      </a:r>
                      <a:endParaRPr sz="900" dirty="0">
                        <a:latin typeface="Trebuchet MS"/>
                        <a:cs typeface="Trebuchet MS"/>
                      </a:endParaRPr>
                    </a:p>
                  </a:txBody>
                  <a:tcPr marL="0" marR="0" marT="0" marB="0" anchor="ctr">
                    <a:solidFill>
                      <a:srgbClr val="E7E7E7"/>
                    </a:solidFill>
                  </a:tcPr>
                </a:tc>
                <a:tc>
                  <a:txBody>
                    <a:bodyPr/>
                    <a:lstStyle/>
                    <a:p>
                      <a:pPr marL="304165">
                        <a:lnSpc>
                          <a:spcPct val="100000"/>
                        </a:lnSpc>
                        <a:spcBef>
                          <a:spcPts val="710"/>
                        </a:spcBef>
                      </a:pPr>
                      <a:r>
                        <a:rPr sz="900" spc="-10" dirty="0">
                          <a:latin typeface="Trebuchet MS"/>
                          <a:cs typeface="Trebuchet MS"/>
                        </a:rPr>
                        <a:t>37,628,636</a:t>
                      </a:r>
                      <a:endParaRPr sz="900" dirty="0">
                        <a:latin typeface="Trebuchet MS"/>
                        <a:cs typeface="Trebuchet MS"/>
                      </a:endParaRPr>
                    </a:p>
                  </a:txBody>
                  <a:tcPr marL="0" marR="0" marT="0" marB="0" anchor="ctr">
                    <a:solidFill>
                      <a:srgbClr val="E7E7E7"/>
                    </a:solidFill>
                  </a:tcPr>
                </a:tc>
                <a:tc>
                  <a:txBody>
                    <a:bodyPr/>
                    <a:lstStyle/>
                    <a:p>
                      <a:pPr marL="15240" algn="ctr">
                        <a:lnSpc>
                          <a:spcPct val="100000"/>
                        </a:lnSpc>
                        <a:spcBef>
                          <a:spcPts val="420"/>
                        </a:spcBef>
                      </a:pPr>
                      <a:r>
                        <a:rPr sz="900" b="1" spc="-5" dirty="0">
                          <a:latin typeface="Trebuchet MS"/>
                          <a:cs typeface="Trebuchet MS"/>
                        </a:rPr>
                        <a:t>2.6%</a:t>
                      </a:r>
                      <a:endParaRPr sz="900">
                        <a:latin typeface="Trebuchet MS"/>
                        <a:cs typeface="Trebuchet MS"/>
                      </a:endParaRPr>
                    </a:p>
                  </a:txBody>
                  <a:tcPr marL="0" marR="0" marT="0" marB="0" anchor="ctr">
                    <a:solidFill>
                      <a:srgbClr val="E7E7E7"/>
                    </a:solidFill>
                  </a:tcPr>
                </a:tc>
              </a:tr>
              <a:tr h="504019">
                <a:tc>
                  <a:txBody>
                    <a:bodyPr/>
                    <a:lstStyle/>
                    <a:p>
                      <a:pPr>
                        <a:lnSpc>
                          <a:spcPct val="100000"/>
                        </a:lnSpc>
                      </a:pPr>
                      <a:endParaRPr sz="900">
                        <a:latin typeface="Trebuchet MS"/>
                        <a:cs typeface="Trebuchet MS"/>
                      </a:endParaRPr>
                    </a:p>
                    <a:p>
                      <a:pPr marL="91440">
                        <a:lnSpc>
                          <a:spcPct val="100000"/>
                        </a:lnSpc>
                        <a:spcBef>
                          <a:spcPts val="750"/>
                        </a:spcBef>
                      </a:pPr>
                      <a:r>
                        <a:rPr sz="900" spc="-10" dirty="0">
                          <a:latin typeface="Trebuchet MS"/>
                          <a:cs typeface="Trebuchet MS"/>
                        </a:rPr>
                        <a:t>87042310</a:t>
                      </a:r>
                      <a:endParaRPr sz="900">
                        <a:latin typeface="Trebuchet MS"/>
                        <a:cs typeface="Trebuchet MS"/>
                      </a:endParaRPr>
                    </a:p>
                  </a:txBody>
                  <a:tcPr marL="0" marR="0" marT="0" marB="0" anchor="ctr">
                    <a:solidFill>
                      <a:srgbClr val="FFFFFF"/>
                    </a:solidFill>
                  </a:tcPr>
                </a:tc>
                <a:tc>
                  <a:txBody>
                    <a:bodyPr/>
                    <a:lstStyle/>
                    <a:p>
                      <a:pPr marL="117475" marR="170815">
                        <a:lnSpc>
                          <a:spcPct val="100000"/>
                        </a:lnSpc>
                        <a:spcBef>
                          <a:spcPts val="320"/>
                        </a:spcBef>
                      </a:pPr>
                      <a:r>
                        <a:rPr lang="es-ES" sz="900" dirty="0" err="1" smtClean="0">
                          <a:solidFill>
                            <a:schemeClr val="tx1"/>
                          </a:solidFill>
                          <a:latin typeface="Trebuchet MS"/>
                          <a:ea typeface="+mn-ea"/>
                          <a:cs typeface="Trebuchet MS"/>
                        </a:rPr>
                        <a:t>Freight</a:t>
                      </a:r>
                      <a:r>
                        <a:rPr lang="es-ES" sz="900" dirty="0" smtClean="0">
                          <a:solidFill>
                            <a:schemeClr val="tx1"/>
                          </a:solidFill>
                          <a:latin typeface="Trebuchet MS"/>
                          <a:ea typeface="+mn-ea"/>
                          <a:cs typeface="Trebuchet MS"/>
                        </a:rPr>
                        <a:t> motor </a:t>
                      </a:r>
                      <a:r>
                        <a:rPr lang="es-ES" sz="900" dirty="0" err="1" smtClean="0">
                          <a:solidFill>
                            <a:schemeClr val="tx1"/>
                          </a:solidFill>
                          <a:latin typeface="Trebuchet MS"/>
                          <a:ea typeface="+mn-ea"/>
                          <a:cs typeface="Trebuchet MS"/>
                        </a:rPr>
                        <a:t>vehicles</a:t>
                      </a:r>
                      <a:r>
                        <a:rPr lang="es-ES" sz="900" dirty="0" smtClean="0">
                          <a:solidFill>
                            <a:schemeClr val="tx1"/>
                          </a:solidFill>
                          <a:latin typeface="Trebuchet MS"/>
                          <a:ea typeface="+mn-ea"/>
                          <a:cs typeface="Trebuchet MS"/>
                        </a:rPr>
                        <a:t> , </a:t>
                      </a:r>
                      <a:r>
                        <a:rPr lang="es-ES" sz="900" dirty="0" err="1" smtClean="0">
                          <a:solidFill>
                            <a:schemeClr val="tx1"/>
                          </a:solidFill>
                          <a:latin typeface="Trebuchet MS"/>
                          <a:ea typeface="+mn-ea"/>
                          <a:cs typeface="Trebuchet MS"/>
                        </a:rPr>
                        <a:t>piston</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engine</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compression</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ignition</a:t>
                      </a:r>
                      <a:r>
                        <a:rPr lang="es-ES" sz="900" dirty="0" smtClean="0">
                          <a:solidFill>
                            <a:schemeClr val="tx1"/>
                          </a:solidFill>
                          <a:latin typeface="Trebuchet MS"/>
                          <a:ea typeface="+mn-ea"/>
                          <a:cs typeface="Trebuchet MS"/>
                        </a:rPr>
                        <a:t> (diesel </a:t>
                      </a:r>
                      <a:r>
                        <a:rPr lang="es-ES" sz="900" dirty="0" err="1" smtClean="0">
                          <a:solidFill>
                            <a:schemeClr val="tx1"/>
                          </a:solidFill>
                          <a:latin typeface="Trebuchet MS"/>
                          <a:ea typeface="+mn-ea"/>
                          <a:cs typeface="Trebuchet MS"/>
                        </a:rPr>
                        <a:t>or</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semi</a:t>
                      </a:r>
                      <a:r>
                        <a:rPr lang="es-ES" sz="900" dirty="0" smtClean="0">
                          <a:solidFill>
                            <a:schemeClr val="tx1"/>
                          </a:solidFill>
                          <a:latin typeface="Trebuchet MS"/>
                          <a:ea typeface="+mn-ea"/>
                          <a:cs typeface="Trebuchet MS"/>
                        </a:rPr>
                        <a:t>- diesel), total </a:t>
                      </a:r>
                      <a:r>
                        <a:rPr lang="es-ES" sz="900" dirty="0" err="1" smtClean="0">
                          <a:solidFill>
                            <a:schemeClr val="tx1"/>
                          </a:solidFill>
                          <a:latin typeface="Trebuchet MS"/>
                          <a:ea typeface="+mn-ea"/>
                          <a:cs typeface="Trebuchet MS"/>
                        </a:rPr>
                        <a:t>vehicle</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weight</a:t>
                      </a:r>
                      <a:r>
                        <a:rPr lang="es-ES" sz="900" dirty="0" smtClean="0">
                          <a:solidFill>
                            <a:schemeClr val="tx1"/>
                          </a:solidFill>
                          <a:latin typeface="Trebuchet MS"/>
                          <a:ea typeface="+mn-ea"/>
                          <a:cs typeface="Trebuchet MS"/>
                        </a:rPr>
                        <a:t> &gt; 20 T</a:t>
                      </a:r>
                      <a:endParaRPr sz="900" dirty="0">
                        <a:latin typeface="Trebuchet MS"/>
                        <a:cs typeface="Trebuchet MS"/>
                      </a:endParaRPr>
                    </a:p>
                  </a:txBody>
                  <a:tcPr marL="0" marR="0" marT="0" marB="0" anchor="ctr">
                    <a:solidFill>
                      <a:srgbClr val="FFFFFF"/>
                    </a:solidFill>
                  </a:tcPr>
                </a:tc>
                <a:tc>
                  <a:txBody>
                    <a:bodyPr/>
                    <a:lstStyle/>
                    <a:p>
                      <a:pPr>
                        <a:lnSpc>
                          <a:spcPct val="100000"/>
                        </a:lnSpc>
                      </a:pPr>
                      <a:endParaRPr sz="900" dirty="0">
                        <a:latin typeface="Trebuchet MS"/>
                        <a:cs typeface="Trebuchet MS"/>
                      </a:endParaRPr>
                    </a:p>
                    <a:p>
                      <a:pPr marL="304165">
                        <a:lnSpc>
                          <a:spcPct val="100000"/>
                        </a:lnSpc>
                        <a:spcBef>
                          <a:spcPts val="750"/>
                        </a:spcBef>
                      </a:pPr>
                      <a:r>
                        <a:rPr sz="900" spc="-10" dirty="0">
                          <a:latin typeface="Trebuchet MS"/>
                          <a:cs typeface="Trebuchet MS"/>
                        </a:rPr>
                        <a:t>32,660,470</a:t>
                      </a:r>
                      <a:endParaRPr sz="900" dirty="0">
                        <a:latin typeface="Trebuchet MS"/>
                        <a:cs typeface="Trebuchet MS"/>
                      </a:endParaRPr>
                    </a:p>
                  </a:txBody>
                  <a:tcPr marL="0" marR="0" marT="0" marB="0" anchor="ctr">
                    <a:solidFill>
                      <a:srgbClr val="FFFFFF"/>
                    </a:solidFill>
                  </a:tcPr>
                </a:tc>
                <a:tc>
                  <a:txBody>
                    <a:bodyPr/>
                    <a:lstStyle/>
                    <a:p>
                      <a:pPr>
                        <a:lnSpc>
                          <a:spcPct val="100000"/>
                        </a:lnSpc>
                        <a:spcBef>
                          <a:spcPts val="5"/>
                        </a:spcBef>
                      </a:pPr>
                      <a:endParaRPr sz="900">
                        <a:latin typeface="Trebuchet MS"/>
                        <a:cs typeface="Trebuchet MS"/>
                      </a:endParaRPr>
                    </a:p>
                    <a:p>
                      <a:pPr marL="15240" algn="ctr">
                        <a:lnSpc>
                          <a:spcPct val="100000"/>
                        </a:lnSpc>
                      </a:pPr>
                      <a:r>
                        <a:rPr sz="900" b="1" spc="-5" dirty="0">
                          <a:latin typeface="Trebuchet MS"/>
                          <a:cs typeface="Trebuchet MS"/>
                        </a:rPr>
                        <a:t>2.3%</a:t>
                      </a:r>
                      <a:endParaRPr sz="900">
                        <a:latin typeface="Trebuchet MS"/>
                        <a:cs typeface="Trebuchet MS"/>
                      </a:endParaRPr>
                    </a:p>
                  </a:txBody>
                  <a:tcPr marL="0" marR="0" marT="0" marB="0" anchor="ctr">
                    <a:solidFill>
                      <a:srgbClr val="FFFFFF"/>
                    </a:solidFill>
                  </a:tcPr>
                </a:tc>
              </a:tr>
              <a:tr h="315013">
                <a:tc>
                  <a:txBody>
                    <a:bodyPr/>
                    <a:lstStyle/>
                    <a:p>
                      <a:pPr marL="91440">
                        <a:lnSpc>
                          <a:spcPct val="100000"/>
                        </a:lnSpc>
                        <a:spcBef>
                          <a:spcPts val="1050"/>
                        </a:spcBef>
                      </a:pPr>
                      <a:r>
                        <a:rPr sz="900" spc="-10" dirty="0">
                          <a:latin typeface="Trebuchet MS"/>
                          <a:cs typeface="Trebuchet MS"/>
                        </a:rPr>
                        <a:t>87041010</a:t>
                      </a:r>
                      <a:endParaRPr sz="900">
                        <a:latin typeface="Trebuchet MS"/>
                        <a:cs typeface="Trebuchet MS"/>
                      </a:endParaRPr>
                    </a:p>
                  </a:txBody>
                  <a:tcPr marL="0" marR="0" marT="0" marB="0" anchor="ctr">
                    <a:solidFill>
                      <a:srgbClr val="E7E7E7"/>
                    </a:solidFill>
                  </a:tcPr>
                </a:tc>
                <a:tc>
                  <a:txBody>
                    <a:bodyPr/>
                    <a:lstStyle/>
                    <a:p>
                      <a:pPr marL="117475">
                        <a:lnSpc>
                          <a:spcPct val="100000"/>
                        </a:lnSpc>
                        <a:spcBef>
                          <a:spcPts val="325"/>
                        </a:spcBef>
                      </a:pPr>
                      <a:r>
                        <a:rPr lang="en-US" sz="900" spc="-15" dirty="0" smtClean="0">
                          <a:latin typeface="Trebuchet MS"/>
                          <a:cs typeface="Trebuchet MS"/>
                        </a:rPr>
                        <a:t>Dump Railcars</a:t>
                      </a:r>
                      <a:endParaRPr sz="900" dirty="0">
                        <a:latin typeface="Trebuchet MS"/>
                        <a:cs typeface="Trebuchet MS"/>
                      </a:endParaRPr>
                    </a:p>
                  </a:txBody>
                  <a:tcPr marL="0" marR="0" marT="0" marB="0" anchor="ctr">
                    <a:solidFill>
                      <a:srgbClr val="E7E7E7"/>
                    </a:solidFill>
                  </a:tcPr>
                </a:tc>
                <a:tc>
                  <a:txBody>
                    <a:bodyPr/>
                    <a:lstStyle/>
                    <a:p>
                      <a:pPr marL="304165">
                        <a:lnSpc>
                          <a:spcPct val="100000"/>
                        </a:lnSpc>
                        <a:spcBef>
                          <a:spcPts val="330"/>
                        </a:spcBef>
                      </a:pPr>
                      <a:r>
                        <a:rPr sz="900" spc="-10" dirty="0">
                          <a:latin typeface="Trebuchet MS"/>
                          <a:cs typeface="Trebuchet MS"/>
                        </a:rPr>
                        <a:t>28,222,312</a:t>
                      </a:r>
                      <a:endParaRPr sz="900" dirty="0">
                        <a:latin typeface="Trebuchet MS"/>
                        <a:cs typeface="Trebuchet MS"/>
                      </a:endParaRPr>
                    </a:p>
                  </a:txBody>
                  <a:tcPr marL="0" marR="0" marT="0" marB="0" anchor="ctr">
                    <a:solidFill>
                      <a:srgbClr val="E7E7E7"/>
                    </a:solidFill>
                  </a:tcPr>
                </a:tc>
                <a:tc>
                  <a:txBody>
                    <a:bodyPr/>
                    <a:lstStyle/>
                    <a:p>
                      <a:pPr marL="15240" algn="ctr">
                        <a:lnSpc>
                          <a:spcPct val="100000"/>
                        </a:lnSpc>
                        <a:spcBef>
                          <a:spcPts val="765"/>
                        </a:spcBef>
                      </a:pPr>
                      <a:r>
                        <a:rPr sz="900" b="1" spc="-5" dirty="0">
                          <a:latin typeface="Trebuchet MS"/>
                          <a:cs typeface="Trebuchet MS"/>
                        </a:rPr>
                        <a:t>1.9%</a:t>
                      </a:r>
                      <a:endParaRPr sz="900">
                        <a:latin typeface="Trebuchet MS"/>
                        <a:cs typeface="Trebuchet MS"/>
                      </a:endParaRPr>
                    </a:p>
                  </a:txBody>
                  <a:tcPr marL="0" marR="0" marT="0" marB="0" anchor="ctr">
                    <a:solidFill>
                      <a:srgbClr val="E7E7E7"/>
                    </a:solidFill>
                  </a:tcPr>
                </a:tc>
              </a:tr>
              <a:tr h="245657">
                <a:tc>
                  <a:txBody>
                    <a:bodyPr/>
                    <a:lstStyle/>
                    <a:p>
                      <a:pPr marL="91440">
                        <a:lnSpc>
                          <a:spcPct val="100000"/>
                        </a:lnSpc>
                        <a:spcBef>
                          <a:spcPts val="655"/>
                        </a:spcBef>
                      </a:pPr>
                      <a:r>
                        <a:rPr sz="900" spc="-10" dirty="0">
                          <a:latin typeface="Trebuchet MS"/>
                          <a:cs typeface="Trebuchet MS"/>
                        </a:rPr>
                        <a:t>84303100</a:t>
                      </a:r>
                      <a:endParaRPr sz="900">
                        <a:latin typeface="Trebuchet MS"/>
                        <a:cs typeface="Trebuchet MS"/>
                      </a:endParaRPr>
                    </a:p>
                  </a:txBody>
                  <a:tcPr marL="0" marR="0" marT="0" marB="0" anchor="ctr">
                    <a:solidFill>
                      <a:srgbClr val="FFFFFF"/>
                    </a:solidFill>
                  </a:tcPr>
                </a:tc>
                <a:tc>
                  <a:txBody>
                    <a:bodyPr/>
                    <a:lstStyle/>
                    <a:p>
                      <a:pPr marL="117475">
                        <a:lnSpc>
                          <a:spcPct val="100000"/>
                        </a:lnSpc>
                        <a:spcBef>
                          <a:spcPts val="325"/>
                        </a:spcBef>
                      </a:pPr>
                      <a:r>
                        <a:rPr lang="en-US" sz="900" spc="-5" dirty="0" smtClean="0">
                          <a:latin typeface="Trebuchet MS"/>
                          <a:cs typeface="Trebuchet MS"/>
                        </a:rPr>
                        <a:t>Machines to make tunnels</a:t>
                      </a:r>
                      <a:endParaRPr sz="900" dirty="0">
                        <a:latin typeface="Trebuchet MS"/>
                        <a:cs typeface="Trebuchet MS"/>
                      </a:endParaRPr>
                    </a:p>
                  </a:txBody>
                  <a:tcPr marL="0" marR="0" marT="0" marB="0" anchor="ctr">
                    <a:solidFill>
                      <a:srgbClr val="FFFFFF"/>
                    </a:solidFill>
                  </a:tcPr>
                </a:tc>
                <a:tc>
                  <a:txBody>
                    <a:bodyPr/>
                    <a:lstStyle/>
                    <a:p>
                      <a:pPr marL="304165">
                        <a:lnSpc>
                          <a:spcPct val="100000"/>
                        </a:lnSpc>
                        <a:spcBef>
                          <a:spcPts val="655"/>
                        </a:spcBef>
                      </a:pPr>
                      <a:r>
                        <a:rPr sz="900" spc="-10" dirty="0">
                          <a:latin typeface="Trebuchet MS"/>
                          <a:cs typeface="Trebuchet MS"/>
                        </a:rPr>
                        <a:t>27,669,950</a:t>
                      </a:r>
                      <a:endParaRPr sz="900" dirty="0">
                        <a:latin typeface="Trebuchet MS"/>
                        <a:cs typeface="Trebuchet MS"/>
                      </a:endParaRPr>
                    </a:p>
                  </a:txBody>
                  <a:tcPr marL="0" marR="0" marT="0" marB="0" anchor="ctr">
                    <a:solidFill>
                      <a:srgbClr val="FFFFFF"/>
                    </a:solidFill>
                  </a:tcPr>
                </a:tc>
                <a:tc>
                  <a:txBody>
                    <a:bodyPr/>
                    <a:lstStyle/>
                    <a:p>
                      <a:pPr marL="15240" algn="ctr">
                        <a:lnSpc>
                          <a:spcPct val="100000"/>
                        </a:lnSpc>
                        <a:spcBef>
                          <a:spcPts val="370"/>
                        </a:spcBef>
                      </a:pPr>
                      <a:r>
                        <a:rPr sz="900" b="1" spc="-5" dirty="0">
                          <a:latin typeface="Trebuchet MS"/>
                          <a:cs typeface="Trebuchet MS"/>
                        </a:rPr>
                        <a:t>1.9%</a:t>
                      </a:r>
                      <a:endParaRPr sz="900" dirty="0">
                        <a:latin typeface="Trebuchet MS"/>
                        <a:cs typeface="Trebuchet MS"/>
                      </a:endParaRPr>
                    </a:p>
                  </a:txBody>
                  <a:tcPr marL="0" marR="0" marT="0" marB="0" anchor="ctr">
                    <a:solidFill>
                      <a:srgbClr val="FFFFFF"/>
                    </a:solidFill>
                  </a:tcPr>
                </a:tc>
              </a:tr>
              <a:tr h="504019">
                <a:tc>
                  <a:txBody>
                    <a:bodyPr/>
                    <a:lstStyle/>
                    <a:p>
                      <a:pPr>
                        <a:lnSpc>
                          <a:spcPct val="100000"/>
                        </a:lnSpc>
                        <a:spcBef>
                          <a:spcPts val="34"/>
                        </a:spcBef>
                      </a:pPr>
                      <a:endParaRPr sz="900">
                        <a:latin typeface="Trebuchet MS"/>
                        <a:cs typeface="Trebuchet MS"/>
                      </a:endParaRPr>
                    </a:p>
                    <a:p>
                      <a:pPr marL="91440">
                        <a:lnSpc>
                          <a:spcPct val="100000"/>
                        </a:lnSpc>
                      </a:pPr>
                      <a:r>
                        <a:rPr sz="900" spc="-10" dirty="0">
                          <a:latin typeface="Trebuchet MS"/>
                          <a:cs typeface="Trebuchet MS"/>
                        </a:rPr>
                        <a:t>87032394</a:t>
                      </a:r>
                      <a:endParaRPr sz="900">
                        <a:latin typeface="Trebuchet MS"/>
                        <a:cs typeface="Trebuchet MS"/>
                      </a:endParaRPr>
                    </a:p>
                  </a:txBody>
                  <a:tcPr marL="0" marR="0" marT="0" marB="0" anchor="ctr">
                    <a:solidFill>
                      <a:srgbClr val="E7E7E7"/>
                    </a:solidFill>
                  </a:tcPr>
                </a:tc>
                <a:tc>
                  <a:txBody>
                    <a:bodyPr/>
                    <a:lstStyle/>
                    <a:p>
                      <a:pPr marL="117475" marR="113664">
                        <a:lnSpc>
                          <a:spcPct val="100000"/>
                        </a:lnSpc>
                        <a:spcBef>
                          <a:spcPts val="325"/>
                        </a:spcBef>
                      </a:pPr>
                      <a:r>
                        <a:rPr lang="es-ES" sz="900" dirty="0" err="1" smtClean="0">
                          <a:solidFill>
                            <a:schemeClr val="tx1"/>
                          </a:solidFill>
                          <a:latin typeface="Trebuchet MS"/>
                          <a:ea typeface="+mn-ea"/>
                          <a:cs typeface="Trebuchet MS"/>
                        </a:rPr>
                        <a:t>Vehicle</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reciprocating</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piston</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engine</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spark</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ignition</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cylinder</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capacity</a:t>
                      </a:r>
                      <a:r>
                        <a:rPr lang="es-ES" sz="900" dirty="0" smtClean="0">
                          <a:solidFill>
                            <a:schemeClr val="tx1"/>
                          </a:solidFill>
                          <a:latin typeface="Trebuchet MS"/>
                          <a:ea typeface="+mn-ea"/>
                          <a:cs typeface="Trebuchet MS"/>
                        </a:rPr>
                        <a:t> &gt; 1,500 cc </a:t>
                      </a:r>
                      <a:r>
                        <a:rPr lang="es-ES" sz="900" dirty="0" err="1" smtClean="0">
                          <a:solidFill>
                            <a:schemeClr val="tx1"/>
                          </a:solidFill>
                          <a:latin typeface="Trebuchet MS"/>
                          <a:ea typeface="+mn-ea"/>
                          <a:cs typeface="Trebuchet MS"/>
                        </a:rPr>
                        <a:t>but</a:t>
                      </a:r>
                      <a:r>
                        <a:rPr lang="es-ES" sz="900" dirty="0" smtClean="0">
                          <a:solidFill>
                            <a:schemeClr val="tx1"/>
                          </a:solidFill>
                          <a:latin typeface="Trebuchet MS"/>
                          <a:ea typeface="+mn-ea"/>
                          <a:cs typeface="Trebuchet MS"/>
                        </a:rPr>
                        <a:t> ≤ 3,000 cm³ </a:t>
                      </a:r>
                      <a:r>
                        <a:rPr lang="es-ES" sz="900" dirty="0" err="1" smtClean="0">
                          <a:solidFill>
                            <a:schemeClr val="tx1"/>
                          </a:solidFill>
                          <a:latin typeface="Trebuchet MS"/>
                          <a:ea typeface="+mn-ea"/>
                          <a:cs typeface="Trebuchet MS"/>
                        </a:rPr>
                        <a:t>when</a:t>
                      </a:r>
                      <a:r>
                        <a:rPr lang="es-ES" sz="900" dirty="0" smtClean="0">
                          <a:solidFill>
                            <a:schemeClr val="tx1"/>
                          </a:solidFill>
                          <a:latin typeface="Trebuchet MS"/>
                          <a:ea typeface="+mn-ea"/>
                          <a:cs typeface="Trebuchet MS"/>
                        </a:rPr>
                        <a:t> </a:t>
                      </a:r>
                      <a:r>
                        <a:rPr lang="es-ES" sz="900" dirty="0" err="1" smtClean="0">
                          <a:solidFill>
                            <a:schemeClr val="tx1"/>
                          </a:solidFill>
                          <a:latin typeface="Trebuchet MS"/>
                          <a:ea typeface="+mn-ea"/>
                          <a:cs typeface="Trebuchet MS"/>
                        </a:rPr>
                        <a:t>the</a:t>
                      </a:r>
                      <a:r>
                        <a:rPr lang="es-ES" sz="900" dirty="0" smtClean="0">
                          <a:solidFill>
                            <a:schemeClr val="tx1"/>
                          </a:solidFill>
                          <a:latin typeface="Trebuchet MS"/>
                          <a:ea typeface="+mn-ea"/>
                          <a:cs typeface="Trebuchet MS"/>
                        </a:rPr>
                        <a:t> CIF &gt; B / B ≤ 14.500 / 15.000</a:t>
                      </a:r>
                      <a:endParaRPr sz="900" b="1" dirty="0">
                        <a:latin typeface="Trebuchet MS"/>
                        <a:cs typeface="Trebuchet MS"/>
                      </a:endParaRPr>
                    </a:p>
                  </a:txBody>
                  <a:tcPr marL="0" marR="0" marT="0" marB="0" anchor="ctr">
                    <a:solidFill>
                      <a:srgbClr val="E7E7E7"/>
                    </a:solidFill>
                  </a:tcPr>
                </a:tc>
                <a:tc>
                  <a:txBody>
                    <a:bodyPr/>
                    <a:lstStyle/>
                    <a:p>
                      <a:pPr>
                        <a:lnSpc>
                          <a:spcPct val="100000"/>
                        </a:lnSpc>
                      </a:pPr>
                      <a:endParaRPr sz="900" dirty="0">
                        <a:latin typeface="Trebuchet MS"/>
                        <a:cs typeface="Trebuchet MS"/>
                      </a:endParaRPr>
                    </a:p>
                    <a:p>
                      <a:pPr marL="304165">
                        <a:lnSpc>
                          <a:spcPct val="100000"/>
                        </a:lnSpc>
                        <a:spcBef>
                          <a:spcPts val="755"/>
                        </a:spcBef>
                      </a:pPr>
                      <a:r>
                        <a:rPr sz="900" spc="-10" dirty="0">
                          <a:latin typeface="Trebuchet MS"/>
                          <a:cs typeface="Trebuchet MS"/>
                        </a:rPr>
                        <a:t>24,676,385</a:t>
                      </a:r>
                      <a:endParaRPr sz="900" dirty="0">
                        <a:latin typeface="Trebuchet MS"/>
                        <a:cs typeface="Trebuchet MS"/>
                      </a:endParaRPr>
                    </a:p>
                  </a:txBody>
                  <a:tcPr marL="0" marR="0" marT="0" marB="0" anchor="ctr">
                    <a:solidFill>
                      <a:srgbClr val="E7E7E7"/>
                    </a:solidFill>
                  </a:tcPr>
                </a:tc>
                <a:tc>
                  <a:txBody>
                    <a:bodyPr/>
                    <a:lstStyle/>
                    <a:p>
                      <a:pPr>
                        <a:lnSpc>
                          <a:spcPct val="100000"/>
                        </a:lnSpc>
                        <a:spcBef>
                          <a:spcPts val="7"/>
                        </a:spcBef>
                      </a:pPr>
                      <a:endParaRPr sz="900" dirty="0">
                        <a:latin typeface="Trebuchet MS"/>
                        <a:cs typeface="Trebuchet MS"/>
                      </a:endParaRPr>
                    </a:p>
                    <a:p>
                      <a:pPr marL="15240" algn="ctr">
                        <a:lnSpc>
                          <a:spcPct val="100000"/>
                        </a:lnSpc>
                      </a:pPr>
                      <a:r>
                        <a:rPr sz="900" b="1" spc="-5" dirty="0">
                          <a:latin typeface="Trebuchet MS"/>
                          <a:cs typeface="Trebuchet MS"/>
                        </a:rPr>
                        <a:t>1.7%</a:t>
                      </a:r>
                      <a:endParaRPr sz="900" dirty="0">
                        <a:latin typeface="Trebuchet MS"/>
                        <a:cs typeface="Trebuchet MS"/>
                      </a:endParaRPr>
                    </a:p>
                  </a:txBody>
                  <a:tcPr marL="0" marR="0" marT="0" marB="0" anchor="ctr">
                    <a:solidFill>
                      <a:srgbClr val="E7E7E7"/>
                    </a:solidFill>
                  </a:tcPr>
                </a:tc>
              </a:tr>
              <a:tr h="255510">
                <a:tc>
                  <a:txBody>
                    <a:bodyPr/>
                    <a:lstStyle/>
                    <a:p>
                      <a:pPr marL="91440">
                        <a:lnSpc>
                          <a:spcPct val="100000"/>
                        </a:lnSpc>
                        <a:spcBef>
                          <a:spcPts val="715"/>
                        </a:spcBef>
                      </a:pPr>
                      <a:r>
                        <a:rPr sz="900" spc="-10" dirty="0">
                          <a:latin typeface="Trebuchet MS"/>
                          <a:cs typeface="Trebuchet MS"/>
                        </a:rPr>
                        <a:t>86069190</a:t>
                      </a:r>
                      <a:endParaRPr sz="900">
                        <a:latin typeface="Trebuchet MS"/>
                        <a:cs typeface="Trebuchet MS"/>
                      </a:endParaRPr>
                    </a:p>
                  </a:txBody>
                  <a:tcPr marL="0" marR="0" marT="0" marB="0" anchor="ctr">
                    <a:solidFill>
                      <a:srgbClr val="FFFFFF"/>
                    </a:solidFill>
                  </a:tcPr>
                </a:tc>
                <a:tc>
                  <a:txBody>
                    <a:bodyPr/>
                    <a:lstStyle/>
                    <a:p>
                      <a:pPr marL="117475">
                        <a:lnSpc>
                          <a:spcPct val="100000"/>
                        </a:lnSpc>
                        <a:spcBef>
                          <a:spcPts val="325"/>
                        </a:spcBef>
                      </a:pPr>
                      <a:r>
                        <a:rPr lang="en-US" sz="900" spc="-15" dirty="0" smtClean="0">
                          <a:latin typeface="Trebuchet MS"/>
                          <a:cs typeface="Trebuchet MS"/>
                        </a:rPr>
                        <a:t>Train Wagons</a:t>
                      </a:r>
                      <a:endParaRPr sz="900" dirty="0">
                        <a:latin typeface="Trebuchet MS"/>
                        <a:cs typeface="Trebuchet MS"/>
                      </a:endParaRPr>
                    </a:p>
                  </a:txBody>
                  <a:tcPr marL="0" marR="0" marT="0" marB="0" anchor="ctr">
                    <a:solidFill>
                      <a:srgbClr val="FFFFFF"/>
                    </a:solidFill>
                  </a:tcPr>
                </a:tc>
                <a:tc>
                  <a:txBody>
                    <a:bodyPr/>
                    <a:lstStyle/>
                    <a:p>
                      <a:pPr marL="304165">
                        <a:lnSpc>
                          <a:spcPct val="100000"/>
                        </a:lnSpc>
                        <a:spcBef>
                          <a:spcPts val="715"/>
                        </a:spcBef>
                      </a:pPr>
                      <a:r>
                        <a:rPr sz="900" spc="-10" dirty="0">
                          <a:latin typeface="Trebuchet MS"/>
                          <a:cs typeface="Trebuchet MS"/>
                        </a:rPr>
                        <a:t>23,043,018</a:t>
                      </a:r>
                      <a:endParaRPr sz="900" dirty="0">
                        <a:latin typeface="Trebuchet MS"/>
                        <a:cs typeface="Trebuchet MS"/>
                      </a:endParaRPr>
                    </a:p>
                  </a:txBody>
                  <a:tcPr marL="0" marR="0" marT="0" marB="0" anchor="ctr">
                    <a:solidFill>
                      <a:srgbClr val="FFFFFF"/>
                    </a:solidFill>
                  </a:tcPr>
                </a:tc>
                <a:tc>
                  <a:txBody>
                    <a:bodyPr/>
                    <a:lstStyle/>
                    <a:p>
                      <a:pPr marL="15240" algn="ctr">
                        <a:lnSpc>
                          <a:spcPct val="100000"/>
                        </a:lnSpc>
                        <a:spcBef>
                          <a:spcPts val="430"/>
                        </a:spcBef>
                      </a:pPr>
                      <a:r>
                        <a:rPr sz="900" b="1" spc="-5" dirty="0">
                          <a:latin typeface="Trebuchet MS"/>
                          <a:cs typeface="Trebuchet MS"/>
                        </a:rPr>
                        <a:t>1.6%</a:t>
                      </a:r>
                      <a:endParaRPr sz="900" dirty="0">
                        <a:latin typeface="Trebuchet MS"/>
                        <a:cs typeface="Trebuchet MS"/>
                      </a:endParaRPr>
                    </a:p>
                  </a:txBody>
                  <a:tcPr marL="0" marR="0" marT="0" marB="0" anchor="ctr">
                    <a:solidFill>
                      <a:srgbClr val="FFFFFF"/>
                    </a:solidFill>
                  </a:tcPr>
                </a:tc>
              </a:tr>
              <a:tr h="255510">
                <a:tc>
                  <a:txBody>
                    <a:bodyPr/>
                    <a:lstStyle/>
                    <a:p>
                      <a:endParaRPr sz="900">
                        <a:latin typeface="Trebuchet MS"/>
                        <a:cs typeface="Trebuchet MS"/>
                      </a:endParaRPr>
                    </a:p>
                  </a:txBody>
                  <a:tcPr marL="0" marR="0" marT="0" marB="0" anchor="ctr">
                    <a:solidFill>
                      <a:srgbClr val="E7E7E7"/>
                    </a:solidFill>
                  </a:tcPr>
                </a:tc>
                <a:tc>
                  <a:txBody>
                    <a:bodyPr/>
                    <a:lstStyle/>
                    <a:p>
                      <a:pPr marL="117475">
                        <a:lnSpc>
                          <a:spcPct val="100000"/>
                        </a:lnSpc>
                        <a:spcBef>
                          <a:spcPts val="325"/>
                        </a:spcBef>
                      </a:pPr>
                      <a:r>
                        <a:rPr lang="en-US" sz="900" spc="-15" dirty="0" smtClean="0">
                          <a:latin typeface="Trebuchet MS"/>
                          <a:cs typeface="Trebuchet MS"/>
                        </a:rPr>
                        <a:t>Other</a:t>
                      </a:r>
                      <a:r>
                        <a:rPr lang="en-US" sz="900" spc="-15" baseline="0" dirty="0" smtClean="0">
                          <a:latin typeface="Trebuchet MS"/>
                          <a:cs typeface="Trebuchet MS"/>
                        </a:rPr>
                        <a:t> Imports</a:t>
                      </a:r>
                      <a:endParaRPr sz="900" dirty="0">
                        <a:latin typeface="Trebuchet MS"/>
                        <a:cs typeface="Trebuchet MS"/>
                      </a:endParaRPr>
                    </a:p>
                  </a:txBody>
                  <a:tcPr marL="0" marR="0" marT="0" marB="0" anchor="ctr">
                    <a:solidFill>
                      <a:srgbClr val="E7E7E7"/>
                    </a:solidFill>
                  </a:tcPr>
                </a:tc>
                <a:tc>
                  <a:txBody>
                    <a:bodyPr/>
                    <a:lstStyle/>
                    <a:p>
                      <a:pPr marL="195580">
                        <a:lnSpc>
                          <a:spcPct val="100000"/>
                        </a:lnSpc>
                        <a:spcBef>
                          <a:spcPts val="715"/>
                        </a:spcBef>
                      </a:pPr>
                      <a:r>
                        <a:rPr sz="900" spc="-10" dirty="0">
                          <a:latin typeface="Trebuchet MS"/>
                          <a:cs typeface="Trebuchet MS"/>
                        </a:rPr>
                        <a:t>1,060,015,365</a:t>
                      </a:r>
                      <a:endParaRPr sz="900" dirty="0">
                        <a:latin typeface="Trebuchet MS"/>
                        <a:cs typeface="Trebuchet MS"/>
                      </a:endParaRPr>
                    </a:p>
                  </a:txBody>
                  <a:tcPr marL="0" marR="0" marT="0" marB="0" anchor="ctr">
                    <a:solidFill>
                      <a:srgbClr val="E7E7E7"/>
                    </a:solidFill>
                  </a:tcPr>
                </a:tc>
                <a:tc>
                  <a:txBody>
                    <a:bodyPr/>
                    <a:lstStyle/>
                    <a:p>
                      <a:pPr marL="13970" algn="ctr">
                        <a:lnSpc>
                          <a:spcPct val="100000"/>
                        </a:lnSpc>
                        <a:spcBef>
                          <a:spcPts val="430"/>
                        </a:spcBef>
                      </a:pPr>
                      <a:r>
                        <a:rPr sz="900" b="1" spc="-5" dirty="0">
                          <a:latin typeface="Trebuchet MS"/>
                          <a:cs typeface="Trebuchet MS"/>
                        </a:rPr>
                        <a:t>73.2%</a:t>
                      </a:r>
                      <a:endParaRPr sz="900" dirty="0">
                        <a:latin typeface="Trebuchet MS"/>
                        <a:cs typeface="Trebuchet MS"/>
                      </a:endParaRPr>
                    </a:p>
                  </a:txBody>
                  <a:tcPr marL="0" marR="0" marT="0" marB="0" anchor="ctr">
                    <a:solidFill>
                      <a:srgbClr val="E7E7E7"/>
                    </a:solidFill>
                  </a:tcPr>
                </a:tc>
              </a:tr>
              <a:tr h="255512">
                <a:tc>
                  <a:txBody>
                    <a:bodyPr/>
                    <a:lstStyle/>
                    <a:p>
                      <a:endParaRPr sz="900">
                        <a:latin typeface="Trebuchet MS"/>
                        <a:cs typeface="Trebuchet MS"/>
                      </a:endParaRPr>
                    </a:p>
                  </a:txBody>
                  <a:tcPr marL="0" marR="0" marT="0" marB="0" anchor="ctr">
                    <a:lnB w="25400">
                      <a:solidFill>
                        <a:srgbClr val="000000"/>
                      </a:solidFill>
                      <a:prstDash val="solid"/>
                    </a:lnB>
                    <a:solidFill>
                      <a:srgbClr val="FFFFFF"/>
                    </a:solidFill>
                  </a:tcPr>
                </a:tc>
                <a:tc>
                  <a:txBody>
                    <a:bodyPr/>
                    <a:lstStyle/>
                    <a:p>
                      <a:pPr marL="117475">
                        <a:lnSpc>
                          <a:spcPct val="100000"/>
                        </a:lnSpc>
                        <a:spcBef>
                          <a:spcPts val="325"/>
                        </a:spcBef>
                      </a:pPr>
                      <a:r>
                        <a:rPr lang="en-US" sz="900" spc="-40" dirty="0" smtClean="0">
                          <a:latin typeface="Trebuchet MS"/>
                          <a:cs typeface="Trebuchet MS"/>
                        </a:rPr>
                        <a:t>Total Imports for 2013</a:t>
                      </a:r>
                      <a:endParaRPr sz="900" dirty="0">
                        <a:latin typeface="Trebuchet MS"/>
                        <a:cs typeface="Trebuchet MS"/>
                      </a:endParaRPr>
                    </a:p>
                  </a:txBody>
                  <a:tcPr marL="0" marR="0" marT="0" marB="0" anchor="ctr">
                    <a:lnB w="25400">
                      <a:solidFill>
                        <a:srgbClr val="000000"/>
                      </a:solidFill>
                      <a:prstDash val="solid"/>
                    </a:lnB>
                    <a:solidFill>
                      <a:srgbClr val="FFFFFF"/>
                    </a:solidFill>
                  </a:tcPr>
                </a:tc>
                <a:tc>
                  <a:txBody>
                    <a:bodyPr/>
                    <a:lstStyle/>
                    <a:p>
                      <a:pPr marL="146685">
                        <a:lnSpc>
                          <a:spcPct val="100000"/>
                        </a:lnSpc>
                        <a:spcBef>
                          <a:spcPts val="715"/>
                        </a:spcBef>
                      </a:pPr>
                      <a:r>
                        <a:rPr sz="900" b="1" spc="-5" dirty="0">
                          <a:latin typeface="Trebuchet MS"/>
                          <a:cs typeface="Trebuchet MS"/>
                        </a:rPr>
                        <a:t>1,447,787,712</a:t>
                      </a:r>
                      <a:endParaRPr sz="900">
                        <a:latin typeface="Trebuchet MS"/>
                        <a:cs typeface="Trebuchet MS"/>
                      </a:endParaRPr>
                    </a:p>
                  </a:txBody>
                  <a:tcPr marL="0" marR="0" marT="0" marB="0" anchor="ctr">
                    <a:lnB w="25400">
                      <a:solidFill>
                        <a:srgbClr val="000000"/>
                      </a:solidFill>
                      <a:prstDash val="solid"/>
                    </a:lnB>
                    <a:solidFill>
                      <a:srgbClr val="FFFFFF"/>
                    </a:solidFill>
                  </a:tcPr>
                </a:tc>
                <a:tc>
                  <a:txBody>
                    <a:bodyPr/>
                    <a:lstStyle/>
                    <a:p>
                      <a:pPr marL="15240" algn="ctr">
                        <a:lnSpc>
                          <a:spcPct val="100000"/>
                        </a:lnSpc>
                        <a:spcBef>
                          <a:spcPts val="430"/>
                        </a:spcBef>
                      </a:pPr>
                      <a:r>
                        <a:rPr sz="900" b="1" spc="-10" dirty="0">
                          <a:latin typeface="Trebuchet MS"/>
                          <a:cs typeface="Trebuchet MS"/>
                        </a:rPr>
                        <a:t>100.0%</a:t>
                      </a:r>
                      <a:endParaRPr sz="900" dirty="0">
                        <a:latin typeface="Trebuchet MS"/>
                        <a:cs typeface="Trebuchet MS"/>
                      </a:endParaRPr>
                    </a:p>
                  </a:txBody>
                  <a:tcPr marL="0" marR="0" marT="0" marB="0" anchor="ctr">
                    <a:lnB w="25400">
                      <a:solidFill>
                        <a:srgbClr val="000000"/>
                      </a:solidFill>
                      <a:prstDash val="solid"/>
                    </a:lnB>
                    <a:solidFill>
                      <a:srgbClr val="FFFFFF"/>
                    </a:solidFill>
                  </a:tcPr>
                </a:tc>
              </a:tr>
            </a:tbl>
          </a:graphicData>
        </a:graphic>
      </p:graphicFrame>
      <p:grpSp>
        <p:nvGrpSpPr>
          <p:cNvPr id="5" name="Group 4"/>
          <p:cNvGrpSpPr/>
          <p:nvPr/>
        </p:nvGrpSpPr>
        <p:grpSpPr>
          <a:xfrm>
            <a:off x="0" y="1869385"/>
            <a:ext cx="4255131" cy="4288734"/>
            <a:chOff x="4013699" y="1592119"/>
            <a:chExt cx="5145369" cy="4540086"/>
          </a:xfrm>
        </p:grpSpPr>
        <p:sp>
          <p:nvSpPr>
            <p:cNvPr id="6" name="Rectángulo 9"/>
            <p:cNvSpPr/>
            <p:nvPr/>
          </p:nvSpPr>
          <p:spPr>
            <a:xfrm>
              <a:off x="4013699" y="1592119"/>
              <a:ext cx="4968552" cy="502702"/>
            </a:xfrm>
            <a:prstGeom prst="rect">
              <a:avLst/>
            </a:prstGeom>
          </p:spPr>
          <p:txBody>
            <a:bodyPr wrap="square">
              <a:spAutoFit/>
            </a:bodyPr>
            <a:lstStyle/>
            <a:p>
              <a:pPr marL="780415" marR="5080" indent="-768350" algn="ctr">
                <a:lnSpc>
                  <a:spcPts val="1620"/>
                </a:lnSpc>
              </a:pPr>
              <a:r>
                <a:rPr lang="es-ES" sz="1600" b="1" dirty="0" err="1">
                  <a:solidFill>
                    <a:srgbClr val="44546A"/>
                  </a:solidFill>
                  <a:latin typeface="Trebuchet MS"/>
                  <a:cs typeface="Trebuchet MS"/>
                </a:rPr>
                <a:t>Participation</a:t>
              </a:r>
              <a:r>
                <a:rPr lang="es-ES" sz="1600" b="1" dirty="0">
                  <a:solidFill>
                    <a:srgbClr val="44546A"/>
                  </a:solidFill>
                  <a:latin typeface="Trebuchet MS"/>
                  <a:cs typeface="Trebuchet MS"/>
                </a:rPr>
                <a:t> % of total </a:t>
              </a:r>
              <a:r>
                <a:rPr lang="es-ES" sz="1600" b="1" dirty="0" err="1">
                  <a:solidFill>
                    <a:srgbClr val="44546A"/>
                  </a:solidFill>
                  <a:latin typeface="Trebuchet MS"/>
                  <a:cs typeface="Trebuchet MS"/>
                </a:rPr>
                <a:t>imports</a:t>
              </a:r>
              <a:r>
                <a:rPr lang="es-ES" sz="1600" b="1" dirty="0">
                  <a:solidFill>
                    <a:srgbClr val="44546A"/>
                  </a:solidFill>
                  <a:latin typeface="Trebuchet MS"/>
                  <a:cs typeface="Trebuchet MS"/>
                </a:rPr>
                <a:t> </a:t>
              </a:r>
              <a:r>
                <a:rPr lang="es-ES" sz="1600" b="1" dirty="0" err="1">
                  <a:solidFill>
                    <a:srgbClr val="44546A"/>
                  </a:solidFill>
                  <a:latin typeface="Trebuchet MS"/>
                  <a:cs typeface="Trebuchet MS"/>
                </a:rPr>
                <a:t>from</a:t>
              </a:r>
              <a:r>
                <a:rPr lang="es-ES" sz="1600" b="1" dirty="0">
                  <a:solidFill>
                    <a:srgbClr val="44546A"/>
                  </a:solidFill>
                  <a:latin typeface="Trebuchet MS"/>
                  <a:cs typeface="Trebuchet MS"/>
                </a:rPr>
                <a:t> EU </a:t>
              </a:r>
              <a:r>
                <a:rPr lang="es-ES" sz="1600" b="1" dirty="0" err="1" smtClean="0">
                  <a:solidFill>
                    <a:srgbClr val="44546A"/>
                  </a:solidFill>
                  <a:latin typeface="Trebuchet MS"/>
                  <a:cs typeface="Trebuchet MS"/>
                </a:rPr>
                <a:t>by</a:t>
              </a:r>
              <a:r>
                <a:rPr lang="es-ES" sz="1600" b="1" dirty="0" smtClean="0">
                  <a:solidFill>
                    <a:srgbClr val="44546A"/>
                  </a:solidFill>
                  <a:latin typeface="Trebuchet MS"/>
                  <a:cs typeface="Trebuchet MS"/>
                </a:rPr>
                <a:t> </a:t>
              </a:r>
              <a:r>
                <a:rPr lang="es-ES" sz="1600" b="1" dirty="0">
                  <a:solidFill>
                    <a:srgbClr val="44546A"/>
                  </a:solidFill>
                  <a:latin typeface="Trebuchet MS"/>
                  <a:cs typeface="Trebuchet MS"/>
                </a:rPr>
                <a:t>country of </a:t>
              </a:r>
              <a:r>
                <a:rPr lang="es-ES" sz="1600" b="1" dirty="0" err="1">
                  <a:solidFill>
                    <a:srgbClr val="44546A"/>
                  </a:solidFill>
                  <a:latin typeface="Trebuchet MS"/>
                  <a:cs typeface="Trebuchet MS"/>
                </a:rPr>
                <a:t>origin</a:t>
              </a:r>
              <a:r>
                <a:rPr lang="es-ES" sz="1600" b="1" dirty="0">
                  <a:solidFill>
                    <a:srgbClr val="44546A"/>
                  </a:solidFill>
                  <a:latin typeface="Trebuchet MS"/>
                  <a:cs typeface="Trebuchet MS"/>
                </a:rPr>
                <a:t> </a:t>
              </a:r>
              <a:r>
                <a:rPr lang="es-ES" sz="1600" b="1" dirty="0" err="1">
                  <a:solidFill>
                    <a:srgbClr val="44546A"/>
                  </a:solidFill>
                  <a:latin typeface="Trebuchet MS"/>
                  <a:cs typeface="Trebuchet MS"/>
                </a:rPr>
                <a:t>for</a:t>
              </a:r>
              <a:r>
                <a:rPr lang="es-ES" sz="1600" b="1" dirty="0">
                  <a:solidFill>
                    <a:srgbClr val="44546A"/>
                  </a:solidFill>
                  <a:latin typeface="Trebuchet MS"/>
                  <a:cs typeface="Trebuchet MS"/>
                </a:rPr>
                <a:t> 2013</a:t>
              </a:r>
            </a:p>
          </p:txBody>
        </p:sp>
        <p:pic>
          <p:nvPicPr>
            <p:cNvPr id="7" name="Imagen 10"/>
            <p:cNvPicPr>
              <a:picLocks noChangeAspect="1"/>
            </p:cNvPicPr>
            <p:nvPr/>
          </p:nvPicPr>
          <p:blipFill>
            <a:blip r:embed="rId3"/>
            <a:stretch>
              <a:fillRect/>
            </a:stretch>
          </p:blipFill>
          <p:spPr>
            <a:xfrm>
              <a:off x="4067944" y="2204864"/>
              <a:ext cx="5004048" cy="2781300"/>
            </a:xfrm>
            <a:prstGeom prst="rect">
              <a:avLst/>
            </a:prstGeom>
          </p:spPr>
        </p:pic>
        <p:sp>
          <p:nvSpPr>
            <p:cNvPr id="8" name="CuadroTexto 13"/>
            <p:cNvSpPr txBox="1"/>
            <p:nvPr/>
          </p:nvSpPr>
          <p:spPr>
            <a:xfrm>
              <a:off x="4139952" y="5301208"/>
              <a:ext cx="5019116" cy="830997"/>
            </a:xfrm>
            <a:prstGeom prst="rect">
              <a:avLst/>
            </a:prstGeom>
            <a:noFill/>
          </p:spPr>
          <p:txBody>
            <a:bodyPr wrap="square" rtlCol="0">
              <a:spAutoFit/>
            </a:bodyPr>
            <a:lstStyle/>
            <a:p>
              <a:pPr marL="285750" indent="-285750">
                <a:buFont typeface="Wingdings" charset="2"/>
                <a:buChar char="Ø"/>
              </a:pPr>
              <a:r>
                <a:rPr lang="es-ES" sz="1600" dirty="0" err="1" smtClean="0">
                  <a:solidFill>
                    <a:srgbClr val="44546A"/>
                  </a:solidFill>
                </a:rPr>
                <a:t>For</a:t>
              </a:r>
              <a:r>
                <a:rPr lang="es-ES" sz="1600" dirty="0" smtClean="0">
                  <a:solidFill>
                    <a:srgbClr val="44546A"/>
                  </a:solidFill>
                </a:rPr>
                <a:t> 2013, </a:t>
              </a:r>
              <a:r>
                <a:rPr lang="es-ES" sz="1600" dirty="0" err="1" smtClean="0">
                  <a:solidFill>
                    <a:srgbClr val="44546A"/>
                  </a:solidFill>
                </a:rPr>
                <a:t>Belgium</a:t>
              </a:r>
              <a:r>
                <a:rPr lang="es-ES" sz="1600" dirty="0" smtClean="0">
                  <a:solidFill>
                    <a:srgbClr val="44546A"/>
                  </a:solidFill>
                </a:rPr>
                <a:t> </a:t>
              </a:r>
              <a:r>
                <a:rPr lang="es-ES" sz="1600" dirty="0" err="1" smtClean="0">
                  <a:solidFill>
                    <a:srgbClr val="44546A"/>
                  </a:solidFill>
                </a:rPr>
                <a:t>constituted</a:t>
              </a:r>
              <a:r>
                <a:rPr lang="es-ES" sz="1600" dirty="0" smtClean="0">
                  <a:solidFill>
                    <a:srgbClr val="44546A"/>
                  </a:solidFill>
                </a:rPr>
                <a:t> 5.1% of </a:t>
              </a:r>
              <a:r>
                <a:rPr lang="es-ES" sz="1600" dirty="0" err="1" smtClean="0">
                  <a:solidFill>
                    <a:srgbClr val="44546A"/>
                  </a:solidFill>
                </a:rPr>
                <a:t>imports</a:t>
              </a:r>
              <a:r>
                <a:rPr lang="es-ES" sz="1600" dirty="0" smtClean="0">
                  <a:solidFill>
                    <a:srgbClr val="44546A"/>
                  </a:solidFill>
                </a:rPr>
                <a:t> </a:t>
              </a:r>
              <a:r>
                <a:rPr lang="es-ES" sz="1600" dirty="0" err="1" smtClean="0">
                  <a:solidFill>
                    <a:srgbClr val="44546A"/>
                  </a:solidFill>
                </a:rPr>
                <a:t>from</a:t>
              </a:r>
              <a:r>
                <a:rPr lang="es-ES" sz="1600" dirty="0" smtClean="0">
                  <a:solidFill>
                    <a:srgbClr val="44546A"/>
                  </a:solidFill>
                </a:rPr>
                <a:t> </a:t>
              </a:r>
              <a:r>
                <a:rPr lang="es-ES" sz="1600" dirty="0" err="1" smtClean="0">
                  <a:solidFill>
                    <a:srgbClr val="44546A"/>
                  </a:solidFill>
                </a:rPr>
                <a:t>the</a:t>
              </a:r>
              <a:r>
                <a:rPr lang="es-ES" sz="1600" dirty="0" smtClean="0">
                  <a:solidFill>
                    <a:srgbClr val="44546A"/>
                  </a:solidFill>
                </a:rPr>
                <a:t> </a:t>
              </a:r>
              <a:r>
                <a:rPr lang="es-ES" sz="1600" dirty="0" err="1" smtClean="0">
                  <a:solidFill>
                    <a:srgbClr val="44546A"/>
                  </a:solidFill>
                </a:rPr>
                <a:t>European</a:t>
              </a:r>
              <a:r>
                <a:rPr lang="es-ES" sz="1600" dirty="0" smtClean="0">
                  <a:solidFill>
                    <a:srgbClr val="44546A"/>
                  </a:solidFill>
                </a:rPr>
                <a:t> </a:t>
              </a:r>
              <a:r>
                <a:rPr lang="es-ES" sz="1600" dirty="0" err="1" smtClean="0">
                  <a:solidFill>
                    <a:srgbClr val="44546A"/>
                  </a:solidFill>
                </a:rPr>
                <a:t>Union</a:t>
              </a:r>
              <a:r>
                <a:rPr lang="es-ES" sz="1600" dirty="0" smtClean="0">
                  <a:solidFill>
                    <a:srgbClr val="44546A"/>
                  </a:solidFill>
                </a:rPr>
                <a:t> in </a:t>
              </a:r>
              <a:r>
                <a:rPr lang="es-ES" sz="1600" dirty="0" err="1" smtClean="0">
                  <a:solidFill>
                    <a:srgbClr val="44546A"/>
                  </a:solidFill>
                </a:rPr>
                <a:t>Panama</a:t>
              </a:r>
              <a:r>
                <a:rPr lang="es-ES" sz="1600" dirty="0" smtClean="0">
                  <a:solidFill>
                    <a:srgbClr val="44546A"/>
                  </a:solidFill>
                </a:rPr>
                <a:t>.</a:t>
              </a:r>
              <a:endParaRPr lang="es-ES" sz="1600" dirty="0">
                <a:solidFill>
                  <a:srgbClr val="44546A"/>
                </a:solidFill>
              </a:endParaRPr>
            </a:p>
          </p:txBody>
        </p:sp>
      </p:grpSp>
      <p:sp>
        <p:nvSpPr>
          <p:cNvPr id="9" name="CuadroTexto 7"/>
          <p:cNvSpPr txBox="1"/>
          <p:nvPr/>
        </p:nvSpPr>
        <p:spPr>
          <a:xfrm>
            <a:off x="1746598" y="1010936"/>
            <a:ext cx="6768752" cy="461665"/>
          </a:xfrm>
          <a:prstGeom prst="rect">
            <a:avLst/>
          </a:prstGeom>
          <a:noFill/>
        </p:spPr>
        <p:txBody>
          <a:bodyPr wrap="square" rtlCol="0">
            <a:spAutoFit/>
          </a:bodyPr>
          <a:lstStyle/>
          <a:p>
            <a:r>
              <a:rPr lang="es-ES" sz="2400" b="1" dirty="0" err="1" smtClean="0">
                <a:solidFill>
                  <a:srgbClr val="44546A"/>
                </a:solidFill>
              </a:rPr>
              <a:t>Imports</a:t>
            </a:r>
            <a:r>
              <a:rPr lang="es-ES" sz="2400" b="1" dirty="0" smtClean="0">
                <a:solidFill>
                  <a:srgbClr val="44546A"/>
                </a:solidFill>
              </a:rPr>
              <a:t> </a:t>
            </a:r>
            <a:r>
              <a:rPr lang="es-ES" sz="2400" b="1" dirty="0" err="1" smtClean="0">
                <a:solidFill>
                  <a:srgbClr val="44546A"/>
                </a:solidFill>
              </a:rPr>
              <a:t>from</a:t>
            </a:r>
            <a:r>
              <a:rPr lang="es-ES" sz="2400" b="1" dirty="0">
                <a:solidFill>
                  <a:srgbClr val="44546A"/>
                </a:solidFill>
              </a:rPr>
              <a:t> </a:t>
            </a:r>
            <a:r>
              <a:rPr lang="es-ES" sz="2400" b="1" dirty="0" err="1">
                <a:solidFill>
                  <a:srgbClr val="44546A"/>
                </a:solidFill>
              </a:rPr>
              <a:t>the</a:t>
            </a:r>
            <a:r>
              <a:rPr lang="es-ES" sz="2400" b="1" dirty="0">
                <a:solidFill>
                  <a:srgbClr val="44546A"/>
                </a:solidFill>
              </a:rPr>
              <a:t> </a:t>
            </a:r>
            <a:r>
              <a:rPr lang="es-ES" sz="2400" b="1" dirty="0" err="1">
                <a:solidFill>
                  <a:srgbClr val="44546A"/>
                </a:solidFill>
              </a:rPr>
              <a:t>European</a:t>
            </a:r>
            <a:r>
              <a:rPr lang="es-ES" sz="2400" b="1" dirty="0">
                <a:solidFill>
                  <a:srgbClr val="44546A"/>
                </a:solidFill>
              </a:rPr>
              <a:t> </a:t>
            </a:r>
            <a:r>
              <a:rPr lang="es-ES" sz="2400" b="1" dirty="0" err="1" smtClean="0">
                <a:solidFill>
                  <a:srgbClr val="44546A"/>
                </a:solidFill>
              </a:rPr>
              <a:t>Union</a:t>
            </a:r>
            <a:r>
              <a:rPr lang="es-ES" sz="2400" b="1" dirty="0" smtClean="0">
                <a:solidFill>
                  <a:srgbClr val="44546A"/>
                </a:solidFill>
              </a:rPr>
              <a:t> to </a:t>
            </a:r>
            <a:r>
              <a:rPr lang="es-ES" sz="2400" b="1" dirty="0" err="1" smtClean="0">
                <a:solidFill>
                  <a:srgbClr val="44546A"/>
                </a:solidFill>
              </a:rPr>
              <a:t>Panama</a:t>
            </a:r>
            <a:endParaRPr lang="es-ES" sz="2400" b="1" dirty="0">
              <a:solidFill>
                <a:srgbClr val="44546A"/>
              </a:solidFill>
            </a:endParaRPr>
          </a:p>
        </p:txBody>
      </p:sp>
    </p:spTree>
    <p:extLst>
      <p:ext uri="{BB962C8B-B14F-4D97-AF65-F5344CB8AC3E}">
        <p14:creationId xmlns:p14="http://schemas.microsoft.com/office/powerpoint/2010/main" val="316169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p:txBody>
          <a:bodyPr/>
          <a:lstStyle/>
          <a:p>
            <a:r>
              <a:rPr lang="es-ES" b="1" dirty="0" err="1" smtClean="0">
                <a:latin typeface="Trebuchet MS"/>
                <a:cs typeface="Trebuchet MS"/>
              </a:rPr>
              <a:t>Foreign</a:t>
            </a:r>
            <a:r>
              <a:rPr lang="es-ES" b="1" dirty="0" smtClean="0">
                <a:latin typeface="Trebuchet MS"/>
                <a:cs typeface="Trebuchet MS"/>
              </a:rPr>
              <a:t> </a:t>
            </a:r>
            <a:r>
              <a:rPr lang="es-ES" b="1" dirty="0" err="1" smtClean="0">
                <a:latin typeface="Trebuchet MS"/>
                <a:cs typeface="Trebuchet MS"/>
              </a:rPr>
              <a:t>Trade</a:t>
            </a:r>
            <a:r>
              <a:rPr lang="es-ES" b="1" dirty="0" smtClean="0">
                <a:latin typeface="Trebuchet MS"/>
                <a:cs typeface="Trebuchet MS"/>
              </a:rPr>
              <a:t> PMA-EU</a:t>
            </a:r>
            <a:endParaRPr lang="es-ES" b="1" dirty="0">
              <a:latin typeface="Trebuchet MS"/>
              <a:cs typeface="Trebuchet MS"/>
            </a:endParaRPr>
          </a:p>
        </p:txBody>
      </p:sp>
      <p:sp>
        <p:nvSpPr>
          <p:cNvPr id="3" name="Marcador de número de diapositiva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11</a:t>
            </a:fld>
            <a:endParaRPr lang="en-US" dirty="0">
              <a:solidFill>
                <a:prstClr val="black">
                  <a:tint val="75000"/>
                </a:prstClr>
              </a:solidFill>
            </a:endParaRPr>
          </a:p>
        </p:txBody>
      </p:sp>
      <p:sp>
        <p:nvSpPr>
          <p:cNvPr id="5" name="CuadroTexto 4"/>
          <p:cNvSpPr txBox="1"/>
          <p:nvPr/>
        </p:nvSpPr>
        <p:spPr>
          <a:xfrm>
            <a:off x="251520" y="4869160"/>
            <a:ext cx="3384376" cy="738664"/>
          </a:xfrm>
          <a:prstGeom prst="rect">
            <a:avLst/>
          </a:prstGeom>
          <a:noFill/>
          <a:ln w="28575">
            <a:solidFill>
              <a:schemeClr val="accent1">
                <a:alpha val="92000"/>
              </a:schemeClr>
            </a:solidFill>
          </a:ln>
        </p:spPr>
        <p:txBody>
          <a:bodyPr wrap="square" rtlCol="0">
            <a:spAutoFit/>
          </a:bodyPr>
          <a:lstStyle/>
          <a:p>
            <a:pPr algn="ctr"/>
            <a:r>
              <a:rPr lang="es-ES" sz="1400" b="1" dirty="0" err="1">
                <a:solidFill>
                  <a:schemeClr val="tx2"/>
                </a:solidFill>
              </a:rPr>
              <a:t>Participation</a:t>
            </a:r>
            <a:r>
              <a:rPr lang="es-ES" sz="1400" b="1" dirty="0">
                <a:solidFill>
                  <a:schemeClr val="tx2"/>
                </a:solidFill>
              </a:rPr>
              <a:t> % of </a:t>
            </a:r>
            <a:r>
              <a:rPr lang="es-ES" sz="1400" b="1" dirty="0" err="1">
                <a:solidFill>
                  <a:schemeClr val="tx2"/>
                </a:solidFill>
              </a:rPr>
              <a:t>Panamanian</a:t>
            </a:r>
            <a:r>
              <a:rPr lang="es-ES" sz="1400" b="1" dirty="0">
                <a:solidFill>
                  <a:schemeClr val="tx2"/>
                </a:solidFill>
              </a:rPr>
              <a:t> </a:t>
            </a:r>
            <a:r>
              <a:rPr lang="es-ES" sz="1400" b="1" dirty="0" err="1">
                <a:solidFill>
                  <a:schemeClr val="tx2"/>
                </a:solidFill>
              </a:rPr>
              <a:t>E</a:t>
            </a:r>
            <a:r>
              <a:rPr lang="es-ES" sz="1400" b="1" dirty="0" err="1" smtClean="0">
                <a:solidFill>
                  <a:schemeClr val="tx2"/>
                </a:solidFill>
              </a:rPr>
              <a:t>xports</a:t>
            </a:r>
            <a:r>
              <a:rPr lang="es-ES" sz="1400" b="1" dirty="0" smtClean="0">
                <a:solidFill>
                  <a:schemeClr val="tx2"/>
                </a:solidFill>
              </a:rPr>
              <a:t> </a:t>
            </a:r>
          </a:p>
          <a:p>
            <a:pPr algn="ctr"/>
            <a:r>
              <a:rPr lang="es-ES" sz="1400" b="1" dirty="0" err="1" smtClean="0">
                <a:solidFill>
                  <a:schemeClr val="tx2"/>
                </a:solidFill>
              </a:rPr>
              <a:t>by</a:t>
            </a:r>
            <a:r>
              <a:rPr lang="es-ES" sz="1400" b="1" dirty="0" smtClean="0">
                <a:solidFill>
                  <a:schemeClr val="tx2"/>
                </a:solidFill>
              </a:rPr>
              <a:t> </a:t>
            </a:r>
            <a:r>
              <a:rPr lang="es-ES" sz="1400" b="1" dirty="0" err="1">
                <a:solidFill>
                  <a:schemeClr val="tx2"/>
                </a:solidFill>
              </a:rPr>
              <a:t>D</a:t>
            </a:r>
            <a:r>
              <a:rPr lang="es-ES" sz="1400" b="1" dirty="0" err="1" smtClean="0">
                <a:solidFill>
                  <a:schemeClr val="tx2"/>
                </a:solidFill>
              </a:rPr>
              <a:t>estination</a:t>
            </a:r>
            <a:r>
              <a:rPr lang="es-ES" sz="1400" b="1" dirty="0" smtClean="0">
                <a:solidFill>
                  <a:schemeClr val="tx2"/>
                </a:solidFill>
              </a:rPr>
              <a:t> </a:t>
            </a:r>
            <a:r>
              <a:rPr lang="es-ES" sz="1400" b="1" dirty="0">
                <a:solidFill>
                  <a:schemeClr val="tx2"/>
                </a:solidFill>
              </a:rPr>
              <a:t>C</a:t>
            </a:r>
            <a:r>
              <a:rPr lang="es-ES" sz="1400" b="1" dirty="0" smtClean="0">
                <a:solidFill>
                  <a:schemeClr val="tx2"/>
                </a:solidFill>
              </a:rPr>
              <a:t>ountry </a:t>
            </a:r>
            <a:r>
              <a:rPr lang="es-ES" sz="1400" b="1" dirty="0">
                <a:solidFill>
                  <a:schemeClr val="tx2"/>
                </a:solidFill>
              </a:rPr>
              <a:t>in </a:t>
            </a:r>
            <a:endParaRPr lang="es-ES" sz="1400" b="1" dirty="0" smtClean="0">
              <a:solidFill>
                <a:schemeClr val="tx2"/>
              </a:solidFill>
            </a:endParaRPr>
          </a:p>
          <a:p>
            <a:pPr algn="ctr"/>
            <a:r>
              <a:rPr lang="es-ES" sz="1400" b="1" dirty="0" err="1" smtClean="0">
                <a:solidFill>
                  <a:schemeClr val="tx2"/>
                </a:solidFill>
              </a:rPr>
              <a:t>the</a:t>
            </a:r>
            <a:r>
              <a:rPr lang="es-ES" sz="1400" b="1" dirty="0" smtClean="0">
                <a:solidFill>
                  <a:schemeClr val="tx2"/>
                </a:solidFill>
              </a:rPr>
              <a:t> </a:t>
            </a:r>
            <a:r>
              <a:rPr lang="es-ES" sz="1400" b="1" dirty="0" err="1">
                <a:solidFill>
                  <a:schemeClr val="tx2"/>
                </a:solidFill>
              </a:rPr>
              <a:t>European</a:t>
            </a:r>
            <a:r>
              <a:rPr lang="es-ES" sz="1400" b="1" dirty="0">
                <a:solidFill>
                  <a:schemeClr val="tx2"/>
                </a:solidFill>
              </a:rPr>
              <a:t> </a:t>
            </a:r>
            <a:r>
              <a:rPr lang="es-ES" sz="1400" b="1" dirty="0" err="1" smtClean="0">
                <a:solidFill>
                  <a:schemeClr val="tx2"/>
                </a:solidFill>
              </a:rPr>
              <a:t>Union</a:t>
            </a:r>
            <a:r>
              <a:rPr lang="es-ES" sz="1400" b="1" dirty="0" smtClean="0">
                <a:solidFill>
                  <a:schemeClr val="tx2"/>
                </a:solidFill>
              </a:rPr>
              <a:t> </a:t>
            </a:r>
            <a:r>
              <a:rPr lang="es-ES" sz="1400" b="1" dirty="0" err="1" smtClean="0">
                <a:solidFill>
                  <a:schemeClr val="tx2"/>
                </a:solidFill>
              </a:rPr>
              <a:t>for</a:t>
            </a:r>
            <a:r>
              <a:rPr lang="es-ES" sz="1400" b="1" dirty="0" smtClean="0">
                <a:solidFill>
                  <a:schemeClr val="tx2"/>
                </a:solidFill>
              </a:rPr>
              <a:t> 2013</a:t>
            </a:r>
            <a:endParaRPr lang="es-ES" sz="1400" b="1" dirty="0">
              <a:solidFill>
                <a:schemeClr val="tx2"/>
              </a:solidFill>
            </a:endParaRPr>
          </a:p>
        </p:txBody>
      </p:sp>
      <p:pic>
        <p:nvPicPr>
          <p:cNvPr id="6" name="Imagen 5"/>
          <p:cNvPicPr>
            <a:picLocks noChangeAspect="1"/>
          </p:cNvPicPr>
          <p:nvPr/>
        </p:nvPicPr>
        <p:blipFill>
          <a:blip r:embed="rId2"/>
          <a:stretch>
            <a:fillRect/>
          </a:stretch>
        </p:blipFill>
        <p:spPr>
          <a:xfrm>
            <a:off x="251520" y="2060848"/>
            <a:ext cx="3384376" cy="2808312"/>
          </a:xfrm>
          <a:prstGeom prst="rect">
            <a:avLst/>
          </a:prstGeom>
        </p:spPr>
      </p:pic>
      <p:graphicFrame>
        <p:nvGraphicFramePr>
          <p:cNvPr id="7" name="object 36"/>
          <p:cNvGraphicFramePr>
            <a:graphicFrameLocks noGrp="1"/>
          </p:cNvGraphicFramePr>
          <p:nvPr>
            <p:extLst>
              <p:ext uri="{D42A27DB-BD31-4B8C-83A1-F6EECF244321}">
                <p14:modId xmlns:p14="http://schemas.microsoft.com/office/powerpoint/2010/main" val="3720665014"/>
              </p:ext>
            </p:extLst>
          </p:nvPr>
        </p:nvGraphicFramePr>
        <p:xfrm>
          <a:off x="3635896" y="2060848"/>
          <a:ext cx="5280441" cy="3524876"/>
        </p:xfrm>
        <a:graphic>
          <a:graphicData uri="http://schemas.openxmlformats.org/drawingml/2006/table">
            <a:tbl>
              <a:tblPr firstRow="1" bandRow="1">
                <a:tableStyleId>{2D5ABB26-0587-4C30-8999-92F81FD0307C}</a:tableStyleId>
              </a:tblPr>
              <a:tblGrid>
                <a:gridCol w="743936"/>
                <a:gridCol w="2136384"/>
                <a:gridCol w="1013420"/>
                <a:gridCol w="674803"/>
                <a:gridCol w="711898"/>
              </a:tblGrid>
              <a:tr h="236830">
                <a:tc>
                  <a:txBody>
                    <a:bodyPr/>
                    <a:lstStyle/>
                    <a:p>
                      <a:pPr marL="90805">
                        <a:lnSpc>
                          <a:spcPct val="100000"/>
                        </a:lnSpc>
                        <a:spcBef>
                          <a:spcPts val="219"/>
                        </a:spcBef>
                      </a:pPr>
                      <a:r>
                        <a:rPr lang="en-US" sz="900" b="1" spc="-10" dirty="0" smtClean="0">
                          <a:solidFill>
                            <a:srgbClr val="FFFFFF"/>
                          </a:solidFill>
                          <a:latin typeface="Trebuchet MS"/>
                          <a:cs typeface="Trebuchet MS"/>
                        </a:rPr>
                        <a:t>Tariff</a:t>
                      </a:r>
                      <a:endParaRPr sz="900" dirty="0">
                        <a:latin typeface="Trebuchet MS"/>
                        <a:cs typeface="Trebuchet MS"/>
                      </a:endParaRPr>
                    </a:p>
                  </a:txBody>
                  <a:tcPr marL="0" marR="0" marT="0" marB="0">
                    <a:lnT w="25400">
                      <a:solidFill>
                        <a:srgbClr val="000000"/>
                      </a:solidFill>
                      <a:prstDash val="solid"/>
                    </a:lnT>
                    <a:lnB w="25400">
                      <a:solidFill>
                        <a:srgbClr val="000000"/>
                      </a:solidFill>
                      <a:prstDash val="solid"/>
                    </a:lnB>
                    <a:solidFill>
                      <a:srgbClr val="4E67C7"/>
                    </a:solidFill>
                  </a:tcPr>
                </a:tc>
                <a:tc>
                  <a:txBody>
                    <a:bodyPr/>
                    <a:lstStyle/>
                    <a:p>
                      <a:pPr marL="151130">
                        <a:lnSpc>
                          <a:spcPct val="100000"/>
                        </a:lnSpc>
                        <a:spcBef>
                          <a:spcPts val="219"/>
                        </a:spcBef>
                      </a:pPr>
                      <a:r>
                        <a:rPr lang="en-US" sz="900" b="1" dirty="0" smtClean="0">
                          <a:solidFill>
                            <a:srgbClr val="FFFFFF"/>
                          </a:solidFill>
                          <a:latin typeface="Trebuchet MS"/>
                          <a:cs typeface="Trebuchet MS"/>
                        </a:rPr>
                        <a:t>Exported Product to the EU</a:t>
                      </a:r>
                      <a:endParaRPr sz="900" dirty="0">
                        <a:latin typeface="Trebuchet MS"/>
                        <a:cs typeface="Trebuchet MS"/>
                      </a:endParaRPr>
                    </a:p>
                  </a:txBody>
                  <a:tcPr marL="0" marR="0" marT="0" marB="0">
                    <a:lnT w="25400">
                      <a:solidFill>
                        <a:srgbClr val="000000"/>
                      </a:solidFill>
                      <a:prstDash val="solid"/>
                    </a:lnT>
                    <a:lnB w="25400">
                      <a:solidFill>
                        <a:srgbClr val="000000"/>
                      </a:solidFill>
                      <a:prstDash val="solid"/>
                    </a:lnB>
                    <a:solidFill>
                      <a:srgbClr val="4E67C7"/>
                    </a:solidFill>
                  </a:tcPr>
                </a:tc>
                <a:tc>
                  <a:txBody>
                    <a:bodyPr/>
                    <a:lstStyle/>
                    <a:p>
                      <a:pPr marL="136525">
                        <a:lnSpc>
                          <a:spcPct val="100000"/>
                        </a:lnSpc>
                        <a:spcBef>
                          <a:spcPts val="219"/>
                        </a:spcBef>
                      </a:pPr>
                      <a:r>
                        <a:rPr sz="900" b="1" dirty="0">
                          <a:solidFill>
                            <a:srgbClr val="FFFFFF"/>
                          </a:solidFill>
                          <a:latin typeface="Trebuchet MS"/>
                          <a:cs typeface="Trebuchet MS"/>
                        </a:rPr>
                        <a:t>V </a:t>
                      </a:r>
                      <a:r>
                        <a:rPr sz="900" b="1" spc="-5" dirty="0">
                          <a:solidFill>
                            <a:srgbClr val="FFFFFF"/>
                          </a:solidFill>
                          <a:latin typeface="Trebuchet MS"/>
                          <a:cs typeface="Trebuchet MS"/>
                        </a:rPr>
                        <a:t>FOB</a:t>
                      </a:r>
                      <a:r>
                        <a:rPr sz="900" b="1" spc="-75" dirty="0">
                          <a:solidFill>
                            <a:srgbClr val="FFFFFF"/>
                          </a:solidFill>
                          <a:latin typeface="Trebuchet MS"/>
                          <a:cs typeface="Trebuchet MS"/>
                        </a:rPr>
                        <a:t> </a:t>
                      </a:r>
                      <a:r>
                        <a:rPr sz="900" b="1" dirty="0">
                          <a:solidFill>
                            <a:srgbClr val="FFFFFF"/>
                          </a:solidFill>
                          <a:latin typeface="Trebuchet MS"/>
                          <a:cs typeface="Trebuchet MS"/>
                        </a:rPr>
                        <a:t>US$</a:t>
                      </a:r>
                      <a:endParaRPr sz="900" dirty="0">
                        <a:latin typeface="Trebuchet MS"/>
                        <a:cs typeface="Trebuchet MS"/>
                      </a:endParaRPr>
                    </a:p>
                  </a:txBody>
                  <a:tcPr marL="0" marR="0" marT="0" marB="0">
                    <a:lnT w="25400">
                      <a:solidFill>
                        <a:srgbClr val="000000"/>
                      </a:solidFill>
                      <a:prstDash val="solid"/>
                    </a:lnT>
                    <a:lnB w="25400">
                      <a:solidFill>
                        <a:srgbClr val="000000"/>
                      </a:solidFill>
                      <a:prstDash val="solid"/>
                    </a:lnB>
                    <a:solidFill>
                      <a:srgbClr val="4E67C7"/>
                    </a:solidFill>
                  </a:tcPr>
                </a:tc>
                <a:tc>
                  <a:txBody>
                    <a:bodyPr/>
                    <a:lstStyle/>
                    <a:p>
                      <a:pPr marL="13970" algn="ctr">
                        <a:lnSpc>
                          <a:spcPct val="100000"/>
                        </a:lnSpc>
                        <a:spcBef>
                          <a:spcPts val="219"/>
                        </a:spcBef>
                      </a:pPr>
                      <a:r>
                        <a:rPr sz="900" b="1" dirty="0">
                          <a:solidFill>
                            <a:srgbClr val="FFFFFF"/>
                          </a:solidFill>
                          <a:latin typeface="Trebuchet MS"/>
                          <a:cs typeface="Trebuchet MS"/>
                        </a:rPr>
                        <a:t>% </a:t>
                      </a:r>
                      <a:r>
                        <a:rPr lang="en-US" sz="900" b="1" dirty="0" smtClean="0">
                          <a:solidFill>
                            <a:srgbClr val="FFFFFF"/>
                          </a:solidFill>
                          <a:latin typeface="Trebuchet MS"/>
                          <a:cs typeface="Trebuchet MS"/>
                        </a:rPr>
                        <a:t>of</a:t>
                      </a:r>
                      <a:r>
                        <a:rPr sz="900" b="1" spc="-114" dirty="0" smtClean="0">
                          <a:solidFill>
                            <a:srgbClr val="FFFFFF"/>
                          </a:solidFill>
                          <a:latin typeface="Trebuchet MS"/>
                          <a:cs typeface="Trebuchet MS"/>
                        </a:rPr>
                        <a:t> </a:t>
                      </a:r>
                      <a:r>
                        <a:rPr sz="900" b="1" spc="-40" dirty="0">
                          <a:solidFill>
                            <a:srgbClr val="FFFFFF"/>
                          </a:solidFill>
                          <a:latin typeface="Trebuchet MS"/>
                          <a:cs typeface="Trebuchet MS"/>
                        </a:rPr>
                        <a:t>Total</a:t>
                      </a:r>
                      <a:endParaRPr sz="900" dirty="0">
                        <a:latin typeface="Trebuchet MS"/>
                        <a:cs typeface="Trebuchet MS"/>
                      </a:endParaRPr>
                    </a:p>
                  </a:txBody>
                  <a:tcPr marL="0" marR="0" marT="0" marB="0">
                    <a:lnT w="25400">
                      <a:solidFill>
                        <a:srgbClr val="000000"/>
                      </a:solidFill>
                      <a:prstDash val="solid"/>
                    </a:lnT>
                    <a:lnB w="25400">
                      <a:solidFill>
                        <a:srgbClr val="000000"/>
                      </a:solidFill>
                      <a:prstDash val="solid"/>
                    </a:lnB>
                    <a:solidFill>
                      <a:srgbClr val="4E67C7"/>
                    </a:solidFill>
                  </a:tcPr>
                </a:tc>
                <a:tc>
                  <a:txBody>
                    <a:bodyPr/>
                    <a:lstStyle/>
                    <a:p>
                      <a:pPr marL="95250">
                        <a:lnSpc>
                          <a:spcPct val="100000"/>
                        </a:lnSpc>
                        <a:spcBef>
                          <a:spcPts val="219"/>
                        </a:spcBef>
                      </a:pPr>
                      <a:r>
                        <a:rPr sz="900" b="1" spc="-30" dirty="0">
                          <a:solidFill>
                            <a:srgbClr val="FFFFFF"/>
                          </a:solidFill>
                          <a:latin typeface="Trebuchet MS"/>
                          <a:cs typeface="Trebuchet MS"/>
                        </a:rPr>
                        <a:t>Var%</a:t>
                      </a:r>
                      <a:r>
                        <a:rPr sz="900" b="1" spc="-70" dirty="0">
                          <a:solidFill>
                            <a:srgbClr val="FFFFFF"/>
                          </a:solidFill>
                          <a:latin typeface="Trebuchet MS"/>
                          <a:cs typeface="Trebuchet MS"/>
                        </a:rPr>
                        <a:t> </a:t>
                      </a:r>
                      <a:r>
                        <a:rPr sz="900" b="1" dirty="0">
                          <a:solidFill>
                            <a:srgbClr val="FFFFFF"/>
                          </a:solidFill>
                          <a:latin typeface="Trebuchet MS"/>
                          <a:cs typeface="Trebuchet MS"/>
                        </a:rPr>
                        <a:t>13/12</a:t>
                      </a:r>
                      <a:endParaRPr sz="900">
                        <a:latin typeface="Trebuchet MS"/>
                        <a:cs typeface="Trebuchet MS"/>
                      </a:endParaRPr>
                    </a:p>
                  </a:txBody>
                  <a:tcPr marL="0" marR="0" marT="0" marB="0">
                    <a:lnT w="25400">
                      <a:solidFill>
                        <a:srgbClr val="000000"/>
                      </a:solidFill>
                      <a:prstDash val="solid"/>
                    </a:lnT>
                    <a:lnB w="25400">
                      <a:solidFill>
                        <a:srgbClr val="000000"/>
                      </a:solidFill>
                      <a:prstDash val="solid"/>
                    </a:lnB>
                    <a:solidFill>
                      <a:srgbClr val="4E67C7"/>
                    </a:solidFill>
                  </a:tcPr>
                </a:tc>
              </a:tr>
              <a:tr h="236830">
                <a:tc>
                  <a:txBody>
                    <a:bodyPr/>
                    <a:lstStyle/>
                    <a:p>
                      <a:pPr marL="90805" algn="ctr">
                        <a:lnSpc>
                          <a:spcPct val="100000"/>
                        </a:lnSpc>
                        <a:spcBef>
                          <a:spcPts val="605"/>
                        </a:spcBef>
                      </a:pPr>
                      <a:r>
                        <a:rPr sz="900" spc="-10" dirty="0">
                          <a:latin typeface="Trebuchet MS"/>
                          <a:cs typeface="Trebuchet MS"/>
                        </a:rPr>
                        <a:t>08039011</a:t>
                      </a:r>
                      <a:endParaRPr sz="900" dirty="0">
                        <a:latin typeface="Trebuchet MS"/>
                        <a:cs typeface="Trebuchet MS"/>
                      </a:endParaRPr>
                    </a:p>
                  </a:txBody>
                  <a:tcPr marL="0" marR="0" marT="0" marB="0" anchor="ctr">
                    <a:lnT w="25400">
                      <a:solidFill>
                        <a:srgbClr val="000000"/>
                      </a:solidFill>
                      <a:prstDash val="solid"/>
                    </a:lnT>
                    <a:solidFill>
                      <a:srgbClr val="E7E7E7"/>
                    </a:solidFill>
                  </a:tcPr>
                </a:tc>
                <a:tc>
                  <a:txBody>
                    <a:bodyPr/>
                    <a:lstStyle/>
                    <a:p>
                      <a:pPr marL="151130">
                        <a:lnSpc>
                          <a:spcPct val="100000"/>
                        </a:lnSpc>
                        <a:spcBef>
                          <a:spcPts val="219"/>
                        </a:spcBef>
                      </a:pPr>
                      <a:r>
                        <a:rPr sz="900" spc="-5" dirty="0" smtClean="0">
                          <a:latin typeface="Trebuchet MS"/>
                          <a:cs typeface="Trebuchet MS"/>
                        </a:rPr>
                        <a:t>Bananas</a:t>
                      </a:r>
                      <a:endParaRPr sz="900" dirty="0">
                        <a:latin typeface="Trebuchet MS"/>
                        <a:cs typeface="Trebuchet MS"/>
                      </a:endParaRPr>
                    </a:p>
                  </a:txBody>
                  <a:tcPr marL="0" marR="0" marT="0" marB="0" anchor="ctr">
                    <a:lnT w="25400">
                      <a:solidFill>
                        <a:srgbClr val="000000"/>
                      </a:solidFill>
                      <a:prstDash val="solid"/>
                    </a:lnT>
                    <a:solidFill>
                      <a:srgbClr val="E7E7E7"/>
                    </a:solidFill>
                  </a:tcPr>
                </a:tc>
                <a:tc>
                  <a:txBody>
                    <a:bodyPr/>
                    <a:lstStyle/>
                    <a:p>
                      <a:pPr marL="136525">
                        <a:lnSpc>
                          <a:spcPct val="100000"/>
                        </a:lnSpc>
                        <a:spcBef>
                          <a:spcPts val="475"/>
                        </a:spcBef>
                      </a:pPr>
                      <a:r>
                        <a:rPr sz="900" spc="-5" dirty="0">
                          <a:latin typeface="Trebuchet MS"/>
                          <a:cs typeface="Trebuchet MS"/>
                        </a:rPr>
                        <a:t>84,305,911</a:t>
                      </a:r>
                      <a:endParaRPr sz="900">
                        <a:latin typeface="Trebuchet MS"/>
                        <a:cs typeface="Trebuchet MS"/>
                      </a:endParaRPr>
                    </a:p>
                  </a:txBody>
                  <a:tcPr marL="0" marR="0" marT="0" marB="0" anchor="ctr">
                    <a:lnT w="25400">
                      <a:solidFill>
                        <a:srgbClr val="000000"/>
                      </a:solidFill>
                      <a:prstDash val="solid"/>
                    </a:lnT>
                    <a:solidFill>
                      <a:srgbClr val="E7E7E7"/>
                    </a:solidFill>
                  </a:tcPr>
                </a:tc>
                <a:tc>
                  <a:txBody>
                    <a:bodyPr/>
                    <a:lstStyle/>
                    <a:p>
                      <a:pPr marL="23495" algn="ctr">
                        <a:lnSpc>
                          <a:spcPct val="100000"/>
                        </a:lnSpc>
                        <a:spcBef>
                          <a:spcPts val="495"/>
                        </a:spcBef>
                      </a:pPr>
                      <a:r>
                        <a:rPr sz="900" spc="-5" dirty="0">
                          <a:latin typeface="Trebuchet MS"/>
                          <a:cs typeface="Trebuchet MS"/>
                        </a:rPr>
                        <a:t>40.7%</a:t>
                      </a:r>
                      <a:endParaRPr sz="900">
                        <a:latin typeface="Trebuchet MS"/>
                        <a:cs typeface="Trebuchet MS"/>
                      </a:endParaRPr>
                    </a:p>
                  </a:txBody>
                  <a:tcPr marL="0" marR="0" marT="0" marB="0" anchor="ctr">
                    <a:lnT w="25400">
                      <a:solidFill>
                        <a:srgbClr val="000000"/>
                      </a:solidFill>
                      <a:prstDash val="solid"/>
                    </a:lnT>
                    <a:solidFill>
                      <a:srgbClr val="E7E7E7"/>
                    </a:solidFill>
                  </a:tcPr>
                </a:tc>
                <a:tc>
                  <a:txBody>
                    <a:bodyPr/>
                    <a:lstStyle/>
                    <a:p>
                      <a:pPr marL="95250">
                        <a:lnSpc>
                          <a:spcPct val="100000"/>
                        </a:lnSpc>
                        <a:spcBef>
                          <a:spcPts val="475"/>
                        </a:spcBef>
                      </a:pPr>
                      <a:r>
                        <a:rPr sz="900" b="1" dirty="0">
                          <a:solidFill>
                            <a:srgbClr val="00AF50"/>
                          </a:solidFill>
                          <a:latin typeface="Trebuchet MS"/>
                          <a:cs typeface="Trebuchet MS"/>
                        </a:rPr>
                        <a:t>32.8%</a:t>
                      </a:r>
                      <a:endParaRPr sz="900">
                        <a:latin typeface="Trebuchet MS"/>
                        <a:cs typeface="Trebuchet MS"/>
                      </a:endParaRPr>
                    </a:p>
                  </a:txBody>
                  <a:tcPr marL="0" marR="0" marT="0" marB="0" anchor="ctr">
                    <a:lnT w="25400">
                      <a:solidFill>
                        <a:srgbClr val="000000"/>
                      </a:solidFill>
                      <a:prstDash val="solid"/>
                    </a:lnT>
                    <a:solidFill>
                      <a:srgbClr val="E7E7E7"/>
                    </a:solidFill>
                  </a:tcPr>
                </a:tc>
              </a:tr>
              <a:tr h="330914">
                <a:tc>
                  <a:txBody>
                    <a:bodyPr/>
                    <a:lstStyle/>
                    <a:p>
                      <a:pPr algn="ctr">
                        <a:lnSpc>
                          <a:spcPct val="100000"/>
                        </a:lnSpc>
                        <a:spcBef>
                          <a:spcPts val="24"/>
                        </a:spcBef>
                      </a:pPr>
                      <a:endParaRPr sz="900">
                        <a:latin typeface="Times New Roman"/>
                        <a:cs typeface="Times New Roman"/>
                      </a:endParaRPr>
                    </a:p>
                    <a:p>
                      <a:pPr marL="90805" algn="ctr">
                        <a:lnSpc>
                          <a:spcPct val="100000"/>
                        </a:lnSpc>
                      </a:pPr>
                      <a:r>
                        <a:rPr sz="900" spc="-10" dirty="0">
                          <a:latin typeface="Trebuchet MS"/>
                          <a:cs typeface="Trebuchet MS"/>
                        </a:rPr>
                        <a:t>08043010</a:t>
                      </a:r>
                      <a:endParaRPr sz="900">
                        <a:latin typeface="Trebuchet MS"/>
                        <a:cs typeface="Trebuchet MS"/>
                      </a:endParaRPr>
                    </a:p>
                  </a:txBody>
                  <a:tcPr marL="0" marR="0" marT="0" marB="0" anchor="ctr">
                    <a:solidFill>
                      <a:srgbClr val="FFFFFF"/>
                    </a:solidFill>
                  </a:tcPr>
                </a:tc>
                <a:tc>
                  <a:txBody>
                    <a:bodyPr/>
                    <a:lstStyle/>
                    <a:p>
                      <a:pPr marL="151130">
                        <a:lnSpc>
                          <a:spcPct val="100000"/>
                        </a:lnSpc>
                        <a:spcBef>
                          <a:spcPts val="320"/>
                        </a:spcBef>
                      </a:pPr>
                      <a:r>
                        <a:rPr lang="en-US" sz="900" spc="-20" dirty="0" smtClean="0">
                          <a:latin typeface="Trebuchet MS"/>
                          <a:cs typeface="Trebuchet MS"/>
                        </a:rPr>
                        <a:t>Pineapples</a:t>
                      </a:r>
                      <a:endParaRPr sz="900" dirty="0">
                        <a:latin typeface="Trebuchet MS"/>
                        <a:cs typeface="Trebuchet MS"/>
                      </a:endParaRPr>
                    </a:p>
                  </a:txBody>
                  <a:tcPr marL="0" marR="0" marT="0" marB="0" anchor="ctr">
                    <a:solidFill>
                      <a:srgbClr val="FFFFFF"/>
                    </a:solidFill>
                  </a:tcPr>
                </a:tc>
                <a:tc>
                  <a:txBody>
                    <a:bodyPr/>
                    <a:lstStyle/>
                    <a:p>
                      <a:pPr marL="136525">
                        <a:lnSpc>
                          <a:spcPct val="100000"/>
                        </a:lnSpc>
                        <a:spcBef>
                          <a:spcPts val="320"/>
                        </a:spcBef>
                      </a:pPr>
                      <a:r>
                        <a:rPr sz="900" spc="-5" dirty="0">
                          <a:latin typeface="Trebuchet MS"/>
                          <a:cs typeface="Trebuchet MS"/>
                        </a:rPr>
                        <a:t>31,939,630</a:t>
                      </a:r>
                      <a:endParaRPr sz="900">
                        <a:latin typeface="Trebuchet MS"/>
                        <a:cs typeface="Trebuchet MS"/>
                      </a:endParaRPr>
                    </a:p>
                  </a:txBody>
                  <a:tcPr marL="0" marR="0" marT="0" marB="0" anchor="ctr">
                    <a:solidFill>
                      <a:srgbClr val="FFFFFF"/>
                    </a:solidFill>
                  </a:tcPr>
                </a:tc>
                <a:tc>
                  <a:txBody>
                    <a:bodyPr/>
                    <a:lstStyle/>
                    <a:p>
                      <a:pPr marL="24130" algn="ctr">
                        <a:lnSpc>
                          <a:spcPct val="100000"/>
                        </a:lnSpc>
                        <a:spcBef>
                          <a:spcPts val="1175"/>
                        </a:spcBef>
                      </a:pPr>
                      <a:r>
                        <a:rPr sz="900" spc="-5" dirty="0">
                          <a:latin typeface="Trebuchet MS"/>
                          <a:cs typeface="Trebuchet MS"/>
                        </a:rPr>
                        <a:t>15.4%</a:t>
                      </a:r>
                      <a:endParaRPr sz="900">
                        <a:latin typeface="Trebuchet MS"/>
                        <a:cs typeface="Trebuchet MS"/>
                      </a:endParaRPr>
                    </a:p>
                  </a:txBody>
                  <a:tcPr marL="0" marR="0" marT="0" marB="0" anchor="ctr">
                    <a:solidFill>
                      <a:srgbClr val="FFFFFF"/>
                    </a:solidFill>
                  </a:tcPr>
                </a:tc>
                <a:tc>
                  <a:txBody>
                    <a:bodyPr/>
                    <a:lstStyle/>
                    <a:p>
                      <a:pPr marL="95250">
                        <a:lnSpc>
                          <a:spcPct val="100000"/>
                        </a:lnSpc>
                        <a:spcBef>
                          <a:spcPts val="1160"/>
                        </a:spcBef>
                      </a:pPr>
                      <a:r>
                        <a:rPr sz="900" b="1" dirty="0">
                          <a:solidFill>
                            <a:srgbClr val="00AF50"/>
                          </a:solidFill>
                          <a:latin typeface="Trebuchet MS"/>
                          <a:cs typeface="Trebuchet MS"/>
                        </a:rPr>
                        <a:t>27.1%</a:t>
                      </a:r>
                      <a:endParaRPr sz="900">
                        <a:latin typeface="Trebuchet MS"/>
                        <a:cs typeface="Trebuchet MS"/>
                      </a:endParaRPr>
                    </a:p>
                  </a:txBody>
                  <a:tcPr marL="0" marR="0" marT="0" marB="0" anchor="ctr">
                    <a:solidFill>
                      <a:srgbClr val="FFFFFF"/>
                    </a:solidFill>
                  </a:tcPr>
                </a:tc>
              </a:tr>
              <a:tr h="330913">
                <a:tc>
                  <a:txBody>
                    <a:bodyPr/>
                    <a:lstStyle/>
                    <a:p>
                      <a:pPr algn="ctr">
                        <a:lnSpc>
                          <a:spcPct val="100000"/>
                        </a:lnSpc>
                        <a:spcBef>
                          <a:spcPts val="24"/>
                        </a:spcBef>
                      </a:pPr>
                      <a:endParaRPr sz="900">
                        <a:latin typeface="Times New Roman"/>
                        <a:cs typeface="Times New Roman"/>
                      </a:endParaRPr>
                    </a:p>
                    <a:p>
                      <a:pPr marL="90805" algn="ctr">
                        <a:lnSpc>
                          <a:spcPct val="100000"/>
                        </a:lnSpc>
                      </a:pPr>
                      <a:r>
                        <a:rPr sz="900" spc="-10" dirty="0">
                          <a:latin typeface="Trebuchet MS"/>
                          <a:cs typeface="Trebuchet MS"/>
                        </a:rPr>
                        <a:t>03061600</a:t>
                      </a:r>
                      <a:endParaRPr sz="900">
                        <a:latin typeface="Trebuchet MS"/>
                        <a:cs typeface="Trebuchet MS"/>
                      </a:endParaRPr>
                    </a:p>
                  </a:txBody>
                  <a:tcPr marL="0" marR="0" marT="0" marB="0" anchor="ctr">
                    <a:solidFill>
                      <a:srgbClr val="E7E7E7"/>
                    </a:solidFill>
                  </a:tcPr>
                </a:tc>
                <a:tc>
                  <a:txBody>
                    <a:bodyPr/>
                    <a:lstStyle/>
                    <a:p>
                      <a:pPr marL="151130" marR="489584">
                        <a:lnSpc>
                          <a:spcPct val="100000"/>
                        </a:lnSpc>
                        <a:spcBef>
                          <a:spcPts val="320"/>
                        </a:spcBef>
                      </a:pPr>
                      <a:r>
                        <a:rPr lang="en-US" sz="900" spc="-5" dirty="0" smtClean="0">
                          <a:latin typeface="Trebuchet MS"/>
                          <a:cs typeface="Trebuchet MS"/>
                        </a:rPr>
                        <a:t>Shrimp</a:t>
                      </a:r>
                      <a:r>
                        <a:rPr lang="en-US" sz="900" spc="-5" baseline="0" dirty="0" smtClean="0">
                          <a:latin typeface="Trebuchet MS"/>
                          <a:cs typeface="Trebuchet MS"/>
                        </a:rPr>
                        <a:t> and other decapods of fresh water</a:t>
                      </a:r>
                      <a:endParaRPr sz="900" dirty="0">
                        <a:latin typeface="Trebuchet MS"/>
                        <a:cs typeface="Trebuchet MS"/>
                      </a:endParaRPr>
                    </a:p>
                  </a:txBody>
                  <a:tcPr marL="0" marR="0" marT="0" marB="0" anchor="ctr">
                    <a:solidFill>
                      <a:srgbClr val="E7E7E7"/>
                    </a:solidFill>
                  </a:tcPr>
                </a:tc>
                <a:tc>
                  <a:txBody>
                    <a:bodyPr/>
                    <a:lstStyle/>
                    <a:p>
                      <a:pPr marL="136525">
                        <a:lnSpc>
                          <a:spcPct val="100000"/>
                        </a:lnSpc>
                        <a:spcBef>
                          <a:spcPts val="1160"/>
                        </a:spcBef>
                      </a:pPr>
                      <a:r>
                        <a:rPr sz="900" spc="-5" dirty="0">
                          <a:latin typeface="Trebuchet MS"/>
                          <a:cs typeface="Trebuchet MS"/>
                        </a:rPr>
                        <a:t>17,296,213</a:t>
                      </a:r>
                      <a:endParaRPr sz="900">
                        <a:latin typeface="Trebuchet MS"/>
                        <a:cs typeface="Trebuchet MS"/>
                      </a:endParaRPr>
                    </a:p>
                  </a:txBody>
                  <a:tcPr marL="0" marR="0" marT="0" marB="0" anchor="ctr">
                    <a:solidFill>
                      <a:srgbClr val="E7E7E7"/>
                    </a:solidFill>
                  </a:tcPr>
                </a:tc>
                <a:tc>
                  <a:txBody>
                    <a:bodyPr/>
                    <a:lstStyle/>
                    <a:p>
                      <a:pPr marL="22225" algn="ctr">
                        <a:lnSpc>
                          <a:spcPct val="100000"/>
                        </a:lnSpc>
                        <a:spcBef>
                          <a:spcPts val="1180"/>
                        </a:spcBef>
                      </a:pPr>
                      <a:r>
                        <a:rPr sz="900" spc="-5" dirty="0">
                          <a:latin typeface="Trebuchet MS"/>
                          <a:cs typeface="Trebuchet MS"/>
                        </a:rPr>
                        <a:t>8.3%</a:t>
                      </a:r>
                      <a:endParaRPr sz="900">
                        <a:latin typeface="Trebuchet MS"/>
                        <a:cs typeface="Trebuchet MS"/>
                      </a:endParaRPr>
                    </a:p>
                  </a:txBody>
                  <a:tcPr marL="0" marR="0" marT="0" marB="0" anchor="ctr">
                    <a:solidFill>
                      <a:srgbClr val="E7E7E7"/>
                    </a:solidFill>
                  </a:tcPr>
                </a:tc>
                <a:tc>
                  <a:txBody>
                    <a:bodyPr/>
                    <a:lstStyle/>
                    <a:p>
                      <a:pPr marL="95250">
                        <a:lnSpc>
                          <a:spcPct val="100000"/>
                        </a:lnSpc>
                        <a:spcBef>
                          <a:spcPts val="1160"/>
                        </a:spcBef>
                      </a:pPr>
                      <a:r>
                        <a:rPr sz="900" b="1" dirty="0">
                          <a:solidFill>
                            <a:srgbClr val="00AF50"/>
                          </a:solidFill>
                          <a:latin typeface="Trebuchet MS"/>
                          <a:cs typeface="Trebuchet MS"/>
                        </a:rPr>
                        <a:t>31.1%</a:t>
                      </a:r>
                      <a:endParaRPr sz="900">
                        <a:latin typeface="Trebuchet MS"/>
                        <a:cs typeface="Trebuchet MS"/>
                      </a:endParaRPr>
                    </a:p>
                  </a:txBody>
                  <a:tcPr marL="0" marR="0" marT="0" marB="0" anchor="ctr">
                    <a:solidFill>
                      <a:srgbClr val="E7E7E7"/>
                    </a:solidFill>
                  </a:tcPr>
                </a:tc>
              </a:tr>
              <a:tr h="236830">
                <a:tc>
                  <a:txBody>
                    <a:bodyPr/>
                    <a:lstStyle/>
                    <a:p>
                      <a:pPr marL="90805" algn="ctr">
                        <a:lnSpc>
                          <a:spcPct val="100000"/>
                        </a:lnSpc>
                        <a:spcBef>
                          <a:spcPts val="710"/>
                        </a:spcBef>
                      </a:pPr>
                      <a:r>
                        <a:rPr sz="900" spc="-10" dirty="0">
                          <a:latin typeface="Trebuchet MS"/>
                          <a:cs typeface="Trebuchet MS"/>
                        </a:rPr>
                        <a:t>08071100</a:t>
                      </a:r>
                      <a:endParaRPr sz="900">
                        <a:latin typeface="Trebuchet MS"/>
                        <a:cs typeface="Trebuchet MS"/>
                      </a:endParaRPr>
                    </a:p>
                  </a:txBody>
                  <a:tcPr marL="0" marR="0" marT="0" marB="0" anchor="ctr">
                    <a:solidFill>
                      <a:srgbClr val="FFFFFF"/>
                    </a:solidFill>
                  </a:tcPr>
                </a:tc>
                <a:tc>
                  <a:txBody>
                    <a:bodyPr/>
                    <a:lstStyle/>
                    <a:p>
                      <a:pPr marL="151130">
                        <a:lnSpc>
                          <a:spcPct val="100000"/>
                        </a:lnSpc>
                        <a:spcBef>
                          <a:spcPts val="320"/>
                        </a:spcBef>
                      </a:pPr>
                      <a:r>
                        <a:rPr lang="en-US" sz="900" spc="-5" dirty="0" smtClean="0">
                          <a:latin typeface="Trebuchet MS"/>
                          <a:cs typeface="Trebuchet MS"/>
                        </a:rPr>
                        <a:t>Watermelon</a:t>
                      </a:r>
                      <a:endParaRPr sz="900" dirty="0">
                        <a:latin typeface="Trebuchet MS"/>
                        <a:cs typeface="Trebuchet MS"/>
                      </a:endParaRPr>
                    </a:p>
                  </a:txBody>
                  <a:tcPr marL="0" marR="0" marT="0" marB="0" anchor="ctr">
                    <a:solidFill>
                      <a:srgbClr val="FFFFFF"/>
                    </a:solidFill>
                  </a:tcPr>
                </a:tc>
                <a:tc>
                  <a:txBody>
                    <a:bodyPr/>
                    <a:lstStyle/>
                    <a:p>
                      <a:pPr marL="136525">
                        <a:lnSpc>
                          <a:spcPct val="100000"/>
                        </a:lnSpc>
                        <a:spcBef>
                          <a:spcPts val="580"/>
                        </a:spcBef>
                      </a:pPr>
                      <a:r>
                        <a:rPr sz="900" spc="-5" dirty="0">
                          <a:latin typeface="Trebuchet MS"/>
                          <a:cs typeface="Trebuchet MS"/>
                        </a:rPr>
                        <a:t>15,777,717</a:t>
                      </a:r>
                      <a:endParaRPr sz="900">
                        <a:latin typeface="Trebuchet MS"/>
                        <a:cs typeface="Trebuchet MS"/>
                      </a:endParaRPr>
                    </a:p>
                  </a:txBody>
                  <a:tcPr marL="0" marR="0" marT="0" marB="0" anchor="ctr">
                    <a:solidFill>
                      <a:srgbClr val="FFFFFF"/>
                    </a:solidFill>
                  </a:tcPr>
                </a:tc>
                <a:tc>
                  <a:txBody>
                    <a:bodyPr/>
                    <a:lstStyle/>
                    <a:p>
                      <a:pPr marL="22225" algn="ctr">
                        <a:lnSpc>
                          <a:spcPct val="100000"/>
                        </a:lnSpc>
                        <a:spcBef>
                          <a:spcPts val="595"/>
                        </a:spcBef>
                      </a:pPr>
                      <a:r>
                        <a:rPr sz="900" spc="-5" dirty="0">
                          <a:latin typeface="Trebuchet MS"/>
                          <a:cs typeface="Trebuchet MS"/>
                        </a:rPr>
                        <a:t>7.6%</a:t>
                      </a:r>
                      <a:endParaRPr sz="900">
                        <a:latin typeface="Trebuchet MS"/>
                        <a:cs typeface="Trebuchet MS"/>
                      </a:endParaRPr>
                    </a:p>
                  </a:txBody>
                  <a:tcPr marL="0" marR="0" marT="0" marB="0" anchor="ctr">
                    <a:solidFill>
                      <a:srgbClr val="FFFFFF"/>
                    </a:solidFill>
                  </a:tcPr>
                </a:tc>
                <a:tc>
                  <a:txBody>
                    <a:bodyPr/>
                    <a:lstStyle/>
                    <a:p>
                      <a:pPr marL="95250">
                        <a:lnSpc>
                          <a:spcPct val="100000"/>
                        </a:lnSpc>
                        <a:spcBef>
                          <a:spcPts val="580"/>
                        </a:spcBef>
                      </a:pPr>
                      <a:r>
                        <a:rPr sz="900" spc="-5" dirty="0">
                          <a:latin typeface="Trebuchet MS"/>
                          <a:cs typeface="Trebuchet MS"/>
                        </a:rPr>
                        <a:t>n/d</a:t>
                      </a:r>
                      <a:endParaRPr sz="900">
                        <a:latin typeface="Trebuchet MS"/>
                        <a:cs typeface="Trebuchet MS"/>
                      </a:endParaRPr>
                    </a:p>
                  </a:txBody>
                  <a:tcPr marL="0" marR="0" marT="0" marB="0" anchor="ctr">
                    <a:solidFill>
                      <a:srgbClr val="FFFFFF"/>
                    </a:solidFill>
                  </a:tcPr>
                </a:tc>
              </a:tr>
              <a:tr h="236830">
                <a:tc>
                  <a:txBody>
                    <a:bodyPr/>
                    <a:lstStyle/>
                    <a:p>
                      <a:pPr marL="90805" algn="ctr">
                        <a:lnSpc>
                          <a:spcPct val="100000"/>
                        </a:lnSpc>
                        <a:spcBef>
                          <a:spcPts val="710"/>
                        </a:spcBef>
                      </a:pPr>
                      <a:r>
                        <a:rPr sz="900" spc="-10" dirty="0">
                          <a:latin typeface="Trebuchet MS"/>
                          <a:cs typeface="Trebuchet MS"/>
                        </a:rPr>
                        <a:t>15111000</a:t>
                      </a:r>
                      <a:endParaRPr sz="900">
                        <a:latin typeface="Trebuchet MS"/>
                        <a:cs typeface="Trebuchet MS"/>
                      </a:endParaRPr>
                    </a:p>
                  </a:txBody>
                  <a:tcPr marL="0" marR="0" marT="0" marB="0" anchor="ctr">
                    <a:solidFill>
                      <a:srgbClr val="E7E7E7"/>
                    </a:solidFill>
                  </a:tcPr>
                </a:tc>
                <a:tc>
                  <a:txBody>
                    <a:bodyPr/>
                    <a:lstStyle/>
                    <a:p>
                      <a:pPr marL="151130">
                        <a:lnSpc>
                          <a:spcPct val="100000"/>
                        </a:lnSpc>
                        <a:spcBef>
                          <a:spcPts val="320"/>
                        </a:spcBef>
                      </a:pPr>
                      <a:r>
                        <a:rPr lang="en-US" sz="900" dirty="0" smtClean="0">
                          <a:latin typeface="Trebuchet MS"/>
                          <a:cs typeface="Trebuchet MS"/>
                        </a:rPr>
                        <a:t>Palm</a:t>
                      </a:r>
                      <a:r>
                        <a:rPr lang="en-US" sz="900" baseline="0" dirty="0" smtClean="0">
                          <a:latin typeface="Trebuchet MS"/>
                          <a:cs typeface="Trebuchet MS"/>
                        </a:rPr>
                        <a:t> oil and its derivatives</a:t>
                      </a:r>
                      <a:endParaRPr sz="900" dirty="0">
                        <a:latin typeface="Trebuchet MS"/>
                        <a:cs typeface="Trebuchet MS"/>
                      </a:endParaRPr>
                    </a:p>
                  </a:txBody>
                  <a:tcPr marL="0" marR="0" marT="0" marB="0" anchor="ctr">
                    <a:solidFill>
                      <a:srgbClr val="E7E7E7"/>
                    </a:solidFill>
                  </a:tcPr>
                </a:tc>
                <a:tc>
                  <a:txBody>
                    <a:bodyPr/>
                    <a:lstStyle/>
                    <a:p>
                      <a:pPr marL="136525">
                        <a:lnSpc>
                          <a:spcPct val="100000"/>
                        </a:lnSpc>
                        <a:spcBef>
                          <a:spcPts val="580"/>
                        </a:spcBef>
                      </a:pPr>
                      <a:r>
                        <a:rPr sz="900" spc="-5" dirty="0">
                          <a:latin typeface="Trebuchet MS"/>
                          <a:cs typeface="Trebuchet MS"/>
                        </a:rPr>
                        <a:t>12,125,549</a:t>
                      </a:r>
                      <a:endParaRPr sz="900">
                        <a:latin typeface="Trebuchet MS"/>
                        <a:cs typeface="Trebuchet MS"/>
                      </a:endParaRPr>
                    </a:p>
                  </a:txBody>
                  <a:tcPr marL="0" marR="0" marT="0" marB="0" anchor="ctr">
                    <a:solidFill>
                      <a:srgbClr val="E7E7E7"/>
                    </a:solidFill>
                  </a:tcPr>
                </a:tc>
                <a:tc>
                  <a:txBody>
                    <a:bodyPr/>
                    <a:lstStyle/>
                    <a:p>
                      <a:pPr marL="22225" algn="ctr">
                        <a:lnSpc>
                          <a:spcPct val="100000"/>
                        </a:lnSpc>
                        <a:spcBef>
                          <a:spcPts val="600"/>
                        </a:spcBef>
                      </a:pPr>
                      <a:r>
                        <a:rPr sz="900" spc="-5" dirty="0">
                          <a:latin typeface="Trebuchet MS"/>
                          <a:cs typeface="Trebuchet MS"/>
                        </a:rPr>
                        <a:t>5.8%</a:t>
                      </a:r>
                      <a:endParaRPr sz="900">
                        <a:latin typeface="Trebuchet MS"/>
                        <a:cs typeface="Trebuchet MS"/>
                      </a:endParaRPr>
                    </a:p>
                  </a:txBody>
                  <a:tcPr marL="0" marR="0" marT="0" marB="0" anchor="ctr">
                    <a:solidFill>
                      <a:srgbClr val="E7E7E7"/>
                    </a:solidFill>
                  </a:tcPr>
                </a:tc>
                <a:tc>
                  <a:txBody>
                    <a:bodyPr/>
                    <a:lstStyle/>
                    <a:p>
                      <a:pPr marL="95250">
                        <a:lnSpc>
                          <a:spcPct val="100000"/>
                        </a:lnSpc>
                        <a:spcBef>
                          <a:spcPts val="580"/>
                        </a:spcBef>
                      </a:pPr>
                      <a:r>
                        <a:rPr sz="900" b="1" dirty="0">
                          <a:solidFill>
                            <a:srgbClr val="FF0000"/>
                          </a:solidFill>
                          <a:latin typeface="Trebuchet MS"/>
                          <a:cs typeface="Trebuchet MS"/>
                        </a:rPr>
                        <a:t>-41.9%</a:t>
                      </a:r>
                      <a:endParaRPr sz="900">
                        <a:latin typeface="Trebuchet MS"/>
                        <a:cs typeface="Trebuchet MS"/>
                      </a:endParaRPr>
                    </a:p>
                  </a:txBody>
                  <a:tcPr marL="0" marR="0" marT="0" marB="0" anchor="ctr">
                    <a:solidFill>
                      <a:srgbClr val="E7E7E7"/>
                    </a:solidFill>
                  </a:tcPr>
                </a:tc>
              </a:tr>
              <a:tr h="306582">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900" spc="-10" dirty="0" smtClean="0">
                          <a:latin typeface="Trebuchet MS"/>
                          <a:cs typeface="Trebuchet MS"/>
                        </a:rPr>
                        <a:t>41041900</a:t>
                      </a:r>
                      <a:endParaRPr lang="es-ES" sz="900" dirty="0" smtClean="0">
                        <a:latin typeface="Trebuchet MS"/>
                        <a:cs typeface="Trebuchet MS"/>
                      </a:endParaRPr>
                    </a:p>
                    <a:p>
                      <a:pPr algn="ctr">
                        <a:lnSpc>
                          <a:spcPct val="100000"/>
                        </a:lnSpc>
                      </a:pPr>
                      <a:endParaRPr sz="900" dirty="0">
                        <a:latin typeface="Times New Roman"/>
                        <a:cs typeface="Times New Roman"/>
                      </a:endParaRPr>
                    </a:p>
                  </a:txBody>
                  <a:tcPr marL="0" marR="0" marT="0" marB="0" anchor="ctr">
                    <a:solidFill>
                      <a:srgbClr val="FFFFFF"/>
                    </a:solidFill>
                  </a:tcPr>
                </a:tc>
                <a:tc>
                  <a:txBody>
                    <a:bodyPr/>
                    <a:lstStyle/>
                    <a:p>
                      <a:pPr marL="151130" marR="128905">
                        <a:lnSpc>
                          <a:spcPct val="100000"/>
                        </a:lnSpc>
                        <a:spcBef>
                          <a:spcPts val="320"/>
                        </a:spcBef>
                      </a:pPr>
                      <a:r>
                        <a:rPr lang="en-US" sz="900" spc="-5" dirty="0" smtClean="0">
                          <a:latin typeface="Trebuchet MS"/>
                          <a:cs typeface="Trebuchet MS"/>
                        </a:rPr>
                        <a:t>Equine</a:t>
                      </a:r>
                      <a:r>
                        <a:rPr lang="en-US" sz="900" spc="-5" baseline="0" dirty="0" smtClean="0">
                          <a:latin typeface="Trebuchet MS"/>
                          <a:cs typeface="Trebuchet MS"/>
                        </a:rPr>
                        <a:t> and Bovine Leather</a:t>
                      </a:r>
                      <a:endParaRPr sz="900" dirty="0">
                        <a:latin typeface="Trebuchet MS"/>
                        <a:cs typeface="Trebuchet MS"/>
                      </a:endParaRPr>
                    </a:p>
                  </a:txBody>
                  <a:tcPr marL="0" marR="0" marT="0" marB="0" anchor="ctr">
                    <a:solidFill>
                      <a:srgbClr val="FFFFFF"/>
                    </a:solidFill>
                  </a:tcPr>
                </a:tc>
                <a:tc>
                  <a:txBody>
                    <a:bodyPr/>
                    <a:lstStyle/>
                    <a:p>
                      <a:pPr>
                        <a:lnSpc>
                          <a:spcPct val="100000"/>
                        </a:lnSpc>
                        <a:spcBef>
                          <a:spcPts val="50"/>
                        </a:spcBef>
                      </a:pPr>
                      <a:endParaRPr sz="900">
                        <a:latin typeface="Times New Roman"/>
                        <a:cs typeface="Times New Roman"/>
                      </a:endParaRPr>
                    </a:p>
                    <a:p>
                      <a:pPr marL="136525">
                        <a:lnSpc>
                          <a:spcPct val="100000"/>
                        </a:lnSpc>
                      </a:pPr>
                      <a:r>
                        <a:rPr sz="900" spc="-5" dirty="0">
                          <a:latin typeface="Trebuchet MS"/>
                          <a:cs typeface="Trebuchet MS"/>
                        </a:rPr>
                        <a:t>9,401,893</a:t>
                      </a:r>
                      <a:endParaRPr sz="900">
                        <a:latin typeface="Trebuchet MS"/>
                        <a:cs typeface="Trebuchet MS"/>
                      </a:endParaRPr>
                    </a:p>
                  </a:txBody>
                  <a:tcPr marL="0" marR="0" marT="0" marB="0" anchor="ctr">
                    <a:solidFill>
                      <a:srgbClr val="FFFFFF"/>
                    </a:solidFill>
                  </a:tcPr>
                </a:tc>
                <a:tc>
                  <a:txBody>
                    <a:bodyPr/>
                    <a:lstStyle/>
                    <a:p>
                      <a:pPr>
                        <a:lnSpc>
                          <a:spcPct val="100000"/>
                        </a:lnSpc>
                        <a:spcBef>
                          <a:spcPts val="9"/>
                        </a:spcBef>
                      </a:pPr>
                      <a:endParaRPr sz="900">
                        <a:latin typeface="Times New Roman"/>
                        <a:cs typeface="Times New Roman"/>
                      </a:endParaRPr>
                    </a:p>
                    <a:p>
                      <a:pPr marL="22225" algn="ctr">
                        <a:lnSpc>
                          <a:spcPct val="100000"/>
                        </a:lnSpc>
                      </a:pPr>
                      <a:r>
                        <a:rPr sz="900" spc="-5" dirty="0">
                          <a:latin typeface="Trebuchet MS"/>
                          <a:cs typeface="Trebuchet MS"/>
                        </a:rPr>
                        <a:t>4.5%</a:t>
                      </a:r>
                      <a:endParaRPr sz="900">
                        <a:latin typeface="Trebuchet MS"/>
                        <a:cs typeface="Trebuchet MS"/>
                      </a:endParaRPr>
                    </a:p>
                  </a:txBody>
                  <a:tcPr marL="0" marR="0" marT="0" marB="0" anchor="ctr">
                    <a:solidFill>
                      <a:srgbClr val="FFFFFF"/>
                    </a:solidFill>
                  </a:tcPr>
                </a:tc>
                <a:tc>
                  <a:txBody>
                    <a:bodyPr/>
                    <a:lstStyle/>
                    <a:p>
                      <a:pPr>
                        <a:lnSpc>
                          <a:spcPct val="100000"/>
                        </a:lnSpc>
                        <a:spcBef>
                          <a:spcPts val="50"/>
                        </a:spcBef>
                      </a:pPr>
                      <a:endParaRPr sz="900">
                        <a:latin typeface="Times New Roman"/>
                        <a:cs typeface="Times New Roman"/>
                      </a:endParaRPr>
                    </a:p>
                    <a:p>
                      <a:pPr marL="95250">
                        <a:lnSpc>
                          <a:spcPct val="100000"/>
                        </a:lnSpc>
                      </a:pPr>
                      <a:r>
                        <a:rPr sz="900" b="1" dirty="0">
                          <a:solidFill>
                            <a:srgbClr val="00AF50"/>
                          </a:solidFill>
                          <a:latin typeface="Trebuchet MS"/>
                          <a:cs typeface="Trebuchet MS"/>
                        </a:rPr>
                        <a:t>17.1%</a:t>
                      </a:r>
                      <a:endParaRPr sz="900">
                        <a:latin typeface="Trebuchet MS"/>
                        <a:cs typeface="Trebuchet MS"/>
                      </a:endParaRPr>
                    </a:p>
                  </a:txBody>
                  <a:tcPr marL="0" marR="0" marT="0" marB="0" anchor="ctr">
                    <a:solidFill>
                      <a:srgbClr val="FFFFFF"/>
                    </a:solidFill>
                  </a:tcPr>
                </a:tc>
              </a:tr>
              <a:tr h="330913">
                <a:tc>
                  <a:txBody>
                    <a:bodyPr/>
                    <a:lstStyle/>
                    <a:p>
                      <a:pPr marL="90805" algn="ctr">
                        <a:lnSpc>
                          <a:spcPct val="100000"/>
                        </a:lnSpc>
                        <a:spcBef>
                          <a:spcPts val="570"/>
                        </a:spcBef>
                      </a:pPr>
                      <a:r>
                        <a:rPr sz="900" spc="-10" dirty="0">
                          <a:latin typeface="Trebuchet MS"/>
                          <a:cs typeface="Trebuchet MS"/>
                        </a:rPr>
                        <a:t>15042000</a:t>
                      </a:r>
                      <a:endParaRPr sz="900">
                        <a:latin typeface="Trebuchet MS"/>
                        <a:cs typeface="Trebuchet MS"/>
                      </a:endParaRPr>
                    </a:p>
                  </a:txBody>
                  <a:tcPr marL="0" marR="0" marT="0" marB="0" anchor="ctr">
                    <a:solidFill>
                      <a:srgbClr val="E7E7E7"/>
                    </a:solidFill>
                  </a:tcPr>
                </a:tc>
                <a:tc>
                  <a:txBody>
                    <a:bodyPr/>
                    <a:lstStyle/>
                    <a:p>
                      <a:pPr marL="151130" marR="362585">
                        <a:lnSpc>
                          <a:spcPct val="100000"/>
                        </a:lnSpc>
                        <a:spcBef>
                          <a:spcPts val="325"/>
                        </a:spcBef>
                      </a:pPr>
                      <a:r>
                        <a:rPr lang="en-US" sz="900" spc="-5" dirty="0" smtClean="0">
                          <a:latin typeface="Trebuchet MS"/>
                          <a:cs typeface="Trebuchet MS"/>
                        </a:rPr>
                        <a:t>Fish</a:t>
                      </a:r>
                      <a:r>
                        <a:rPr lang="en-US" sz="900" spc="-5" baseline="0" dirty="0" smtClean="0">
                          <a:latin typeface="Trebuchet MS"/>
                          <a:cs typeface="Trebuchet MS"/>
                        </a:rPr>
                        <a:t> oil, fish fat and its derivatives</a:t>
                      </a:r>
                      <a:endParaRPr sz="900" dirty="0">
                        <a:latin typeface="Trebuchet MS"/>
                        <a:cs typeface="Trebuchet MS"/>
                      </a:endParaRPr>
                    </a:p>
                  </a:txBody>
                  <a:tcPr marL="0" marR="0" marT="0" marB="0" anchor="ctr">
                    <a:solidFill>
                      <a:srgbClr val="E7E7E7"/>
                    </a:solidFill>
                  </a:tcPr>
                </a:tc>
                <a:tc>
                  <a:txBody>
                    <a:bodyPr/>
                    <a:lstStyle/>
                    <a:p>
                      <a:pPr marL="136525">
                        <a:lnSpc>
                          <a:spcPct val="100000"/>
                        </a:lnSpc>
                        <a:spcBef>
                          <a:spcPts val="325"/>
                        </a:spcBef>
                      </a:pPr>
                      <a:r>
                        <a:rPr sz="900" spc="-5" dirty="0">
                          <a:latin typeface="Trebuchet MS"/>
                          <a:cs typeface="Trebuchet MS"/>
                        </a:rPr>
                        <a:t>8,702,361</a:t>
                      </a:r>
                      <a:endParaRPr sz="900">
                        <a:latin typeface="Trebuchet MS"/>
                        <a:cs typeface="Trebuchet MS"/>
                      </a:endParaRPr>
                    </a:p>
                  </a:txBody>
                  <a:tcPr marL="0" marR="0" marT="0" marB="0" anchor="ctr">
                    <a:solidFill>
                      <a:srgbClr val="E7E7E7"/>
                    </a:solidFill>
                  </a:tcPr>
                </a:tc>
                <a:tc>
                  <a:txBody>
                    <a:bodyPr/>
                    <a:lstStyle/>
                    <a:p>
                      <a:pPr marL="22225" algn="ctr">
                        <a:lnSpc>
                          <a:spcPct val="100000"/>
                        </a:lnSpc>
                        <a:spcBef>
                          <a:spcPts val="1185"/>
                        </a:spcBef>
                      </a:pPr>
                      <a:r>
                        <a:rPr sz="900" spc="-5" dirty="0">
                          <a:latin typeface="Trebuchet MS"/>
                          <a:cs typeface="Trebuchet MS"/>
                        </a:rPr>
                        <a:t>4.2%</a:t>
                      </a:r>
                      <a:endParaRPr sz="900">
                        <a:latin typeface="Trebuchet MS"/>
                        <a:cs typeface="Trebuchet MS"/>
                      </a:endParaRPr>
                    </a:p>
                  </a:txBody>
                  <a:tcPr marL="0" marR="0" marT="0" marB="0" anchor="ctr">
                    <a:solidFill>
                      <a:srgbClr val="E7E7E7"/>
                    </a:solidFill>
                  </a:tcPr>
                </a:tc>
                <a:tc>
                  <a:txBody>
                    <a:bodyPr/>
                    <a:lstStyle/>
                    <a:p>
                      <a:pPr marL="95250">
                        <a:lnSpc>
                          <a:spcPct val="100000"/>
                        </a:lnSpc>
                        <a:spcBef>
                          <a:spcPts val="1165"/>
                        </a:spcBef>
                      </a:pPr>
                      <a:r>
                        <a:rPr sz="900" b="1" dirty="0">
                          <a:solidFill>
                            <a:srgbClr val="00AF50"/>
                          </a:solidFill>
                          <a:latin typeface="Trebuchet MS"/>
                          <a:cs typeface="Trebuchet MS"/>
                        </a:rPr>
                        <a:t>53.1%</a:t>
                      </a:r>
                      <a:endParaRPr sz="900">
                        <a:latin typeface="Trebuchet MS"/>
                        <a:cs typeface="Trebuchet MS"/>
                      </a:endParaRPr>
                    </a:p>
                  </a:txBody>
                  <a:tcPr marL="0" marR="0" marT="0" marB="0" anchor="ctr">
                    <a:solidFill>
                      <a:srgbClr val="E7E7E7"/>
                    </a:solidFill>
                  </a:tcPr>
                </a:tc>
              </a:tr>
              <a:tr h="330914">
                <a:tc>
                  <a:txBody>
                    <a:bodyPr/>
                    <a:lstStyle/>
                    <a:p>
                      <a:pPr algn="ctr">
                        <a:lnSpc>
                          <a:spcPct val="100000"/>
                        </a:lnSpc>
                        <a:spcBef>
                          <a:spcPts val="28"/>
                        </a:spcBef>
                      </a:pPr>
                      <a:endParaRPr sz="900">
                        <a:latin typeface="Times New Roman"/>
                        <a:cs typeface="Times New Roman"/>
                      </a:endParaRPr>
                    </a:p>
                    <a:p>
                      <a:pPr marL="90805" algn="ctr">
                        <a:lnSpc>
                          <a:spcPct val="100000"/>
                        </a:lnSpc>
                      </a:pPr>
                      <a:r>
                        <a:rPr sz="900" spc="-10" dirty="0">
                          <a:latin typeface="Trebuchet MS"/>
                          <a:cs typeface="Trebuchet MS"/>
                        </a:rPr>
                        <a:t>23012010</a:t>
                      </a:r>
                      <a:endParaRPr sz="900">
                        <a:latin typeface="Trebuchet MS"/>
                        <a:cs typeface="Trebuchet MS"/>
                      </a:endParaRPr>
                    </a:p>
                  </a:txBody>
                  <a:tcPr marL="0" marR="0" marT="0" marB="0" anchor="ctr">
                    <a:solidFill>
                      <a:srgbClr val="FFFFFF"/>
                    </a:solidFill>
                  </a:tcPr>
                </a:tc>
                <a:tc>
                  <a:txBody>
                    <a:bodyPr/>
                    <a:lstStyle/>
                    <a:p>
                      <a:pPr marL="151130">
                        <a:lnSpc>
                          <a:spcPct val="100000"/>
                        </a:lnSpc>
                        <a:spcBef>
                          <a:spcPts val="325"/>
                        </a:spcBef>
                      </a:pPr>
                      <a:r>
                        <a:rPr lang="en-US" sz="900" spc="-5" dirty="0" smtClean="0">
                          <a:latin typeface="Trebuchet MS"/>
                          <a:cs typeface="Trebuchet MS"/>
                        </a:rPr>
                        <a:t>Flour,</a:t>
                      </a:r>
                      <a:r>
                        <a:rPr lang="en-US" sz="900" spc="-5" baseline="0" dirty="0" smtClean="0">
                          <a:latin typeface="Trebuchet MS"/>
                          <a:cs typeface="Trebuchet MS"/>
                        </a:rPr>
                        <a:t> meals and pellets of fish</a:t>
                      </a:r>
                      <a:endParaRPr sz="900" dirty="0">
                        <a:latin typeface="Trebuchet MS"/>
                        <a:cs typeface="Trebuchet MS"/>
                      </a:endParaRPr>
                    </a:p>
                  </a:txBody>
                  <a:tcPr marL="0" marR="0" marT="0" marB="0" anchor="ctr">
                    <a:solidFill>
                      <a:srgbClr val="FFFFFF"/>
                    </a:solidFill>
                  </a:tcPr>
                </a:tc>
                <a:tc>
                  <a:txBody>
                    <a:bodyPr/>
                    <a:lstStyle/>
                    <a:p>
                      <a:pPr marL="136525">
                        <a:lnSpc>
                          <a:spcPct val="100000"/>
                        </a:lnSpc>
                        <a:spcBef>
                          <a:spcPts val="325"/>
                        </a:spcBef>
                      </a:pPr>
                      <a:r>
                        <a:rPr sz="900" spc="-5" dirty="0">
                          <a:latin typeface="Trebuchet MS"/>
                          <a:cs typeface="Trebuchet MS"/>
                        </a:rPr>
                        <a:t>5,727,146</a:t>
                      </a:r>
                      <a:endParaRPr sz="900">
                        <a:latin typeface="Trebuchet MS"/>
                        <a:cs typeface="Trebuchet MS"/>
                      </a:endParaRPr>
                    </a:p>
                  </a:txBody>
                  <a:tcPr marL="0" marR="0" marT="0" marB="0" anchor="ctr">
                    <a:solidFill>
                      <a:srgbClr val="FFFFFF"/>
                    </a:solidFill>
                  </a:tcPr>
                </a:tc>
                <a:tc>
                  <a:txBody>
                    <a:bodyPr/>
                    <a:lstStyle/>
                    <a:p>
                      <a:pPr marL="22225" algn="ctr">
                        <a:lnSpc>
                          <a:spcPct val="100000"/>
                        </a:lnSpc>
                        <a:spcBef>
                          <a:spcPts val="1185"/>
                        </a:spcBef>
                      </a:pPr>
                      <a:r>
                        <a:rPr sz="900" spc="-5" dirty="0">
                          <a:latin typeface="Trebuchet MS"/>
                          <a:cs typeface="Trebuchet MS"/>
                        </a:rPr>
                        <a:t>2.8%</a:t>
                      </a:r>
                      <a:endParaRPr sz="900">
                        <a:latin typeface="Trebuchet MS"/>
                        <a:cs typeface="Trebuchet MS"/>
                      </a:endParaRPr>
                    </a:p>
                  </a:txBody>
                  <a:tcPr marL="0" marR="0" marT="0" marB="0" anchor="ctr">
                    <a:solidFill>
                      <a:srgbClr val="FFFFFF"/>
                    </a:solidFill>
                  </a:tcPr>
                </a:tc>
                <a:tc>
                  <a:txBody>
                    <a:bodyPr/>
                    <a:lstStyle/>
                    <a:p>
                      <a:pPr marL="95250">
                        <a:lnSpc>
                          <a:spcPct val="100000"/>
                        </a:lnSpc>
                        <a:spcBef>
                          <a:spcPts val="1165"/>
                        </a:spcBef>
                      </a:pPr>
                      <a:r>
                        <a:rPr sz="900" b="1" dirty="0">
                          <a:solidFill>
                            <a:srgbClr val="FF0000"/>
                          </a:solidFill>
                          <a:latin typeface="Trebuchet MS"/>
                          <a:cs typeface="Trebuchet MS"/>
                        </a:rPr>
                        <a:t>-20.7%</a:t>
                      </a:r>
                      <a:endParaRPr sz="900">
                        <a:latin typeface="Trebuchet MS"/>
                        <a:cs typeface="Trebuchet MS"/>
                      </a:endParaRPr>
                    </a:p>
                  </a:txBody>
                  <a:tcPr marL="0" marR="0" marT="0" marB="0" anchor="ctr">
                    <a:solidFill>
                      <a:srgbClr val="FFFFFF"/>
                    </a:solidFill>
                  </a:tcPr>
                </a:tc>
              </a:tr>
              <a:tr h="236830">
                <a:tc>
                  <a:txBody>
                    <a:bodyPr/>
                    <a:lstStyle/>
                    <a:p>
                      <a:pPr marL="90805" algn="ctr">
                        <a:lnSpc>
                          <a:spcPct val="100000"/>
                        </a:lnSpc>
                        <a:spcBef>
                          <a:spcPts val="715"/>
                        </a:spcBef>
                      </a:pPr>
                      <a:r>
                        <a:rPr sz="900" spc="-10" dirty="0">
                          <a:latin typeface="Trebuchet MS"/>
                          <a:cs typeface="Trebuchet MS"/>
                        </a:rPr>
                        <a:t>08071900</a:t>
                      </a:r>
                      <a:endParaRPr sz="900">
                        <a:latin typeface="Trebuchet MS"/>
                        <a:cs typeface="Trebuchet MS"/>
                      </a:endParaRPr>
                    </a:p>
                  </a:txBody>
                  <a:tcPr marL="0" marR="0" marT="0" marB="0" anchor="ctr">
                    <a:solidFill>
                      <a:srgbClr val="E7E7E7"/>
                    </a:solidFill>
                  </a:tcPr>
                </a:tc>
                <a:tc>
                  <a:txBody>
                    <a:bodyPr/>
                    <a:lstStyle/>
                    <a:p>
                      <a:pPr marL="151130">
                        <a:lnSpc>
                          <a:spcPct val="100000"/>
                        </a:lnSpc>
                        <a:spcBef>
                          <a:spcPts val="325"/>
                        </a:spcBef>
                      </a:pPr>
                      <a:r>
                        <a:rPr lang="en-US" sz="900" dirty="0" smtClean="0">
                          <a:latin typeface="Trebuchet MS"/>
                          <a:cs typeface="Trebuchet MS"/>
                        </a:rPr>
                        <a:t>Melons</a:t>
                      </a:r>
                      <a:endParaRPr sz="900" dirty="0">
                        <a:latin typeface="Trebuchet MS"/>
                        <a:cs typeface="Trebuchet MS"/>
                      </a:endParaRPr>
                    </a:p>
                  </a:txBody>
                  <a:tcPr marL="0" marR="0" marT="0" marB="0" anchor="ctr">
                    <a:solidFill>
                      <a:srgbClr val="E7E7E7"/>
                    </a:solidFill>
                  </a:tcPr>
                </a:tc>
                <a:tc>
                  <a:txBody>
                    <a:bodyPr/>
                    <a:lstStyle/>
                    <a:p>
                      <a:pPr marL="136525">
                        <a:lnSpc>
                          <a:spcPct val="100000"/>
                        </a:lnSpc>
                        <a:spcBef>
                          <a:spcPts val="585"/>
                        </a:spcBef>
                      </a:pPr>
                      <a:r>
                        <a:rPr sz="900" spc="-5" dirty="0">
                          <a:latin typeface="Trebuchet MS"/>
                          <a:cs typeface="Trebuchet MS"/>
                        </a:rPr>
                        <a:t>4,018,222</a:t>
                      </a:r>
                      <a:endParaRPr sz="900">
                        <a:latin typeface="Trebuchet MS"/>
                        <a:cs typeface="Trebuchet MS"/>
                      </a:endParaRPr>
                    </a:p>
                  </a:txBody>
                  <a:tcPr marL="0" marR="0" marT="0" marB="0" anchor="ctr">
                    <a:solidFill>
                      <a:srgbClr val="E7E7E7"/>
                    </a:solidFill>
                  </a:tcPr>
                </a:tc>
                <a:tc>
                  <a:txBody>
                    <a:bodyPr/>
                    <a:lstStyle/>
                    <a:p>
                      <a:pPr marL="22225" algn="ctr">
                        <a:lnSpc>
                          <a:spcPct val="100000"/>
                        </a:lnSpc>
                        <a:spcBef>
                          <a:spcPts val="605"/>
                        </a:spcBef>
                      </a:pPr>
                      <a:r>
                        <a:rPr sz="900" spc="-5" dirty="0">
                          <a:latin typeface="Trebuchet MS"/>
                          <a:cs typeface="Trebuchet MS"/>
                        </a:rPr>
                        <a:t>1.9%</a:t>
                      </a:r>
                      <a:endParaRPr sz="900">
                        <a:latin typeface="Trebuchet MS"/>
                        <a:cs typeface="Trebuchet MS"/>
                      </a:endParaRPr>
                    </a:p>
                  </a:txBody>
                  <a:tcPr marL="0" marR="0" marT="0" marB="0" anchor="ctr">
                    <a:solidFill>
                      <a:srgbClr val="E7E7E7"/>
                    </a:solidFill>
                  </a:tcPr>
                </a:tc>
                <a:tc>
                  <a:txBody>
                    <a:bodyPr/>
                    <a:lstStyle/>
                    <a:p>
                      <a:pPr marL="95250">
                        <a:lnSpc>
                          <a:spcPct val="100000"/>
                        </a:lnSpc>
                        <a:spcBef>
                          <a:spcPts val="585"/>
                        </a:spcBef>
                      </a:pPr>
                      <a:r>
                        <a:rPr sz="900" b="1" dirty="0">
                          <a:solidFill>
                            <a:srgbClr val="FF0000"/>
                          </a:solidFill>
                          <a:latin typeface="Trebuchet MS"/>
                          <a:cs typeface="Trebuchet MS"/>
                        </a:rPr>
                        <a:t>-29.8%</a:t>
                      </a:r>
                      <a:endParaRPr sz="900">
                        <a:latin typeface="Trebuchet MS"/>
                        <a:cs typeface="Trebuchet MS"/>
                      </a:endParaRPr>
                    </a:p>
                  </a:txBody>
                  <a:tcPr marL="0" marR="0" marT="0" marB="0" anchor="ctr">
                    <a:solidFill>
                      <a:srgbClr val="E7E7E7"/>
                    </a:solidFill>
                  </a:tcPr>
                </a:tc>
              </a:tr>
              <a:tr h="236830">
                <a:tc>
                  <a:txBody>
                    <a:bodyPr/>
                    <a:lstStyle/>
                    <a:p>
                      <a:pPr marL="90805" algn="ctr">
                        <a:lnSpc>
                          <a:spcPct val="100000"/>
                        </a:lnSpc>
                        <a:spcBef>
                          <a:spcPts val="715"/>
                        </a:spcBef>
                      </a:pPr>
                      <a:r>
                        <a:rPr sz="900" spc="-10" dirty="0">
                          <a:latin typeface="Trebuchet MS"/>
                          <a:cs typeface="Trebuchet MS"/>
                        </a:rPr>
                        <a:t>22084090</a:t>
                      </a:r>
                      <a:endParaRPr sz="900" dirty="0">
                        <a:latin typeface="Trebuchet MS"/>
                        <a:cs typeface="Trebuchet MS"/>
                      </a:endParaRPr>
                    </a:p>
                  </a:txBody>
                  <a:tcPr marL="0" marR="0" marT="0" marB="0" anchor="ctr">
                    <a:solidFill>
                      <a:srgbClr val="FFFFFF"/>
                    </a:solidFill>
                  </a:tcPr>
                </a:tc>
                <a:tc>
                  <a:txBody>
                    <a:bodyPr/>
                    <a:lstStyle/>
                    <a:p>
                      <a:pPr marL="151130">
                        <a:lnSpc>
                          <a:spcPct val="100000"/>
                        </a:lnSpc>
                        <a:spcBef>
                          <a:spcPts val="325"/>
                        </a:spcBef>
                      </a:pPr>
                      <a:r>
                        <a:rPr lang="en-US" sz="900" spc="-5" dirty="0" smtClean="0">
                          <a:latin typeface="Trebuchet MS"/>
                          <a:cs typeface="Trebuchet MS"/>
                        </a:rPr>
                        <a:t>Rum and Sugar Cane Spirits</a:t>
                      </a:r>
                      <a:endParaRPr sz="900" dirty="0">
                        <a:latin typeface="Trebuchet MS"/>
                        <a:cs typeface="Trebuchet MS"/>
                      </a:endParaRPr>
                    </a:p>
                  </a:txBody>
                  <a:tcPr marL="0" marR="0" marT="0" marB="0" anchor="ctr">
                    <a:solidFill>
                      <a:srgbClr val="FFFFFF"/>
                    </a:solidFill>
                  </a:tcPr>
                </a:tc>
                <a:tc>
                  <a:txBody>
                    <a:bodyPr/>
                    <a:lstStyle/>
                    <a:p>
                      <a:pPr marL="136525">
                        <a:lnSpc>
                          <a:spcPct val="100000"/>
                        </a:lnSpc>
                        <a:spcBef>
                          <a:spcPts val="585"/>
                        </a:spcBef>
                      </a:pPr>
                      <a:r>
                        <a:rPr sz="900" spc="-5" dirty="0">
                          <a:latin typeface="Trebuchet MS"/>
                          <a:cs typeface="Trebuchet MS"/>
                        </a:rPr>
                        <a:t>2,780,708</a:t>
                      </a:r>
                      <a:endParaRPr sz="900">
                        <a:latin typeface="Trebuchet MS"/>
                        <a:cs typeface="Trebuchet MS"/>
                      </a:endParaRPr>
                    </a:p>
                  </a:txBody>
                  <a:tcPr marL="0" marR="0" marT="0" marB="0" anchor="ctr">
                    <a:solidFill>
                      <a:srgbClr val="FFFFFF"/>
                    </a:solidFill>
                  </a:tcPr>
                </a:tc>
                <a:tc>
                  <a:txBody>
                    <a:bodyPr/>
                    <a:lstStyle/>
                    <a:p>
                      <a:pPr marL="22225" algn="ctr">
                        <a:lnSpc>
                          <a:spcPct val="100000"/>
                        </a:lnSpc>
                        <a:spcBef>
                          <a:spcPts val="605"/>
                        </a:spcBef>
                      </a:pPr>
                      <a:r>
                        <a:rPr sz="900" spc="-5" dirty="0">
                          <a:latin typeface="Trebuchet MS"/>
                          <a:cs typeface="Trebuchet MS"/>
                        </a:rPr>
                        <a:t>1.3%</a:t>
                      </a:r>
                      <a:endParaRPr sz="900">
                        <a:latin typeface="Trebuchet MS"/>
                        <a:cs typeface="Trebuchet MS"/>
                      </a:endParaRPr>
                    </a:p>
                  </a:txBody>
                  <a:tcPr marL="0" marR="0" marT="0" marB="0" anchor="ctr">
                    <a:solidFill>
                      <a:srgbClr val="FFFFFF"/>
                    </a:solidFill>
                  </a:tcPr>
                </a:tc>
                <a:tc>
                  <a:txBody>
                    <a:bodyPr/>
                    <a:lstStyle/>
                    <a:p>
                      <a:pPr marL="95250">
                        <a:lnSpc>
                          <a:spcPct val="100000"/>
                        </a:lnSpc>
                        <a:spcBef>
                          <a:spcPts val="585"/>
                        </a:spcBef>
                      </a:pPr>
                      <a:r>
                        <a:rPr sz="900" b="1" dirty="0">
                          <a:solidFill>
                            <a:srgbClr val="00AF50"/>
                          </a:solidFill>
                          <a:latin typeface="Trebuchet MS"/>
                          <a:cs typeface="Trebuchet MS"/>
                        </a:rPr>
                        <a:t>121.5%</a:t>
                      </a:r>
                      <a:endParaRPr sz="900">
                        <a:latin typeface="Trebuchet MS"/>
                        <a:cs typeface="Trebuchet MS"/>
                      </a:endParaRPr>
                    </a:p>
                  </a:txBody>
                  <a:tcPr marL="0" marR="0" marT="0" marB="0" anchor="ctr">
                    <a:solidFill>
                      <a:srgbClr val="FFFFFF"/>
                    </a:solidFill>
                  </a:tcPr>
                </a:tc>
              </a:tr>
              <a:tr h="236830">
                <a:tc>
                  <a:txBody>
                    <a:bodyPr/>
                    <a:lstStyle/>
                    <a:p>
                      <a:endParaRPr sz="900">
                        <a:latin typeface="Trebuchet MS"/>
                        <a:cs typeface="Trebuchet MS"/>
                      </a:endParaRPr>
                    </a:p>
                  </a:txBody>
                  <a:tcPr marL="0" marR="0" marT="0" marB="0">
                    <a:solidFill>
                      <a:srgbClr val="E7E7E7"/>
                    </a:solidFill>
                  </a:tcPr>
                </a:tc>
                <a:tc>
                  <a:txBody>
                    <a:bodyPr/>
                    <a:lstStyle/>
                    <a:p>
                      <a:pPr marL="151130">
                        <a:lnSpc>
                          <a:spcPct val="100000"/>
                        </a:lnSpc>
                        <a:spcBef>
                          <a:spcPts val="325"/>
                        </a:spcBef>
                      </a:pPr>
                      <a:r>
                        <a:rPr lang="en-US" sz="900" spc="-15" dirty="0" smtClean="0">
                          <a:latin typeface="Trebuchet MS"/>
                          <a:cs typeface="Trebuchet MS"/>
                        </a:rPr>
                        <a:t>Other Exports</a:t>
                      </a:r>
                      <a:endParaRPr sz="900" dirty="0">
                        <a:latin typeface="Trebuchet MS"/>
                        <a:cs typeface="Trebuchet MS"/>
                      </a:endParaRPr>
                    </a:p>
                  </a:txBody>
                  <a:tcPr marL="0" marR="0" marT="0" marB="0" anchor="ctr">
                    <a:solidFill>
                      <a:srgbClr val="E7E7E7"/>
                    </a:solidFill>
                  </a:tcPr>
                </a:tc>
                <a:tc>
                  <a:txBody>
                    <a:bodyPr/>
                    <a:lstStyle/>
                    <a:p>
                      <a:pPr marL="136525">
                        <a:lnSpc>
                          <a:spcPct val="100000"/>
                        </a:lnSpc>
                        <a:spcBef>
                          <a:spcPts val="585"/>
                        </a:spcBef>
                      </a:pPr>
                      <a:r>
                        <a:rPr sz="900" spc="-5" dirty="0">
                          <a:latin typeface="Trebuchet MS"/>
                          <a:cs typeface="Trebuchet MS"/>
                        </a:rPr>
                        <a:t>15,307,167</a:t>
                      </a:r>
                      <a:endParaRPr sz="900">
                        <a:latin typeface="Trebuchet MS"/>
                        <a:cs typeface="Trebuchet MS"/>
                      </a:endParaRPr>
                    </a:p>
                  </a:txBody>
                  <a:tcPr marL="0" marR="0" marT="0" marB="0" anchor="ctr">
                    <a:solidFill>
                      <a:srgbClr val="E7E7E7"/>
                    </a:solidFill>
                  </a:tcPr>
                </a:tc>
                <a:tc>
                  <a:txBody>
                    <a:bodyPr/>
                    <a:lstStyle/>
                    <a:p>
                      <a:pPr marL="22225" algn="ctr">
                        <a:lnSpc>
                          <a:spcPct val="100000"/>
                        </a:lnSpc>
                        <a:spcBef>
                          <a:spcPts val="605"/>
                        </a:spcBef>
                      </a:pPr>
                      <a:r>
                        <a:rPr sz="900" spc="-5" dirty="0">
                          <a:latin typeface="Trebuchet MS"/>
                          <a:cs typeface="Trebuchet MS"/>
                        </a:rPr>
                        <a:t>7.4%</a:t>
                      </a:r>
                      <a:endParaRPr sz="900">
                        <a:latin typeface="Trebuchet MS"/>
                        <a:cs typeface="Trebuchet MS"/>
                      </a:endParaRPr>
                    </a:p>
                  </a:txBody>
                  <a:tcPr marL="0" marR="0" marT="0" marB="0" anchor="ctr">
                    <a:solidFill>
                      <a:srgbClr val="E7E7E7"/>
                    </a:solidFill>
                  </a:tcPr>
                </a:tc>
                <a:tc>
                  <a:txBody>
                    <a:bodyPr/>
                    <a:lstStyle/>
                    <a:p>
                      <a:pPr marL="95250">
                        <a:lnSpc>
                          <a:spcPct val="100000"/>
                        </a:lnSpc>
                        <a:spcBef>
                          <a:spcPts val="585"/>
                        </a:spcBef>
                      </a:pPr>
                      <a:r>
                        <a:rPr sz="900" spc="-5" dirty="0">
                          <a:latin typeface="Trebuchet MS"/>
                          <a:cs typeface="Trebuchet MS"/>
                        </a:rPr>
                        <a:t>n/d</a:t>
                      </a:r>
                      <a:endParaRPr sz="900" dirty="0">
                        <a:latin typeface="Trebuchet MS"/>
                        <a:cs typeface="Trebuchet MS"/>
                      </a:endParaRPr>
                    </a:p>
                  </a:txBody>
                  <a:tcPr marL="0" marR="0" marT="0" marB="0" anchor="ctr">
                    <a:solidFill>
                      <a:srgbClr val="E7E7E7"/>
                    </a:solidFill>
                  </a:tcPr>
                </a:tc>
              </a:tr>
              <a:tr h="236830">
                <a:tc>
                  <a:txBody>
                    <a:bodyPr/>
                    <a:lstStyle/>
                    <a:p>
                      <a:endParaRPr sz="900">
                        <a:latin typeface="Trebuchet MS"/>
                        <a:cs typeface="Trebuchet MS"/>
                      </a:endParaRPr>
                    </a:p>
                  </a:txBody>
                  <a:tcPr marL="0" marR="0" marT="0" marB="0">
                    <a:lnB w="25400">
                      <a:solidFill>
                        <a:srgbClr val="000000"/>
                      </a:solidFill>
                      <a:prstDash val="solid"/>
                    </a:lnB>
                    <a:solidFill>
                      <a:srgbClr val="FFFFFF"/>
                    </a:solidFill>
                  </a:tcPr>
                </a:tc>
                <a:tc>
                  <a:txBody>
                    <a:bodyPr/>
                    <a:lstStyle/>
                    <a:p>
                      <a:pPr marL="151130">
                        <a:lnSpc>
                          <a:spcPct val="100000"/>
                        </a:lnSpc>
                        <a:spcBef>
                          <a:spcPts val="330"/>
                        </a:spcBef>
                      </a:pPr>
                      <a:r>
                        <a:rPr sz="900" b="1" spc="-5" dirty="0" smtClean="0">
                          <a:latin typeface="Trebuchet MS"/>
                          <a:cs typeface="Trebuchet MS"/>
                        </a:rPr>
                        <a:t>Expor</a:t>
                      </a:r>
                      <a:r>
                        <a:rPr lang="en-US" sz="900" b="1" spc="-5" dirty="0" smtClean="0">
                          <a:latin typeface="Trebuchet MS"/>
                          <a:cs typeface="Trebuchet MS"/>
                        </a:rPr>
                        <a:t>t</a:t>
                      </a:r>
                      <a:r>
                        <a:rPr lang="en-US" sz="900" b="1" spc="-5" baseline="0" dirty="0" smtClean="0">
                          <a:latin typeface="Trebuchet MS"/>
                          <a:cs typeface="Trebuchet MS"/>
                        </a:rPr>
                        <a:t> Total</a:t>
                      </a:r>
                      <a:r>
                        <a:rPr sz="900" b="1" spc="-25" dirty="0" smtClean="0">
                          <a:latin typeface="Trebuchet MS"/>
                          <a:cs typeface="Trebuchet MS"/>
                        </a:rPr>
                        <a:t> </a:t>
                      </a:r>
                      <a:r>
                        <a:rPr sz="900" b="1" dirty="0">
                          <a:latin typeface="Trebuchet MS"/>
                          <a:cs typeface="Trebuchet MS"/>
                        </a:rPr>
                        <a:t>2013</a:t>
                      </a:r>
                      <a:endParaRPr sz="900" dirty="0">
                        <a:latin typeface="Trebuchet MS"/>
                        <a:cs typeface="Trebuchet MS"/>
                      </a:endParaRPr>
                    </a:p>
                  </a:txBody>
                  <a:tcPr marL="0" marR="0" marT="0" marB="0">
                    <a:lnB w="25400">
                      <a:solidFill>
                        <a:srgbClr val="000000"/>
                      </a:solidFill>
                      <a:prstDash val="solid"/>
                    </a:lnB>
                    <a:solidFill>
                      <a:srgbClr val="FFFFFF"/>
                    </a:solidFill>
                  </a:tcPr>
                </a:tc>
                <a:tc>
                  <a:txBody>
                    <a:bodyPr/>
                    <a:lstStyle/>
                    <a:p>
                      <a:pPr marL="136525">
                        <a:lnSpc>
                          <a:spcPct val="100000"/>
                        </a:lnSpc>
                        <a:spcBef>
                          <a:spcPts val="585"/>
                        </a:spcBef>
                      </a:pPr>
                      <a:r>
                        <a:rPr sz="900" b="1" dirty="0">
                          <a:latin typeface="Trebuchet MS"/>
                          <a:cs typeface="Trebuchet MS"/>
                        </a:rPr>
                        <a:t>207,382,517</a:t>
                      </a:r>
                      <a:endParaRPr sz="900">
                        <a:latin typeface="Trebuchet MS"/>
                        <a:cs typeface="Trebuchet MS"/>
                      </a:endParaRPr>
                    </a:p>
                  </a:txBody>
                  <a:tcPr marL="0" marR="0" marT="0" marB="0">
                    <a:lnB w="25400">
                      <a:solidFill>
                        <a:srgbClr val="000000"/>
                      </a:solidFill>
                      <a:prstDash val="solid"/>
                    </a:lnB>
                    <a:solidFill>
                      <a:srgbClr val="FFFFFF"/>
                    </a:solidFill>
                  </a:tcPr>
                </a:tc>
                <a:tc>
                  <a:txBody>
                    <a:bodyPr/>
                    <a:lstStyle/>
                    <a:p>
                      <a:pPr marL="23495" algn="ctr">
                        <a:lnSpc>
                          <a:spcPct val="100000"/>
                        </a:lnSpc>
                        <a:spcBef>
                          <a:spcPts val="480"/>
                        </a:spcBef>
                      </a:pPr>
                      <a:r>
                        <a:rPr sz="900" b="1" spc="-5" dirty="0">
                          <a:latin typeface="Trebuchet MS"/>
                          <a:cs typeface="Trebuchet MS"/>
                        </a:rPr>
                        <a:t>100.0%</a:t>
                      </a:r>
                      <a:endParaRPr sz="900">
                        <a:latin typeface="Trebuchet MS"/>
                        <a:cs typeface="Trebuchet MS"/>
                      </a:endParaRPr>
                    </a:p>
                  </a:txBody>
                  <a:tcPr marL="0" marR="0" marT="0" marB="0">
                    <a:lnB w="25400">
                      <a:solidFill>
                        <a:srgbClr val="000000"/>
                      </a:solidFill>
                      <a:prstDash val="solid"/>
                    </a:lnB>
                    <a:solidFill>
                      <a:srgbClr val="FFFFFF"/>
                    </a:solidFill>
                  </a:tcPr>
                </a:tc>
                <a:tc>
                  <a:txBody>
                    <a:bodyPr/>
                    <a:lstStyle/>
                    <a:p>
                      <a:pPr marL="95250">
                        <a:lnSpc>
                          <a:spcPct val="100000"/>
                        </a:lnSpc>
                        <a:spcBef>
                          <a:spcPts val="585"/>
                        </a:spcBef>
                      </a:pPr>
                      <a:r>
                        <a:rPr sz="900" b="1" dirty="0">
                          <a:solidFill>
                            <a:srgbClr val="00AF50"/>
                          </a:solidFill>
                          <a:latin typeface="Trebuchet MS"/>
                          <a:cs typeface="Trebuchet MS"/>
                        </a:rPr>
                        <a:t>15.9%</a:t>
                      </a:r>
                      <a:endParaRPr sz="900" dirty="0">
                        <a:latin typeface="Trebuchet MS"/>
                        <a:cs typeface="Trebuchet MS"/>
                      </a:endParaRPr>
                    </a:p>
                  </a:txBody>
                  <a:tcPr marL="0" marR="0" marT="0" marB="0">
                    <a:lnB w="25400">
                      <a:solidFill>
                        <a:srgbClr val="000000"/>
                      </a:solidFill>
                      <a:prstDash val="solid"/>
                    </a:lnB>
                    <a:solidFill>
                      <a:srgbClr val="FFFFFF"/>
                    </a:solidFill>
                  </a:tcPr>
                </a:tc>
              </a:tr>
            </a:tbl>
          </a:graphicData>
        </a:graphic>
      </p:graphicFrame>
      <p:sp>
        <p:nvSpPr>
          <p:cNvPr id="8" name="CuadroTexto 7"/>
          <p:cNvSpPr txBox="1"/>
          <p:nvPr/>
        </p:nvSpPr>
        <p:spPr>
          <a:xfrm>
            <a:off x="1475656" y="1268760"/>
            <a:ext cx="5904656" cy="461665"/>
          </a:xfrm>
          <a:prstGeom prst="rect">
            <a:avLst/>
          </a:prstGeom>
          <a:noFill/>
        </p:spPr>
        <p:txBody>
          <a:bodyPr wrap="square" rtlCol="0">
            <a:spAutoFit/>
          </a:bodyPr>
          <a:lstStyle/>
          <a:p>
            <a:r>
              <a:rPr lang="es-ES" sz="2400" b="1" dirty="0" err="1" smtClean="0">
                <a:solidFill>
                  <a:srgbClr val="44546A"/>
                </a:solidFill>
              </a:rPr>
              <a:t>Exports</a:t>
            </a:r>
            <a:r>
              <a:rPr lang="es-ES" sz="2400" b="1" dirty="0" smtClean="0">
                <a:solidFill>
                  <a:srgbClr val="44546A"/>
                </a:solidFill>
              </a:rPr>
              <a:t> </a:t>
            </a:r>
            <a:r>
              <a:rPr lang="es-ES" sz="2400" b="1" dirty="0" err="1" smtClean="0">
                <a:solidFill>
                  <a:srgbClr val="44546A"/>
                </a:solidFill>
              </a:rPr>
              <a:t>from</a:t>
            </a:r>
            <a:r>
              <a:rPr lang="es-ES" sz="2400" b="1" dirty="0" smtClean="0">
                <a:solidFill>
                  <a:srgbClr val="44546A"/>
                </a:solidFill>
              </a:rPr>
              <a:t> </a:t>
            </a:r>
            <a:r>
              <a:rPr lang="es-ES" sz="2400" b="1" dirty="0" err="1" smtClean="0">
                <a:solidFill>
                  <a:srgbClr val="44546A"/>
                </a:solidFill>
              </a:rPr>
              <a:t>Panama</a:t>
            </a:r>
            <a:r>
              <a:rPr lang="es-ES" sz="2400" b="1" dirty="0" smtClean="0">
                <a:solidFill>
                  <a:srgbClr val="44546A"/>
                </a:solidFill>
              </a:rPr>
              <a:t> </a:t>
            </a:r>
            <a:r>
              <a:rPr lang="es-ES" sz="2400" b="1" dirty="0" err="1" smtClean="0">
                <a:solidFill>
                  <a:srgbClr val="44546A"/>
                </a:solidFill>
              </a:rPr>
              <a:t>to</a:t>
            </a:r>
            <a:r>
              <a:rPr lang="es-ES" sz="2400" b="1" dirty="0" smtClean="0">
                <a:solidFill>
                  <a:srgbClr val="44546A"/>
                </a:solidFill>
              </a:rPr>
              <a:t> </a:t>
            </a:r>
            <a:r>
              <a:rPr lang="es-ES" sz="2400" b="1" dirty="0" err="1" smtClean="0">
                <a:solidFill>
                  <a:srgbClr val="44546A"/>
                </a:solidFill>
              </a:rPr>
              <a:t>the</a:t>
            </a:r>
            <a:r>
              <a:rPr lang="es-ES" sz="2400" b="1" dirty="0" smtClean="0">
                <a:solidFill>
                  <a:srgbClr val="44546A"/>
                </a:solidFill>
              </a:rPr>
              <a:t> </a:t>
            </a:r>
            <a:r>
              <a:rPr lang="es-ES" sz="2400" b="1" dirty="0" err="1" smtClean="0">
                <a:solidFill>
                  <a:srgbClr val="44546A"/>
                </a:solidFill>
              </a:rPr>
              <a:t>European</a:t>
            </a:r>
            <a:r>
              <a:rPr lang="es-ES" sz="2400" b="1" dirty="0" smtClean="0">
                <a:solidFill>
                  <a:srgbClr val="44546A"/>
                </a:solidFill>
              </a:rPr>
              <a:t> </a:t>
            </a:r>
            <a:r>
              <a:rPr lang="es-ES" sz="2400" b="1" dirty="0" err="1" smtClean="0">
                <a:solidFill>
                  <a:srgbClr val="44546A"/>
                </a:solidFill>
              </a:rPr>
              <a:t>Union</a:t>
            </a:r>
            <a:endParaRPr lang="es-ES" sz="2400" b="1" dirty="0">
              <a:solidFill>
                <a:srgbClr val="44546A"/>
              </a:solidFill>
            </a:endParaRPr>
          </a:p>
        </p:txBody>
      </p:sp>
      <p:sp>
        <p:nvSpPr>
          <p:cNvPr id="9" name="Rectángulo 8"/>
          <p:cNvSpPr/>
          <p:nvPr/>
        </p:nvSpPr>
        <p:spPr>
          <a:xfrm>
            <a:off x="251520" y="5805264"/>
            <a:ext cx="8568952" cy="369332"/>
          </a:xfrm>
          <a:prstGeom prst="rect">
            <a:avLst/>
          </a:prstGeom>
        </p:spPr>
        <p:txBody>
          <a:bodyPr wrap="square">
            <a:spAutoFit/>
          </a:bodyPr>
          <a:lstStyle/>
          <a:p>
            <a:pPr marL="285750" indent="-285750">
              <a:buFont typeface="Wingdings" charset="2"/>
              <a:buChar char="Ø"/>
            </a:pPr>
            <a:r>
              <a:rPr lang="es-ES" dirty="0" err="1">
                <a:solidFill>
                  <a:srgbClr val="44546A"/>
                </a:solidFill>
              </a:rPr>
              <a:t>For</a:t>
            </a:r>
            <a:r>
              <a:rPr lang="es-ES" dirty="0">
                <a:solidFill>
                  <a:srgbClr val="44546A"/>
                </a:solidFill>
              </a:rPr>
              <a:t> 2013, </a:t>
            </a:r>
            <a:r>
              <a:rPr lang="es-ES" dirty="0" err="1">
                <a:solidFill>
                  <a:srgbClr val="44546A"/>
                </a:solidFill>
              </a:rPr>
              <a:t>Belgium</a:t>
            </a:r>
            <a:r>
              <a:rPr lang="es-ES" dirty="0">
                <a:solidFill>
                  <a:srgbClr val="44546A"/>
                </a:solidFill>
              </a:rPr>
              <a:t> </a:t>
            </a:r>
            <a:r>
              <a:rPr lang="es-ES" dirty="0" err="1" smtClean="0">
                <a:solidFill>
                  <a:srgbClr val="44546A"/>
                </a:solidFill>
              </a:rPr>
              <a:t>was</a:t>
            </a:r>
            <a:r>
              <a:rPr lang="es-ES" dirty="0" smtClean="0">
                <a:solidFill>
                  <a:srgbClr val="44546A"/>
                </a:solidFill>
              </a:rPr>
              <a:t> </a:t>
            </a:r>
            <a:r>
              <a:rPr lang="es-ES" dirty="0" err="1" smtClean="0">
                <a:solidFill>
                  <a:srgbClr val="44546A"/>
                </a:solidFill>
              </a:rPr>
              <a:t>the</a:t>
            </a:r>
            <a:r>
              <a:rPr lang="es-ES" dirty="0" smtClean="0">
                <a:solidFill>
                  <a:srgbClr val="44546A"/>
                </a:solidFill>
              </a:rPr>
              <a:t> receptor </a:t>
            </a:r>
            <a:r>
              <a:rPr lang="es-ES" dirty="0" err="1" smtClean="0">
                <a:solidFill>
                  <a:srgbClr val="44546A"/>
                </a:solidFill>
              </a:rPr>
              <a:t>state</a:t>
            </a:r>
            <a:r>
              <a:rPr lang="es-ES" dirty="0" smtClean="0">
                <a:solidFill>
                  <a:srgbClr val="44546A"/>
                </a:solidFill>
              </a:rPr>
              <a:t> </a:t>
            </a:r>
            <a:r>
              <a:rPr lang="es-ES" dirty="0" err="1" smtClean="0">
                <a:solidFill>
                  <a:srgbClr val="44546A"/>
                </a:solidFill>
              </a:rPr>
              <a:t>for</a:t>
            </a:r>
            <a:r>
              <a:rPr lang="es-ES" dirty="0" smtClean="0">
                <a:solidFill>
                  <a:srgbClr val="44546A"/>
                </a:solidFill>
              </a:rPr>
              <a:t> 7.7% </a:t>
            </a:r>
            <a:r>
              <a:rPr lang="es-ES" dirty="0">
                <a:solidFill>
                  <a:srgbClr val="44546A"/>
                </a:solidFill>
              </a:rPr>
              <a:t>of </a:t>
            </a:r>
            <a:r>
              <a:rPr lang="es-ES" dirty="0" err="1" smtClean="0">
                <a:solidFill>
                  <a:srgbClr val="44546A"/>
                </a:solidFill>
              </a:rPr>
              <a:t>exports</a:t>
            </a:r>
            <a:r>
              <a:rPr lang="es-ES" dirty="0" smtClean="0">
                <a:solidFill>
                  <a:srgbClr val="44546A"/>
                </a:solidFill>
              </a:rPr>
              <a:t> </a:t>
            </a:r>
            <a:r>
              <a:rPr lang="es-ES" dirty="0" err="1" smtClean="0">
                <a:solidFill>
                  <a:srgbClr val="44546A"/>
                </a:solidFill>
              </a:rPr>
              <a:t>from</a:t>
            </a:r>
            <a:r>
              <a:rPr lang="es-ES" dirty="0" smtClean="0">
                <a:solidFill>
                  <a:srgbClr val="44546A"/>
                </a:solidFill>
              </a:rPr>
              <a:t> </a:t>
            </a:r>
            <a:r>
              <a:rPr lang="es-ES" dirty="0" err="1" smtClean="0">
                <a:solidFill>
                  <a:srgbClr val="44546A"/>
                </a:solidFill>
              </a:rPr>
              <a:t>Panama</a:t>
            </a:r>
            <a:r>
              <a:rPr lang="es-ES" dirty="0" smtClean="0">
                <a:solidFill>
                  <a:srgbClr val="44546A"/>
                </a:solidFill>
              </a:rPr>
              <a:t> </a:t>
            </a:r>
            <a:r>
              <a:rPr lang="es-ES" dirty="0" err="1" smtClean="0">
                <a:solidFill>
                  <a:srgbClr val="44546A"/>
                </a:solidFill>
              </a:rPr>
              <a:t>to</a:t>
            </a:r>
            <a:r>
              <a:rPr lang="es-ES" dirty="0" smtClean="0">
                <a:solidFill>
                  <a:srgbClr val="44546A"/>
                </a:solidFill>
              </a:rPr>
              <a:t> </a:t>
            </a:r>
            <a:r>
              <a:rPr lang="es-ES" dirty="0" err="1" smtClean="0">
                <a:solidFill>
                  <a:srgbClr val="44546A"/>
                </a:solidFill>
              </a:rPr>
              <a:t>the</a:t>
            </a:r>
            <a:r>
              <a:rPr lang="es-ES" dirty="0" smtClean="0">
                <a:solidFill>
                  <a:srgbClr val="44546A"/>
                </a:solidFill>
              </a:rPr>
              <a:t> EU.</a:t>
            </a:r>
            <a:endParaRPr lang="es-ES" dirty="0">
              <a:solidFill>
                <a:srgbClr val="44546A"/>
              </a:solidFill>
            </a:endParaRPr>
          </a:p>
        </p:txBody>
      </p:sp>
    </p:spTree>
    <p:extLst>
      <p:ext uri="{BB962C8B-B14F-4D97-AF65-F5344CB8AC3E}">
        <p14:creationId xmlns:p14="http://schemas.microsoft.com/office/powerpoint/2010/main" val="285962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9"/>
          <p:cNvSpPr>
            <a:spLocks noGrp="1"/>
          </p:cNvSpPr>
          <p:nvPr>
            <p:ph type="title"/>
          </p:nvPr>
        </p:nvSpPr>
        <p:spPr>
          <a:xfrm>
            <a:off x="48850" y="93966"/>
            <a:ext cx="5486400" cy="637403"/>
          </a:xfrm>
        </p:spPr>
        <p:txBody>
          <a:bodyPr/>
          <a:lstStyle/>
          <a:p>
            <a:r>
              <a:rPr lang="en-US" sz="2400" b="1" dirty="0">
                <a:effectLst/>
              </a:rPr>
              <a:t/>
            </a:r>
            <a:br>
              <a:rPr lang="en-US" sz="2400" b="1" dirty="0">
                <a:effectLst/>
              </a:rPr>
            </a:br>
            <a:r>
              <a:rPr lang="en-US" sz="2800" b="1" dirty="0" smtClean="0">
                <a:effectLst/>
              </a:rPr>
              <a:t>The Panama Canal Expansion</a:t>
            </a:r>
            <a:endParaRPr lang="es-PA" sz="2800" b="1" dirty="0">
              <a:effectLst/>
            </a:endParaRPr>
          </a:p>
        </p:txBody>
      </p:sp>
      <p:sp>
        <p:nvSpPr>
          <p:cNvPr id="6146" name="Slide Number Placeholder 3"/>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defTabSz="905532" fontAlgn="base">
              <a:spcBef>
                <a:spcPct val="0"/>
              </a:spcBef>
              <a:spcAft>
                <a:spcPct val="0"/>
              </a:spcAft>
            </a:pPr>
            <a:fld id="{832711DB-F77B-48BA-9C7D-7AA370EC9524}" type="slidenum">
              <a:rPr lang="en-US" b="1">
                <a:solidFill>
                  <a:prstClr val="black"/>
                </a:solidFill>
              </a:rPr>
              <a:pPr defTabSz="905532" fontAlgn="base">
                <a:spcBef>
                  <a:spcPct val="0"/>
                </a:spcBef>
                <a:spcAft>
                  <a:spcPct val="0"/>
                </a:spcAft>
              </a:pPr>
              <a:t>12</a:t>
            </a:fld>
            <a:endParaRPr lang="en-US" b="1" dirty="0">
              <a:solidFill>
                <a:prstClr val="black"/>
              </a:solidFill>
            </a:endParaRPr>
          </a:p>
        </p:txBody>
      </p:sp>
      <p:sp>
        <p:nvSpPr>
          <p:cNvPr id="62" name="Up-Down Arrow 61"/>
          <p:cNvSpPr/>
          <p:nvPr/>
        </p:nvSpPr>
        <p:spPr bwMode="auto">
          <a:xfrm rot="5400000">
            <a:off x="6532095" y="1361347"/>
            <a:ext cx="416868" cy="3987378"/>
          </a:xfrm>
          <a:prstGeom prst="upDownArrow">
            <a:avLst/>
          </a:prstGeom>
          <a:solidFill>
            <a:srgbClr val="FF7F00"/>
          </a:solidFill>
          <a:ln w="9525" cap="flat" cmpd="sng" algn="ctr">
            <a:noFill/>
            <a:prstDash val="solid"/>
            <a:round/>
            <a:headEnd type="none" w="med" len="med"/>
            <a:tailEnd type="none" w="med" len="med"/>
          </a:ln>
          <a:effectLst/>
        </p:spPr>
        <p:txBody>
          <a:bodyPr vert="vert270" wrap="square" lIns="0" tIns="0" rIns="0" bIns="0" numCol="1" rtlCol="0" anchor="ctr" anchorCtr="0" compatLnSpc="1">
            <a:prstTxWarp prst="textNoShape">
              <a:avLst/>
            </a:prstTxWarp>
          </a:bodyPr>
          <a:lstStyle/>
          <a:p>
            <a:pPr algn="ctr" defTabSz="905532" eaLnBrk="1" hangingPunct="1"/>
            <a:r>
              <a:rPr lang="en-US" sz="900" b="1" dirty="0">
                <a:solidFill>
                  <a:srgbClr val="FFFFFF"/>
                </a:solidFill>
                <a:latin typeface="Arial" pitchFamily="34" charset="0"/>
              </a:rPr>
              <a:t>Economies of scale - Efficiencies in the supply chain – Connectivity</a:t>
            </a:r>
          </a:p>
        </p:txBody>
      </p:sp>
      <p:grpSp>
        <p:nvGrpSpPr>
          <p:cNvPr id="2" name="Group 63"/>
          <p:cNvGrpSpPr/>
          <p:nvPr/>
        </p:nvGrpSpPr>
        <p:grpSpPr>
          <a:xfrm>
            <a:off x="4767134" y="1565082"/>
            <a:ext cx="831273" cy="1546412"/>
            <a:chOff x="5334000" y="1524000"/>
            <a:chExt cx="914400" cy="1752600"/>
          </a:xfrm>
        </p:grpSpPr>
        <p:sp>
          <p:nvSpPr>
            <p:cNvPr id="65" name="Rectangle 64"/>
            <p:cNvSpPr/>
            <p:nvPr/>
          </p:nvSpPr>
          <p:spPr bwMode="auto">
            <a:xfrm>
              <a:off x="5334000" y="1524000"/>
              <a:ext cx="914400" cy="1752600"/>
            </a:xfrm>
            <a:prstGeom prst="rect">
              <a:avLst/>
            </a:prstGeom>
            <a:solidFill>
              <a:srgbClr val="26459C"/>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0" tIns="0" rIns="0" bIns="1371600" numCol="1" rtlCol="0" anchor="ctr" anchorCtr="0" compatLnSpc="1">
              <a:prstTxWarp prst="textNoShape">
                <a:avLst/>
              </a:prstTxWarp>
            </a:bodyPr>
            <a:lstStyle/>
            <a:p>
              <a:pPr algn="ctr" defTabSz="813689"/>
              <a:r>
                <a:rPr lang="en-US" sz="1000" b="1" dirty="0">
                  <a:solidFill>
                    <a:srgbClr val="FFFFFF"/>
                  </a:solidFill>
                  <a:latin typeface="Arial" pitchFamily="34" charset="0"/>
                </a:rPr>
                <a:t>Exporters</a:t>
              </a:r>
            </a:p>
          </p:txBody>
        </p:sp>
        <p:pic>
          <p:nvPicPr>
            <p:cNvPr id="66" name="Picture 2"/>
            <p:cNvPicPr>
              <a:picLocks noChangeAspect="1" noChangeArrowheads="1"/>
            </p:cNvPicPr>
            <p:nvPr/>
          </p:nvPicPr>
          <p:blipFill>
            <a:blip r:embed="rId5" cstate="screen"/>
            <a:srcRect/>
            <a:stretch>
              <a:fillRect/>
            </a:stretch>
          </p:blipFill>
          <p:spPr bwMode="auto">
            <a:xfrm>
              <a:off x="5334000" y="1905000"/>
              <a:ext cx="914400" cy="1363670"/>
            </a:xfrm>
            <a:prstGeom prst="rect">
              <a:avLst/>
            </a:prstGeom>
            <a:noFill/>
            <a:ln w="9525">
              <a:noFill/>
              <a:miter lim="800000"/>
              <a:headEnd/>
              <a:tailEnd/>
            </a:ln>
          </p:spPr>
        </p:pic>
      </p:grpSp>
      <p:grpSp>
        <p:nvGrpSpPr>
          <p:cNvPr id="3" name="Group 66"/>
          <p:cNvGrpSpPr/>
          <p:nvPr/>
        </p:nvGrpSpPr>
        <p:grpSpPr>
          <a:xfrm>
            <a:off x="5806224" y="1565082"/>
            <a:ext cx="831273" cy="1546412"/>
            <a:chOff x="6375400" y="1524000"/>
            <a:chExt cx="914400" cy="1752600"/>
          </a:xfrm>
        </p:grpSpPr>
        <p:sp>
          <p:nvSpPr>
            <p:cNvPr id="68" name="Rectangle 67"/>
            <p:cNvSpPr/>
            <p:nvPr/>
          </p:nvSpPr>
          <p:spPr bwMode="auto">
            <a:xfrm>
              <a:off x="6375400" y="1524000"/>
              <a:ext cx="914400" cy="1752600"/>
            </a:xfrm>
            <a:prstGeom prst="rect">
              <a:avLst/>
            </a:prstGeom>
            <a:solidFill>
              <a:srgbClr val="C72E38"/>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0" tIns="0" rIns="0" bIns="1371600" numCol="1" rtlCol="0" anchor="ctr" anchorCtr="0" compatLnSpc="1">
              <a:prstTxWarp prst="textNoShape">
                <a:avLst/>
              </a:prstTxWarp>
            </a:bodyPr>
            <a:lstStyle/>
            <a:p>
              <a:pPr algn="ctr" defTabSz="813689"/>
              <a:endParaRPr lang="en-US" sz="1000" b="1" dirty="0" smtClean="0">
                <a:solidFill>
                  <a:srgbClr val="FFFFFF"/>
                </a:solidFill>
                <a:latin typeface="Arial" pitchFamily="34" charset="0"/>
              </a:endParaRPr>
            </a:p>
            <a:p>
              <a:pPr algn="ctr" defTabSz="813689"/>
              <a:r>
                <a:rPr lang="en-US" sz="1000" b="1" dirty="0" smtClean="0">
                  <a:solidFill>
                    <a:srgbClr val="FFFFFF"/>
                  </a:solidFill>
                  <a:latin typeface="Arial" pitchFamily="34" charset="0"/>
                </a:rPr>
                <a:t>Shipping </a:t>
              </a:r>
              <a:r>
                <a:rPr lang="en-US" sz="1000" b="1" dirty="0">
                  <a:solidFill>
                    <a:srgbClr val="FFFFFF"/>
                  </a:solidFill>
                  <a:latin typeface="Arial" pitchFamily="34" charset="0"/>
                </a:rPr>
                <a:t>Lines</a:t>
              </a:r>
            </a:p>
          </p:txBody>
        </p:sp>
        <p:pic>
          <p:nvPicPr>
            <p:cNvPr id="69" name="Picture 3"/>
            <p:cNvPicPr>
              <a:picLocks noChangeAspect="1" noChangeArrowheads="1"/>
            </p:cNvPicPr>
            <p:nvPr/>
          </p:nvPicPr>
          <p:blipFill>
            <a:blip r:embed="rId6" cstate="screen"/>
            <a:srcRect/>
            <a:stretch>
              <a:fillRect/>
            </a:stretch>
          </p:blipFill>
          <p:spPr bwMode="auto">
            <a:xfrm>
              <a:off x="6375400" y="1905000"/>
              <a:ext cx="914400" cy="1363670"/>
            </a:xfrm>
            <a:prstGeom prst="rect">
              <a:avLst/>
            </a:prstGeom>
            <a:noFill/>
            <a:ln w="9525">
              <a:noFill/>
              <a:miter lim="800000"/>
              <a:headEnd/>
              <a:tailEnd/>
            </a:ln>
          </p:spPr>
        </p:pic>
      </p:grpSp>
      <p:grpSp>
        <p:nvGrpSpPr>
          <p:cNvPr id="4" name="Group 69"/>
          <p:cNvGrpSpPr/>
          <p:nvPr/>
        </p:nvGrpSpPr>
        <p:grpSpPr>
          <a:xfrm>
            <a:off x="6845315" y="1565082"/>
            <a:ext cx="831273" cy="1546412"/>
            <a:chOff x="7569200" y="1524000"/>
            <a:chExt cx="914400" cy="1752600"/>
          </a:xfrm>
        </p:grpSpPr>
        <p:sp>
          <p:nvSpPr>
            <p:cNvPr id="71" name="Rectangle 70"/>
            <p:cNvSpPr/>
            <p:nvPr/>
          </p:nvSpPr>
          <p:spPr bwMode="auto">
            <a:xfrm>
              <a:off x="7569200" y="1524000"/>
              <a:ext cx="914400" cy="1752600"/>
            </a:xfrm>
            <a:prstGeom prst="rect">
              <a:avLst/>
            </a:prstGeom>
            <a:solidFill>
              <a:srgbClr val="8E522D"/>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0" tIns="0" rIns="0" bIns="1371600" numCol="1" rtlCol="0" anchor="ctr" anchorCtr="0" compatLnSpc="1">
              <a:prstTxWarp prst="textNoShape">
                <a:avLst/>
              </a:prstTxWarp>
            </a:bodyPr>
            <a:lstStyle/>
            <a:p>
              <a:pPr algn="ctr" defTabSz="813689"/>
              <a:r>
                <a:rPr lang="en-US" sz="1000" b="1" dirty="0">
                  <a:solidFill>
                    <a:srgbClr val="FFFFFF"/>
                  </a:solidFill>
                  <a:latin typeface="Arial" pitchFamily="34" charset="0"/>
                </a:rPr>
                <a:t>Importers</a:t>
              </a:r>
            </a:p>
          </p:txBody>
        </p:sp>
        <p:pic>
          <p:nvPicPr>
            <p:cNvPr id="72" name="Picture 4"/>
            <p:cNvPicPr>
              <a:picLocks noChangeAspect="1" noChangeArrowheads="1"/>
            </p:cNvPicPr>
            <p:nvPr/>
          </p:nvPicPr>
          <p:blipFill>
            <a:blip r:embed="rId7" cstate="screen"/>
            <a:srcRect/>
            <a:stretch>
              <a:fillRect/>
            </a:stretch>
          </p:blipFill>
          <p:spPr bwMode="auto">
            <a:xfrm>
              <a:off x="7569200" y="1905000"/>
              <a:ext cx="914400" cy="1363670"/>
            </a:xfrm>
            <a:prstGeom prst="rect">
              <a:avLst/>
            </a:prstGeom>
            <a:noFill/>
            <a:ln w="9525">
              <a:noFill/>
              <a:miter lim="800000"/>
              <a:headEnd/>
              <a:tailEnd/>
            </a:ln>
          </p:spPr>
        </p:pic>
      </p:grpSp>
      <p:grpSp>
        <p:nvGrpSpPr>
          <p:cNvPr id="5" name="Group 104"/>
          <p:cNvGrpSpPr/>
          <p:nvPr/>
        </p:nvGrpSpPr>
        <p:grpSpPr>
          <a:xfrm>
            <a:off x="7884406" y="1565082"/>
            <a:ext cx="831273" cy="1546412"/>
            <a:chOff x="8763000" y="1524000"/>
            <a:chExt cx="914400" cy="1752600"/>
          </a:xfrm>
        </p:grpSpPr>
        <p:sp>
          <p:nvSpPr>
            <p:cNvPr id="106" name="Rectangle 105"/>
            <p:cNvSpPr/>
            <p:nvPr/>
          </p:nvSpPr>
          <p:spPr bwMode="auto">
            <a:xfrm>
              <a:off x="8763000" y="1524000"/>
              <a:ext cx="914400" cy="1752600"/>
            </a:xfrm>
            <a:prstGeom prst="rect">
              <a:avLst/>
            </a:prstGeom>
            <a:solidFill>
              <a:srgbClr val="A39382"/>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0" tIns="0" rIns="0" bIns="1371600" numCol="1" rtlCol="0" anchor="ctr" anchorCtr="0" compatLnSpc="1">
              <a:prstTxWarp prst="textNoShape">
                <a:avLst/>
              </a:prstTxWarp>
            </a:bodyPr>
            <a:lstStyle/>
            <a:p>
              <a:pPr algn="ctr" defTabSz="813689"/>
              <a:r>
                <a:rPr lang="en-US" sz="1000" b="1" dirty="0">
                  <a:solidFill>
                    <a:srgbClr val="FFFFFF"/>
                  </a:solidFill>
                  <a:latin typeface="Arial" pitchFamily="34" charset="0"/>
                </a:rPr>
                <a:t>Consumers</a:t>
              </a:r>
            </a:p>
          </p:txBody>
        </p:sp>
        <p:pic>
          <p:nvPicPr>
            <p:cNvPr id="107" name="Picture 5"/>
            <p:cNvPicPr>
              <a:picLocks noChangeAspect="1" noChangeArrowheads="1"/>
            </p:cNvPicPr>
            <p:nvPr/>
          </p:nvPicPr>
          <p:blipFill>
            <a:blip r:embed="rId8" cstate="screen"/>
            <a:srcRect/>
            <a:stretch>
              <a:fillRect/>
            </a:stretch>
          </p:blipFill>
          <p:spPr bwMode="auto">
            <a:xfrm>
              <a:off x="8763000" y="1905000"/>
              <a:ext cx="914400" cy="1363670"/>
            </a:xfrm>
            <a:prstGeom prst="rect">
              <a:avLst/>
            </a:prstGeom>
            <a:noFill/>
            <a:ln w="9525">
              <a:noFill/>
              <a:miter lim="800000"/>
              <a:headEnd/>
              <a:tailEnd/>
            </a:ln>
          </p:spPr>
        </p:pic>
      </p:grpSp>
      <p:sp>
        <p:nvSpPr>
          <p:cNvPr id="108" name="Callout (L)"/>
          <p:cNvSpPr txBox="1">
            <a:spLocks noChangeArrowheads="1"/>
          </p:cNvSpPr>
          <p:nvPr>
            <p:custDataLst>
              <p:tags r:id="rId1"/>
            </p:custDataLst>
          </p:nvPr>
        </p:nvSpPr>
        <p:spPr bwMode="auto">
          <a:xfrm>
            <a:off x="412795" y="4034118"/>
            <a:ext cx="1873211" cy="2218765"/>
          </a:xfrm>
          <a:prstGeom prst="rect">
            <a:avLst/>
          </a:prstGeom>
          <a:noFill/>
          <a:ln w="9525">
            <a:noFill/>
            <a:miter lim="800000"/>
            <a:headEnd/>
            <a:tailEnd/>
          </a:ln>
          <a:effectLst/>
        </p:spPr>
        <p:txBody>
          <a:bodyPr lIns="203421" tIns="40693" rIns="81394" bIns="40693" anchor="ctr">
            <a:noAutofit/>
          </a:bodyPr>
          <a:lstStyle/>
          <a:p>
            <a:pPr marL="203421" indent="-203421" defTabSz="905532" eaLnBrk="1" hangingPunct="1">
              <a:spcBef>
                <a:spcPts val="269"/>
              </a:spcBef>
              <a:spcAft>
                <a:spcPts val="269"/>
              </a:spcAft>
              <a:buClr>
                <a:srgbClr val="C72E38"/>
              </a:buClr>
              <a:buFont typeface="Wingdings" pitchFamily="2" charset="2"/>
              <a:buChar char="ü"/>
            </a:pPr>
            <a:r>
              <a:rPr lang="en-US" sz="1000" dirty="0">
                <a:solidFill>
                  <a:srgbClr val="000000"/>
                </a:solidFill>
                <a:latin typeface="Arial" pitchFamily="34" charset="0"/>
              </a:rPr>
              <a:t>The Expansion will increase attended vessels from 294 to 366 mts</a:t>
            </a:r>
          </a:p>
          <a:p>
            <a:pPr marL="203421" indent="-203421" defTabSz="905532" eaLnBrk="1" hangingPunct="1">
              <a:spcBef>
                <a:spcPts val="269"/>
              </a:spcBef>
              <a:spcAft>
                <a:spcPts val="269"/>
              </a:spcAft>
              <a:buClr>
                <a:srgbClr val="C72E38"/>
              </a:buClr>
              <a:buFont typeface="Wingdings" pitchFamily="2" charset="2"/>
              <a:buChar char="ü"/>
            </a:pPr>
            <a:r>
              <a:rPr lang="en-US" sz="1000" dirty="0">
                <a:solidFill>
                  <a:srgbClr val="000000"/>
                </a:solidFill>
                <a:latin typeface="Arial" pitchFamily="34" charset="0"/>
              </a:rPr>
              <a:t>Transported capacity increase from 4,400 TEU to </a:t>
            </a:r>
            <a:r>
              <a:rPr lang="en-US" sz="1000" dirty="0" smtClean="0">
                <a:solidFill>
                  <a:srgbClr val="000000"/>
                </a:solidFill>
                <a:latin typeface="Arial" pitchFamily="34" charset="0"/>
              </a:rPr>
              <a:t>14,000 </a:t>
            </a:r>
            <a:r>
              <a:rPr lang="en-US" sz="1000" dirty="0">
                <a:solidFill>
                  <a:srgbClr val="000000"/>
                </a:solidFill>
                <a:latin typeface="Arial" pitchFamily="34" charset="0"/>
              </a:rPr>
              <a:t>TEU</a:t>
            </a:r>
          </a:p>
          <a:p>
            <a:pPr marL="203421" indent="-203421" defTabSz="905532" eaLnBrk="1" hangingPunct="1">
              <a:spcBef>
                <a:spcPts val="269"/>
              </a:spcBef>
              <a:spcAft>
                <a:spcPts val="269"/>
              </a:spcAft>
              <a:buClr>
                <a:srgbClr val="C72E38"/>
              </a:buClr>
              <a:buFont typeface="Wingdings" pitchFamily="2" charset="2"/>
              <a:buChar char="ü"/>
            </a:pPr>
            <a:r>
              <a:rPr lang="en-US" sz="1000" dirty="0">
                <a:solidFill>
                  <a:srgbClr val="000000"/>
                </a:solidFill>
                <a:latin typeface="Arial" pitchFamily="34" charset="0"/>
              </a:rPr>
              <a:t>Increase Canal’s cargo market share to ~50% in one of the main seaborne routes</a:t>
            </a:r>
            <a:r>
              <a:rPr lang="en-US" sz="1000" baseline="30000" dirty="0">
                <a:solidFill>
                  <a:srgbClr val="000000"/>
                </a:solidFill>
                <a:latin typeface="Arial" pitchFamily="34" charset="0"/>
              </a:rPr>
              <a:t>(1)</a:t>
            </a:r>
          </a:p>
          <a:p>
            <a:pPr marL="203421" indent="-203421" defTabSz="905532" eaLnBrk="1" hangingPunct="1">
              <a:spcBef>
                <a:spcPts val="269"/>
              </a:spcBef>
              <a:spcAft>
                <a:spcPts val="269"/>
              </a:spcAft>
              <a:buClr>
                <a:srgbClr val="C72E38"/>
              </a:buClr>
              <a:buFont typeface="Wingdings" pitchFamily="2" charset="2"/>
              <a:buChar char="ü"/>
            </a:pPr>
            <a:r>
              <a:rPr lang="en-US" sz="1000" dirty="0">
                <a:solidFill>
                  <a:prstClr val="black"/>
                </a:solidFill>
                <a:latin typeface="Arial" pitchFamily="34" charset="0"/>
              </a:rPr>
              <a:t>Just-in-time; Reservation System</a:t>
            </a:r>
          </a:p>
        </p:txBody>
      </p:sp>
      <p:sp>
        <p:nvSpPr>
          <p:cNvPr id="109" name="Rectangle 108"/>
          <p:cNvSpPr/>
          <p:nvPr/>
        </p:nvSpPr>
        <p:spPr bwMode="auto">
          <a:xfrm>
            <a:off x="2356222" y="4034118"/>
            <a:ext cx="1524000" cy="2286000"/>
          </a:xfrm>
          <a:prstGeom prst="rect">
            <a:avLst/>
          </a:prstGeom>
          <a:solidFill>
            <a:srgbClr val="E3C786"/>
          </a:solidFill>
          <a:ln w="9525" cap="flat" cmpd="sng" algn="ctr">
            <a:noFill/>
            <a:prstDash val="sysDash"/>
            <a:round/>
            <a:headEnd type="none" w="med" len="med"/>
            <a:tailEnd type="none" w="med" len="med"/>
          </a:ln>
          <a:effectLst>
            <a:outerShdw blurRad="50800" dist="38100" dir="2700000" algn="tl" rotWithShape="0">
              <a:prstClr val="black">
                <a:alpha val="40000"/>
              </a:prstClr>
            </a:outerShdw>
          </a:effectLst>
        </p:spPr>
        <p:txBody>
          <a:bodyPr vert="horz" wrap="square" lIns="24407" tIns="1139184" rIns="0" bIns="0" numCol="1" rtlCol="0" anchor="ctr" anchorCtr="0" compatLnSpc="1">
            <a:prstTxWarp prst="textNoShape">
              <a:avLst/>
            </a:prstTxWarp>
          </a:bodyPr>
          <a:lstStyle/>
          <a:p>
            <a:pPr algn="ctr" defTabSz="905532" eaLnBrk="1" hangingPunct="1">
              <a:spcBef>
                <a:spcPts val="0"/>
              </a:spcBef>
              <a:spcAft>
                <a:spcPts val="0"/>
              </a:spcAft>
            </a:pPr>
            <a:r>
              <a:rPr lang="en-US" sz="1000" b="1" dirty="0" smtClean="0">
                <a:solidFill>
                  <a:prstClr val="black"/>
                </a:solidFill>
                <a:latin typeface="Arial" pitchFamily="34" charset="0"/>
              </a:rPr>
              <a:t>Up to 14,000 </a:t>
            </a:r>
            <a:r>
              <a:rPr lang="en-US" sz="1000" b="1" dirty="0">
                <a:solidFill>
                  <a:prstClr val="black"/>
                </a:solidFill>
                <a:latin typeface="Arial" pitchFamily="34" charset="0"/>
              </a:rPr>
              <a:t>TEU</a:t>
            </a:r>
          </a:p>
          <a:p>
            <a:pPr algn="ctr" defTabSz="905532" eaLnBrk="1" hangingPunct="1">
              <a:spcBef>
                <a:spcPts val="0"/>
              </a:spcBef>
              <a:spcAft>
                <a:spcPts val="0"/>
              </a:spcAft>
            </a:pPr>
            <a:r>
              <a:rPr lang="en-US" sz="1000" b="1" dirty="0">
                <a:solidFill>
                  <a:prstClr val="black"/>
                </a:solidFill>
                <a:latin typeface="Arial" pitchFamily="34" charset="0"/>
              </a:rPr>
              <a:t>new volumes from:</a:t>
            </a:r>
          </a:p>
          <a:p>
            <a:pPr marL="155404" indent="-155404" defTabSz="905532" eaLnBrk="1" hangingPunct="1">
              <a:spcBef>
                <a:spcPts val="0"/>
              </a:spcBef>
              <a:spcAft>
                <a:spcPts val="0"/>
              </a:spcAft>
              <a:buClr>
                <a:srgbClr val="C72E38"/>
              </a:buClr>
              <a:buSzPct val="105000"/>
              <a:buFont typeface="Wingdings 2" pitchFamily="18" charset="2"/>
              <a:buChar char=""/>
              <a:tabLst>
                <a:tab pos="411099" algn="l"/>
              </a:tabLst>
            </a:pPr>
            <a:r>
              <a:rPr lang="en-US" sz="1000" dirty="0">
                <a:solidFill>
                  <a:prstClr val="black"/>
                </a:solidFill>
                <a:latin typeface="Arial" pitchFamily="34" charset="0"/>
              </a:rPr>
              <a:t>Latin America</a:t>
            </a:r>
          </a:p>
          <a:p>
            <a:pPr marL="155404" indent="-155404" defTabSz="905532" eaLnBrk="1" hangingPunct="1">
              <a:spcBef>
                <a:spcPts val="0"/>
              </a:spcBef>
              <a:spcAft>
                <a:spcPts val="0"/>
              </a:spcAft>
              <a:buClr>
                <a:srgbClr val="C72E38"/>
              </a:buClr>
              <a:buSzPct val="105000"/>
              <a:buFont typeface="Wingdings 2" pitchFamily="18" charset="2"/>
              <a:buChar char=""/>
              <a:tabLst>
                <a:tab pos="411099" algn="l"/>
              </a:tabLst>
            </a:pPr>
            <a:r>
              <a:rPr lang="en-US" sz="1000" dirty="0">
                <a:solidFill>
                  <a:prstClr val="black"/>
                </a:solidFill>
                <a:latin typeface="Arial" pitchFamily="34" charset="0"/>
              </a:rPr>
              <a:t>Recover market from:</a:t>
            </a:r>
          </a:p>
          <a:p>
            <a:pPr marL="155404" indent="-155404" defTabSz="905532" eaLnBrk="1" hangingPunct="1">
              <a:spcBef>
                <a:spcPts val="0"/>
              </a:spcBef>
              <a:spcAft>
                <a:spcPts val="0"/>
              </a:spcAft>
              <a:buClr>
                <a:srgbClr val="C72E38"/>
              </a:buClr>
              <a:buSzPct val="105000"/>
              <a:buFont typeface="Wingdings 2" pitchFamily="18" charset="2"/>
              <a:buChar char=""/>
              <a:tabLst>
                <a:tab pos="411099" algn="l"/>
              </a:tabLst>
            </a:pPr>
            <a:r>
              <a:rPr lang="en-US" sz="1000" dirty="0">
                <a:solidFill>
                  <a:prstClr val="black"/>
                </a:solidFill>
                <a:latin typeface="Arial" pitchFamily="34" charset="0"/>
              </a:rPr>
              <a:t>West Coast United</a:t>
            </a:r>
          </a:p>
          <a:p>
            <a:pPr marL="155404" indent="-155404" defTabSz="905532" eaLnBrk="1" hangingPunct="1">
              <a:spcBef>
                <a:spcPts val="0"/>
              </a:spcBef>
              <a:spcAft>
                <a:spcPts val="0"/>
              </a:spcAft>
              <a:buClr>
                <a:srgbClr val="C72E38"/>
              </a:buClr>
              <a:buSzPct val="105000"/>
              <a:buFont typeface="Wingdings 2" pitchFamily="18" charset="2"/>
              <a:buChar char=""/>
              <a:tabLst>
                <a:tab pos="411099" algn="l"/>
              </a:tabLst>
            </a:pPr>
            <a:r>
              <a:rPr lang="en-US" sz="1000" dirty="0">
                <a:solidFill>
                  <a:prstClr val="black"/>
                </a:solidFill>
                <a:latin typeface="Arial" pitchFamily="34" charset="0"/>
              </a:rPr>
              <a:t>States</a:t>
            </a:r>
          </a:p>
          <a:p>
            <a:pPr marL="155404" indent="-155404" defTabSz="905532" eaLnBrk="1" hangingPunct="1">
              <a:spcBef>
                <a:spcPts val="0"/>
              </a:spcBef>
              <a:spcAft>
                <a:spcPts val="0"/>
              </a:spcAft>
              <a:buClr>
                <a:srgbClr val="C72E38"/>
              </a:buClr>
              <a:buSzPct val="105000"/>
              <a:buFont typeface="Wingdings 2" pitchFamily="18" charset="2"/>
              <a:buChar char=""/>
              <a:tabLst>
                <a:tab pos="411099" algn="l"/>
              </a:tabLst>
            </a:pPr>
            <a:r>
              <a:rPr lang="en-US" sz="1000" dirty="0">
                <a:solidFill>
                  <a:prstClr val="black"/>
                </a:solidFill>
                <a:latin typeface="Arial" pitchFamily="34" charset="0"/>
              </a:rPr>
              <a:t>Suez Canal</a:t>
            </a:r>
          </a:p>
        </p:txBody>
      </p:sp>
      <p:sp>
        <p:nvSpPr>
          <p:cNvPr id="110" name="Rectangle 109"/>
          <p:cNvSpPr/>
          <p:nvPr/>
        </p:nvSpPr>
        <p:spPr bwMode="auto">
          <a:xfrm>
            <a:off x="2356222" y="4034120"/>
            <a:ext cx="1524000" cy="268941"/>
          </a:xfrm>
          <a:prstGeom prst="rect">
            <a:avLst/>
          </a:prstGeom>
          <a:solidFill>
            <a:srgbClr val="26459C"/>
          </a:solidFill>
          <a:ln w="9525" cap="flat" cmpd="sng" algn="ctr">
            <a:noFill/>
            <a:prstDash val="sysDash"/>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05532" eaLnBrk="1" hangingPunct="1"/>
            <a:r>
              <a:rPr lang="en-US" sz="1100" b="1" dirty="0">
                <a:solidFill>
                  <a:srgbClr val="FFFFFF"/>
                </a:solidFill>
                <a:latin typeface="Arial" pitchFamily="34" charset="0"/>
              </a:rPr>
              <a:t>Container Vessels</a:t>
            </a:r>
          </a:p>
        </p:txBody>
      </p:sp>
      <p:sp>
        <p:nvSpPr>
          <p:cNvPr id="112" name="Rectangle 111"/>
          <p:cNvSpPr/>
          <p:nvPr/>
        </p:nvSpPr>
        <p:spPr bwMode="auto">
          <a:xfrm>
            <a:off x="3960235" y="4034118"/>
            <a:ext cx="1524000" cy="2286000"/>
          </a:xfrm>
          <a:prstGeom prst="rect">
            <a:avLst/>
          </a:prstGeom>
          <a:solidFill>
            <a:srgbClr val="E3C786"/>
          </a:solidFill>
          <a:ln w="9525" cap="flat" cmpd="sng" algn="ctr">
            <a:noFill/>
            <a:prstDash val="sysDash"/>
            <a:round/>
            <a:headEnd type="none" w="med" len="med"/>
            <a:tailEnd type="none" w="med" len="med"/>
          </a:ln>
          <a:effectLst>
            <a:outerShdw blurRad="50800" dist="38100" dir="2700000" algn="tl" rotWithShape="0">
              <a:prstClr val="black">
                <a:alpha val="40000"/>
              </a:prstClr>
            </a:outerShdw>
          </a:effectLst>
        </p:spPr>
        <p:txBody>
          <a:bodyPr vert="horz" wrap="square" lIns="24407" tIns="1139184" rIns="0" bIns="0" numCol="1" rtlCol="0" anchor="ctr" anchorCtr="0" compatLnSpc="1">
            <a:prstTxWarp prst="textNoShape">
              <a:avLst/>
            </a:prstTxWarp>
          </a:bodyPr>
          <a:lstStyle/>
          <a:p>
            <a:pPr algn="ctr" defTabSz="905532" eaLnBrk="1" hangingPunct="1"/>
            <a:r>
              <a:rPr lang="en-US" sz="1000" b="1" dirty="0">
                <a:solidFill>
                  <a:prstClr val="black"/>
                </a:solidFill>
                <a:latin typeface="Arial" pitchFamily="34" charset="0"/>
              </a:rPr>
              <a:t>Up to 170,000 DWT</a:t>
            </a:r>
          </a:p>
          <a:p>
            <a:pPr marL="155404" indent="-155404" defTabSz="905532" eaLnBrk="1" hangingPunct="1">
              <a:spcBef>
                <a:spcPts val="0"/>
              </a:spcBef>
              <a:spcAft>
                <a:spcPts val="0"/>
              </a:spcAft>
              <a:buClr>
                <a:srgbClr val="C72E38"/>
              </a:buClr>
              <a:buSzPct val="105000"/>
              <a:buFont typeface="Wingdings 2" pitchFamily="18" charset="2"/>
              <a:buChar char=""/>
              <a:tabLst>
                <a:tab pos="411099" algn="l"/>
              </a:tabLst>
            </a:pPr>
            <a:r>
              <a:rPr lang="en-US" sz="1000" dirty="0">
                <a:solidFill>
                  <a:prstClr val="black"/>
                </a:solidFill>
                <a:latin typeface="Arial" pitchFamily="34" charset="0"/>
              </a:rPr>
              <a:t>Coal from Colombia</a:t>
            </a:r>
          </a:p>
          <a:p>
            <a:pPr marL="155404" indent="-155404" defTabSz="905532" eaLnBrk="1" hangingPunct="1">
              <a:spcBef>
                <a:spcPts val="0"/>
              </a:spcBef>
              <a:spcAft>
                <a:spcPts val="0"/>
              </a:spcAft>
              <a:buClr>
                <a:srgbClr val="C72E38"/>
              </a:buClr>
              <a:buSzPct val="105000"/>
              <a:buFont typeface="Wingdings 2" pitchFamily="18" charset="2"/>
              <a:buChar char=""/>
              <a:tabLst>
                <a:tab pos="411099" algn="l"/>
              </a:tabLst>
            </a:pPr>
            <a:r>
              <a:rPr lang="en-US" sz="1000" dirty="0">
                <a:solidFill>
                  <a:prstClr val="black"/>
                </a:solidFill>
                <a:latin typeface="Arial" pitchFamily="34" charset="0"/>
              </a:rPr>
              <a:t>Metalurgical coal from Vancouver</a:t>
            </a:r>
          </a:p>
          <a:p>
            <a:pPr marL="155404" indent="-155404" defTabSz="905532" eaLnBrk="1" hangingPunct="1">
              <a:spcBef>
                <a:spcPts val="0"/>
              </a:spcBef>
              <a:spcAft>
                <a:spcPts val="0"/>
              </a:spcAft>
              <a:buClr>
                <a:srgbClr val="C72E38"/>
              </a:buClr>
              <a:buSzPct val="105000"/>
              <a:buFont typeface="Wingdings 2" pitchFamily="18" charset="2"/>
              <a:buChar char=""/>
              <a:tabLst>
                <a:tab pos="411099" algn="l"/>
              </a:tabLst>
            </a:pPr>
            <a:r>
              <a:rPr lang="en-US" sz="1000" dirty="0">
                <a:solidFill>
                  <a:prstClr val="black"/>
                </a:solidFill>
                <a:latin typeface="Arial" pitchFamily="34" charset="0"/>
              </a:rPr>
              <a:t>Iron Ore from Brazil in Minicapesize (85,000-120,000 DWT)</a:t>
            </a:r>
          </a:p>
        </p:txBody>
      </p:sp>
      <p:sp>
        <p:nvSpPr>
          <p:cNvPr id="113" name="Rectangle 112"/>
          <p:cNvSpPr/>
          <p:nvPr/>
        </p:nvSpPr>
        <p:spPr bwMode="auto">
          <a:xfrm>
            <a:off x="3960235" y="4034120"/>
            <a:ext cx="1524000" cy="268941"/>
          </a:xfrm>
          <a:prstGeom prst="rect">
            <a:avLst/>
          </a:prstGeom>
          <a:solidFill>
            <a:srgbClr val="C72E38"/>
          </a:solidFill>
          <a:ln w="9525" cap="flat" cmpd="sng" algn="ctr">
            <a:noFill/>
            <a:prstDash val="sysDash"/>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05532" eaLnBrk="1" hangingPunct="1"/>
            <a:r>
              <a:rPr lang="en-US" sz="1100" b="1" dirty="0">
                <a:solidFill>
                  <a:srgbClr val="FFFFFF"/>
                </a:solidFill>
                <a:latin typeface="Arial" pitchFamily="34" charset="0"/>
              </a:rPr>
              <a:t>Dry Bulk</a:t>
            </a:r>
          </a:p>
        </p:txBody>
      </p:sp>
      <p:grpSp>
        <p:nvGrpSpPr>
          <p:cNvPr id="6" name="Group 140"/>
          <p:cNvGrpSpPr/>
          <p:nvPr/>
        </p:nvGrpSpPr>
        <p:grpSpPr>
          <a:xfrm>
            <a:off x="5564249" y="4034118"/>
            <a:ext cx="1524000" cy="2286000"/>
            <a:chOff x="6248400" y="4343400"/>
            <a:chExt cx="1676400" cy="2590800"/>
          </a:xfrm>
        </p:grpSpPr>
        <p:sp>
          <p:nvSpPr>
            <p:cNvPr id="114" name="Rectangle 113"/>
            <p:cNvSpPr/>
            <p:nvPr/>
          </p:nvSpPr>
          <p:spPr bwMode="auto">
            <a:xfrm>
              <a:off x="6248400" y="4343400"/>
              <a:ext cx="1676400" cy="2590800"/>
            </a:xfrm>
            <a:prstGeom prst="rect">
              <a:avLst/>
            </a:prstGeom>
            <a:solidFill>
              <a:srgbClr val="E3C786"/>
            </a:solidFill>
            <a:ln w="9525" cap="flat" cmpd="sng" algn="ctr">
              <a:noFill/>
              <a:prstDash val="sysDash"/>
              <a:round/>
              <a:headEnd type="none" w="med" len="med"/>
              <a:tailEnd type="none" w="med" len="med"/>
            </a:ln>
            <a:effectLst>
              <a:outerShdw blurRad="50800" dist="38100" dir="2700000" algn="tl" rotWithShape="0">
                <a:prstClr val="black">
                  <a:alpha val="40000"/>
                </a:prstClr>
              </a:outerShdw>
            </a:effectLst>
          </p:spPr>
          <p:txBody>
            <a:bodyPr vert="horz" wrap="square" lIns="27432" tIns="731520" rIns="0" bIns="0" numCol="1" rtlCol="0" anchor="ctr" anchorCtr="0" compatLnSpc="1">
              <a:prstTxWarp prst="textNoShape">
                <a:avLst/>
              </a:prstTxWarp>
            </a:bodyPr>
            <a:lstStyle/>
            <a:p>
              <a:pPr algn="ctr" defTabSz="905532" eaLnBrk="1" hangingPunct="1"/>
              <a:r>
                <a:rPr lang="en-US" sz="1000" b="1" dirty="0">
                  <a:solidFill>
                    <a:prstClr val="black"/>
                  </a:solidFill>
                  <a:latin typeface="Arial" pitchFamily="34" charset="0"/>
                </a:rPr>
                <a:t>Up to 150,000</a:t>
              </a:r>
            </a:p>
            <a:p>
              <a:pPr algn="ctr" defTabSz="905532" eaLnBrk="1" hangingPunct="1"/>
              <a:r>
                <a:rPr lang="en-US" sz="1000" b="1" dirty="0">
                  <a:solidFill>
                    <a:prstClr val="black"/>
                  </a:solidFill>
                  <a:latin typeface="Arial" pitchFamily="34" charset="0"/>
                </a:rPr>
                <a:t>DWT</a:t>
              </a:r>
            </a:p>
            <a:p>
              <a:pPr marL="155404" indent="-155404" defTabSz="905532" eaLnBrk="1" hangingPunct="1">
                <a:spcBef>
                  <a:spcPts val="0"/>
                </a:spcBef>
                <a:spcAft>
                  <a:spcPts val="0"/>
                </a:spcAft>
                <a:buClr>
                  <a:srgbClr val="C72E38"/>
                </a:buClr>
                <a:buSzPct val="105000"/>
                <a:buFont typeface="Wingdings 2" pitchFamily="18" charset="2"/>
                <a:buChar char=""/>
                <a:tabLst>
                  <a:tab pos="411099" algn="l"/>
                </a:tabLst>
              </a:pPr>
              <a:r>
                <a:rPr lang="en-US" sz="1000" dirty="0">
                  <a:solidFill>
                    <a:prstClr val="black"/>
                  </a:solidFill>
                  <a:latin typeface="Arial" pitchFamily="34" charset="0"/>
                </a:rPr>
                <a:t>Tankers</a:t>
              </a:r>
            </a:p>
            <a:p>
              <a:pPr marL="155404" indent="-155404" defTabSz="905532" eaLnBrk="1" hangingPunct="1">
                <a:spcBef>
                  <a:spcPts val="0"/>
                </a:spcBef>
                <a:spcAft>
                  <a:spcPts val="0"/>
                </a:spcAft>
                <a:buClr>
                  <a:srgbClr val="C72E38"/>
                </a:buClr>
                <a:buSzPct val="105000"/>
                <a:buFont typeface="Wingdings 2" pitchFamily="18" charset="2"/>
                <a:buChar char=""/>
                <a:tabLst>
                  <a:tab pos="411099" algn="l"/>
                </a:tabLst>
              </a:pPr>
              <a:r>
                <a:rPr lang="en-US" sz="1000" dirty="0">
                  <a:solidFill>
                    <a:prstClr val="black"/>
                  </a:solidFill>
                  <a:latin typeface="Arial" pitchFamily="34" charset="0"/>
                </a:rPr>
                <a:t>Petroleum Products</a:t>
              </a:r>
            </a:p>
          </p:txBody>
        </p:sp>
        <p:sp>
          <p:nvSpPr>
            <p:cNvPr id="115" name="Rectangle 114"/>
            <p:cNvSpPr/>
            <p:nvPr/>
          </p:nvSpPr>
          <p:spPr bwMode="auto">
            <a:xfrm>
              <a:off x="6248400" y="4343400"/>
              <a:ext cx="1676400" cy="304800"/>
            </a:xfrm>
            <a:prstGeom prst="rect">
              <a:avLst/>
            </a:prstGeom>
            <a:solidFill>
              <a:srgbClr val="8E522D"/>
            </a:solidFill>
            <a:ln w="9525" cap="flat" cmpd="sng" algn="ctr">
              <a:noFill/>
              <a:prstDash val="sysDash"/>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05532" eaLnBrk="1" hangingPunct="1"/>
              <a:r>
                <a:rPr lang="en-US" sz="1100" b="1" dirty="0">
                  <a:solidFill>
                    <a:srgbClr val="FFFFFF"/>
                  </a:solidFill>
                  <a:latin typeface="Arial" pitchFamily="34" charset="0"/>
                </a:rPr>
                <a:t>Liquid Bulk</a:t>
              </a:r>
            </a:p>
          </p:txBody>
        </p:sp>
        <p:pic>
          <p:nvPicPr>
            <p:cNvPr id="119" name="Picture 7"/>
            <p:cNvPicPr>
              <a:picLocks noChangeAspect="1" noChangeArrowheads="1"/>
            </p:cNvPicPr>
            <p:nvPr/>
          </p:nvPicPr>
          <p:blipFill>
            <a:blip r:embed="rId9" cstate="screen">
              <a:extLst>
                <a:ext uri="{28A0092B-C50C-407E-A947-70E740481C1C}">
                  <a14:useLocalDpi xmlns:a14="http://schemas.microsoft.com/office/drawing/2010/main"/>
                </a:ext>
              </a:extLst>
            </a:blip>
            <a:srcRect t="13614" b="2777"/>
            <a:stretch>
              <a:fillRect/>
            </a:stretch>
          </p:blipFill>
          <p:spPr bwMode="auto">
            <a:xfrm>
              <a:off x="6318310" y="4737608"/>
              <a:ext cx="1554480" cy="883971"/>
            </a:xfrm>
            <a:prstGeom prst="roundRect">
              <a:avLst/>
            </a:prstGeom>
            <a:noFill/>
            <a:ln w="9525">
              <a:noFill/>
              <a:miter lim="800000"/>
              <a:headEnd/>
              <a:tailEnd/>
            </a:ln>
          </p:spPr>
        </p:pic>
      </p:grpSp>
      <p:grpSp>
        <p:nvGrpSpPr>
          <p:cNvPr id="7" name="Group 139"/>
          <p:cNvGrpSpPr/>
          <p:nvPr/>
        </p:nvGrpSpPr>
        <p:grpSpPr>
          <a:xfrm>
            <a:off x="7168263" y="4034118"/>
            <a:ext cx="1524000" cy="2286000"/>
            <a:chOff x="7885089" y="4343400"/>
            <a:chExt cx="1676400" cy="2590800"/>
          </a:xfrm>
        </p:grpSpPr>
        <p:sp>
          <p:nvSpPr>
            <p:cNvPr id="116" name="Rectangle 115"/>
            <p:cNvSpPr/>
            <p:nvPr/>
          </p:nvSpPr>
          <p:spPr bwMode="auto">
            <a:xfrm>
              <a:off x="7885089" y="4343400"/>
              <a:ext cx="1676400" cy="2590800"/>
            </a:xfrm>
            <a:prstGeom prst="rect">
              <a:avLst/>
            </a:prstGeom>
            <a:solidFill>
              <a:srgbClr val="E3C786"/>
            </a:solidFill>
            <a:ln w="9525" cap="flat" cmpd="sng" algn="ctr">
              <a:noFill/>
              <a:prstDash val="sysDash"/>
              <a:round/>
              <a:headEnd type="none" w="med" len="med"/>
              <a:tailEnd type="none" w="med" len="med"/>
            </a:ln>
            <a:effectLst>
              <a:outerShdw blurRad="50800" dist="38100" dir="2700000" algn="tl" rotWithShape="0">
                <a:prstClr val="black">
                  <a:alpha val="40000"/>
                </a:prstClr>
              </a:outerShdw>
            </a:effectLst>
          </p:spPr>
          <p:txBody>
            <a:bodyPr vert="horz" wrap="square" lIns="27432" tIns="365760" rIns="0" bIns="0" numCol="1" rtlCol="0" anchor="ctr" anchorCtr="0" compatLnSpc="1">
              <a:prstTxWarp prst="textNoShape">
                <a:avLst/>
              </a:prstTxWarp>
            </a:bodyPr>
            <a:lstStyle/>
            <a:p>
              <a:pPr algn="ctr" defTabSz="905532" eaLnBrk="1" hangingPunct="1"/>
              <a:r>
                <a:rPr lang="en-US" sz="1000" b="1" dirty="0">
                  <a:solidFill>
                    <a:srgbClr val="000000"/>
                  </a:solidFill>
                  <a:latin typeface="Arial" pitchFamily="34" charset="0"/>
                </a:rPr>
                <a:t>LNG Up to 177,000m3</a:t>
              </a:r>
            </a:p>
            <a:p>
              <a:pPr algn="ctr" defTabSz="905532" eaLnBrk="1" hangingPunct="1"/>
              <a:r>
                <a:rPr lang="en-US" sz="1000" b="1" dirty="0">
                  <a:solidFill>
                    <a:srgbClr val="000000"/>
                  </a:solidFill>
                  <a:latin typeface="Arial" pitchFamily="34" charset="0"/>
                </a:rPr>
                <a:t>and VLGC</a:t>
              </a:r>
            </a:p>
          </p:txBody>
        </p:sp>
        <p:sp>
          <p:nvSpPr>
            <p:cNvPr id="117" name="Rectangle 116"/>
            <p:cNvSpPr/>
            <p:nvPr/>
          </p:nvSpPr>
          <p:spPr bwMode="auto">
            <a:xfrm>
              <a:off x="7885089" y="4343400"/>
              <a:ext cx="1676400" cy="304800"/>
            </a:xfrm>
            <a:prstGeom prst="rect">
              <a:avLst/>
            </a:prstGeom>
            <a:solidFill>
              <a:srgbClr val="6E95E5"/>
            </a:solidFill>
            <a:ln w="9525" cap="flat" cmpd="sng" algn="ctr">
              <a:noFill/>
              <a:prstDash val="sysDash"/>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05532" eaLnBrk="1" hangingPunct="1"/>
              <a:r>
                <a:rPr lang="en-US" sz="1100" b="1" dirty="0">
                  <a:solidFill>
                    <a:srgbClr val="FFFFFF"/>
                  </a:solidFill>
                  <a:latin typeface="Arial" pitchFamily="34" charset="0"/>
                </a:rPr>
                <a:t>LNG/LPG</a:t>
              </a:r>
            </a:p>
          </p:txBody>
        </p:sp>
        <p:pic>
          <p:nvPicPr>
            <p:cNvPr id="120" name="Picture 9"/>
            <p:cNvPicPr>
              <a:picLocks noChangeAspect="1" noChangeArrowheads="1"/>
            </p:cNvPicPr>
            <p:nvPr/>
          </p:nvPicPr>
          <p:blipFill>
            <a:blip r:embed="rId10" cstate="screen">
              <a:extLst>
                <a:ext uri="{28A0092B-C50C-407E-A947-70E740481C1C}">
                  <a14:useLocalDpi xmlns:a14="http://schemas.microsoft.com/office/drawing/2010/main"/>
                </a:ext>
              </a:extLst>
            </a:blip>
            <a:srcRect t="13200" b="7605"/>
            <a:stretch>
              <a:fillRect/>
            </a:stretch>
          </p:blipFill>
          <p:spPr bwMode="auto">
            <a:xfrm>
              <a:off x="7951855" y="4737608"/>
              <a:ext cx="1554480" cy="863600"/>
            </a:xfrm>
            <a:prstGeom prst="roundRect">
              <a:avLst/>
            </a:prstGeom>
            <a:noFill/>
            <a:ln w="9525">
              <a:noFill/>
              <a:miter lim="800000"/>
              <a:headEnd/>
              <a:tailEnd/>
            </a:ln>
          </p:spPr>
        </p:pic>
      </p:grpSp>
      <p:sp>
        <p:nvSpPr>
          <p:cNvPr id="121" name="TextBox 120"/>
          <p:cNvSpPr txBox="1"/>
          <p:nvPr/>
        </p:nvSpPr>
        <p:spPr>
          <a:xfrm>
            <a:off x="412794" y="2764557"/>
            <a:ext cx="1873211" cy="484094"/>
          </a:xfrm>
          <a:prstGeom prst="rect">
            <a:avLst/>
          </a:prstGeom>
          <a:solidFill>
            <a:srgbClr val="E3C786"/>
          </a:solidFill>
        </p:spPr>
        <p:txBody>
          <a:bodyPr wrap="square" lIns="81394" tIns="40693" rIns="81394" bIns="40693" rtlCol="0">
            <a:noAutofit/>
          </a:bodyPr>
          <a:lstStyle/>
          <a:p>
            <a:pPr algn="ctr" defTabSz="905532" eaLnBrk="1" hangingPunct="1">
              <a:spcBef>
                <a:spcPts val="0"/>
              </a:spcBef>
            </a:pPr>
            <a:r>
              <a:rPr lang="en-US" sz="1000" dirty="0">
                <a:solidFill>
                  <a:srgbClr val="000000"/>
                </a:solidFill>
                <a:latin typeface="Arial" pitchFamily="34" charset="0"/>
              </a:rPr>
              <a:t>Maximum capacity of transiting vessels </a:t>
            </a:r>
            <a:r>
              <a:rPr lang="en-US" sz="1000" b="1" dirty="0">
                <a:solidFill>
                  <a:srgbClr val="000000"/>
                </a:solidFill>
                <a:latin typeface="Arial" pitchFamily="34" charset="0"/>
              </a:rPr>
              <a:t>4,400 TEU</a:t>
            </a:r>
          </a:p>
        </p:txBody>
      </p:sp>
      <p:sp>
        <p:nvSpPr>
          <p:cNvPr id="132" name="TextBox 131"/>
          <p:cNvSpPr txBox="1"/>
          <p:nvPr/>
        </p:nvSpPr>
        <p:spPr>
          <a:xfrm>
            <a:off x="2514370" y="2764557"/>
            <a:ext cx="2057629" cy="484094"/>
          </a:xfrm>
          <a:prstGeom prst="rect">
            <a:avLst/>
          </a:prstGeom>
          <a:solidFill>
            <a:srgbClr val="E3C786"/>
          </a:solidFill>
        </p:spPr>
        <p:txBody>
          <a:bodyPr wrap="square" lIns="81394" tIns="40693" rIns="81394" bIns="40693" rtlCol="0">
            <a:noAutofit/>
          </a:bodyPr>
          <a:lstStyle/>
          <a:p>
            <a:pPr algn="ctr" defTabSz="905532" eaLnBrk="1" hangingPunct="1">
              <a:spcBef>
                <a:spcPts val="0"/>
              </a:spcBef>
            </a:pPr>
            <a:r>
              <a:rPr lang="en-US" sz="1000" dirty="0">
                <a:solidFill>
                  <a:srgbClr val="000000"/>
                </a:solidFill>
                <a:latin typeface="Arial" pitchFamily="34" charset="0"/>
              </a:rPr>
              <a:t>Maximum capacity of transiting vessels </a:t>
            </a:r>
            <a:r>
              <a:rPr lang="en-US" sz="1000" b="1" dirty="0" smtClean="0">
                <a:solidFill>
                  <a:srgbClr val="000000"/>
                </a:solidFill>
                <a:latin typeface="Arial" pitchFamily="34" charset="0"/>
              </a:rPr>
              <a:t>up to 14,000 </a:t>
            </a:r>
            <a:r>
              <a:rPr lang="en-US" sz="1000" b="1" dirty="0">
                <a:solidFill>
                  <a:srgbClr val="000000"/>
                </a:solidFill>
                <a:latin typeface="Arial" pitchFamily="34" charset="0"/>
              </a:rPr>
              <a:t>TEU</a:t>
            </a:r>
          </a:p>
        </p:txBody>
      </p:sp>
      <p:sp>
        <p:nvSpPr>
          <p:cNvPr id="134" name="Rounded Rectangle 133"/>
          <p:cNvSpPr/>
          <p:nvPr/>
        </p:nvSpPr>
        <p:spPr bwMode="auto">
          <a:xfrm>
            <a:off x="577273" y="1510775"/>
            <a:ext cx="1330036" cy="268941"/>
          </a:xfrm>
          <a:prstGeom prst="roundRect">
            <a:avLst/>
          </a:prstGeom>
          <a:noFill/>
          <a:ln w="9525" cap="flat" cmpd="sng" algn="ctr">
            <a:noFill/>
            <a:prstDash val="solid"/>
            <a:round/>
            <a:headEnd type="none" w="med" len="med"/>
            <a:tailEnd type="none" w="med" len="med"/>
          </a:ln>
          <a:effectLst/>
        </p:spPr>
        <p:txBody>
          <a:bodyPr vert="horz" wrap="square" lIns="81394" tIns="40693" rIns="81394" bIns="40693" numCol="1" rtlCol="0" anchor="ctr" anchorCtr="0" compatLnSpc="1">
            <a:prstTxWarp prst="textNoShape">
              <a:avLst/>
            </a:prstTxWarp>
          </a:bodyPr>
          <a:lstStyle/>
          <a:p>
            <a:pPr algn="ctr" defTabSz="813689"/>
            <a:r>
              <a:rPr lang="en-US" sz="1100" b="1" dirty="0">
                <a:solidFill>
                  <a:srgbClr val="000000"/>
                </a:solidFill>
                <a:latin typeface="Arial" pitchFamily="34" charset="0"/>
              </a:rPr>
              <a:t>Existing Locks</a:t>
            </a:r>
          </a:p>
        </p:txBody>
      </p:sp>
      <p:sp>
        <p:nvSpPr>
          <p:cNvPr id="137" name="Rounded Rectangle 136"/>
          <p:cNvSpPr/>
          <p:nvPr/>
        </p:nvSpPr>
        <p:spPr bwMode="auto">
          <a:xfrm>
            <a:off x="2770909" y="1510775"/>
            <a:ext cx="1330036" cy="268941"/>
          </a:xfrm>
          <a:prstGeom prst="roundRect">
            <a:avLst/>
          </a:prstGeom>
          <a:noFill/>
          <a:ln w="9525" cap="flat" cmpd="sng" algn="ctr">
            <a:noFill/>
            <a:prstDash val="solid"/>
            <a:round/>
            <a:headEnd type="none" w="med" len="med"/>
            <a:tailEnd type="none" w="med" len="med"/>
          </a:ln>
          <a:effectLst/>
        </p:spPr>
        <p:txBody>
          <a:bodyPr vert="horz" wrap="square" lIns="81394" tIns="40693" rIns="81394" bIns="40693" numCol="1" rtlCol="0" anchor="ctr" anchorCtr="0" compatLnSpc="1">
            <a:prstTxWarp prst="textNoShape">
              <a:avLst/>
            </a:prstTxWarp>
          </a:bodyPr>
          <a:lstStyle/>
          <a:p>
            <a:pPr algn="ctr" defTabSz="813689"/>
            <a:r>
              <a:rPr lang="en-US" sz="1100" b="1" dirty="0">
                <a:solidFill>
                  <a:srgbClr val="000000"/>
                </a:solidFill>
                <a:latin typeface="Arial" pitchFamily="34" charset="0"/>
              </a:rPr>
              <a:t>New Locks</a:t>
            </a:r>
          </a:p>
        </p:txBody>
      </p:sp>
      <p:sp>
        <p:nvSpPr>
          <p:cNvPr id="77" name="Strap Box (L)"/>
          <p:cNvSpPr>
            <a:spLocks noChangeArrowheads="1"/>
          </p:cNvSpPr>
          <p:nvPr>
            <p:custDataLst>
              <p:tags r:id="rId2"/>
            </p:custDataLst>
          </p:nvPr>
        </p:nvSpPr>
        <p:spPr bwMode="auto">
          <a:xfrm>
            <a:off x="415640" y="3310619"/>
            <a:ext cx="4178710" cy="252136"/>
          </a:xfrm>
          <a:prstGeom prst="rect">
            <a:avLst/>
          </a:prstGeom>
          <a:solidFill>
            <a:schemeClr val="accent5"/>
          </a:solidFill>
          <a:ln w="12700">
            <a:noFill/>
            <a:miter lim="800000"/>
            <a:headEnd type="none" w="sm" len="sm"/>
            <a:tailEnd type="none" w="sm" len="sm"/>
          </a:ln>
          <a:effectLst/>
        </p:spPr>
        <p:txBody>
          <a:bodyPr wrap="square" lIns="81394" tIns="40693" rIns="81394" bIns="40693" anchor="ctr">
            <a:spAutoFit/>
          </a:bodyPr>
          <a:lstStyle/>
          <a:p>
            <a:pPr marL="200604" indent="-200604" algn="ctr" defTabSz="905532" eaLnBrk="1" hangingPunct="1">
              <a:buClr>
                <a:srgbClr val="C72E38"/>
              </a:buClr>
              <a:tabLst>
                <a:tab pos="251461" algn="l"/>
              </a:tabLst>
            </a:pPr>
            <a:r>
              <a:rPr lang="en-US" altLang="en-US" sz="1100" b="1" i="1" dirty="0">
                <a:solidFill>
                  <a:prstClr val="white"/>
                </a:solidFill>
                <a:latin typeface="Arial" pitchFamily="34" charset="0"/>
              </a:rPr>
              <a:t>Higher capacity to strengthen ACP’s market position</a:t>
            </a:r>
          </a:p>
        </p:txBody>
      </p:sp>
      <p:sp>
        <p:nvSpPr>
          <p:cNvPr id="78" name="TextBox 77"/>
          <p:cNvSpPr txBox="1"/>
          <p:nvPr/>
        </p:nvSpPr>
        <p:spPr>
          <a:xfrm>
            <a:off x="415636" y="1220045"/>
            <a:ext cx="4197471" cy="268941"/>
          </a:xfrm>
          <a:prstGeom prst="roundRect">
            <a:avLst/>
          </a:prstGeom>
          <a:solidFill>
            <a:schemeClr val="tx2"/>
          </a:solidFill>
        </p:spPr>
        <p:txBody>
          <a:bodyPr wrap="square" lIns="0" tIns="0" rIns="0" bIns="0" rtlCol="0" anchor="ctr">
            <a:noAutofit/>
          </a:bodyPr>
          <a:lstStyle/>
          <a:p>
            <a:pPr marL="50854" defTabSz="905532" eaLnBrk="1" hangingPunct="1"/>
            <a:r>
              <a:rPr lang="en-US" sz="1100" b="1" dirty="0">
                <a:solidFill>
                  <a:prstClr val="black"/>
                </a:solidFill>
                <a:latin typeface="Arial" pitchFamily="34" charset="0"/>
              </a:rPr>
              <a:t>Relevant Vessel Capacity Increase</a:t>
            </a:r>
          </a:p>
        </p:txBody>
      </p:sp>
      <p:sp>
        <p:nvSpPr>
          <p:cNvPr id="55" name="TextBox 54"/>
          <p:cNvSpPr txBox="1"/>
          <p:nvPr/>
        </p:nvSpPr>
        <p:spPr>
          <a:xfrm>
            <a:off x="4710546" y="1210235"/>
            <a:ext cx="4017818" cy="268941"/>
          </a:xfrm>
          <a:prstGeom prst="roundRect">
            <a:avLst/>
          </a:prstGeom>
          <a:solidFill>
            <a:schemeClr val="tx2"/>
          </a:solidFill>
        </p:spPr>
        <p:txBody>
          <a:bodyPr wrap="square" lIns="0" tIns="0" rIns="0" bIns="0" rtlCol="0" anchor="ctr">
            <a:noAutofit/>
          </a:bodyPr>
          <a:lstStyle/>
          <a:p>
            <a:pPr marL="50854" defTabSz="905532" eaLnBrk="1" hangingPunct="1"/>
            <a:r>
              <a:rPr lang="en-US" sz="1100" b="1" dirty="0">
                <a:solidFill>
                  <a:prstClr val="black"/>
                </a:solidFill>
                <a:latin typeface="Arial" pitchFamily="34" charset="0"/>
              </a:rPr>
              <a:t>Operational Optimization with Economies of Scale</a:t>
            </a:r>
          </a:p>
        </p:txBody>
      </p:sp>
      <p:sp>
        <p:nvSpPr>
          <p:cNvPr id="56" name="Oval 55"/>
          <p:cNvSpPr/>
          <p:nvPr/>
        </p:nvSpPr>
        <p:spPr>
          <a:xfrm>
            <a:off x="554182" y="4038600"/>
            <a:ext cx="207818" cy="2017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394" tIns="40693" rIns="81394" bIns="40693" rtlCol="0" anchor="ctr"/>
          <a:lstStyle/>
          <a:p>
            <a:pPr algn="ctr" defTabSz="905532" eaLnBrk="1" hangingPunct="1"/>
            <a:r>
              <a:rPr lang="en-US" sz="1100" b="1" dirty="0">
                <a:solidFill>
                  <a:prstClr val="white"/>
                </a:solidFill>
                <a:latin typeface="Arial" pitchFamily="34" charset="0"/>
                <a:cs typeface="Arial" pitchFamily="34" charset="0"/>
                <a:sym typeface="Wingdings"/>
              </a:rPr>
              <a:t></a:t>
            </a:r>
            <a:endParaRPr lang="en-US" sz="1100" b="1" dirty="0">
              <a:solidFill>
                <a:prstClr val="white"/>
              </a:solidFill>
              <a:latin typeface="Arial" pitchFamily="34" charset="0"/>
              <a:cs typeface="Arial" pitchFamily="34" charset="0"/>
            </a:endParaRPr>
          </a:p>
        </p:txBody>
      </p:sp>
      <p:sp>
        <p:nvSpPr>
          <p:cNvPr id="57" name="Oval 56"/>
          <p:cNvSpPr/>
          <p:nvPr/>
        </p:nvSpPr>
        <p:spPr>
          <a:xfrm>
            <a:off x="554182" y="4715435"/>
            <a:ext cx="207818" cy="2017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394" tIns="40693" rIns="81394" bIns="40693" rtlCol="0" anchor="ctr"/>
          <a:lstStyle/>
          <a:p>
            <a:pPr algn="ctr" defTabSz="905532" eaLnBrk="1" hangingPunct="1"/>
            <a:r>
              <a:rPr lang="en-US" sz="1100" b="1" dirty="0">
                <a:solidFill>
                  <a:prstClr val="white"/>
                </a:solidFill>
                <a:latin typeface="Arial" pitchFamily="34" charset="0"/>
                <a:cs typeface="Arial" pitchFamily="34" charset="0"/>
                <a:sym typeface="Wingdings"/>
              </a:rPr>
              <a:t></a:t>
            </a:r>
            <a:endParaRPr lang="en-US" sz="1100" b="1" dirty="0">
              <a:solidFill>
                <a:prstClr val="white"/>
              </a:solidFill>
              <a:latin typeface="Arial" pitchFamily="34" charset="0"/>
              <a:cs typeface="Arial" pitchFamily="34" charset="0"/>
            </a:endParaRPr>
          </a:p>
        </p:txBody>
      </p:sp>
      <p:sp>
        <p:nvSpPr>
          <p:cNvPr id="58" name="Oval 57"/>
          <p:cNvSpPr/>
          <p:nvPr/>
        </p:nvSpPr>
        <p:spPr>
          <a:xfrm>
            <a:off x="554182" y="5239871"/>
            <a:ext cx="207818" cy="2017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394" tIns="40693" rIns="81394" bIns="40693" rtlCol="0" anchor="ctr"/>
          <a:lstStyle/>
          <a:p>
            <a:pPr algn="ctr" defTabSz="905532" eaLnBrk="1" hangingPunct="1"/>
            <a:r>
              <a:rPr lang="en-US" sz="1100" b="1" dirty="0">
                <a:solidFill>
                  <a:prstClr val="white"/>
                </a:solidFill>
                <a:latin typeface="Arial" pitchFamily="34" charset="0"/>
                <a:cs typeface="Arial" pitchFamily="34" charset="0"/>
                <a:sym typeface="Wingdings"/>
              </a:rPr>
              <a:t></a:t>
            </a:r>
            <a:endParaRPr lang="en-US" sz="1100" b="1" dirty="0">
              <a:solidFill>
                <a:prstClr val="white"/>
              </a:solidFill>
              <a:latin typeface="Arial" pitchFamily="34" charset="0"/>
              <a:cs typeface="Arial" pitchFamily="34" charset="0"/>
            </a:endParaRPr>
          </a:p>
        </p:txBody>
      </p:sp>
      <p:sp>
        <p:nvSpPr>
          <p:cNvPr id="59" name="Oval 58"/>
          <p:cNvSpPr/>
          <p:nvPr/>
        </p:nvSpPr>
        <p:spPr>
          <a:xfrm>
            <a:off x="554182" y="5898666"/>
            <a:ext cx="207818" cy="2017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394" tIns="40693" rIns="81394" bIns="40693" rtlCol="0" anchor="ctr"/>
          <a:lstStyle/>
          <a:p>
            <a:pPr algn="ctr" defTabSz="905532" eaLnBrk="1" hangingPunct="1"/>
            <a:r>
              <a:rPr lang="en-US" sz="1100" b="1" dirty="0">
                <a:solidFill>
                  <a:prstClr val="white"/>
                </a:solidFill>
                <a:latin typeface="Arial" pitchFamily="34" charset="0"/>
                <a:cs typeface="Arial" pitchFamily="34" charset="0"/>
                <a:sym typeface="Wingdings"/>
              </a:rPr>
              <a:t></a:t>
            </a:r>
            <a:endParaRPr lang="en-US" sz="1100" b="1" dirty="0">
              <a:solidFill>
                <a:prstClr val="white"/>
              </a:solidFill>
              <a:latin typeface="Arial" pitchFamily="34" charset="0"/>
              <a:cs typeface="Arial" pitchFamily="34" charset="0"/>
            </a:endParaRPr>
          </a:p>
        </p:txBody>
      </p:sp>
      <p:sp>
        <p:nvSpPr>
          <p:cNvPr id="60" name="TextBox 59"/>
          <p:cNvSpPr txBox="1"/>
          <p:nvPr/>
        </p:nvSpPr>
        <p:spPr>
          <a:xfrm>
            <a:off x="415637" y="3630710"/>
            <a:ext cx="8312727" cy="268941"/>
          </a:xfrm>
          <a:prstGeom prst="roundRect">
            <a:avLst/>
          </a:prstGeom>
          <a:solidFill>
            <a:schemeClr val="tx2"/>
          </a:solidFill>
        </p:spPr>
        <p:txBody>
          <a:bodyPr wrap="square" lIns="0" tIns="0" rIns="0" bIns="0" rtlCol="0" anchor="ctr">
            <a:noAutofit/>
          </a:bodyPr>
          <a:lstStyle/>
          <a:p>
            <a:pPr marL="50854" defTabSz="905532" eaLnBrk="1" hangingPunct="1"/>
            <a:r>
              <a:rPr lang="en-US" sz="1100" b="1" dirty="0">
                <a:solidFill>
                  <a:schemeClr val="bg1"/>
                </a:solidFill>
                <a:latin typeface="Arial" pitchFamily="34" charset="0"/>
              </a:rPr>
              <a:t>Increasing Market Participation Persuading New Players to Consider the Panama Canal Route</a:t>
            </a:r>
          </a:p>
        </p:txBody>
      </p:sp>
      <p:sp>
        <p:nvSpPr>
          <p:cNvPr id="64" name="TextBox 10"/>
          <p:cNvSpPr txBox="1">
            <a:spLocks noChangeArrowheads="1"/>
          </p:cNvSpPr>
          <p:nvPr/>
        </p:nvSpPr>
        <p:spPr bwMode="auto">
          <a:xfrm>
            <a:off x="623456" y="6387353"/>
            <a:ext cx="4904509" cy="201706"/>
          </a:xfrm>
          <a:prstGeom prst="rect">
            <a:avLst/>
          </a:prstGeom>
          <a:noFill/>
          <a:ln w="9525">
            <a:noFill/>
            <a:miter lim="800000"/>
            <a:headEnd/>
            <a:tailEnd/>
          </a:ln>
        </p:spPr>
        <p:txBody>
          <a:bodyPr lIns="0" tIns="0" rIns="0" bIns="0" anchor="b"/>
          <a:lstStyle/>
          <a:p>
            <a:pPr defTabSz="203421" eaLnBrk="1" hangingPunct="1">
              <a:tabLst>
                <a:tab pos="155404" algn="l"/>
              </a:tabLst>
            </a:pPr>
            <a:r>
              <a:rPr lang="en-US" sz="700" i="1" dirty="0">
                <a:solidFill>
                  <a:prstClr val="black"/>
                </a:solidFill>
                <a:latin typeface="Arial" charset="0"/>
                <a:cs typeface="Arial" charset="0"/>
              </a:rPr>
              <a:t>Source: ACP</a:t>
            </a:r>
          </a:p>
          <a:p>
            <a:pPr marL="203421" indent="-203421" defTabSz="203421" eaLnBrk="1" hangingPunct="1">
              <a:buFontTx/>
              <a:buAutoNum type="arabicParenBoth"/>
              <a:tabLst>
                <a:tab pos="155404" algn="l"/>
              </a:tabLst>
            </a:pPr>
            <a:r>
              <a:rPr lang="en-US" sz="700" i="1" dirty="0">
                <a:solidFill>
                  <a:prstClr val="black"/>
                </a:solidFill>
                <a:latin typeface="Arial" charset="0"/>
                <a:cs typeface="Arial" charset="0"/>
              </a:rPr>
              <a:t>ACP preliminary estimation on container cargo market share on the Northeast Asia to U.S. East coast route</a:t>
            </a:r>
          </a:p>
        </p:txBody>
      </p:sp>
      <p:pic>
        <p:nvPicPr>
          <p:cNvPr id="111" name="Picture 8"/>
          <p:cNvPicPr>
            <a:picLocks noChangeAspect="1" noChangeArrowheads="1"/>
          </p:cNvPicPr>
          <p:nvPr/>
        </p:nvPicPr>
        <p:blipFill>
          <a:blip r:embed="rId11" cstate="screen">
            <a:extLst>
              <a:ext uri="{28A0092B-C50C-407E-A947-70E740481C1C}">
                <a14:useLocalDpi xmlns:a14="http://schemas.microsoft.com/office/drawing/2010/main"/>
              </a:ext>
            </a:extLst>
          </a:blip>
          <a:srcRect b="2778"/>
          <a:stretch>
            <a:fillRect/>
          </a:stretch>
        </p:blipFill>
        <p:spPr bwMode="auto">
          <a:xfrm>
            <a:off x="4017818" y="4381948"/>
            <a:ext cx="1413164" cy="763283"/>
          </a:xfrm>
          <a:prstGeom prst="roundRect">
            <a:avLst/>
          </a:prstGeom>
          <a:noFill/>
          <a:ln w="9525">
            <a:noFill/>
            <a:miter lim="800000"/>
            <a:headEnd/>
            <a:tailEnd/>
          </a:ln>
        </p:spPr>
      </p:pic>
      <p:pic>
        <p:nvPicPr>
          <p:cNvPr id="63" name="Picture 6"/>
          <p:cNvPicPr>
            <a:picLocks noChangeAspect="1" noChangeArrowheads="1"/>
          </p:cNvPicPr>
          <p:nvPr/>
        </p:nvPicPr>
        <p:blipFill>
          <a:blip r:embed="rId12" cstate="screen">
            <a:extLst>
              <a:ext uri="{28A0092B-C50C-407E-A947-70E740481C1C}">
                <a14:useLocalDpi xmlns:a14="http://schemas.microsoft.com/office/drawing/2010/main"/>
              </a:ext>
            </a:extLst>
          </a:blip>
          <a:srcRect t="1" b="2778"/>
          <a:stretch>
            <a:fillRect/>
          </a:stretch>
        </p:blipFill>
        <p:spPr bwMode="auto">
          <a:xfrm>
            <a:off x="2424545" y="4381948"/>
            <a:ext cx="1413164" cy="785486"/>
          </a:xfrm>
          <a:prstGeom prst="roundRect">
            <a:avLst/>
          </a:prstGeom>
          <a:noFill/>
          <a:ln w="9525">
            <a:noFill/>
            <a:miter lim="800000"/>
            <a:headEnd/>
            <a:tailEnd/>
          </a:ln>
        </p:spPr>
      </p:pic>
      <p:pic>
        <p:nvPicPr>
          <p:cNvPr id="128002" name="Picture 2" descr="Freight: cargo ship 1  symbol,vector,illustration,transport,industry,development,cargo,ship,economy,load,freighter,container,ship,bulk,carrier,tanker,port,trade"/>
          <p:cNvPicPr>
            <a:picLocks noChangeAspect="1" noChangeArrowheads="1"/>
          </p:cNvPicPr>
          <p:nvPr/>
        </p:nvPicPr>
        <p:blipFill>
          <a:blip r:embed="rId13" cstate="print"/>
          <a:srcRect/>
          <a:stretch>
            <a:fillRect/>
          </a:stretch>
        </p:blipFill>
        <p:spPr bwMode="auto">
          <a:xfrm>
            <a:off x="891886" y="1907801"/>
            <a:ext cx="692727" cy="591671"/>
          </a:xfrm>
          <a:prstGeom prst="rect">
            <a:avLst/>
          </a:prstGeom>
          <a:noFill/>
        </p:spPr>
      </p:pic>
      <p:pic>
        <p:nvPicPr>
          <p:cNvPr id="70" name="Picture 2" descr="Freight: cargo ship 1  symbol,vector,illustration,transport,industry,development,cargo,ship,economy,load,freighter,container,ship,bulk,carrier,tanker,port,trade"/>
          <p:cNvPicPr>
            <a:picLocks noChangeAspect="1" noChangeArrowheads="1"/>
          </p:cNvPicPr>
          <p:nvPr/>
        </p:nvPicPr>
        <p:blipFill>
          <a:blip r:embed="rId14" cstate="print"/>
          <a:srcRect/>
          <a:stretch>
            <a:fillRect/>
          </a:stretch>
        </p:blipFill>
        <p:spPr bwMode="auto">
          <a:xfrm>
            <a:off x="2927954" y="1758203"/>
            <a:ext cx="932820" cy="796738"/>
          </a:xfrm>
          <a:prstGeom prst="rect">
            <a:avLst/>
          </a:prstGeom>
          <a:noFill/>
        </p:spPr>
      </p:pic>
      <p:cxnSp>
        <p:nvCxnSpPr>
          <p:cNvPr id="73" name="Straight Arrow Connector 72"/>
          <p:cNvCxnSpPr/>
          <p:nvPr/>
        </p:nvCxnSpPr>
        <p:spPr bwMode="auto">
          <a:xfrm>
            <a:off x="703546" y="2069592"/>
            <a:ext cx="484909" cy="470647"/>
          </a:xfrm>
          <a:prstGeom prst="straightConnector1">
            <a:avLst/>
          </a:prstGeom>
          <a:solidFill>
            <a:schemeClr val="accent1"/>
          </a:solidFill>
          <a:ln w="12700" cap="flat" cmpd="sng" algn="ctr">
            <a:solidFill>
              <a:srgbClr val="8E522D"/>
            </a:solidFill>
            <a:prstDash val="sysDash"/>
            <a:round/>
            <a:headEnd type="triangle" w="med" len="med"/>
            <a:tailEnd type="triangle"/>
          </a:ln>
          <a:effectLst/>
        </p:spPr>
      </p:cxnSp>
      <p:cxnSp>
        <p:nvCxnSpPr>
          <p:cNvPr id="76" name="Straight Arrow Connector 75"/>
          <p:cNvCxnSpPr/>
          <p:nvPr/>
        </p:nvCxnSpPr>
        <p:spPr bwMode="auto">
          <a:xfrm>
            <a:off x="1194958" y="2543735"/>
            <a:ext cx="528205" cy="0"/>
          </a:xfrm>
          <a:prstGeom prst="straightConnector1">
            <a:avLst/>
          </a:prstGeom>
          <a:solidFill>
            <a:schemeClr val="accent1"/>
          </a:solidFill>
          <a:ln w="12700" cap="flat" cmpd="sng" algn="ctr">
            <a:solidFill>
              <a:srgbClr val="8E522D"/>
            </a:solidFill>
            <a:prstDash val="sysDash"/>
            <a:round/>
            <a:headEnd type="triangle" w="med" len="med"/>
            <a:tailEnd type="triangle"/>
          </a:ln>
          <a:effectLst/>
        </p:spPr>
      </p:cxnSp>
      <p:sp>
        <p:nvSpPr>
          <p:cNvPr id="81" name="TextBox 80"/>
          <p:cNvSpPr txBox="1"/>
          <p:nvPr/>
        </p:nvSpPr>
        <p:spPr>
          <a:xfrm>
            <a:off x="1221004" y="2539262"/>
            <a:ext cx="455863" cy="236748"/>
          </a:xfrm>
          <a:prstGeom prst="rect">
            <a:avLst/>
          </a:prstGeom>
          <a:noFill/>
        </p:spPr>
        <p:txBody>
          <a:bodyPr wrap="none" lIns="81394" tIns="40693" rIns="81394" bIns="40693" rtlCol="0">
            <a:spAutoFit/>
          </a:bodyPr>
          <a:lstStyle/>
          <a:p>
            <a:pPr defTabSz="905532" eaLnBrk="1" hangingPunct="1">
              <a:spcBef>
                <a:spcPts val="1400"/>
              </a:spcBef>
            </a:pPr>
            <a:r>
              <a:rPr lang="en-US" sz="1000" b="1" dirty="0">
                <a:solidFill>
                  <a:srgbClr val="000000"/>
                </a:solidFill>
                <a:latin typeface="Arial" pitchFamily="34" charset="0"/>
              </a:rPr>
              <a:t>32 m</a:t>
            </a:r>
          </a:p>
        </p:txBody>
      </p:sp>
      <p:sp>
        <p:nvSpPr>
          <p:cNvPr id="82" name="TextBox 81"/>
          <p:cNvSpPr txBox="1"/>
          <p:nvPr/>
        </p:nvSpPr>
        <p:spPr>
          <a:xfrm>
            <a:off x="439150" y="2218765"/>
            <a:ext cx="526395" cy="236748"/>
          </a:xfrm>
          <a:prstGeom prst="rect">
            <a:avLst/>
          </a:prstGeom>
          <a:noFill/>
        </p:spPr>
        <p:txBody>
          <a:bodyPr wrap="none" lIns="81394" tIns="40693" rIns="81394" bIns="40693" rtlCol="0">
            <a:spAutoFit/>
          </a:bodyPr>
          <a:lstStyle/>
          <a:p>
            <a:pPr defTabSz="905532" eaLnBrk="1" hangingPunct="1">
              <a:spcBef>
                <a:spcPts val="1400"/>
              </a:spcBef>
            </a:pPr>
            <a:r>
              <a:rPr lang="en-US" sz="1000" b="1" dirty="0">
                <a:solidFill>
                  <a:srgbClr val="000000"/>
                </a:solidFill>
                <a:latin typeface="Arial" pitchFamily="34" charset="0"/>
              </a:rPr>
              <a:t>294 m</a:t>
            </a:r>
          </a:p>
        </p:txBody>
      </p:sp>
      <p:cxnSp>
        <p:nvCxnSpPr>
          <p:cNvPr id="83" name="Straight Arrow Connector 82"/>
          <p:cNvCxnSpPr/>
          <p:nvPr/>
        </p:nvCxnSpPr>
        <p:spPr bwMode="auto">
          <a:xfrm>
            <a:off x="3325095" y="2584076"/>
            <a:ext cx="658091" cy="0"/>
          </a:xfrm>
          <a:prstGeom prst="straightConnector1">
            <a:avLst/>
          </a:prstGeom>
          <a:solidFill>
            <a:schemeClr val="accent1"/>
          </a:solidFill>
          <a:ln w="12700" cap="flat" cmpd="sng" algn="ctr">
            <a:solidFill>
              <a:srgbClr val="8E522D"/>
            </a:solidFill>
            <a:prstDash val="sysDash"/>
            <a:round/>
            <a:headEnd type="triangle" w="med" len="med"/>
            <a:tailEnd type="triangle"/>
          </a:ln>
          <a:effectLst/>
        </p:spPr>
      </p:cxnSp>
      <p:sp>
        <p:nvSpPr>
          <p:cNvPr id="84" name="TextBox 83"/>
          <p:cNvSpPr txBox="1"/>
          <p:nvPr/>
        </p:nvSpPr>
        <p:spPr>
          <a:xfrm>
            <a:off x="3463709" y="2554390"/>
            <a:ext cx="455863" cy="236748"/>
          </a:xfrm>
          <a:prstGeom prst="rect">
            <a:avLst/>
          </a:prstGeom>
          <a:noFill/>
        </p:spPr>
        <p:txBody>
          <a:bodyPr wrap="none" lIns="81394" tIns="40693" rIns="81394" bIns="40693" rtlCol="0">
            <a:spAutoFit/>
          </a:bodyPr>
          <a:lstStyle/>
          <a:p>
            <a:pPr defTabSz="905532" eaLnBrk="1" hangingPunct="1">
              <a:spcBef>
                <a:spcPts val="1400"/>
              </a:spcBef>
            </a:pPr>
            <a:r>
              <a:rPr lang="en-US" sz="1000" b="1">
                <a:solidFill>
                  <a:srgbClr val="000000"/>
                </a:solidFill>
                <a:latin typeface="Arial" pitchFamily="34" charset="0"/>
              </a:rPr>
              <a:t>49 </a:t>
            </a:r>
            <a:r>
              <a:rPr lang="en-US" sz="1000" b="1" dirty="0">
                <a:solidFill>
                  <a:srgbClr val="000000"/>
                </a:solidFill>
                <a:latin typeface="Arial" pitchFamily="34" charset="0"/>
              </a:rPr>
              <a:t>m</a:t>
            </a:r>
          </a:p>
        </p:txBody>
      </p:sp>
      <p:cxnSp>
        <p:nvCxnSpPr>
          <p:cNvPr id="87" name="Straight Arrow Connector 86"/>
          <p:cNvCxnSpPr/>
          <p:nvPr/>
        </p:nvCxnSpPr>
        <p:spPr bwMode="auto">
          <a:xfrm>
            <a:off x="2660510" y="1949896"/>
            <a:ext cx="651594" cy="632429"/>
          </a:xfrm>
          <a:prstGeom prst="straightConnector1">
            <a:avLst/>
          </a:prstGeom>
          <a:solidFill>
            <a:schemeClr val="accent1"/>
          </a:solidFill>
          <a:ln w="12700" cap="flat" cmpd="sng" algn="ctr">
            <a:solidFill>
              <a:srgbClr val="8E522D"/>
            </a:solidFill>
            <a:prstDash val="sysDash"/>
            <a:round/>
            <a:headEnd type="triangle" w="med" len="med"/>
            <a:tailEnd type="triangle"/>
          </a:ln>
          <a:effectLst/>
        </p:spPr>
      </p:cxnSp>
      <p:sp>
        <p:nvSpPr>
          <p:cNvPr id="90" name="TextBox 89"/>
          <p:cNvSpPr txBox="1"/>
          <p:nvPr/>
        </p:nvSpPr>
        <p:spPr>
          <a:xfrm>
            <a:off x="2493890" y="2218765"/>
            <a:ext cx="526395" cy="236748"/>
          </a:xfrm>
          <a:prstGeom prst="rect">
            <a:avLst/>
          </a:prstGeom>
          <a:noFill/>
        </p:spPr>
        <p:txBody>
          <a:bodyPr wrap="none" lIns="81394" tIns="40693" rIns="81394" bIns="40693" rtlCol="0">
            <a:spAutoFit/>
          </a:bodyPr>
          <a:lstStyle/>
          <a:p>
            <a:pPr defTabSz="905532" eaLnBrk="1" hangingPunct="1">
              <a:spcBef>
                <a:spcPts val="1400"/>
              </a:spcBef>
            </a:pPr>
            <a:r>
              <a:rPr lang="en-US" sz="1000" b="1" dirty="0">
                <a:solidFill>
                  <a:srgbClr val="000000"/>
                </a:solidFill>
                <a:latin typeface="Arial" pitchFamily="34" charset="0"/>
              </a:rPr>
              <a:t>366 m</a:t>
            </a:r>
          </a:p>
        </p:txBody>
      </p:sp>
      <p:pic>
        <p:nvPicPr>
          <p:cNvPr id="9" name="Imagen 8"/>
          <p:cNvPicPr>
            <a:picLocks noChangeAspect="1"/>
          </p:cNvPicPr>
          <p:nvPr/>
        </p:nvPicPr>
        <p:blipFill>
          <a:blip r:embed="rId15"/>
          <a:stretch>
            <a:fillRect/>
          </a:stretch>
        </p:blipFill>
        <p:spPr>
          <a:xfrm>
            <a:off x="7486650" y="62240"/>
            <a:ext cx="1579001" cy="810838"/>
          </a:xfrm>
          <a:prstGeom prst="rect">
            <a:avLst/>
          </a:prstGeom>
        </p:spPr>
      </p:pic>
    </p:spTree>
    <p:extLst>
      <p:ext uri="{BB962C8B-B14F-4D97-AF65-F5344CB8AC3E}">
        <p14:creationId xmlns:p14="http://schemas.microsoft.com/office/powerpoint/2010/main" val="2577431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dondear rectángulo de esquina del mismo lado 16"/>
          <p:cNvSpPr/>
          <p:nvPr/>
        </p:nvSpPr>
        <p:spPr>
          <a:xfrm>
            <a:off x="293875" y="1089741"/>
            <a:ext cx="8371840" cy="489040"/>
          </a:xfrm>
          <a:prstGeom prst="round2SameRect">
            <a:avLst>
              <a:gd name="adj1" fmla="val 16667"/>
              <a:gd name="adj2" fmla="val 5400"/>
            </a:avLst>
          </a:prstGeom>
          <a:solidFill>
            <a:schemeClr val="bg1">
              <a:lumMod val="95000"/>
            </a:schemeClr>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b"/>
          <a:lstStyle/>
          <a:p>
            <a:pPr algn="ctr"/>
            <a:r>
              <a:rPr lang="en-US" sz="1600" b="1" dirty="0" smtClean="0">
                <a:solidFill>
                  <a:srgbClr val="17375E"/>
                </a:solidFill>
                <a:latin typeface="Arial"/>
                <a:cs typeface="Arial"/>
              </a:rPr>
              <a:t>Measured by their impact on increment of GDP and Job Creation</a:t>
            </a:r>
            <a:endParaRPr lang="en-US" sz="1600" b="1" dirty="0">
              <a:solidFill>
                <a:srgbClr val="17375E"/>
              </a:solidFill>
              <a:latin typeface="Arial"/>
              <a:cs typeface="Arial"/>
            </a:endParaRPr>
          </a:p>
        </p:txBody>
      </p:sp>
      <p:sp>
        <p:nvSpPr>
          <p:cNvPr id="15" name="39 Recortar rectángulo de esquina diagonal"/>
          <p:cNvSpPr/>
          <p:nvPr/>
        </p:nvSpPr>
        <p:spPr>
          <a:xfrm>
            <a:off x="1028700" y="102650"/>
            <a:ext cx="5544000" cy="576000"/>
          </a:xfrm>
          <a:prstGeom prst="snip2DiagRect">
            <a:avLst>
              <a:gd name="adj1" fmla="val 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PA" dirty="0">
              <a:solidFill>
                <a:schemeClr val="bg1"/>
              </a:solidFill>
              <a:latin typeface="Arial"/>
              <a:cs typeface="Arial"/>
            </a:endParaRPr>
          </a:p>
        </p:txBody>
      </p:sp>
      <p:pic>
        <p:nvPicPr>
          <p:cNvPr id="2" name="Imagen 1"/>
          <p:cNvPicPr>
            <a:picLocks noChangeAspect="1"/>
          </p:cNvPicPr>
          <p:nvPr/>
        </p:nvPicPr>
        <p:blipFill>
          <a:blip r:embed="rId3"/>
          <a:stretch>
            <a:fillRect/>
          </a:stretch>
        </p:blipFill>
        <p:spPr>
          <a:xfrm>
            <a:off x="3084767" y="3257751"/>
            <a:ext cx="906477" cy="1024217"/>
          </a:xfrm>
          <a:prstGeom prst="rect">
            <a:avLst/>
          </a:prstGeom>
        </p:spPr>
      </p:pic>
      <p:sp>
        <p:nvSpPr>
          <p:cNvPr id="17" name="Rectángulo 16"/>
          <p:cNvSpPr/>
          <p:nvPr/>
        </p:nvSpPr>
        <p:spPr>
          <a:xfrm>
            <a:off x="0" y="24152"/>
            <a:ext cx="5754543" cy="954107"/>
          </a:xfrm>
          <a:prstGeom prst="rect">
            <a:avLst/>
          </a:prstGeom>
        </p:spPr>
        <p:txBody>
          <a:bodyPr wrap="square">
            <a:spAutoFit/>
          </a:bodyPr>
          <a:lstStyle/>
          <a:p>
            <a:pPr algn="ctr"/>
            <a:r>
              <a:rPr lang="en-US" sz="2800" b="1" dirty="0" smtClean="0">
                <a:solidFill>
                  <a:schemeClr val="bg1"/>
                </a:solidFill>
                <a:latin typeface="Trebuchet MS" panose="020B0603020202020204" pitchFamily="34" charset="0"/>
                <a:cs typeface="Arial"/>
              </a:rPr>
              <a:t>Panama´s key growth drivers </a:t>
            </a:r>
          </a:p>
          <a:p>
            <a:pPr algn="ctr"/>
            <a:r>
              <a:rPr lang="en-US" sz="2800" b="1" dirty="0" smtClean="0">
                <a:solidFill>
                  <a:schemeClr val="bg1"/>
                </a:solidFill>
                <a:latin typeface="Trebuchet MS" panose="020B0603020202020204" pitchFamily="34" charset="0"/>
                <a:cs typeface="Arial"/>
              </a:rPr>
              <a:t>&amp; Opportunities</a:t>
            </a:r>
            <a:endParaRPr lang="en-US" sz="2800" b="1" dirty="0">
              <a:solidFill>
                <a:schemeClr val="bg1"/>
              </a:solidFill>
              <a:latin typeface="Trebuchet MS" panose="020B0603020202020204" pitchFamily="34" charset="0"/>
              <a:cs typeface="Arial"/>
            </a:endParaRPr>
          </a:p>
        </p:txBody>
      </p:sp>
      <p:pic>
        <p:nvPicPr>
          <p:cNvPr id="13" name="Imagen 12"/>
          <p:cNvPicPr>
            <a:picLocks noChangeAspect="1"/>
          </p:cNvPicPr>
          <p:nvPr/>
        </p:nvPicPr>
        <p:blipFill rotWithShape="1">
          <a:blip r:embed="rId4"/>
          <a:srcRect l="16097" t="34171" r="48033" b="6271"/>
          <a:stretch/>
        </p:blipFill>
        <p:spPr>
          <a:xfrm>
            <a:off x="300783" y="1990873"/>
            <a:ext cx="3078859" cy="3557975"/>
          </a:xfrm>
          <a:prstGeom prst="rect">
            <a:avLst/>
          </a:prstGeom>
        </p:spPr>
      </p:pic>
      <p:graphicFrame>
        <p:nvGraphicFramePr>
          <p:cNvPr id="20" name="Diagrama 19"/>
          <p:cNvGraphicFramePr/>
          <p:nvPr>
            <p:extLst>
              <p:ext uri="{D42A27DB-BD31-4B8C-83A1-F6EECF244321}">
                <p14:modId xmlns:p14="http://schemas.microsoft.com/office/powerpoint/2010/main" val="3605372015"/>
              </p:ext>
            </p:extLst>
          </p:nvPr>
        </p:nvGraphicFramePr>
        <p:xfrm>
          <a:off x="4099397" y="1578781"/>
          <a:ext cx="4375222" cy="388823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Rectángulo 4"/>
          <p:cNvSpPr/>
          <p:nvPr/>
        </p:nvSpPr>
        <p:spPr>
          <a:xfrm>
            <a:off x="7379594" y="24152"/>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6" name="Imagen 5"/>
          <p:cNvPicPr>
            <a:picLocks noChangeAspect="1"/>
          </p:cNvPicPr>
          <p:nvPr/>
        </p:nvPicPr>
        <p:blipFill>
          <a:blip r:embed="rId10"/>
          <a:stretch>
            <a:fillRect/>
          </a:stretch>
        </p:blipFill>
        <p:spPr>
          <a:xfrm>
            <a:off x="7425313" y="42511"/>
            <a:ext cx="1579001" cy="810838"/>
          </a:xfrm>
          <a:prstGeom prst="rect">
            <a:avLst/>
          </a:prstGeom>
        </p:spPr>
      </p:pic>
      <p:sp>
        <p:nvSpPr>
          <p:cNvPr id="7" name="6 Rectángulo"/>
          <p:cNvSpPr/>
          <p:nvPr/>
        </p:nvSpPr>
        <p:spPr>
          <a:xfrm>
            <a:off x="0" y="5661248"/>
            <a:ext cx="9004314" cy="9541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1200" dirty="0" smtClean="0"/>
              <a:t>(</a:t>
            </a:r>
            <a:r>
              <a:rPr lang="en-US" sz="1400" dirty="0"/>
              <a:t>IDB) approved $300 million in loans to address two </a:t>
            </a:r>
            <a:r>
              <a:rPr lang="en-US" sz="1400" dirty="0" smtClean="0"/>
              <a:t>important </a:t>
            </a:r>
            <a:r>
              <a:rPr lang="en-US" sz="1400" dirty="0"/>
              <a:t>areas for the development of Panamá: reduce social inequalities, with a special focus on extremely poor families, and strengthen the institutions and regulatory framework of the nation's freight logistics system. The two areas </a:t>
            </a:r>
            <a:r>
              <a:rPr lang="en-US" sz="1400" dirty="0" smtClean="0"/>
              <a:t> will </a:t>
            </a:r>
            <a:r>
              <a:rPr lang="en-US" sz="1400" dirty="0"/>
              <a:t>help to generate inclusive growth and to improve the country's competitiveness </a:t>
            </a:r>
            <a:r>
              <a:rPr lang="en-US" sz="1400" dirty="0" smtClean="0"/>
              <a:t>.</a:t>
            </a:r>
            <a:endParaRPr lang="fr-BE" sz="1400" dirty="0"/>
          </a:p>
        </p:txBody>
      </p:sp>
      <p:sp>
        <p:nvSpPr>
          <p:cNvPr id="8" name="7 Rectángulo"/>
          <p:cNvSpPr/>
          <p:nvPr/>
        </p:nvSpPr>
        <p:spPr>
          <a:xfrm>
            <a:off x="2286000" y="1859340"/>
            <a:ext cx="4572000" cy="369332"/>
          </a:xfrm>
          <a:prstGeom prst="rect">
            <a:avLst/>
          </a:prstGeom>
        </p:spPr>
        <p:txBody>
          <a:bodyPr>
            <a:spAutoFit/>
          </a:bodyPr>
          <a:lstStyle/>
          <a:p>
            <a:r>
              <a:rPr lang="en-US" dirty="0" smtClean="0"/>
              <a:t>.</a:t>
            </a:r>
            <a:endParaRPr lang="fr-BE" dirty="0"/>
          </a:p>
        </p:txBody>
      </p:sp>
    </p:spTree>
    <p:extLst>
      <p:ext uri="{BB962C8B-B14F-4D97-AF65-F5344CB8AC3E}">
        <p14:creationId xmlns:p14="http://schemas.microsoft.com/office/powerpoint/2010/main" val="331182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8" name="Picture 18" descr="carretera panamericana el salvador, carretera panamericana panama, fotos de la ciudad de panama, calle panamericana panama"/>
          <p:cNvPicPr>
            <a:picLocks noChangeAspect="1" noChangeArrowheads="1"/>
          </p:cNvPicPr>
          <p:nvPr/>
        </p:nvPicPr>
        <p:blipFill>
          <a:blip r:embed="rId3" cstate="print"/>
          <a:srcRect/>
          <a:stretch>
            <a:fillRect/>
          </a:stretch>
        </p:blipFill>
        <p:spPr bwMode="auto">
          <a:xfrm>
            <a:off x="3123448" y="4201707"/>
            <a:ext cx="2305808" cy="16561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3366" name="Picture 6" descr="http://www.viajarencruceros.com/files/El-Puerto-de-Panama-se-estrena-ma%C3%B1ana-como-Home-Port5.jpg"/>
          <p:cNvPicPr>
            <a:picLocks noChangeAspect="1" noChangeArrowheads="1"/>
          </p:cNvPicPr>
          <p:nvPr/>
        </p:nvPicPr>
        <p:blipFill>
          <a:blip r:embed="rId4" cstate="print"/>
          <a:srcRect/>
          <a:stretch>
            <a:fillRect/>
          </a:stretch>
        </p:blipFill>
        <p:spPr bwMode="auto">
          <a:xfrm>
            <a:off x="500530" y="4193241"/>
            <a:ext cx="2155387" cy="16646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436" name="AutoShape 8" descr="http://mensual.prensa.com/mensual/contenido/2009/05/02/hoy/nacionales/1196896.jpg"/>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es-MX" altLang="es-PA">
              <a:solidFill>
                <a:srgbClr val="000000"/>
              </a:solidFill>
            </a:endParaRPr>
          </a:p>
        </p:txBody>
      </p:sp>
      <p:sp>
        <p:nvSpPr>
          <p:cNvPr id="18437" name="AutoShape 10" descr="http://mensual.prensa.com/mensual/contenido/2009/05/02/hoy/nacionales/1196896.jpg"/>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es-MX" altLang="es-PA">
              <a:solidFill>
                <a:srgbClr val="000000"/>
              </a:solidFill>
            </a:endParaRPr>
          </a:p>
        </p:txBody>
      </p:sp>
      <p:sp>
        <p:nvSpPr>
          <p:cNvPr id="18438" name="AutoShape 12" descr="http://mensual.prensa.com/mensual/contenido/2009/05/02/hoy/nacionales/1196896.jpg"/>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es-MX" altLang="es-PA">
              <a:solidFill>
                <a:srgbClr val="000000"/>
              </a:solidFill>
            </a:endParaRPr>
          </a:p>
        </p:txBody>
      </p:sp>
      <p:sp>
        <p:nvSpPr>
          <p:cNvPr id="18439" name="AutoShape 16" descr="http://mensual.prensa.com/mensual/contenido/2009/05/02/hoy/nacionales/1196896.jpg"/>
          <p:cNvSpPr>
            <a:spLocks noChangeAspect="1" noChangeArrowheads="1"/>
          </p:cNvSpPr>
          <p:nvPr/>
        </p:nvSpPr>
        <p:spPr bwMode="auto">
          <a:xfrm>
            <a:off x="155575" y="-966788"/>
            <a:ext cx="3048000" cy="2028826"/>
          </a:xfrm>
          <a:prstGeom prst="rect">
            <a:avLst/>
          </a:prstGeom>
          <a:noFill/>
          <a:ln w="9525">
            <a:noFill/>
            <a:miter lim="800000"/>
            <a:headEnd/>
            <a:tailEnd/>
          </a:ln>
        </p:spPr>
        <p:txBody>
          <a:bodyPr/>
          <a:lstStyle/>
          <a:p>
            <a:endParaRPr lang="es-MX" altLang="es-PA">
              <a:solidFill>
                <a:srgbClr val="000000"/>
              </a:solidFill>
            </a:endParaRPr>
          </a:p>
        </p:txBody>
      </p:sp>
      <p:pic>
        <p:nvPicPr>
          <p:cNvPr id="116738" name="Picture 2" descr="http://t2.gstatic.com/images?q=tbn:ANd9GcSg3hcQcOeeqmlZNDFKAvBjsBWQ_tUB0q4lXgxYjhMyxqiiBDEg&amp;t=1"/>
          <p:cNvPicPr>
            <a:picLocks noChangeAspect="1" noChangeArrowheads="1"/>
          </p:cNvPicPr>
          <p:nvPr/>
        </p:nvPicPr>
        <p:blipFill>
          <a:blip r:embed="rId5" cstate="print"/>
          <a:srcRect/>
          <a:stretch>
            <a:fillRect/>
          </a:stretch>
        </p:blipFill>
        <p:spPr bwMode="auto">
          <a:xfrm>
            <a:off x="6012290" y="4201707"/>
            <a:ext cx="2488800" cy="16561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107950" y="903288"/>
            <a:ext cx="8928100" cy="954087"/>
          </a:xfrm>
          <a:prstGeom prst="rect">
            <a:avLst/>
          </a:prstGeom>
        </p:spPr>
        <p:txBody>
          <a:bodyPr>
            <a:spAutoFit/>
          </a:bodyPr>
          <a:lstStyle/>
          <a:p>
            <a:pPr algn="ctr">
              <a:defRPr/>
            </a:pPr>
            <a:r>
              <a:rPr lang="en-US" sz="2800" b="1" dirty="0">
                <a:effectLst>
                  <a:outerShdw blurRad="38100" dist="38100" dir="2700000" algn="tl">
                    <a:srgbClr val="000000">
                      <a:alpha val="43137"/>
                    </a:srgbClr>
                  </a:outerShdw>
                </a:effectLst>
                <a:latin typeface="Arial" pitchFamily="34" charset="0"/>
                <a:cs typeface="Arial" pitchFamily="34" charset="0"/>
              </a:rPr>
              <a:t>Panama: The platform to worldwide business community </a:t>
            </a:r>
          </a:p>
        </p:txBody>
      </p:sp>
      <p:sp>
        <p:nvSpPr>
          <p:cNvPr id="5" name="Rectangle 4"/>
          <p:cNvSpPr/>
          <p:nvPr/>
        </p:nvSpPr>
        <p:spPr>
          <a:xfrm>
            <a:off x="899592" y="1955573"/>
            <a:ext cx="7632848" cy="646331"/>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just">
              <a:defRPr/>
            </a:pPr>
            <a:r>
              <a:rPr lang="en-US" dirty="0">
                <a:solidFill>
                  <a:prstClr val="white"/>
                </a:solidFill>
                <a:cs typeface="ＭＳ Ｐゴシック" charset="0"/>
              </a:rPr>
              <a:t>Networked infrastructure able to connect main productive centers of the country given the geographical strategic position empowering the economy.</a:t>
            </a:r>
            <a:endParaRPr lang="en-US" dirty="0">
              <a:solidFill>
                <a:prstClr val="white"/>
              </a:solidFill>
            </a:endParaRPr>
          </a:p>
        </p:txBody>
      </p:sp>
      <p:sp>
        <p:nvSpPr>
          <p:cNvPr id="18445" name="Rectangle 5"/>
          <p:cNvSpPr>
            <a:spLocks noChangeArrowheads="1"/>
          </p:cNvSpPr>
          <p:nvPr/>
        </p:nvSpPr>
        <p:spPr bwMode="auto">
          <a:xfrm>
            <a:off x="3071813" y="2819400"/>
            <a:ext cx="2306637" cy="1077913"/>
          </a:xfrm>
          <a:prstGeom prst="rect">
            <a:avLst/>
          </a:prstGeom>
          <a:noFill/>
          <a:ln w="9525">
            <a:noFill/>
            <a:miter lim="800000"/>
            <a:headEnd/>
            <a:tailEnd/>
          </a:ln>
        </p:spPr>
        <p:txBody>
          <a:bodyPr>
            <a:spAutoFit/>
          </a:bodyPr>
          <a:lstStyle/>
          <a:p>
            <a:pPr algn="just">
              <a:spcBef>
                <a:spcPct val="50000"/>
              </a:spcBef>
            </a:pPr>
            <a:r>
              <a:rPr lang="en-US" altLang="es-PA" sz="1600">
                <a:solidFill>
                  <a:srgbClr val="000000"/>
                </a:solidFill>
              </a:rPr>
              <a:t>A modern highway system that links Panama and Colon Area in just 45 minutes.</a:t>
            </a:r>
          </a:p>
        </p:txBody>
      </p:sp>
      <p:sp>
        <p:nvSpPr>
          <p:cNvPr id="18446" name="Rectangle 16"/>
          <p:cNvSpPr>
            <a:spLocks noChangeArrowheads="1"/>
          </p:cNvSpPr>
          <p:nvPr/>
        </p:nvSpPr>
        <p:spPr bwMode="auto">
          <a:xfrm>
            <a:off x="5572125" y="2819400"/>
            <a:ext cx="3363913" cy="830263"/>
          </a:xfrm>
          <a:prstGeom prst="rect">
            <a:avLst/>
          </a:prstGeom>
          <a:noFill/>
          <a:ln w="9525">
            <a:noFill/>
            <a:miter lim="800000"/>
            <a:headEnd/>
            <a:tailEnd/>
          </a:ln>
        </p:spPr>
        <p:txBody>
          <a:bodyPr>
            <a:spAutoFit/>
          </a:bodyPr>
          <a:lstStyle/>
          <a:p>
            <a:pPr algn="just">
              <a:spcBef>
                <a:spcPct val="50000"/>
              </a:spcBef>
            </a:pPr>
            <a:r>
              <a:rPr lang="en-US" altLang="es-PA" sz="1600" dirty="0">
                <a:solidFill>
                  <a:srgbClr val="000000"/>
                </a:solidFill>
              </a:rPr>
              <a:t>A 47 miles railway able to connect both oceans with a capacity to move 650,000 containers per year.</a:t>
            </a:r>
          </a:p>
        </p:txBody>
      </p:sp>
      <p:sp>
        <p:nvSpPr>
          <p:cNvPr id="18447" name="Rectangle 17"/>
          <p:cNvSpPr>
            <a:spLocks noChangeArrowheads="1"/>
          </p:cNvSpPr>
          <p:nvPr/>
        </p:nvSpPr>
        <p:spPr bwMode="auto">
          <a:xfrm>
            <a:off x="428625" y="2819400"/>
            <a:ext cx="2438400" cy="830263"/>
          </a:xfrm>
          <a:prstGeom prst="rect">
            <a:avLst/>
          </a:prstGeom>
          <a:noFill/>
          <a:ln w="9525">
            <a:noFill/>
            <a:miter lim="800000"/>
            <a:headEnd/>
            <a:tailEnd/>
          </a:ln>
        </p:spPr>
        <p:txBody>
          <a:bodyPr>
            <a:spAutoFit/>
          </a:bodyPr>
          <a:lstStyle/>
          <a:p>
            <a:pPr marL="44450" algn="just">
              <a:spcBef>
                <a:spcPct val="50000"/>
              </a:spcBef>
            </a:pPr>
            <a:r>
              <a:rPr lang="en-US" altLang="es-PA" sz="1600">
                <a:solidFill>
                  <a:srgbClr val="000000"/>
                </a:solidFill>
              </a:rPr>
              <a:t>A wide port system in both sides of the Panama Canal.</a:t>
            </a:r>
          </a:p>
        </p:txBody>
      </p:sp>
      <p:sp>
        <p:nvSpPr>
          <p:cNvPr id="15" name="Título 1"/>
          <p:cNvSpPr>
            <a:spLocks noGrp="1"/>
          </p:cNvSpPr>
          <p:nvPr>
            <p:ph type="title"/>
          </p:nvPr>
        </p:nvSpPr>
        <p:spPr>
          <a:xfrm>
            <a:off x="106878" y="287465"/>
            <a:ext cx="5379522" cy="656702"/>
          </a:xfrm>
        </p:spPr>
        <p:txBody>
          <a:bodyPr/>
          <a:lstStyle/>
          <a:p>
            <a:r>
              <a:rPr lang="en-US" sz="2800" b="1" dirty="0" smtClean="0">
                <a:effectLst/>
              </a:rPr>
              <a:t>Logistics</a:t>
            </a:r>
            <a:br>
              <a:rPr lang="en-US" sz="2800" b="1" dirty="0" smtClean="0">
                <a:effectLst/>
              </a:rPr>
            </a:br>
            <a:endParaRPr lang="en-US" sz="2800" b="1" dirty="0">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447">
                                            <p:txEl>
                                              <p:pRg st="0" end="0"/>
                                            </p:txEl>
                                          </p:spTgt>
                                        </p:tgtEl>
                                        <p:attrNameLst>
                                          <p:attrName>style.visibility</p:attrName>
                                        </p:attrNameLst>
                                      </p:cBhvr>
                                      <p:to>
                                        <p:strVal val="visible"/>
                                      </p:to>
                                    </p:set>
                                    <p:anim calcmode="lin" valueType="num">
                                      <p:cBhvr additive="base">
                                        <p:cTn id="7" dur="500" fill="hold"/>
                                        <p:tgtEl>
                                          <p:spTgt spid="184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47">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445">
                                            <p:txEl>
                                              <p:pRg st="0" end="0"/>
                                            </p:txEl>
                                          </p:spTgt>
                                        </p:tgtEl>
                                        <p:attrNameLst>
                                          <p:attrName>style.visibility</p:attrName>
                                        </p:attrNameLst>
                                      </p:cBhvr>
                                      <p:to>
                                        <p:strVal val="visible"/>
                                      </p:to>
                                    </p:set>
                                    <p:anim calcmode="lin" valueType="num">
                                      <p:cBhvr additive="base">
                                        <p:cTn id="12" dur="500" fill="hold"/>
                                        <p:tgtEl>
                                          <p:spTgt spid="1844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8445">
                                            <p:txEl>
                                              <p:pRg st="0" end="0"/>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8446">
                                            <p:txEl>
                                              <p:pRg st="0" end="0"/>
                                            </p:txEl>
                                          </p:spTgt>
                                        </p:tgtEl>
                                        <p:attrNameLst>
                                          <p:attrName>style.visibility</p:attrName>
                                        </p:attrNameLst>
                                      </p:cBhvr>
                                      <p:to>
                                        <p:strVal val="visible"/>
                                      </p:to>
                                    </p:set>
                                    <p:anim calcmode="lin" valueType="num">
                                      <p:cBhvr additive="base">
                                        <p:cTn id="17" dur="500" fill="hold"/>
                                        <p:tgtEl>
                                          <p:spTgt spid="1844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844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5" grpId="0" build="p"/>
      <p:bldP spid="18446" grpId="0" build="p"/>
      <p:bldP spid="1844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Imagen 62"/>
          <p:cNvPicPr>
            <a:picLocks noChangeAspect="1"/>
          </p:cNvPicPr>
          <p:nvPr/>
        </p:nvPicPr>
        <p:blipFill>
          <a:blip r:embed="rId3"/>
          <a:stretch>
            <a:fillRect/>
          </a:stretch>
        </p:blipFill>
        <p:spPr>
          <a:xfrm>
            <a:off x="-397" y="944167"/>
            <a:ext cx="9144793" cy="5587966"/>
          </a:xfrm>
          <a:prstGeom prst="rect">
            <a:avLst/>
          </a:prstGeom>
        </p:spPr>
      </p:pic>
      <p:sp>
        <p:nvSpPr>
          <p:cNvPr id="39" name="TextBox 38"/>
          <p:cNvSpPr txBox="1"/>
          <p:nvPr/>
        </p:nvSpPr>
        <p:spPr>
          <a:xfrm>
            <a:off x="-650596" y="90940"/>
            <a:ext cx="9623956" cy="584775"/>
          </a:xfrm>
          <a:prstGeom prst="rect">
            <a:avLst/>
          </a:prstGeom>
          <a:noFill/>
        </p:spPr>
        <p:txBody>
          <a:bodyPr wrap="square" rtlCol="0">
            <a:spAutoFit/>
          </a:bodyPr>
          <a:lstStyle/>
          <a:p>
            <a:pPr algn="ctr" eaLnBrk="1" hangingPunct="1"/>
            <a:r>
              <a:rPr lang="en-US" sz="3200" b="1" dirty="0" smtClean="0">
                <a:solidFill>
                  <a:prstClr val="white"/>
                </a:solidFill>
                <a:effectLst>
                  <a:outerShdw blurRad="38100" dist="38100" dir="2700000" algn="tl">
                    <a:srgbClr val="000000">
                      <a:alpha val="43137"/>
                    </a:srgbClr>
                  </a:outerShdw>
                </a:effectLst>
                <a:ea typeface="MS PGothic" charset="0"/>
              </a:rPr>
              <a:t> </a:t>
            </a:r>
            <a:endParaRPr lang="en-US" sz="3200" b="1" dirty="0">
              <a:solidFill>
                <a:prstClr val="white"/>
              </a:solidFill>
              <a:effectLst>
                <a:outerShdw blurRad="38100" dist="38100" dir="2700000" algn="tl">
                  <a:srgbClr val="000000">
                    <a:alpha val="43137"/>
                  </a:srgbClr>
                </a:outerShdw>
              </a:effectLst>
              <a:ea typeface="MS PGothic" charset="0"/>
            </a:endParaRPr>
          </a:p>
        </p:txBody>
      </p:sp>
      <p:pic>
        <p:nvPicPr>
          <p:cNvPr id="40" name="Picture 39" descr="mini-map.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33592" y="5630666"/>
            <a:ext cx="790219" cy="1058454"/>
          </a:xfrm>
          <a:prstGeom prst="rect">
            <a:avLst/>
          </a:prstGeom>
          <a:solidFill>
            <a:schemeClr val="accent1">
              <a:lumMod val="75000"/>
            </a:schemeClr>
          </a:solidFill>
        </p:spPr>
      </p:pic>
      <p:sp>
        <p:nvSpPr>
          <p:cNvPr id="41" name="TextBox 40"/>
          <p:cNvSpPr txBox="1"/>
          <p:nvPr/>
        </p:nvSpPr>
        <p:spPr>
          <a:xfrm>
            <a:off x="1671367" y="2076866"/>
            <a:ext cx="1146468" cy="261610"/>
          </a:xfrm>
          <a:prstGeom prst="rect">
            <a:avLst/>
          </a:prstGeom>
          <a:noFill/>
        </p:spPr>
        <p:txBody>
          <a:bodyPr wrap="none" rtlCol="0">
            <a:spAutoFit/>
          </a:bodyPr>
          <a:lstStyle/>
          <a:p>
            <a:pPr defTabSz="914400" eaLnBrk="1" fontAlgn="auto" hangingPunct="1">
              <a:spcBef>
                <a:spcPts val="0"/>
              </a:spcBef>
              <a:spcAft>
                <a:spcPts val="0"/>
              </a:spcAft>
            </a:pPr>
            <a:r>
              <a:rPr lang="en-US" sz="1100" b="1" dirty="0" smtClean="0">
                <a:solidFill>
                  <a:srgbClr val="1F497D">
                    <a:lumMod val="60000"/>
                    <a:lumOff val="40000"/>
                  </a:srgbClr>
                </a:solidFill>
                <a:effectLst>
                  <a:outerShdw blurRad="38100" dist="38100" dir="2700000" algn="tl">
                    <a:srgbClr val="000000">
                      <a:alpha val="43137"/>
                    </a:srgbClr>
                  </a:outerShdw>
                </a:effectLst>
                <a:latin typeface="Arial Narrow"/>
                <a:cs typeface="Arial Narrow"/>
              </a:rPr>
              <a:t>CARIBBEAN SEA</a:t>
            </a:r>
            <a:endParaRPr lang="en-US" sz="1100" b="1" dirty="0">
              <a:solidFill>
                <a:srgbClr val="1F497D">
                  <a:lumMod val="60000"/>
                  <a:lumOff val="40000"/>
                </a:srgbClr>
              </a:solidFill>
              <a:effectLst>
                <a:outerShdw blurRad="38100" dist="38100" dir="2700000" algn="tl">
                  <a:srgbClr val="000000">
                    <a:alpha val="43137"/>
                  </a:srgbClr>
                </a:outerShdw>
              </a:effectLst>
              <a:latin typeface="Arial Narrow"/>
              <a:cs typeface="Arial Narrow"/>
            </a:endParaRPr>
          </a:p>
        </p:txBody>
      </p:sp>
      <p:sp>
        <p:nvSpPr>
          <p:cNvPr id="42" name="TextBox 41"/>
          <p:cNvSpPr txBox="1"/>
          <p:nvPr/>
        </p:nvSpPr>
        <p:spPr>
          <a:xfrm>
            <a:off x="6440495" y="5699630"/>
            <a:ext cx="1095172" cy="261610"/>
          </a:xfrm>
          <a:prstGeom prst="rect">
            <a:avLst/>
          </a:prstGeom>
          <a:noFill/>
        </p:spPr>
        <p:txBody>
          <a:bodyPr wrap="none" rtlCol="0">
            <a:spAutoFit/>
          </a:bodyPr>
          <a:lstStyle/>
          <a:p>
            <a:pPr defTabSz="914400" eaLnBrk="1" fontAlgn="auto" hangingPunct="1">
              <a:spcBef>
                <a:spcPts val="0"/>
              </a:spcBef>
              <a:spcAft>
                <a:spcPts val="0"/>
              </a:spcAft>
            </a:pPr>
            <a:r>
              <a:rPr lang="en-US" sz="1100" b="1" dirty="0" smtClean="0">
                <a:solidFill>
                  <a:srgbClr val="1F497D">
                    <a:lumMod val="60000"/>
                    <a:lumOff val="40000"/>
                  </a:srgbClr>
                </a:solidFill>
                <a:effectLst>
                  <a:outerShdw blurRad="38100" dist="38100" dir="2700000" algn="tl">
                    <a:srgbClr val="000000">
                      <a:alpha val="43137"/>
                    </a:srgbClr>
                  </a:outerShdw>
                </a:effectLst>
                <a:latin typeface="Arial Narrow"/>
                <a:cs typeface="Arial Narrow"/>
              </a:rPr>
              <a:t>PACIFIC OCEAN</a:t>
            </a:r>
            <a:endParaRPr lang="en-US" sz="1100" b="1" dirty="0">
              <a:solidFill>
                <a:srgbClr val="1F497D">
                  <a:lumMod val="60000"/>
                  <a:lumOff val="40000"/>
                </a:srgbClr>
              </a:solidFill>
              <a:effectLst>
                <a:outerShdw blurRad="38100" dist="38100" dir="2700000" algn="tl">
                  <a:srgbClr val="000000">
                    <a:alpha val="43137"/>
                  </a:srgbClr>
                </a:outerShdw>
              </a:effectLst>
              <a:latin typeface="Arial Narrow"/>
              <a:cs typeface="Arial Narrow"/>
            </a:endParaRPr>
          </a:p>
        </p:txBody>
      </p:sp>
      <p:sp>
        <p:nvSpPr>
          <p:cNvPr id="43" name="TextBox 42"/>
          <p:cNvSpPr txBox="1"/>
          <p:nvPr/>
        </p:nvSpPr>
        <p:spPr>
          <a:xfrm>
            <a:off x="4332690" y="6033853"/>
            <a:ext cx="3965576" cy="338554"/>
          </a:xfrm>
          <a:prstGeom prst="rect">
            <a:avLst/>
          </a:prstGeom>
          <a:noFill/>
        </p:spPr>
        <p:txBody>
          <a:bodyPr wrap="square" rtlCol="0">
            <a:spAutoFit/>
          </a:bodyPr>
          <a:lstStyle>
            <a:defPPr>
              <a:defRPr lang="en-US"/>
            </a:defPPr>
            <a:lvl1pPr algn="r">
              <a:defRPr sz="1600" b="1">
                <a:effectLst>
                  <a:outerShdw blurRad="38100" dist="38100" dir="2700000" algn="tl">
                    <a:srgbClr val="000000">
                      <a:alpha val="43137"/>
                    </a:srgbClr>
                  </a:outerShdw>
                </a:effectLst>
                <a:latin typeface="Calibri" panose="020F0502020204030204" pitchFamily="34" charset="0"/>
                <a:cs typeface="Arial" panose="020B0604020202020204" pitchFamily="34" charset="0"/>
              </a:defRPr>
            </a:lvl1pPr>
          </a:lstStyle>
          <a:p>
            <a:pPr eaLnBrk="1" fontAlgn="auto" hangingPunct="1">
              <a:spcBef>
                <a:spcPts val="0"/>
              </a:spcBef>
              <a:spcAft>
                <a:spcPts val="0"/>
              </a:spcAft>
            </a:pPr>
            <a:r>
              <a:rPr lang="es-PA" dirty="0">
                <a:solidFill>
                  <a:prstClr val="black"/>
                </a:solidFill>
              </a:rPr>
              <a:t>PANAMA: 50 MILES OCEAN TO OCEAN</a:t>
            </a:r>
            <a:endParaRPr lang="en-US" dirty="0">
              <a:solidFill>
                <a:prstClr val="black"/>
              </a:solidFill>
            </a:endParaRPr>
          </a:p>
        </p:txBody>
      </p:sp>
      <p:sp>
        <p:nvSpPr>
          <p:cNvPr id="44" name="Freeform 43"/>
          <p:cNvSpPr/>
          <p:nvPr/>
        </p:nvSpPr>
        <p:spPr>
          <a:xfrm>
            <a:off x="3515342" y="2091612"/>
            <a:ext cx="1875488" cy="2363755"/>
          </a:xfrm>
          <a:custGeom>
            <a:avLst/>
            <a:gdLst>
              <a:gd name="connsiteX0" fmla="*/ 41728 w 1849470"/>
              <a:gd name="connsiteY0" fmla="*/ 0 h 1976275"/>
              <a:gd name="connsiteX1" fmla="*/ 74125 w 1849470"/>
              <a:gd name="connsiteY1" fmla="*/ 58316 h 1976275"/>
              <a:gd name="connsiteX2" fmla="*/ 22290 w 1849470"/>
              <a:gd name="connsiteY2" fmla="*/ 149030 h 1976275"/>
              <a:gd name="connsiteX3" fmla="*/ 2852 w 1849470"/>
              <a:gd name="connsiteY3" fmla="*/ 298061 h 1976275"/>
              <a:gd name="connsiteX4" fmla="*/ 80605 w 1849470"/>
              <a:gd name="connsiteY4" fmla="*/ 323979 h 1976275"/>
              <a:gd name="connsiteX5" fmla="*/ 138919 w 1849470"/>
              <a:gd name="connsiteY5" fmla="*/ 265663 h 1976275"/>
              <a:gd name="connsiteX6" fmla="*/ 210192 w 1849470"/>
              <a:gd name="connsiteY6" fmla="*/ 298061 h 1976275"/>
              <a:gd name="connsiteX7" fmla="*/ 262027 w 1849470"/>
              <a:gd name="connsiteY7" fmla="*/ 401734 h 1976275"/>
              <a:gd name="connsiteX8" fmla="*/ 300903 w 1849470"/>
              <a:gd name="connsiteY8" fmla="*/ 511887 h 1976275"/>
              <a:gd name="connsiteX9" fmla="*/ 378655 w 1849470"/>
              <a:gd name="connsiteY9" fmla="*/ 583163 h 1976275"/>
              <a:gd name="connsiteX10" fmla="*/ 495284 w 1849470"/>
              <a:gd name="connsiteY10" fmla="*/ 641479 h 1976275"/>
              <a:gd name="connsiteX11" fmla="*/ 605433 w 1849470"/>
              <a:gd name="connsiteY11" fmla="*/ 771071 h 1976275"/>
              <a:gd name="connsiteX12" fmla="*/ 728541 w 1849470"/>
              <a:gd name="connsiteY12" fmla="*/ 939540 h 1976275"/>
              <a:gd name="connsiteX13" fmla="*/ 838690 w 1849470"/>
              <a:gd name="connsiteY13" fmla="*/ 1062653 h 1976275"/>
              <a:gd name="connsiteX14" fmla="*/ 1013633 w 1849470"/>
              <a:gd name="connsiteY14" fmla="*/ 1088571 h 1976275"/>
              <a:gd name="connsiteX15" fmla="*/ 1143220 w 1849470"/>
              <a:gd name="connsiteY15" fmla="*/ 1153367 h 1976275"/>
              <a:gd name="connsiteX16" fmla="*/ 1272807 w 1849470"/>
              <a:gd name="connsiteY16" fmla="*/ 1315357 h 1976275"/>
              <a:gd name="connsiteX17" fmla="*/ 1376477 w 1849470"/>
              <a:gd name="connsiteY17" fmla="*/ 1419030 h 1976275"/>
              <a:gd name="connsiteX18" fmla="*/ 1493105 w 1849470"/>
              <a:gd name="connsiteY18" fmla="*/ 1425510 h 1976275"/>
              <a:gd name="connsiteX19" fmla="*/ 1486626 w 1849470"/>
              <a:gd name="connsiteY19" fmla="*/ 1496785 h 1976275"/>
              <a:gd name="connsiteX20" fmla="*/ 1544940 w 1849470"/>
              <a:gd name="connsiteY20" fmla="*/ 1600459 h 1976275"/>
              <a:gd name="connsiteX21" fmla="*/ 1706924 w 1849470"/>
              <a:gd name="connsiteY21" fmla="*/ 1736530 h 1976275"/>
              <a:gd name="connsiteX22" fmla="*/ 1771718 w 1849470"/>
              <a:gd name="connsiteY22" fmla="*/ 1833724 h 1976275"/>
              <a:gd name="connsiteX23" fmla="*/ 1849470 w 1849470"/>
              <a:gd name="connsiteY23" fmla="*/ 1976275 h 1976275"/>
              <a:gd name="connsiteX0" fmla="*/ 41728 w 1849470"/>
              <a:gd name="connsiteY0" fmla="*/ 0 h 1976275"/>
              <a:gd name="connsiteX1" fmla="*/ 74125 w 1849470"/>
              <a:gd name="connsiteY1" fmla="*/ 58316 h 1976275"/>
              <a:gd name="connsiteX2" fmla="*/ 22290 w 1849470"/>
              <a:gd name="connsiteY2" fmla="*/ 149030 h 1976275"/>
              <a:gd name="connsiteX3" fmla="*/ 2852 w 1849470"/>
              <a:gd name="connsiteY3" fmla="*/ 298061 h 1976275"/>
              <a:gd name="connsiteX4" fmla="*/ 80605 w 1849470"/>
              <a:gd name="connsiteY4" fmla="*/ 323979 h 1976275"/>
              <a:gd name="connsiteX5" fmla="*/ 138919 w 1849470"/>
              <a:gd name="connsiteY5" fmla="*/ 265663 h 1976275"/>
              <a:gd name="connsiteX6" fmla="*/ 210192 w 1849470"/>
              <a:gd name="connsiteY6" fmla="*/ 298061 h 1976275"/>
              <a:gd name="connsiteX7" fmla="*/ 262027 w 1849470"/>
              <a:gd name="connsiteY7" fmla="*/ 401734 h 1976275"/>
              <a:gd name="connsiteX8" fmla="*/ 300903 w 1849470"/>
              <a:gd name="connsiteY8" fmla="*/ 511887 h 1976275"/>
              <a:gd name="connsiteX9" fmla="*/ 378655 w 1849470"/>
              <a:gd name="connsiteY9" fmla="*/ 583163 h 1976275"/>
              <a:gd name="connsiteX10" fmla="*/ 495284 w 1849470"/>
              <a:gd name="connsiteY10" fmla="*/ 641479 h 1976275"/>
              <a:gd name="connsiteX11" fmla="*/ 605433 w 1849470"/>
              <a:gd name="connsiteY11" fmla="*/ 771071 h 1976275"/>
              <a:gd name="connsiteX12" fmla="*/ 728541 w 1849470"/>
              <a:gd name="connsiteY12" fmla="*/ 939540 h 1976275"/>
              <a:gd name="connsiteX13" fmla="*/ 838690 w 1849470"/>
              <a:gd name="connsiteY13" fmla="*/ 1062653 h 1976275"/>
              <a:gd name="connsiteX14" fmla="*/ 1013633 w 1849470"/>
              <a:gd name="connsiteY14" fmla="*/ 1088571 h 1976275"/>
              <a:gd name="connsiteX15" fmla="*/ 1143220 w 1849470"/>
              <a:gd name="connsiteY15" fmla="*/ 1153367 h 1976275"/>
              <a:gd name="connsiteX16" fmla="*/ 1272807 w 1849470"/>
              <a:gd name="connsiteY16" fmla="*/ 1315357 h 1976275"/>
              <a:gd name="connsiteX17" fmla="*/ 1376477 w 1849470"/>
              <a:gd name="connsiteY17" fmla="*/ 1419030 h 1976275"/>
              <a:gd name="connsiteX18" fmla="*/ 1493105 w 1849470"/>
              <a:gd name="connsiteY18" fmla="*/ 1425510 h 1976275"/>
              <a:gd name="connsiteX19" fmla="*/ 1512544 w 1849470"/>
              <a:gd name="connsiteY19" fmla="*/ 1516224 h 1976275"/>
              <a:gd name="connsiteX20" fmla="*/ 1544940 w 1849470"/>
              <a:gd name="connsiteY20" fmla="*/ 1600459 h 1976275"/>
              <a:gd name="connsiteX21" fmla="*/ 1706924 w 1849470"/>
              <a:gd name="connsiteY21" fmla="*/ 1736530 h 1976275"/>
              <a:gd name="connsiteX22" fmla="*/ 1771718 w 1849470"/>
              <a:gd name="connsiteY22" fmla="*/ 1833724 h 1976275"/>
              <a:gd name="connsiteX23" fmla="*/ 1849470 w 1849470"/>
              <a:gd name="connsiteY23" fmla="*/ 1976275 h 1976275"/>
              <a:gd name="connsiteX0" fmla="*/ 41728 w 1849470"/>
              <a:gd name="connsiteY0" fmla="*/ 0 h 1976275"/>
              <a:gd name="connsiteX1" fmla="*/ 74125 w 1849470"/>
              <a:gd name="connsiteY1" fmla="*/ 58316 h 1976275"/>
              <a:gd name="connsiteX2" fmla="*/ 22290 w 1849470"/>
              <a:gd name="connsiteY2" fmla="*/ 149030 h 1976275"/>
              <a:gd name="connsiteX3" fmla="*/ 2852 w 1849470"/>
              <a:gd name="connsiteY3" fmla="*/ 298061 h 1976275"/>
              <a:gd name="connsiteX4" fmla="*/ 80605 w 1849470"/>
              <a:gd name="connsiteY4" fmla="*/ 323979 h 1976275"/>
              <a:gd name="connsiteX5" fmla="*/ 138919 w 1849470"/>
              <a:gd name="connsiteY5" fmla="*/ 265663 h 1976275"/>
              <a:gd name="connsiteX6" fmla="*/ 210192 w 1849470"/>
              <a:gd name="connsiteY6" fmla="*/ 298061 h 1976275"/>
              <a:gd name="connsiteX7" fmla="*/ 262027 w 1849470"/>
              <a:gd name="connsiteY7" fmla="*/ 401734 h 1976275"/>
              <a:gd name="connsiteX8" fmla="*/ 300903 w 1849470"/>
              <a:gd name="connsiteY8" fmla="*/ 511887 h 1976275"/>
              <a:gd name="connsiteX9" fmla="*/ 378655 w 1849470"/>
              <a:gd name="connsiteY9" fmla="*/ 583163 h 1976275"/>
              <a:gd name="connsiteX10" fmla="*/ 495284 w 1849470"/>
              <a:gd name="connsiteY10" fmla="*/ 641479 h 1976275"/>
              <a:gd name="connsiteX11" fmla="*/ 605433 w 1849470"/>
              <a:gd name="connsiteY11" fmla="*/ 771071 h 1976275"/>
              <a:gd name="connsiteX12" fmla="*/ 728541 w 1849470"/>
              <a:gd name="connsiteY12" fmla="*/ 939540 h 1976275"/>
              <a:gd name="connsiteX13" fmla="*/ 838690 w 1849470"/>
              <a:gd name="connsiteY13" fmla="*/ 1062653 h 1976275"/>
              <a:gd name="connsiteX14" fmla="*/ 1013633 w 1849470"/>
              <a:gd name="connsiteY14" fmla="*/ 1088571 h 1976275"/>
              <a:gd name="connsiteX15" fmla="*/ 1143220 w 1849470"/>
              <a:gd name="connsiteY15" fmla="*/ 1153367 h 1976275"/>
              <a:gd name="connsiteX16" fmla="*/ 1272807 w 1849470"/>
              <a:gd name="connsiteY16" fmla="*/ 1315357 h 1976275"/>
              <a:gd name="connsiteX17" fmla="*/ 1376477 w 1849470"/>
              <a:gd name="connsiteY17" fmla="*/ 1419030 h 1976275"/>
              <a:gd name="connsiteX18" fmla="*/ 1480147 w 1849470"/>
              <a:gd name="connsiteY18" fmla="*/ 1457908 h 1976275"/>
              <a:gd name="connsiteX19" fmla="*/ 1512544 w 1849470"/>
              <a:gd name="connsiteY19" fmla="*/ 1516224 h 1976275"/>
              <a:gd name="connsiteX20" fmla="*/ 1544940 w 1849470"/>
              <a:gd name="connsiteY20" fmla="*/ 1600459 h 1976275"/>
              <a:gd name="connsiteX21" fmla="*/ 1706924 w 1849470"/>
              <a:gd name="connsiteY21" fmla="*/ 1736530 h 1976275"/>
              <a:gd name="connsiteX22" fmla="*/ 1771718 w 1849470"/>
              <a:gd name="connsiteY22" fmla="*/ 1833724 h 1976275"/>
              <a:gd name="connsiteX23" fmla="*/ 1849470 w 1849470"/>
              <a:gd name="connsiteY23" fmla="*/ 1976275 h 1976275"/>
              <a:gd name="connsiteX0" fmla="*/ 47710 w 1855452"/>
              <a:gd name="connsiteY0" fmla="*/ 0 h 1976275"/>
              <a:gd name="connsiteX1" fmla="*/ 80107 w 1855452"/>
              <a:gd name="connsiteY1" fmla="*/ 58316 h 1976275"/>
              <a:gd name="connsiteX2" fmla="*/ 28272 w 1855452"/>
              <a:gd name="connsiteY2" fmla="*/ 149030 h 1976275"/>
              <a:gd name="connsiteX3" fmla="*/ 2355 w 1855452"/>
              <a:gd name="connsiteY3" fmla="*/ 265663 h 1976275"/>
              <a:gd name="connsiteX4" fmla="*/ 86587 w 1855452"/>
              <a:gd name="connsiteY4" fmla="*/ 323979 h 1976275"/>
              <a:gd name="connsiteX5" fmla="*/ 144901 w 1855452"/>
              <a:gd name="connsiteY5" fmla="*/ 265663 h 1976275"/>
              <a:gd name="connsiteX6" fmla="*/ 216174 w 1855452"/>
              <a:gd name="connsiteY6" fmla="*/ 298061 h 1976275"/>
              <a:gd name="connsiteX7" fmla="*/ 268009 w 1855452"/>
              <a:gd name="connsiteY7" fmla="*/ 401734 h 1976275"/>
              <a:gd name="connsiteX8" fmla="*/ 306885 w 1855452"/>
              <a:gd name="connsiteY8" fmla="*/ 511887 h 1976275"/>
              <a:gd name="connsiteX9" fmla="*/ 384637 w 1855452"/>
              <a:gd name="connsiteY9" fmla="*/ 583163 h 1976275"/>
              <a:gd name="connsiteX10" fmla="*/ 501266 w 1855452"/>
              <a:gd name="connsiteY10" fmla="*/ 641479 h 1976275"/>
              <a:gd name="connsiteX11" fmla="*/ 611415 w 1855452"/>
              <a:gd name="connsiteY11" fmla="*/ 771071 h 1976275"/>
              <a:gd name="connsiteX12" fmla="*/ 734523 w 1855452"/>
              <a:gd name="connsiteY12" fmla="*/ 939540 h 1976275"/>
              <a:gd name="connsiteX13" fmla="*/ 844672 w 1855452"/>
              <a:gd name="connsiteY13" fmla="*/ 1062653 h 1976275"/>
              <a:gd name="connsiteX14" fmla="*/ 1019615 w 1855452"/>
              <a:gd name="connsiteY14" fmla="*/ 1088571 h 1976275"/>
              <a:gd name="connsiteX15" fmla="*/ 1149202 w 1855452"/>
              <a:gd name="connsiteY15" fmla="*/ 1153367 h 1976275"/>
              <a:gd name="connsiteX16" fmla="*/ 1278789 w 1855452"/>
              <a:gd name="connsiteY16" fmla="*/ 1315357 h 1976275"/>
              <a:gd name="connsiteX17" fmla="*/ 1382459 w 1855452"/>
              <a:gd name="connsiteY17" fmla="*/ 1419030 h 1976275"/>
              <a:gd name="connsiteX18" fmla="*/ 1486129 w 1855452"/>
              <a:gd name="connsiteY18" fmla="*/ 1457908 h 1976275"/>
              <a:gd name="connsiteX19" fmla="*/ 1518526 w 1855452"/>
              <a:gd name="connsiteY19" fmla="*/ 1516224 h 1976275"/>
              <a:gd name="connsiteX20" fmla="*/ 1550922 w 1855452"/>
              <a:gd name="connsiteY20" fmla="*/ 1600459 h 1976275"/>
              <a:gd name="connsiteX21" fmla="*/ 1712906 w 1855452"/>
              <a:gd name="connsiteY21" fmla="*/ 1736530 h 1976275"/>
              <a:gd name="connsiteX22" fmla="*/ 1777700 w 1855452"/>
              <a:gd name="connsiteY22" fmla="*/ 1833724 h 1976275"/>
              <a:gd name="connsiteX23" fmla="*/ 1855452 w 1855452"/>
              <a:gd name="connsiteY23" fmla="*/ 1976275 h 1976275"/>
              <a:gd name="connsiteX0" fmla="*/ 47710 w 1855452"/>
              <a:gd name="connsiteY0" fmla="*/ 0 h 1976275"/>
              <a:gd name="connsiteX1" fmla="*/ 80107 w 1855452"/>
              <a:gd name="connsiteY1" fmla="*/ 90713 h 1976275"/>
              <a:gd name="connsiteX2" fmla="*/ 28272 w 1855452"/>
              <a:gd name="connsiteY2" fmla="*/ 149030 h 1976275"/>
              <a:gd name="connsiteX3" fmla="*/ 2355 w 1855452"/>
              <a:gd name="connsiteY3" fmla="*/ 265663 h 1976275"/>
              <a:gd name="connsiteX4" fmla="*/ 86587 w 1855452"/>
              <a:gd name="connsiteY4" fmla="*/ 323979 h 1976275"/>
              <a:gd name="connsiteX5" fmla="*/ 144901 w 1855452"/>
              <a:gd name="connsiteY5" fmla="*/ 265663 h 1976275"/>
              <a:gd name="connsiteX6" fmla="*/ 216174 w 1855452"/>
              <a:gd name="connsiteY6" fmla="*/ 298061 h 1976275"/>
              <a:gd name="connsiteX7" fmla="*/ 268009 w 1855452"/>
              <a:gd name="connsiteY7" fmla="*/ 401734 h 1976275"/>
              <a:gd name="connsiteX8" fmla="*/ 306885 w 1855452"/>
              <a:gd name="connsiteY8" fmla="*/ 511887 h 1976275"/>
              <a:gd name="connsiteX9" fmla="*/ 384637 w 1855452"/>
              <a:gd name="connsiteY9" fmla="*/ 583163 h 1976275"/>
              <a:gd name="connsiteX10" fmla="*/ 501266 w 1855452"/>
              <a:gd name="connsiteY10" fmla="*/ 641479 h 1976275"/>
              <a:gd name="connsiteX11" fmla="*/ 611415 w 1855452"/>
              <a:gd name="connsiteY11" fmla="*/ 771071 h 1976275"/>
              <a:gd name="connsiteX12" fmla="*/ 734523 w 1855452"/>
              <a:gd name="connsiteY12" fmla="*/ 939540 h 1976275"/>
              <a:gd name="connsiteX13" fmla="*/ 844672 w 1855452"/>
              <a:gd name="connsiteY13" fmla="*/ 1062653 h 1976275"/>
              <a:gd name="connsiteX14" fmla="*/ 1019615 w 1855452"/>
              <a:gd name="connsiteY14" fmla="*/ 1088571 h 1976275"/>
              <a:gd name="connsiteX15" fmla="*/ 1149202 w 1855452"/>
              <a:gd name="connsiteY15" fmla="*/ 1153367 h 1976275"/>
              <a:gd name="connsiteX16" fmla="*/ 1278789 w 1855452"/>
              <a:gd name="connsiteY16" fmla="*/ 1315357 h 1976275"/>
              <a:gd name="connsiteX17" fmla="*/ 1382459 w 1855452"/>
              <a:gd name="connsiteY17" fmla="*/ 1419030 h 1976275"/>
              <a:gd name="connsiteX18" fmla="*/ 1486129 w 1855452"/>
              <a:gd name="connsiteY18" fmla="*/ 1457908 h 1976275"/>
              <a:gd name="connsiteX19" fmla="*/ 1518526 w 1855452"/>
              <a:gd name="connsiteY19" fmla="*/ 1516224 h 1976275"/>
              <a:gd name="connsiteX20" fmla="*/ 1550922 w 1855452"/>
              <a:gd name="connsiteY20" fmla="*/ 1600459 h 1976275"/>
              <a:gd name="connsiteX21" fmla="*/ 1712906 w 1855452"/>
              <a:gd name="connsiteY21" fmla="*/ 1736530 h 1976275"/>
              <a:gd name="connsiteX22" fmla="*/ 1777700 w 1855452"/>
              <a:gd name="connsiteY22" fmla="*/ 1833724 h 1976275"/>
              <a:gd name="connsiteX23" fmla="*/ 1855452 w 1855452"/>
              <a:gd name="connsiteY23" fmla="*/ 1976275 h 1976275"/>
              <a:gd name="connsiteX0" fmla="*/ 60669 w 1855452"/>
              <a:gd name="connsiteY0" fmla="*/ 0 h 1950357"/>
              <a:gd name="connsiteX1" fmla="*/ 80107 w 1855452"/>
              <a:gd name="connsiteY1" fmla="*/ 64795 h 1950357"/>
              <a:gd name="connsiteX2" fmla="*/ 28272 w 1855452"/>
              <a:gd name="connsiteY2" fmla="*/ 123112 h 1950357"/>
              <a:gd name="connsiteX3" fmla="*/ 2355 w 1855452"/>
              <a:gd name="connsiteY3" fmla="*/ 239745 h 1950357"/>
              <a:gd name="connsiteX4" fmla="*/ 86587 w 1855452"/>
              <a:gd name="connsiteY4" fmla="*/ 298061 h 1950357"/>
              <a:gd name="connsiteX5" fmla="*/ 144901 w 1855452"/>
              <a:gd name="connsiteY5" fmla="*/ 239745 h 1950357"/>
              <a:gd name="connsiteX6" fmla="*/ 216174 w 1855452"/>
              <a:gd name="connsiteY6" fmla="*/ 272143 h 1950357"/>
              <a:gd name="connsiteX7" fmla="*/ 268009 w 1855452"/>
              <a:gd name="connsiteY7" fmla="*/ 375816 h 1950357"/>
              <a:gd name="connsiteX8" fmla="*/ 306885 w 1855452"/>
              <a:gd name="connsiteY8" fmla="*/ 485969 h 1950357"/>
              <a:gd name="connsiteX9" fmla="*/ 384637 w 1855452"/>
              <a:gd name="connsiteY9" fmla="*/ 557245 h 1950357"/>
              <a:gd name="connsiteX10" fmla="*/ 501266 w 1855452"/>
              <a:gd name="connsiteY10" fmla="*/ 615561 h 1950357"/>
              <a:gd name="connsiteX11" fmla="*/ 611415 w 1855452"/>
              <a:gd name="connsiteY11" fmla="*/ 745153 h 1950357"/>
              <a:gd name="connsiteX12" fmla="*/ 734523 w 1855452"/>
              <a:gd name="connsiteY12" fmla="*/ 913622 h 1950357"/>
              <a:gd name="connsiteX13" fmla="*/ 844672 w 1855452"/>
              <a:gd name="connsiteY13" fmla="*/ 1036735 h 1950357"/>
              <a:gd name="connsiteX14" fmla="*/ 1019615 w 1855452"/>
              <a:gd name="connsiteY14" fmla="*/ 1062653 h 1950357"/>
              <a:gd name="connsiteX15" fmla="*/ 1149202 w 1855452"/>
              <a:gd name="connsiteY15" fmla="*/ 1127449 h 1950357"/>
              <a:gd name="connsiteX16" fmla="*/ 1278789 w 1855452"/>
              <a:gd name="connsiteY16" fmla="*/ 1289439 h 1950357"/>
              <a:gd name="connsiteX17" fmla="*/ 1382459 w 1855452"/>
              <a:gd name="connsiteY17" fmla="*/ 1393112 h 1950357"/>
              <a:gd name="connsiteX18" fmla="*/ 1486129 w 1855452"/>
              <a:gd name="connsiteY18" fmla="*/ 1431990 h 1950357"/>
              <a:gd name="connsiteX19" fmla="*/ 1518526 w 1855452"/>
              <a:gd name="connsiteY19" fmla="*/ 1490306 h 1950357"/>
              <a:gd name="connsiteX20" fmla="*/ 1550922 w 1855452"/>
              <a:gd name="connsiteY20" fmla="*/ 1574541 h 1950357"/>
              <a:gd name="connsiteX21" fmla="*/ 1712906 w 1855452"/>
              <a:gd name="connsiteY21" fmla="*/ 1710612 h 1950357"/>
              <a:gd name="connsiteX22" fmla="*/ 1777700 w 1855452"/>
              <a:gd name="connsiteY22" fmla="*/ 1807806 h 1950357"/>
              <a:gd name="connsiteX23" fmla="*/ 1855452 w 1855452"/>
              <a:gd name="connsiteY23" fmla="*/ 1950357 h 1950357"/>
              <a:gd name="connsiteX0" fmla="*/ 60747 w 1855530"/>
              <a:gd name="connsiteY0" fmla="*/ 0 h 1950357"/>
              <a:gd name="connsiteX1" fmla="*/ 86665 w 1855530"/>
              <a:gd name="connsiteY1" fmla="*/ 58315 h 1950357"/>
              <a:gd name="connsiteX2" fmla="*/ 28350 w 1855530"/>
              <a:gd name="connsiteY2" fmla="*/ 123112 h 1950357"/>
              <a:gd name="connsiteX3" fmla="*/ 2433 w 1855530"/>
              <a:gd name="connsiteY3" fmla="*/ 239745 h 1950357"/>
              <a:gd name="connsiteX4" fmla="*/ 86665 w 1855530"/>
              <a:gd name="connsiteY4" fmla="*/ 298061 h 1950357"/>
              <a:gd name="connsiteX5" fmla="*/ 144979 w 1855530"/>
              <a:gd name="connsiteY5" fmla="*/ 239745 h 1950357"/>
              <a:gd name="connsiteX6" fmla="*/ 216252 w 1855530"/>
              <a:gd name="connsiteY6" fmla="*/ 272143 h 1950357"/>
              <a:gd name="connsiteX7" fmla="*/ 268087 w 1855530"/>
              <a:gd name="connsiteY7" fmla="*/ 375816 h 1950357"/>
              <a:gd name="connsiteX8" fmla="*/ 306963 w 1855530"/>
              <a:gd name="connsiteY8" fmla="*/ 485969 h 1950357"/>
              <a:gd name="connsiteX9" fmla="*/ 384715 w 1855530"/>
              <a:gd name="connsiteY9" fmla="*/ 557245 h 1950357"/>
              <a:gd name="connsiteX10" fmla="*/ 501344 w 1855530"/>
              <a:gd name="connsiteY10" fmla="*/ 615561 h 1950357"/>
              <a:gd name="connsiteX11" fmla="*/ 611493 w 1855530"/>
              <a:gd name="connsiteY11" fmla="*/ 745153 h 1950357"/>
              <a:gd name="connsiteX12" fmla="*/ 734601 w 1855530"/>
              <a:gd name="connsiteY12" fmla="*/ 913622 h 1950357"/>
              <a:gd name="connsiteX13" fmla="*/ 844750 w 1855530"/>
              <a:gd name="connsiteY13" fmla="*/ 1036735 h 1950357"/>
              <a:gd name="connsiteX14" fmla="*/ 1019693 w 1855530"/>
              <a:gd name="connsiteY14" fmla="*/ 1062653 h 1950357"/>
              <a:gd name="connsiteX15" fmla="*/ 1149280 w 1855530"/>
              <a:gd name="connsiteY15" fmla="*/ 1127449 h 1950357"/>
              <a:gd name="connsiteX16" fmla="*/ 1278867 w 1855530"/>
              <a:gd name="connsiteY16" fmla="*/ 1289439 h 1950357"/>
              <a:gd name="connsiteX17" fmla="*/ 1382537 w 1855530"/>
              <a:gd name="connsiteY17" fmla="*/ 1393112 h 1950357"/>
              <a:gd name="connsiteX18" fmla="*/ 1486207 w 1855530"/>
              <a:gd name="connsiteY18" fmla="*/ 1431990 h 1950357"/>
              <a:gd name="connsiteX19" fmla="*/ 1518604 w 1855530"/>
              <a:gd name="connsiteY19" fmla="*/ 1490306 h 1950357"/>
              <a:gd name="connsiteX20" fmla="*/ 1551000 w 1855530"/>
              <a:gd name="connsiteY20" fmla="*/ 1574541 h 1950357"/>
              <a:gd name="connsiteX21" fmla="*/ 1712984 w 1855530"/>
              <a:gd name="connsiteY21" fmla="*/ 1710612 h 1950357"/>
              <a:gd name="connsiteX22" fmla="*/ 1777778 w 1855530"/>
              <a:gd name="connsiteY22" fmla="*/ 1807806 h 1950357"/>
              <a:gd name="connsiteX23" fmla="*/ 1855530 w 1855530"/>
              <a:gd name="connsiteY23" fmla="*/ 1950357 h 1950357"/>
              <a:gd name="connsiteX0" fmla="*/ 60004 w 1854787"/>
              <a:gd name="connsiteY0" fmla="*/ 0 h 1950357"/>
              <a:gd name="connsiteX1" fmla="*/ 85922 w 1854787"/>
              <a:gd name="connsiteY1" fmla="*/ 58315 h 1950357"/>
              <a:gd name="connsiteX2" fmla="*/ 27607 w 1854787"/>
              <a:gd name="connsiteY2" fmla="*/ 123112 h 1950357"/>
              <a:gd name="connsiteX3" fmla="*/ 1690 w 1854787"/>
              <a:gd name="connsiteY3" fmla="*/ 239745 h 1950357"/>
              <a:gd name="connsiteX4" fmla="*/ 72963 w 1854787"/>
              <a:gd name="connsiteY4" fmla="*/ 278622 h 1950357"/>
              <a:gd name="connsiteX5" fmla="*/ 144236 w 1854787"/>
              <a:gd name="connsiteY5" fmla="*/ 239745 h 1950357"/>
              <a:gd name="connsiteX6" fmla="*/ 215509 w 1854787"/>
              <a:gd name="connsiteY6" fmla="*/ 272143 h 1950357"/>
              <a:gd name="connsiteX7" fmla="*/ 267344 w 1854787"/>
              <a:gd name="connsiteY7" fmla="*/ 375816 h 1950357"/>
              <a:gd name="connsiteX8" fmla="*/ 306220 w 1854787"/>
              <a:gd name="connsiteY8" fmla="*/ 485969 h 1950357"/>
              <a:gd name="connsiteX9" fmla="*/ 383972 w 1854787"/>
              <a:gd name="connsiteY9" fmla="*/ 557245 h 1950357"/>
              <a:gd name="connsiteX10" fmla="*/ 500601 w 1854787"/>
              <a:gd name="connsiteY10" fmla="*/ 615561 h 1950357"/>
              <a:gd name="connsiteX11" fmla="*/ 610750 w 1854787"/>
              <a:gd name="connsiteY11" fmla="*/ 745153 h 1950357"/>
              <a:gd name="connsiteX12" fmla="*/ 733858 w 1854787"/>
              <a:gd name="connsiteY12" fmla="*/ 913622 h 1950357"/>
              <a:gd name="connsiteX13" fmla="*/ 844007 w 1854787"/>
              <a:gd name="connsiteY13" fmla="*/ 1036735 h 1950357"/>
              <a:gd name="connsiteX14" fmla="*/ 1018950 w 1854787"/>
              <a:gd name="connsiteY14" fmla="*/ 1062653 h 1950357"/>
              <a:gd name="connsiteX15" fmla="*/ 1148537 w 1854787"/>
              <a:gd name="connsiteY15" fmla="*/ 1127449 h 1950357"/>
              <a:gd name="connsiteX16" fmla="*/ 1278124 w 1854787"/>
              <a:gd name="connsiteY16" fmla="*/ 1289439 h 1950357"/>
              <a:gd name="connsiteX17" fmla="*/ 1381794 w 1854787"/>
              <a:gd name="connsiteY17" fmla="*/ 1393112 h 1950357"/>
              <a:gd name="connsiteX18" fmla="*/ 1485464 w 1854787"/>
              <a:gd name="connsiteY18" fmla="*/ 1431990 h 1950357"/>
              <a:gd name="connsiteX19" fmla="*/ 1517861 w 1854787"/>
              <a:gd name="connsiteY19" fmla="*/ 1490306 h 1950357"/>
              <a:gd name="connsiteX20" fmla="*/ 1550257 w 1854787"/>
              <a:gd name="connsiteY20" fmla="*/ 1574541 h 1950357"/>
              <a:gd name="connsiteX21" fmla="*/ 1712241 w 1854787"/>
              <a:gd name="connsiteY21" fmla="*/ 1710612 h 1950357"/>
              <a:gd name="connsiteX22" fmla="*/ 1777035 w 1854787"/>
              <a:gd name="connsiteY22" fmla="*/ 1807806 h 1950357"/>
              <a:gd name="connsiteX23" fmla="*/ 1854787 w 1854787"/>
              <a:gd name="connsiteY23" fmla="*/ 1950357 h 1950357"/>
              <a:gd name="connsiteX0" fmla="*/ 53524 w 1854787"/>
              <a:gd name="connsiteY0" fmla="*/ 0 h 1969796"/>
              <a:gd name="connsiteX1" fmla="*/ 85922 w 1854787"/>
              <a:gd name="connsiteY1" fmla="*/ 77754 h 1969796"/>
              <a:gd name="connsiteX2" fmla="*/ 27607 w 1854787"/>
              <a:gd name="connsiteY2" fmla="*/ 142551 h 1969796"/>
              <a:gd name="connsiteX3" fmla="*/ 1690 w 1854787"/>
              <a:gd name="connsiteY3" fmla="*/ 259184 h 1969796"/>
              <a:gd name="connsiteX4" fmla="*/ 72963 w 1854787"/>
              <a:gd name="connsiteY4" fmla="*/ 298061 h 1969796"/>
              <a:gd name="connsiteX5" fmla="*/ 144236 w 1854787"/>
              <a:gd name="connsiteY5" fmla="*/ 259184 h 1969796"/>
              <a:gd name="connsiteX6" fmla="*/ 215509 w 1854787"/>
              <a:gd name="connsiteY6" fmla="*/ 291582 h 1969796"/>
              <a:gd name="connsiteX7" fmla="*/ 267344 w 1854787"/>
              <a:gd name="connsiteY7" fmla="*/ 395255 h 1969796"/>
              <a:gd name="connsiteX8" fmla="*/ 306220 w 1854787"/>
              <a:gd name="connsiteY8" fmla="*/ 505408 h 1969796"/>
              <a:gd name="connsiteX9" fmla="*/ 383972 w 1854787"/>
              <a:gd name="connsiteY9" fmla="*/ 576684 h 1969796"/>
              <a:gd name="connsiteX10" fmla="*/ 500601 w 1854787"/>
              <a:gd name="connsiteY10" fmla="*/ 635000 h 1969796"/>
              <a:gd name="connsiteX11" fmla="*/ 610750 w 1854787"/>
              <a:gd name="connsiteY11" fmla="*/ 764592 h 1969796"/>
              <a:gd name="connsiteX12" fmla="*/ 733858 w 1854787"/>
              <a:gd name="connsiteY12" fmla="*/ 933061 h 1969796"/>
              <a:gd name="connsiteX13" fmla="*/ 844007 w 1854787"/>
              <a:gd name="connsiteY13" fmla="*/ 1056174 h 1969796"/>
              <a:gd name="connsiteX14" fmla="*/ 1018950 w 1854787"/>
              <a:gd name="connsiteY14" fmla="*/ 1082092 h 1969796"/>
              <a:gd name="connsiteX15" fmla="*/ 1148537 w 1854787"/>
              <a:gd name="connsiteY15" fmla="*/ 1146888 h 1969796"/>
              <a:gd name="connsiteX16" fmla="*/ 1278124 w 1854787"/>
              <a:gd name="connsiteY16" fmla="*/ 1308878 h 1969796"/>
              <a:gd name="connsiteX17" fmla="*/ 1381794 w 1854787"/>
              <a:gd name="connsiteY17" fmla="*/ 1412551 h 1969796"/>
              <a:gd name="connsiteX18" fmla="*/ 1485464 w 1854787"/>
              <a:gd name="connsiteY18" fmla="*/ 1451429 h 1969796"/>
              <a:gd name="connsiteX19" fmla="*/ 1517861 w 1854787"/>
              <a:gd name="connsiteY19" fmla="*/ 1509745 h 1969796"/>
              <a:gd name="connsiteX20" fmla="*/ 1550257 w 1854787"/>
              <a:gd name="connsiteY20" fmla="*/ 1593980 h 1969796"/>
              <a:gd name="connsiteX21" fmla="*/ 1712241 w 1854787"/>
              <a:gd name="connsiteY21" fmla="*/ 1730051 h 1969796"/>
              <a:gd name="connsiteX22" fmla="*/ 1777035 w 1854787"/>
              <a:gd name="connsiteY22" fmla="*/ 1827245 h 1969796"/>
              <a:gd name="connsiteX23" fmla="*/ 1854787 w 1854787"/>
              <a:gd name="connsiteY23" fmla="*/ 1969796 h 1969796"/>
              <a:gd name="connsiteX0" fmla="*/ 53397 w 1854660"/>
              <a:gd name="connsiteY0" fmla="*/ 0 h 1969796"/>
              <a:gd name="connsiteX1" fmla="*/ 72188 w 1854660"/>
              <a:gd name="connsiteY1" fmla="*/ 77754 h 1969796"/>
              <a:gd name="connsiteX2" fmla="*/ 27480 w 1854660"/>
              <a:gd name="connsiteY2" fmla="*/ 142551 h 1969796"/>
              <a:gd name="connsiteX3" fmla="*/ 1563 w 1854660"/>
              <a:gd name="connsiteY3" fmla="*/ 259184 h 1969796"/>
              <a:gd name="connsiteX4" fmla="*/ 72836 w 1854660"/>
              <a:gd name="connsiteY4" fmla="*/ 298061 h 1969796"/>
              <a:gd name="connsiteX5" fmla="*/ 144109 w 1854660"/>
              <a:gd name="connsiteY5" fmla="*/ 259184 h 1969796"/>
              <a:gd name="connsiteX6" fmla="*/ 215382 w 1854660"/>
              <a:gd name="connsiteY6" fmla="*/ 291582 h 1969796"/>
              <a:gd name="connsiteX7" fmla="*/ 267217 w 1854660"/>
              <a:gd name="connsiteY7" fmla="*/ 395255 h 1969796"/>
              <a:gd name="connsiteX8" fmla="*/ 306093 w 1854660"/>
              <a:gd name="connsiteY8" fmla="*/ 505408 h 1969796"/>
              <a:gd name="connsiteX9" fmla="*/ 383845 w 1854660"/>
              <a:gd name="connsiteY9" fmla="*/ 576684 h 1969796"/>
              <a:gd name="connsiteX10" fmla="*/ 500474 w 1854660"/>
              <a:gd name="connsiteY10" fmla="*/ 635000 h 1969796"/>
              <a:gd name="connsiteX11" fmla="*/ 610623 w 1854660"/>
              <a:gd name="connsiteY11" fmla="*/ 764592 h 1969796"/>
              <a:gd name="connsiteX12" fmla="*/ 733731 w 1854660"/>
              <a:gd name="connsiteY12" fmla="*/ 933061 h 1969796"/>
              <a:gd name="connsiteX13" fmla="*/ 843880 w 1854660"/>
              <a:gd name="connsiteY13" fmla="*/ 1056174 h 1969796"/>
              <a:gd name="connsiteX14" fmla="*/ 1018823 w 1854660"/>
              <a:gd name="connsiteY14" fmla="*/ 1082092 h 1969796"/>
              <a:gd name="connsiteX15" fmla="*/ 1148410 w 1854660"/>
              <a:gd name="connsiteY15" fmla="*/ 1146888 h 1969796"/>
              <a:gd name="connsiteX16" fmla="*/ 1277997 w 1854660"/>
              <a:gd name="connsiteY16" fmla="*/ 1308878 h 1969796"/>
              <a:gd name="connsiteX17" fmla="*/ 1381667 w 1854660"/>
              <a:gd name="connsiteY17" fmla="*/ 1412551 h 1969796"/>
              <a:gd name="connsiteX18" fmla="*/ 1485337 w 1854660"/>
              <a:gd name="connsiteY18" fmla="*/ 1451429 h 1969796"/>
              <a:gd name="connsiteX19" fmla="*/ 1517734 w 1854660"/>
              <a:gd name="connsiteY19" fmla="*/ 1509745 h 1969796"/>
              <a:gd name="connsiteX20" fmla="*/ 1550130 w 1854660"/>
              <a:gd name="connsiteY20" fmla="*/ 1593980 h 1969796"/>
              <a:gd name="connsiteX21" fmla="*/ 1712114 w 1854660"/>
              <a:gd name="connsiteY21" fmla="*/ 1730051 h 1969796"/>
              <a:gd name="connsiteX22" fmla="*/ 1776908 w 1854660"/>
              <a:gd name="connsiteY22" fmla="*/ 1827245 h 1969796"/>
              <a:gd name="connsiteX23" fmla="*/ 1854660 w 1854660"/>
              <a:gd name="connsiteY23" fmla="*/ 1969796 h 1969796"/>
              <a:gd name="connsiteX0" fmla="*/ 53252 w 1854515"/>
              <a:gd name="connsiteY0" fmla="*/ 0 h 1969796"/>
              <a:gd name="connsiteX1" fmla="*/ 53900 w 1854515"/>
              <a:gd name="connsiteY1" fmla="*/ 86825 h 1969796"/>
              <a:gd name="connsiteX2" fmla="*/ 27335 w 1854515"/>
              <a:gd name="connsiteY2" fmla="*/ 142551 h 1969796"/>
              <a:gd name="connsiteX3" fmla="*/ 1418 w 1854515"/>
              <a:gd name="connsiteY3" fmla="*/ 259184 h 1969796"/>
              <a:gd name="connsiteX4" fmla="*/ 72691 w 1854515"/>
              <a:gd name="connsiteY4" fmla="*/ 298061 h 1969796"/>
              <a:gd name="connsiteX5" fmla="*/ 143964 w 1854515"/>
              <a:gd name="connsiteY5" fmla="*/ 259184 h 1969796"/>
              <a:gd name="connsiteX6" fmla="*/ 215237 w 1854515"/>
              <a:gd name="connsiteY6" fmla="*/ 291582 h 1969796"/>
              <a:gd name="connsiteX7" fmla="*/ 267072 w 1854515"/>
              <a:gd name="connsiteY7" fmla="*/ 395255 h 1969796"/>
              <a:gd name="connsiteX8" fmla="*/ 305948 w 1854515"/>
              <a:gd name="connsiteY8" fmla="*/ 505408 h 1969796"/>
              <a:gd name="connsiteX9" fmla="*/ 383700 w 1854515"/>
              <a:gd name="connsiteY9" fmla="*/ 576684 h 1969796"/>
              <a:gd name="connsiteX10" fmla="*/ 500329 w 1854515"/>
              <a:gd name="connsiteY10" fmla="*/ 635000 h 1969796"/>
              <a:gd name="connsiteX11" fmla="*/ 610478 w 1854515"/>
              <a:gd name="connsiteY11" fmla="*/ 764592 h 1969796"/>
              <a:gd name="connsiteX12" fmla="*/ 733586 w 1854515"/>
              <a:gd name="connsiteY12" fmla="*/ 933061 h 1969796"/>
              <a:gd name="connsiteX13" fmla="*/ 843735 w 1854515"/>
              <a:gd name="connsiteY13" fmla="*/ 1056174 h 1969796"/>
              <a:gd name="connsiteX14" fmla="*/ 1018678 w 1854515"/>
              <a:gd name="connsiteY14" fmla="*/ 1082092 h 1969796"/>
              <a:gd name="connsiteX15" fmla="*/ 1148265 w 1854515"/>
              <a:gd name="connsiteY15" fmla="*/ 1146888 h 1969796"/>
              <a:gd name="connsiteX16" fmla="*/ 1277852 w 1854515"/>
              <a:gd name="connsiteY16" fmla="*/ 1308878 h 1969796"/>
              <a:gd name="connsiteX17" fmla="*/ 1381522 w 1854515"/>
              <a:gd name="connsiteY17" fmla="*/ 1412551 h 1969796"/>
              <a:gd name="connsiteX18" fmla="*/ 1485192 w 1854515"/>
              <a:gd name="connsiteY18" fmla="*/ 1451429 h 1969796"/>
              <a:gd name="connsiteX19" fmla="*/ 1517589 w 1854515"/>
              <a:gd name="connsiteY19" fmla="*/ 1509745 h 1969796"/>
              <a:gd name="connsiteX20" fmla="*/ 1549985 w 1854515"/>
              <a:gd name="connsiteY20" fmla="*/ 1593980 h 1969796"/>
              <a:gd name="connsiteX21" fmla="*/ 1711969 w 1854515"/>
              <a:gd name="connsiteY21" fmla="*/ 1730051 h 1969796"/>
              <a:gd name="connsiteX22" fmla="*/ 1776763 w 1854515"/>
              <a:gd name="connsiteY22" fmla="*/ 1827245 h 1969796"/>
              <a:gd name="connsiteX23" fmla="*/ 1854515 w 1854515"/>
              <a:gd name="connsiteY23" fmla="*/ 1969796 h 1969796"/>
              <a:gd name="connsiteX0" fmla="*/ 70923 w 1872186"/>
              <a:gd name="connsiteY0" fmla="*/ 0 h 1969796"/>
              <a:gd name="connsiteX1" fmla="*/ 71571 w 1872186"/>
              <a:gd name="connsiteY1" fmla="*/ 86825 h 1969796"/>
              <a:gd name="connsiteX2" fmla="*/ 45006 w 1872186"/>
              <a:gd name="connsiteY2" fmla="*/ 142551 h 1969796"/>
              <a:gd name="connsiteX3" fmla="*/ 946 w 1872186"/>
              <a:gd name="connsiteY3" fmla="*/ 290934 h 1969796"/>
              <a:gd name="connsiteX4" fmla="*/ 90362 w 1872186"/>
              <a:gd name="connsiteY4" fmla="*/ 298061 h 1969796"/>
              <a:gd name="connsiteX5" fmla="*/ 161635 w 1872186"/>
              <a:gd name="connsiteY5" fmla="*/ 259184 h 1969796"/>
              <a:gd name="connsiteX6" fmla="*/ 232908 w 1872186"/>
              <a:gd name="connsiteY6" fmla="*/ 291582 h 1969796"/>
              <a:gd name="connsiteX7" fmla="*/ 284743 w 1872186"/>
              <a:gd name="connsiteY7" fmla="*/ 395255 h 1969796"/>
              <a:gd name="connsiteX8" fmla="*/ 323619 w 1872186"/>
              <a:gd name="connsiteY8" fmla="*/ 505408 h 1969796"/>
              <a:gd name="connsiteX9" fmla="*/ 401371 w 1872186"/>
              <a:gd name="connsiteY9" fmla="*/ 576684 h 1969796"/>
              <a:gd name="connsiteX10" fmla="*/ 518000 w 1872186"/>
              <a:gd name="connsiteY10" fmla="*/ 635000 h 1969796"/>
              <a:gd name="connsiteX11" fmla="*/ 628149 w 1872186"/>
              <a:gd name="connsiteY11" fmla="*/ 764592 h 1969796"/>
              <a:gd name="connsiteX12" fmla="*/ 751257 w 1872186"/>
              <a:gd name="connsiteY12" fmla="*/ 933061 h 1969796"/>
              <a:gd name="connsiteX13" fmla="*/ 861406 w 1872186"/>
              <a:gd name="connsiteY13" fmla="*/ 1056174 h 1969796"/>
              <a:gd name="connsiteX14" fmla="*/ 1036349 w 1872186"/>
              <a:gd name="connsiteY14" fmla="*/ 1082092 h 1969796"/>
              <a:gd name="connsiteX15" fmla="*/ 1165936 w 1872186"/>
              <a:gd name="connsiteY15" fmla="*/ 1146888 h 1969796"/>
              <a:gd name="connsiteX16" fmla="*/ 1295523 w 1872186"/>
              <a:gd name="connsiteY16" fmla="*/ 1308878 h 1969796"/>
              <a:gd name="connsiteX17" fmla="*/ 1399193 w 1872186"/>
              <a:gd name="connsiteY17" fmla="*/ 1412551 h 1969796"/>
              <a:gd name="connsiteX18" fmla="*/ 1502863 w 1872186"/>
              <a:gd name="connsiteY18" fmla="*/ 1451429 h 1969796"/>
              <a:gd name="connsiteX19" fmla="*/ 1535260 w 1872186"/>
              <a:gd name="connsiteY19" fmla="*/ 1509745 h 1969796"/>
              <a:gd name="connsiteX20" fmla="*/ 1567656 w 1872186"/>
              <a:gd name="connsiteY20" fmla="*/ 1593980 h 1969796"/>
              <a:gd name="connsiteX21" fmla="*/ 1729640 w 1872186"/>
              <a:gd name="connsiteY21" fmla="*/ 1730051 h 1969796"/>
              <a:gd name="connsiteX22" fmla="*/ 1794434 w 1872186"/>
              <a:gd name="connsiteY22" fmla="*/ 1827245 h 1969796"/>
              <a:gd name="connsiteX23" fmla="*/ 1872186 w 1872186"/>
              <a:gd name="connsiteY23" fmla="*/ 1969796 h 1969796"/>
              <a:gd name="connsiteX0" fmla="*/ 75216 w 1876479"/>
              <a:gd name="connsiteY0" fmla="*/ 0 h 1969796"/>
              <a:gd name="connsiteX1" fmla="*/ 75864 w 1876479"/>
              <a:gd name="connsiteY1" fmla="*/ 86825 h 1969796"/>
              <a:gd name="connsiteX2" fmla="*/ 17549 w 1876479"/>
              <a:gd name="connsiteY2" fmla="*/ 178837 h 1969796"/>
              <a:gd name="connsiteX3" fmla="*/ 5239 w 1876479"/>
              <a:gd name="connsiteY3" fmla="*/ 290934 h 1969796"/>
              <a:gd name="connsiteX4" fmla="*/ 94655 w 1876479"/>
              <a:gd name="connsiteY4" fmla="*/ 298061 h 1969796"/>
              <a:gd name="connsiteX5" fmla="*/ 165928 w 1876479"/>
              <a:gd name="connsiteY5" fmla="*/ 259184 h 1969796"/>
              <a:gd name="connsiteX6" fmla="*/ 237201 w 1876479"/>
              <a:gd name="connsiteY6" fmla="*/ 291582 h 1969796"/>
              <a:gd name="connsiteX7" fmla="*/ 289036 w 1876479"/>
              <a:gd name="connsiteY7" fmla="*/ 395255 h 1969796"/>
              <a:gd name="connsiteX8" fmla="*/ 327912 w 1876479"/>
              <a:gd name="connsiteY8" fmla="*/ 505408 h 1969796"/>
              <a:gd name="connsiteX9" fmla="*/ 405664 w 1876479"/>
              <a:gd name="connsiteY9" fmla="*/ 576684 h 1969796"/>
              <a:gd name="connsiteX10" fmla="*/ 522293 w 1876479"/>
              <a:gd name="connsiteY10" fmla="*/ 635000 h 1969796"/>
              <a:gd name="connsiteX11" fmla="*/ 632442 w 1876479"/>
              <a:gd name="connsiteY11" fmla="*/ 764592 h 1969796"/>
              <a:gd name="connsiteX12" fmla="*/ 755550 w 1876479"/>
              <a:gd name="connsiteY12" fmla="*/ 933061 h 1969796"/>
              <a:gd name="connsiteX13" fmla="*/ 865699 w 1876479"/>
              <a:gd name="connsiteY13" fmla="*/ 1056174 h 1969796"/>
              <a:gd name="connsiteX14" fmla="*/ 1040642 w 1876479"/>
              <a:gd name="connsiteY14" fmla="*/ 1082092 h 1969796"/>
              <a:gd name="connsiteX15" fmla="*/ 1170229 w 1876479"/>
              <a:gd name="connsiteY15" fmla="*/ 1146888 h 1969796"/>
              <a:gd name="connsiteX16" fmla="*/ 1299816 w 1876479"/>
              <a:gd name="connsiteY16" fmla="*/ 1308878 h 1969796"/>
              <a:gd name="connsiteX17" fmla="*/ 1403486 w 1876479"/>
              <a:gd name="connsiteY17" fmla="*/ 1412551 h 1969796"/>
              <a:gd name="connsiteX18" fmla="*/ 1507156 w 1876479"/>
              <a:gd name="connsiteY18" fmla="*/ 1451429 h 1969796"/>
              <a:gd name="connsiteX19" fmla="*/ 1539553 w 1876479"/>
              <a:gd name="connsiteY19" fmla="*/ 1509745 h 1969796"/>
              <a:gd name="connsiteX20" fmla="*/ 1571949 w 1876479"/>
              <a:gd name="connsiteY20" fmla="*/ 1593980 h 1969796"/>
              <a:gd name="connsiteX21" fmla="*/ 1733933 w 1876479"/>
              <a:gd name="connsiteY21" fmla="*/ 1730051 h 1969796"/>
              <a:gd name="connsiteX22" fmla="*/ 1798727 w 1876479"/>
              <a:gd name="connsiteY22" fmla="*/ 1827245 h 1969796"/>
              <a:gd name="connsiteX23" fmla="*/ 1876479 w 1876479"/>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21302 w 1875488"/>
              <a:gd name="connsiteY10" fmla="*/ 635000 h 1969796"/>
              <a:gd name="connsiteX11" fmla="*/ 631451 w 1875488"/>
              <a:gd name="connsiteY11" fmla="*/ 764592 h 1969796"/>
              <a:gd name="connsiteX12" fmla="*/ 754559 w 1875488"/>
              <a:gd name="connsiteY12" fmla="*/ 933061 h 1969796"/>
              <a:gd name="connsiteX13" fmla="*/ 864708 w 1875488"/>
              <a:gd name="connsiteY13" fmla="*/ 1056174 h 1969796"/>
              <a:gd name="connsiteX14" fmla="*/ 1039651 w 1875488"/>
              <a:gd name="connsiteY14" fmla="*/ 1082092 h 1969796"/>
              <a:gd name="connsiteX15" fmla="*/ 1169238 w 1875488"/>
              <a:gd name="connsiteY15" fmla="*/ 1146888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21302 w 1875488"/>
              <a:gd name="connsiteY10" fmla="*/ 635000 h 1969796"/>
              <a:gd name="connsiteX11" fmla="*/ 631451 w 1875488"/>
              <a:gd name="connsiteY11" fmla="*/ 764592 h 1969796"/>
              <a:gd name="connsiteX12" fmla="*/ 754559 w 1875488"/>
              <a:gd name="connsiteY12" fmla="*/ 933061 h 1969796"/>
              <a:gd name="connsiteX13" fmla="*/ 864708 w 1875488"/>
              <a:gd name="connsiteY13" fmla="*/ 1056174 h 1969796"/>
              <a:gd name="connsiteX14" fmla="*/ 1039651 w 1875488"/>
              <a:gd name="connsiteY14" fmla="*/ 1082092 h 1969796"/>
              <a:gd name="connsiteX15" fmla="*/ 1169238 w 1875488"/>
              <a:gd name="connsiteY15" fmla="*/ 1146888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21302 w 1875488"/>
              <a:gd name="connsiteY10" fmla="*/ 635000 h 1969796"/>
              <a:gd name="connsiteX11" fmla="*/ 558879 w 1875488"/>
              <a:gd name="connsiteY11" fmla="*/ 782735 h 1969796"/>
              <a:gd name="connsiteX12" fmla="*/ 754559 w 1875488"/>
              <a:gd name="connsiteY12" fmla="*/ 933061 h 1969796"/>
              <a:gd name="connsiteX13" fmla="*/ 864708 w 1875488"/>
              <a:gd name="connsiteY13" fmla="*/ 1056174 h 1969796"/>
              <a:gd name="connsiteX14" fmla="*/ 1039651 w 1875488"/>
              <a:gd name="connsiteY14" fmla="*/ 1082092 h 1969796"/>
              <a:gd name="connsiteX15" fmla="*/ 1169238 w 1875488"/>
              <a:gd name="connsiteY15" fmla="*/ 1146888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489552 w 1875488"/>
              <a:gd name="connsiteY10" fmla="*/ 625929 h 1969796"/>
              <a:gd name="connsiteX11" fmla="*/ 558879 w 1875488"/>
              <a:gd name="connsiteY11" fmla="*/ 782735 h 1969796"/>
              <a:gd name="connsiteX12" fmla="*/ 754559 w 1875488"/>
              <a:gd name="connsiteY12" fmla="*/ 933061 h 1969796"/>
              <a:gd name="connsiteX13" fmla="*/ 864708 w 1875488"/>
              <a:gd name="connsiteY13" fmla="*/ 1056174 h 1969796"/>
              <a:gd name="connsiteX14" fmla="*/ 1039651 w 1875488"/>
              <a:gd name="connsiteY14" fmla="*/ 1082092 h 1969796"/>
              <a:gd name="connsiteX15" fmla="*/ 1169238 w 1875488"/>
              <a:gd name="connsiteY15" fmla="*/ 1146888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489552 w 1875488"/>
              <a:gd name="connsiteY10" fmla="*/ 625929 h 1969796"/>
              <a:gd name="connsiteX11" fmla="*/ 536201 w 1875488"/>
              <a:gd name="connsiteY11" fmla="*/ 769128 h 1969796"/>
              <a:gd name="connsiteX12" fmla="*/ 754559 w 1875488"/>
              <a:gd name="connsiteY12" fmla="*/ 933061 h 1969796"/>
              <a:gd name="connsiteX13" fmla="*/ 864708 w 1875488"/>
              <a:gd name="connsiteY13" fmla="*/ 1056174 h 1969796"/>
              <a:gd name="connsiteX14" fmla="*/ 1039651 w 1875488"/>
              <a:gd name="connsiteY14" fmla="*/ 1082092 h 1969796"/>
              <a:gd name="connsiteX15" fmla="*/ 1169238 w 1875488"/>
              <a:gd name="connsiteY15" fmla="*/ 1146888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494088 w 1875488"/>
              <a:gd name="connsiteY10" fmla="*/ 625929 h 1969796"/>
              <a:gd name="connsiteX11" fmla="*/ 536201 w 1875488"/>
              <a:gd name="connsiteY11" fmla="*/ 769128 h 1969796"/>
              <a:gd name="connsiteX12" fmla="*/ 754559 w 1875488"/>
              <a:gd name="connsiteY12" fmla="*/ 933061 h 1969796"/>
              <a:gd name="connsiteX13" fmla="*/ 864708 w 1875488"/>
              <a:gd name="connsiteY13" fmla="*/ 1056174 h 1969796"/>
              <a:gd name="connsiteX14" fmla="*/ 1039651 w 1875488"/>
              <a:gd name="connsiteY14" fmla="*/ 1082092 h 1969796"/>
              <a:gd name="connsiteX15" fmla="*/ 1169238 w 1875488"/>
              <a:gd name="connsiteY15" fmla="*/ 1146888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489553 w 1875488"/>
              <a:gd name="connsiteY10" fmla="*/ 635001 h 1969796"/>
              <a:gd name="connsiteX11" fmla="*/ 536201 w 1875488"/>
              <a:gd name="connsiteY11" fmla="*/ 769128 h 1969796"/>
              <a:gd name="connsiteX12" fmla="*/ 754559 w 1875488"/>
              <a:gd name="connsiteY12" fmla="*/ 933061 h 1969796"/>
              <a:gd name="connsiteX13" fmla="*/ 864708 w 1875488"/>
              <a:gd name="connsiteY13" fmla="*/ 1056174 h 1969796"/>
              <a:gd name="connsiteX14" fmla="*/ 1039651 w 1875488"/>
              <a:gd name="connsiteY14" fmla="*/ 1082092 h 1969796"/>
              <a:gd name="connsiteX15" fmla="*/ 1169238 w 1875488"/>
              <a:gd name="connsiteY15" fmla="*/ 1146888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754559 w 1875488"/>
              <a:gd name="connsiteY12" fmla="*/ 933061 h 1969796"/>
              <a:gd name="connsiteX13" fmla="*/ 864708 w 1875488"/>
              <a:gd name="connsiteY13" fmla="*/ 1056174 h 1969796"/>
              <a:gd name="connsiteX14" fmla="*/ 1039651 w 1875488"/>
              <a:gd name="connsiteY14" fmla="*/ 1082092 h 1969796"/>
              <a:gd name="connsiteX15" fmla="*/ 1169238 w 1875488"/>
              <a:gd name="connsiteY15" fmla="*/ 1146888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754559 w 1875488"/>
              <a:gd name="connsiteY12" fmla="*/ 933061 h 1969796"/>
              <a:gd name="connsiteX13" fmla="*/ 864708 w 1875488"/>
              <a:gd name="connsiteY13" fmla="*/ 1056174 h 1969796"/>
              <a:gd name="connsiteX14" fmla="*/ 1039651 w 1875488"/>
              <a:gd name="connsiteY14" fmla="*/ 1082092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754559 w 1875488"/>
              <a:gd name="connsiteY12" fmla="*/ 933061 h 1969796"/>
              <a:gd name="connsiteX13" fmla="*/ 864708 w 1875488"/>
              <a:gd name="connsiteY13" fmla="*/ 1056174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754559 w 1875488"/>
              <a:gd name="connsiteY12" fmla="*/ 933061 h 1969796"/>
              <a:gd name="connsiteX13" fmla="*/ 787600 w 1875488"/>
              <a:gd name="connsiteY13" fmla="*/ 1101532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996561 h 1969796"/>
              <a:gd name="connsiteX13" fmla="*/ 787600 w 1875488"/>
              <a:gd name="connsiteY13" fmla="*/ 1101532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996561 h 1969796"/>
              <a:gd name="connsiteX13" fmla="*/ 764921 w 1875488"/>
              <a:gd name="connsiteY13" fmla="*/ 1124210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996561 h 1969796"/>
              <a:gd name="connsiteX13" fmla="*/ 764921 w 1875488"/>
              <a:gd name="connsiteY13" fmla="*/ 1124210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996561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1010168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97736 w 1875488"/>
              <a:gd name="connsiteY22" fmla="*/ 1827245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1010168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32942 w 1875488"/>
              <a:gd name="connsiteY21" fmla="*/ 1730051 h 1969796"/>
              <a:gd name="connsiteX22" fmla="*/ 1788665 w 1875488"/>
              <a:gd name="connsiteY22" fmla="*/ 1845388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1010168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70958 w 1875488"/>
              <a:gd name="connsiteY20" fmla="*/ 1593980 h 1969796"/>
              <a:gd name="connsiteX21" fmla="*/ 1701192 w 1875488"/>
              <a:gd name="connsiteY21" fmla="*/ 1748194 h 1969796"/>
              <a:gd name="connsiteX22" fmla="*/ 1788665 w 1875488"/>
              <a:gd name="connsiteY22" fmla="*/ 1845388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1010168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38562 w 1875488"/>
              <a:gd name="connsiteY19" fmla="*/ 1509745 h 1969796"/>
              <a:gd name="connsiteX20" fmla="*/ 1561887 w 1875488"/>
              <a:gd name="connsiteY20" fmla="*/ 1625730 h 1969796"/>
              <a:gd name="connsiteX21" fmla="*/ 1701192 w 1875488"/>
              <a:gd name="connsiteY21" fmla="*/ 1748194 h 1969796"/>
              <a:gd name="connsiteX22" fmla="*/ 1788665 w 1875488"/>
              <a:gd name="connsiteY22" fmla="*/ 1845388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1010168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51429 h 1969796"/>
              <a:gd name="connsiteX19" fmla="*/ 1543097 w 1875488"/>
              <a:gd name="connsiteY19" fmla="*/ 1518817 h 1969796"/>
              <a:gd name="connsiteX20" fmla="*/ 1561887 w 1875488"/>
              <a:gd name="connsiteY20" fmla="*/ 1625730 h 1969796"/>
              <a:gd name="connsiteX21" fmla="*/ 1701192 w 1875488"/>
              <a:gd name="connsiteY21" fmla="*/ 1748194 h 1969796"/>
              <a:gd name="connsiteX22" fmla="*/ 1788665 w 1875488"/>
              <a:gd name="connsiteY22" fmla="*/ 1845388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1010168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02495 w 1875488"/>
              <a:gd name="connsiteY17" fmla="*/ 1412551 h 1969796"/>
              <a:gd name="connsiteX18" fmla="*/ 1506165 w 1875488"/>
              <a:gd name="connsiteY18" fmla="*/ 1478644 h 1969796"/>
              <a:gd name="connsiteX19" fmla="*/ 1543097 w 1875488"/>
              <a:gd name="connsiteY19" fmla="*/ 1518817 h 1969796"/>
              <a:gd name="connsiteX20" fmla="*/ 1561887 w 1875488"/>
              <a:gd name="connsiteY20" fmla="*/ 1625730 h 1969796"/>
              <a:gd name="connsiteX21" fmla="*/ 1701192 w 1875488"/>
              <a:gd name="connsiteY21" fmla="*/ 1748194 h 1969796"/>
              <a:gd name="connsiteX22" fmla="*/ 1788665 w 1875488"/>
              <a:gd name="connsiteY22" fmla="*/ 1845388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1010168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298825 w 1875488"/>
              <a:gd name="connsiteY16" fmla="*/ 1308878 h 1969796"/>
              <a:gd name="connsiteX17" fmla="*/ 1452388 w 1875488"/>
              <a:gd name="connsiteY17" fmla="*/ 1485122 h 1969796"/>
              <a:gd name="connsiteX18" fmla="*/ 1506165 w 1875488"/>
              <a:gd name="connsiteY18" fmla="*/ 1478644 h 1969796"/>
              <a:gd name="connsiteX19" fmla="*/ 1543097 w 1875488"/>
              <a:gd name="connsiteY19" fmla="*/ 1518817 h 1969796"/>
              <a:gd name="connsiteX20" fmla="*/ 1561887 w 1875488"/>
              <a:gd name="connsiteY20" fmla="*/ 1625730 h 1969796"/>
              <a:gd name="connsiteX21" fmla="*/ 1701192 w 1875488"/>
              <a:gd name="connsiteY21" fmla="*/ 1748194 h 1969796"/>
              <a:gd name="connsiteX22" fmla="*/ 1788665 w 1875488"/>
              <a:gd name="connsiteY22" fmla="*/ 1845388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1010168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312432 w 1875488"/>
              <a:gd name="connsiteY16" fmla="*/ 1340628 h 1969796"/>
              <a:gd name="connsiteX17" fmla="*/ 1452388 w 1875488"/>
              <a:gd name="connsiteY17" fmla="*/ 1485122 h 1969796"/>
              <a:gd name="connsiteX18" fmla="*/ 1506165 w 1875488"/>
              <a:gd name="connsiteY18" fmla="*/ 1478644 h 1969796"/>
              <a:gd name="connsiteX19" fmla="*/ 1543097 w 1875488"/>
              <a:gd name="connsiteY19" fmla="*/ 1518817 h 1969796"/>
              <a:gd name="connsiteX20" fmla="*/ 1561887 w 1875488"/>
              <a:gd name="connsiteY20" fmla="*/ 1625730 h 1969796"/>
              <a:gd name="connsiteX21" fmla="*/ 1701192 w 1875488"/>
              <a:gd name="connsiteY21" fmla="*/ 1748194 h 1969796"/>
              <a:gd name="connsiteX22" fmla="*/ 1788665 w 1875488"/>
              <a:gd name="connsiteY22" fmla="*/ 1845388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72917 w 1875488"/>
              <a:gd name="connsiteY12" fmla="*/ 1010168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312432 w 1875488"/>
              <a:gd name="connsiteY16" fmla="*/ 1340628 h 1969796"/>
              <a:gd name="connsiteX17" fmla="*/ 1452388 w 1875488"/>
              <a:gd name="connsiteY17" fmla="*/ 1485122 h 1969796"/>
              <a:gd name="connsiteX18" fmla="*/ 1506165 w 1875488"/>
              <a:gd name="connsiteY18" fmla="*/ 1478644 h 1969796"/>
              <a:gd name="connsiteX19" fmla="*/ 1543097 w 1875488"/>
              <a:gd name="connsiteY19" fmla="*/ 1518817 h 1969796"/>
              <a:gd name="connsiteX20" fmla="*/ 1561887 w 1875488"/>
              <a:gd name="connsiteY20" fmla="*/ 1625730 h 1969796"/>
              <a:gd name="connsiteX21" fmla="*/ 1701192 w 1875488"/>
              <a:gd name="connsiteY21" fmla="*/ 1748194 h 1969796"/>
              <a:gd name="connsiteX22" fmla="*/ 1788665 w 1875488"/>
              <a:gd name="connsiteY22" fmla="*/ 1845388 h 1969796"/>
              <a:gd name="connsiteX23" fmla="*/ 1875488 w 1875488"/>
              <a:gd name="connsiteY23" fmla="*/ 1969796 h 1969796"/>
              <a:gd name="connsiteX0" fmla="*/ 74225 w 1875488"/>
              <a:gd name="connsiteY0" fmla="*/ 0 h 1969796"/>
              <a:gd name="connsiteX1" fmla="*/ 74873 w 1875488"/>
              <a:gd name="connsiteY1" fmla="*/ 86825 h 1969796"/>
              <a:gd name="connsiteX2" fmla="*/ 16558 w 1875488"/>
              <a:gd name="connsiteY2" fmla="*/ 178837 h 1969796"/>
              <a:gd name="connsiteX3" fmla="*/ 4248 w 1875488"/>
              <a:gd name="connsiteY3" fmla="*/ 290934 h 1969796"/>
              <a:gd name="connsiteX4" fmla="*/ 80057 w 1875488"/>
              <a:gd name="connsiteY4" fmla="*/ 316204 h 1969796"/>
              <a:gd name="connsiteX5" fmla="*/ 164937 w 1875488"/>
              <a:gd name="connsiteY5" fmla="*/ 259184 h 1969796"/>
              <a:gd name="connsiteX6" fmla="*/ 236210 w 1875488"/>
              <a:gd name="connsiteY6" fmla="*/ 291582 h 1969796"/>
              <a:gd name="connsiteX7" fmla="*/ 288045 w 1875488"/>
              <a:gd name="connsiteY7" fmla="*/ 395255 h 1969796"/>
              <a:gd name="connsiteX8" fmla="*/ 326921 w 1875488"/>
              <a:gd name="connsiteY8" fmla="*/ 505408 h 1969796"/>
              <a:gd name="connsiteX9" fmla="*/ 404673 w 1875488"/>
              <a:gd name="connsiteY9" fmla="*/ 576684 h 1969796"/>
              <a:gd name="connsiteX10" fmla="*/ 503160 w 1875488"/>
              <a:gd name="connsiteY10" fmla="*/ 635001 h 1969796"/>
              <a:gd name="connsiteX11" fmla="*/ 536201 w 1875488"/>
              <a:gd name="connsiteY11" fmla="*/ 769128 h 1969796"/>
              <a:gd name="connsiteX12" fmla="*/ 685876 w 1875488"/>
              <a:gd name="connsiteY12" fmla="*/ 997208 h 1969796"/>
              <a:gd name="connsiteX13" fmla="*/ 787599 w 1875488"/>
              <a:gd name="connsiteY13" fmla="*/ 1124210 h 1969796"/>
              <a:gd name="connsiteX14" fmla="*/ 1012437 w 1875488"/>
              <a:gd name="connsiteY14" fmla="*/ 1136520 h 1969796"/>
              <a:gd name="connsiteX15" fmla="*/ 1169238 w 1875488"/>
              <a:gd name="connsiteY15" fmla="*/ 1183174 h 1969796"/>
              <a:gd name="connsiteX16" fmla="*/ 1312432 w 1875488"/>
              <a:gd name="connsiteY16" fmla="*/ 1340628 h 1969796"/>
              <a:gd name="connsiteX17" fmla="*/ 1452388 w 1875488"/>
              <a:gd name="connsiteY17" fmla="*/ 1485122 h 1969796"/>
              <a:gd name="connsiteX18" fmla="*/ 1506165 w 1875488"/>
              <a:gd name="connsiteY18" fmla="*/ 1478644 h 1969796"/>
              <a:gd name="connsiteX19" fmla="*/ 1543097 w 1875488"/>
              <a:gd name="connsiteY19" fmla="*/ 1518817 h 1969796"/>
              <a:gd name="connsiteX20" fmla="*/ 1561887 w 1875488"/>
              <a:gd name="connsiteY20" fmla="*/ 1625730 h 1969796"/>
              <a:gd name="connsiteX21" fmla="*/ 1701192 w 1875488"/>
              <a:gd name="connsiteY21" fmla="*/ 1748194 h 1969796"/>
              <a:gd name="connsiteX22" fmla="*/ 1788665 w 1875488"/>
              <a:gd name="connsiteY22" fmla="*/ 1845388 h 1969796"/>
              <a:gd name="connsiteX23" fmla="*/ 1875488 w 1875488"/>
              <a:gd name="connsiteY23" fmla="*/ 1969796 h 196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75488" h="1969796">
                <a:moveTo>
                  <a:pt x="74225" y="0"/>
                </a:moveTo>
                <a:cubicBezTo>
                  <a:pt x="73900" y="30346"/>
                  <a:pt x="84484" y="57019"/>
                  <a:pt x="74873" y="86825"/>
                </a:cubicBezTo>
                <a:cubicBezTo>
                  <a:pt x="65262" y="116631"/>
                  <a:pt x="28329" y="144819"/>
                  <a:pt x="16558" y="178837"/>
                </a:cubicBezTo>
                <a:cubicBezTo>
                  <a:pt x="4787" y="212855"/>
                  <a:pt x="-6335" y="268039"/>
                  <a:pt x="4248" y="290934"/>
                </a:cubicBezTo>
                <a:cubicBezTo>
                  <a:pt x="14831" y="313829"/>
                  <a:pt x="53276" y="321496"/>
                  <a:pt x="80057" y="316204"/>
                </a:cubicBezTo>
                <a:cubicBezTo>
                  <a:pt x="106839" y="310912"/>
                  <a:pt x="138912" y="263288"/>
                  <a:pt x="164937" y="259184"/>
                </a:cubicBezTo>
                <a:cubicBezTo>
                  <a:pt x="190962" y="255080"/>
                  <a:pt x="215692" y="268904"/>
                  <a:pt x="236210" y="291582"/>
                </a:cubicBezTo>
                <a:cubicBezTo>
                  <a:pt x="256728" y="314261"/>
                  <a:pt x="272927" y="359618"/>
                  <a:pt x="288045" y="395255"/>
                </a:cubicBezTo>
                <a:cubicBezTo>
                  <a:pt x="303163" y="430892"/>
                  <a:pt x="307483" y="475170"/>
                  <a:pt x="326921" y="505408"/>
                </a:cubicBezTo>
                <a:cubicBezTo>
                  <a:pt x="346359" y="535646"/>
                  <a:pt x="375300" y="555085"/>
                  <a:pt x="404673" y="576684"/>
                </a:cubicBezTo>
                <a:cubicBezTo>
                  <a:pt x="434046" y="598283"/>
                  <a:pt x="481239" y="602927"/>
                  <a:pt x="503160" y="635001"/>
                </a:cubicBezTo>
                <a:cubicBezTo>
                  <a:pt x="525081" y="667075"/>
                  <a:pt x="505748" y="708760"/>
                  <a:pt x="536201" y="769128"/>
                </a:cubicBezTo>
                <a:cubicBezTo>
                  <a:pt x="566654" y="829496"/>
                  <a:pt x="643976" y="938028"/>
                  <a:pt x="685876" y="997208"/>
                </a:cubicBezTo>
                <a:cubicBezTo>
                  <a:pt x="727776" y="1056388"/>
                  <a:pt x="733172" y="1100991"/>
                  <a:pt x="787599" y="1124210"/>
                </a:cubicBezTo>
                <a:cubicBezTo>
                  <a:pt x="842026" y="1147429"/>
                  <a:pt x="948831" y="1126693"/>
                  <a:pt x="1012437" y="1136520"/>
                </a:cubicBezTo>
                <a:cubicBezTo>
                  <a:pt x="1076043" y="1146347"/>
                  <a:pt x="1119239" y="1149156"/>
                  <a:pt x="1169238" y="1183174"/>
                </a:cubicBezTo>
                <a:cubicBezTo>
                  <a:pt x="1219237" y="1217192"/>
                  <a:pt x="1256168" y="1308445"/>
                  <a:pt x="1312432" y="1340628"/>
                </a:cubicBezTo>
                <a:cubicBezTo>
                  <a:pt x="1368696" y="1372811"/>
                  <a:pt x="1420099" y="1462119"/>
                  <a:pt x="1452388" y="1485122"/>
                </a:cubicBezTo>
                <a:cubicBezTo>
                  <a:pt x="1484677" y="1508125"/>
                  <a:pt x="1491047" y="1473028"/>
                  <a:pt x="1506165" y="1478644"/>
                </a:cubicBezTo>
                <a:cubicBezTo>
                  <a:pt x="1521283" y="1484260"/>
                  <a:pt x="1533810" y="1494303"/>
                  <a:pt x="1543097" y="1518817"/>
                </a:cubicBezTo>
                <a:cubicBezTo>
                  <a:pt x="1552384" y="1543331"/>
                  <a:pt x="1535538" y="1587501"/>
                  <a:pt x="1561887" y="1625730"/>
                </a:cubicBezTo>
                <a:cubicBezTo>
                  <a:pt x="1588236" y="1663960"/>
                  <a:pt x="1663396" y="1711584"/>
                  <a:pt x="1701192" y="1748194"/>
                </a:cubicBezTo>
                <a:cubicBezTo>
                  <a:pt x="1738988" y="1784804"/>
                  <a:pt x="1759616" y="1808454"/>
                  <a:pt x="1788665" y="1845388"/>
                </a:cubicBezTo>
                <a:cubicBezTo>
                  <a:pt x="1817714" y="1882322"/>
                  <a:pt x="1875488" y="1969796"/>
                  <a:pt x="1875488" y="1969796"/>
                </a:cubicBezTo>
              </a:path>
            </a:pathLst>
          </a:custGeom>
          <a:ln w="31750">
            <a:solidFill>
              <a:schemeClr val="accent6">
                <a:lumMod val="75000"/>
              </a:schemeClr>
            </a:solidFill>
            <a:prstDash val="sysDot"/>
            <a:headEnd type="oval"/>
            <a:tailEnd type="ova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14400" eaLnBrk="1" fontAlgn="auto" hangingPunct="1">
              <a:spcBef>
                <a:spcPts val="0"/>
              </a:spcBef>
              <a:spcAft>
                <a:spcPts val="0"/>
              </a:spcAft>
            </a:pPr>
            <a:endParaRPr lang="en-US" sz="2800" dirty="0">
              <a:solidFill>
                <a:prstClr val="black"/>
              </a:solidFill>
            </a:endParaRPr>
          </a:p>
        </p:txBody>
      </p:sp>
      <p:sp>
        <p:nvSpPr>
          <p:cNvPr id="45" name="Freeform 44"/>
          <p:cNvSpPr/>
          <p:nvPr/>
        </p:nvSpPr>
        <p:spPr>
          <a:xfrm>
            <a:off x="3673800" y="2029205"/>
            <a:ext cx="1842066" cy="2363958"/>
          </a:xfrm>
          <a:custGeom>
            <a:avLst/>
            <a:gdLst>
              <a:gd name="connsiteX0" fmla="*/ 0 w 1849621"/>
              <a:gd name="connsiteY0" fmla="*/ 32567 h 1969965"/>
              <a:gd name="connsiteX1" fmla="*/ 45356 w 1849621"/>
              <a:gd name="connsiteY1" fmla="*/ 64965 h 1969965"/>
              <a:gd name="connsiteX2" fmla="*/ 84232 w 1849621"/>
              <a:gd name="connsiteY2" fmla="*/ 26088 h 1969965"/>
              <a:gd name="connsiteX3" fmla="*/ 181422 w 1849621"/>
              <a:gd name="connsiteY3" fmla="*/ 45527 h 1969965"/>
              <a:gd name="connsiteX4" fmla="*/ 311009 w 1849621"/>
              <a:gd name="connsiteY4" fmla="*/ 169 h 1969965"/>
              <a:gd name="connsiteX5" fmla="*/ 421159 w 1849621"/>
              <a:gd name="connsiteY5" fmla="*/ 64965 h 1969965"/>
              <a:gd name="connsiteX6" fmla="*/ 453555 w 1849621"/>
              <a:gd name="connsiteY6" fmla="*/ 213996 h 1969965"/>
              <a:gd name="connsiteX7" fmla="*/ 544266 w 1849621"/>
              <a:gd name="connsiteY7" fmla="*/ 317669 h 1969965"/>
              <a:gd name="connsiteX8" fmla="*/ 732168 w 1849621"/>
              <a:gd name="connsiteY8" fmla="*/ 343588 h 1969965"/>
              <a:gd name="connsiteX9" fmla="*/ 913590 w 1849621"/>
              <a:gd name="connsiteY9" fmla="*/ 499098 h 1969965"/>
              <a:gd name="connsiteX10" fmla="*/ 1166285 w 1849621"/>
              <a:gd name="connsiteY10" fmla="*/ 848996 h 1969965"/>
              <a:gd name="connsiteX11" fmla="*/ 1211641 w 1849621"/>
              <a:gd name="connsiteY11" fmla="*/ 1023945 h 1969965"/>
              <a:gd name="connsiteX12" fmla="*/ 1282914 w 1849621"/>
              <a:gd name="connsiteY12" fmla="*/ 1095220 h 1969965"/>
              <a:gd name="connsiteX13" fmla="*/ 1431939 w 1849621"/>
              <a:gd name="connsiteY13" fmla="*/ 1341445 h 1969965"/>
              <a:gd name="connsiteX14" fmla="*/ 1503212 w 1849621"/>
              <a:gd name="connsiteY14" fmla="*/ 1432159 h 1969965"/>
              <a:gd name="connsiteX15" fmla="*/ 1691114 w 1849621"/>
              <a:gd name="connsiteY15" fmla="*/ 1561751 h 1969965"/>
              <a:gd name="connsiteX16" fmla="*/ 1846618 w 1849621"/>
              <a:gd name="connsiteY16" fmla="*/ 1710782 h 1969965"/>
              <a:gd name="connsiteX17" fmla="*/ 1794783 w 1849621"/>
              <a:gd name="connsiteY17" fmla="*/ 1833894 h 1969965"/>
              <a:gd name="connsiteX18" fmla="*/ 1807742 w 1849621"/>
              <a:gd name="connsiteY18" fmla="*/ 1969965 h 1969965"/>
              <a:gd name="connsiteX0" fmla="*/ 0 w 1849621"/>
              <a:gd name="connsiteY0" fmla="*/ 32567 h 1969965"/>
              <a:gd name="connsiteX1" fmla="*/ 45356 w 1849621"/>
              <a:gd name="connsiteY1" fmla="*/ 64965 h 1969965"/>
              <a:gd name="connsiteX2" fmla="*/ 84232 w 1849621"/>
              <a:gd name="connsiteY2" fmla="*/ 26088 h 1969965"/>
              <a:gd name="connsiteX3" fmla="*/ 181422 w 1849621"/>
              <a:gd name="connsiteY3" fmla="*/ 45527 h 1969965"/>
              <a:gd name="connsiteX4" fmla="*/ 311009 w 1849621"/>
              <a:gd name="connsiteY4" fmla="*/ 169 h 1969965"/>
              <a:gd name="connsiteX5" fmla="*/ 421159 w 1849621"/>
              <a:gd name="connsiteY5" fmla="*/ 64965 h 1969965"/>
              <a:gd name="connsiteX6" fmla="*/ 453555 w 1849621"/>
              <a:gd name="connsiteY6" fmla="*/ 213996 h 1969965"/>
              <a:gd name="connsiteX7" fmla="*/ 544266 w 1849621"/>
              <a:gd name="connsiteY7" fmla="*/ 317669 h 1969965"/>
              <a:gd name="connsiteX8" fmla="*/ 732168 w 1849621"/>
              <a:gd name="connsiteY8" fmla="*/ 343588 h 1969965"/>
              <a:gd name="connsiteX9" fmla="*/ 913590 w 1849621"/>
              <a:gd name="connsiteY9" fmla="*/ 499098 h 1969965"/>
              <a:gd name="connsiteX10" fmla="*/ 1166285 w 1849621"/>
              <a:gd name="connsiteY10" fmla="*/ 848996 h 1969965"/>
              <a:gd name="connsiteX11" fmla="*/ 1211641 w 1849621"/>
              <a:gd name="connsiteY11" fmla="*/ 1023945 h 1969965"/>
              <a:gd name="connsiteX12" fmla="*/ 1282914 w 1849621"/>
              <a:gd name="connsiteY12" fmla="*/ 1095220 h 1969965"/>
              <a:gd name="connsiteX13" fmla="*/ 1431939 w 1849621"/>
              <a:gd name="connsiteY13" fmla="*/ 1341445 h 1969965"/>
              <a:gd name="connsiteX14" fmla="*/ 1503212 w 1849621"/>
              <a:gd name="connsiteY14" fmla="*/ 1432159 h 1969965"/>
              <a:gd name="connsiteX15" fmla="*/ 1691114 w 1849621"/>
              <a:gd name="connsiteY15" fmla="*/ 1561751 h 1969965"/>
              <a:gd name="connsiteX16" fmla="*/ 1846618 w 1849621"/>
              <a:gd name="connsiteY16" fmla="*/ 1710782 h 1969965"/>
              <a:gd name="connsiteX17" fmla="*/ 1794783 w 1849621"/>
              <a:gd name="connsiteY17" fmla="*/ 1833894 h 1969965"/>
              <a:gd name="connsiteX18" fmla="*/ 1807742 w 1849621"/>
              <a:gd name="connsiteY18" fmla="*/ 1969965 h 1969965"/>
              <a:gd name="connsiteX0" fmla="*/ 0 w 1847992"/>
              <a:gd name="connsiteY0" fmla="*/ 32567 h 1969965"/>
              <a:gd name="connsiteX1" fmla="*/ 45356 w 1847992"/>
              <a:gd name="connsiteY1" fmla="*/ 64965 h 1969965"/>
              <a:gd name="connsiteX2" fmla="*/ 84232 w 1847992"/>
              <a:gd name="connsiteY2" fmla="*/ 26088 h 1969965"/>
              <a:gd name="connsiteX3" fmla="*/ 181422 w 1847992"/>
              <a:gd name="connsiteY3" fmla="*/ 45527 h 1969965"/>
              <a:gd name="connsiteX4" fmla="*/ 311009 w 1847992"/>
              <a:gd name="connsiteY4" fmla="*/ 169 h 1969965"/>
              <a:gd name="connsiteX5" fmla="*/ 421159 w 1847992"/>
              <a:gd name="connsiteY5" fmla="*/ 64965 h 1969965"/>
              <a:gd name="connsiteX6" fmla="*/ 453555 w 1847992"/>
              <a:gd name="connsiteY6" fmla="*/ 213996 h 1969965"/>
              <a:gd name="connsiteX7" fmla="*/ 544266 w 1847992"/>
              <a:gd name="connsiteY7" fmla="*/ 317669 h 1969965"/>
              <a:gd name="connsiteX8" fmla="*/ 732168 w 1847992"/>
              <a:gd name="connsiteY8" fmla="*/ 343588 h 1969965"/>
              <a:gd name="connsiteX9" fmla="*/ 913590 w 1847992"/>
              <a:gd name="connsiteY9" fmla="*/ 499098 h 1969965"/>
              <a:gd name="connsiteX10" fmla="*/ 1166285 w 1847992"/>
              <a:gd name="connsiteY10" fmla="*/ 848996 h 1969965"/>
              <a:gd name="connsiteX11" fmla="*/ 1211641 w 1847992"/>
              <a:gd name="connsiteY11" fmla="*/ 1023945 h 1969965"/>
              <a:gd name="connsiteX12" fmla="*/ 1282914 w 1847992"/>
              <a:gd name="connsiteY12" fmla="*/ 1095220 h 1969965"/>
              <a:gd name="connsiteX13" fmla="*/ 1431939 w 1847992"/>
              <a:gd name="connsiteY13" fmla="*/ 1341445 h 1969965"/>
              <a:gd name="connsiteX14" fmla="*/ 1503212 w 1847992"/>
              <a:gd name="connsiteY14" fmla="*/ 1432159 h 1969965"/>
              <a:gd name="connsiteX15" fmla="*/ 1691114 w 1847992"/>
              <a:gd name="connsiteY15" fmla="*/ 1561751 h 1969965"/>
              <a:gd name="connsiteX16" fmla="*/ 1846618 w 1847992"/>
              <a:gd name="connsiteY16" fmla="*/ 1710782 h 1969965"/>
              <a:gd name="connsiteX17" fmla="*/ 1794783 w 1847992"/>
              <a:gd name="connsiteY17" fmla="*/ 1833894 h 1969965"/>
              <a:gd name="connsiteX18" fmla="*/ 1807742 w 1847992"/>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32168 w 1850231"/>
              <a:gd name="connsiteY8" fmla="*/ 343588 h 1969965"/>
              <a:gd name="connsiteX9" fmla="*/ 913590 w 1850231"/>
              <a:gd name="connsiteY9" fmla="*/ 499098 h 1969965"/>
              <a:gd name="connsiteX10" fmla="*/ 1166285 w 1850231"/>
              <a:gd name="connsiteY10" fmla="*/ 848996 h 1969965"/>
              <a:gd name="connsiteX11" fmla="*/ 1211641 w 1850231"/>
              <a:gd name="connsiteY11" fmla="*/ 1023945 h 1969965"/>
              <a:gd name="connsiteX12" fmla="*/ 1282914 w 1850231"/>
              <a:gd name="connsiteY12" fmla="*/ 1095220 h 1969965"/>
              <a:gd name="connsiteX13" fmla="*/ 1431939 w 1850231"/>
              <a:gd name="connsiteY13" fmla="*/ 1341445 h 1969965"/>
              <a:gd name="connsiteX14" fmla="*/ 1503212 w 1850231"/>
              <a:gd name="connsiteY14" fmla="*/ 1432159 h 1969965"/>
              <a:gd name="connsiteX15" fmla="*/ 1691114 w 1850231"/>
              <a:gd name="connsiteY15" fmla="*/ 1561751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32168 w 1850231"/>
              <a:gd name="connsiteY8" fmla="*/ 343588 h 1969965"/>
              <a:gd name="connsiteX9" fmla="*/ 913590 w 1850231"/>
              <a:gd name="connsiteY9" fmla="*/ 499098 h 1969965"/>
              <a:gd name="connsiteX10" fmla="*/ 1166285 w 1850231"/>
              <a:gd name="connsiteY10" fmla="*/ 848996 h 1969965"/>
              <a:gd name="connsiteX11" fmla="*/ 1211641 w 1850231"/>
              <a:gd name="connsiteY11" fmla="*/ 1023945 h 1969965"/>
              <a:gd name="connsiteX12" fmla="*/ 1282914 w 1850231"/>
              <a:gd name="connsiteY12" fmla="*/ 1095220 h 1969965"/>
              <a:gd name="connsiteX13" fmla="*/ 1431939 w 1850231"/>
              <a:gd name="connsiteY13" fmla="*/ 1341445 h 1969965"/>
              <a:gd name="connsiteX14" fmla="*/ 1503212 w 1850231"/>
              <a:gd name="connsiteY14" fmla="*/ 1432159 h 1969965"/>
              <a:gd name="connsiteX15" fmla="*/ 1691114 w 1850231"/>
              <a:gd name="connsiteY15" fmla="*/ 1568230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32168 w 1850231"/>
              <a:gd name="connsiteY8" fmla="*/ 343588 h 1969965"/>
              <a:gd name="connsiteX9" fmla="*/ 913590 w 1850231"/>
              <a:gd name="connsiteY9" fmla="*/ 499098 h 1969965"/>
              <a:gd name="connsiteX10" fmla="*/ 1166285 w 1850231"/>
              <a:gd name="connsiteY10" fmla="*/ 848996 h 1969965"/>
              <a:gd name="connsiteX11" fmla="*/ 1211641 w 1850231"/>
              <a:gd name="connsiteY11" fmla="*/ 1023945 h 1969965"/>
              <a:gd name="connsiteX12" fmla="*/ 1282914 w 1850231"/>
              <a:gd name="connsiteY12" fmla="*/ 1095220 h 1969965"/>
              <a:gd name="connsiteX13" fmla="*/ 1431939 w 1850231"/>
              <a:gd name="connsiteY13" fmla="*/ 1341445 h 1969965"/>
              <a:gd name="connsiteX14" fmla="*/ 1503212 w 1850231"/>
              <a:gd name="connsiteY14" fmla="*/ 1432159 h 1969965"/>
              <a:gd name="connsiteX15" fmla="*/ 1691114 w 1850231"/>
              <a:gd name="connsiteY15" fmla="*/ 1568230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32168 w 1850231"/>
              <a:gd name="connsiteY8" fmla="*/ 343588 h 1969965"/>
              <a:gd name="connsiteX9" fmla="*/ 913590 w 1850231"/>
              <a:gd name="connsiteY9" fmla="*/ 499098 h 1969965"/>
              <a:gd name="connsiteX10" fmla="*/ 1114450 w 1850231"/>
              <a:gd name="connsiteY10" fmla="*/ 790679 h 1969965"/>
              <a:gd name="connsiteX11" fmla="*/ 1211641 w 1850231"/>
              <a:gd name="connsiteY11" fmla="*/ 1023945 h 1969965"/>
              <a:gd name="connsiteX12" fmla="*/ 1282914 w 1850231"/>
              <a:gd name="connsiteY12" fmla="*/ 1095220 h 1969965"/>
              <a:gd name="connsiteX13" fmla="*/ 1431939 w 1850231"/>
              <a:gd name="connsiteY13" fmla="*/ 1341445 h 1969965"/>
              <a:gd name="connsiteX14" fmla="*/ 1503212 w 1850231"/>
              <a:gd name="connsiteY14" fmla="*/ 1432159 h 1969965"/>
              <a:gd name="connsiteX15" fmla="*/ 1691114 w 1850231"/>
              <a:gd name="connsiteY15" fmla="*/ 1568230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32168 w 1850231"/>
              <a:gd name="connsiteY8" fmla="*/ 343588 h 1969965"/>
              <a:gd name="connsiteX9" fmla="*/ 913590 w 1850231"/>
              <a:gd name="connsiteY9" fmla="*/ 499098 h 1969965"/>
              <a:gd name="connsiteX10" fmla="*/ 1114450 w 1850231"/>
              <a:gd name="connsiteY10" fmla="*/ 790679 h 1969965"/>
              <a:gd name="connsiteX11" fmla="*/ 1179245 w 1850231"/>
              <a:gd name="connsiteY11" fmla="*/ 952669 h 1969965"/>
              <a:gd name="connsiteX12" fmla="*/ 1282914 w 1850231"/>
              <a:gd name="connsiteY12" fmla="*/ 1095220 h 1969965"/>
              <a:gd name="connsiteX13" fmla="*/ 1431939 w 1850231"/>
              <a:gd name="connsiteY13" fmla="*/ 1341445 h 1969965"/>
              <a:gd name="connsiteX14" fmla="*/ 1503212 w 1850231"/>
              <a:gd name="connsiteY14" fmla="*/ 1432159 h 1969965"/>
              <a:gd name="connsiteX15" fmla="*/ 1691114 w 1850231"/>
              <a:gd name="connsiteY15" fmla="*/ 1568230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32168 w 1850231"/>
              <a:gd name="connsiteY8" fmla="*/ 343588 h 1969965"/>
              <a:gd name="connsiteX9" fmla="*/ 913590 w 1850231"/>
              <a:gd name="connsiteY9" fmla="*/ 499098 h 1969965"/>
              <a:gd name="connsiteX10" fmla="*/ 1114450 w 1850231"/>
              <a:gd name="connsiteY10" fmla="*/ 790679 h 1969965"/>
              <a:gd name="connsiteX11" fmla="*/ 1179245 w 1850231"/>
              <a:gd name="connsiteY11" fmla="*/ 952669 h 1969965"/>
              <a:gd name="connsiteX12" fmla="*/ 1269955 w 1850231"/>
              <a:gd name="connsiteY12" fmla="*/ 1030424 h 1969965"/>
              <a:gd name="connsiteX13" fmla="*/ 1431939 w 1850231"/>
              <a:gd name="connsiteY13" fmla="*/ 1341445 h 1969965"/>
              <a:gd name="connsiteX14" fmla="*/ 1503212 w 1850231"/>
              <a:gd name="connsiteY14" fmla="*/ 1432159 h 1969965"/>
              <a:gd name="connsiteX15" fmla="*/ 1691114 w 1850231"/>
              <a:gd name="connsiteY15" fmla="*/ 1568230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32168 w 1850231"/>
              <a:gd name="connsiteY8" fmla="*/ 343588 h 1969965"/>
              <a:gd name="connsiteX9" fmla="*/ 913590 w 1850231"/>
              <a:gd name="connsiteY9" fmla="*/ 499098 h 1969965"/>
              <a:gd name="connsiteX10" fmla="*/ 1114450 w 1850231"/>
              <a:gd name="connsiteY10" fmla="*/ 790679 h 1969965"/>
              <a:gd name="connsiteX11" fmla="*/ 1179245 w 1850231"/>
              <a:gd name="connsiteY11" fmla="*/ 952669 h 1969965"/>
              <a:gd name="connsiteX12" fmla="*/ 1269955 w 1850231"/>
              <a:gd name="connsiteY12" fmla="*/ 1030424 h 1969965"/>
              <a:gd name="connsiteX13" fmla="*/ 1431939 w 1850231"/>
              <a:gd name="connsiteY13" fmla="*/ 1341445 h 1969965"/>
              <a:gd name="connsiteX14" fmla="*/ 1503212 w 1850231"/>
              <a:gd name="connsiteY14" fmla="*/ 1432159 h 1969965"/>
              <a:gd name="connsiteX15" fmla="*/ 1691114 w 1850231"/>
              <a:gd name="connsiteY15" fmla="*/ 1568230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32168 w 1850231"/>
              <a:gd name="connsiteY8" fmla="*/ 343588 h 1969965"/>
              <a:gd name="connsiteX9" fmla="*/ 913590 w 1850231"/>
              <a:gd name="connsiteY9" fmla="*/ 499098 h 1969965"/>
              <a:gd name="connsiteX10" fmla="*/ 1114450 w 1850231"/>
              <a:gd name="connsiteY10" fmla="*/ 790679 h 1969965"/>
              <a:gd name="connsiteX11" fmla="*/ 1172766 w 1850231"/>
              <a:gd name="connsiteY11" fmla="*/ 933231 h 1969965"/>
              <a:gd name="connsiteX12" fmla="*/ 1269955 w 1850231"/>
              <a:gd name="connsiteY12" fmla="*/ 1030424 h 1969965"/>
              <a:gd name="connsiteX13" fmla="*/ 1431939 w 1850231"/>
              <a:gd name="connsiteY13" fmla="*/ 1341445 h 1969965"/>
              <a:gd name="connsiteX14" fmla="*/ 1503212 w 1850231"/>
              <a:gd name="connsiteY14" fmla="*/ 1432159 h 1969965"/>
              <a:gd name="connsiteX15" fmla="*/ 1691114 w 1850231"/>
              <a:gd name="connsiteY15" fmla="*/ 1568230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32168 w 1850231"/>
              <a:gd name="connsiteY8" fmla="*/ 343588 h 1969965"/>
              <a:gd name="connsiteX9" fmla="*/ 913590 w 1850231"/>
              <a:gd name="connsiteY9" fmla="*/ 499098 h 1969965"/>
              <a:gd name="connsiteX10" fmla="*/ 1114450 w 1850231"/>
              <a:gd name="connsiteY10" fmla="*/ 790679 h 1969965"/>
              <a:gd name="connsiteX11" fmla="*/ 1172766 w 1850231"/>
              <a:gd name="connsiteY11" fmla="*/ 933231 h 1969965"/>
              <a:gd name="connsiteX12" fmla="*/ 1269955 w 1850231"/>
              <a:gd name="connsiteY12" fmla="*/ 1030424 h 1969965"/>
              <a:gd name="connsiteX13" fmla="*/ 1431939 w 1850231"/>
              <a:gd name="connsiteY13" fmla="*/ 1341445 h 1969965"/>
              <a:gd name="connsiteX14" fmla="*/ 1503212 w 1850231"/>
              <a:gd name="connsiteY14" fmla="*/ 1432159 h 1969965"/>
              <a:gd name="connsiteX15" fmla="*/ 1691114 w 1850231"/>
              <a:gd name="connsiteY15" fmla="*/ 1568230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32168 w 1850231"/>
              <a:gd name="connsiteY8" fmla="*/ 343588 h 1969965"/>
              <a:gd name="connsiteX9" fmla="*/ 939507 w 1850231"/>
              <a:gd name="connsiteY9" fmla="*/ 499098 h 1969965"/>
              <a:gd name="connsiteX10" fmla="*/ 1114450 w 1850231"/>
              <a:gd name="connsiteY10" fmla="*/ 790679 h 1969965"/>
              <a:gd name="connsiteX11" fmla="*/ 1172766 w 1850231"/>
              <a:gd name="connsiteY11" fmla="*/ 933231 h 1969965"/>
              <a:gd name="connsiteX12" fmla="*/ 1269955 w 1850231"/>
              <a:gd name="connsiteY12" fmla="*/ 1030424 h 1969965"/>
              <a:gd name="connsiteX13" fmla="*/ 1431939 w 1850231"/>
              <a:gd name="connsiteY13" fmla="*/ 1341445 h 1969965"/>
              <a:gd name="connsiteX14" fmla="*/ 1503212 w 1850231"/>
              <a:gd name="connsiteY14" fmla="*/ 1432159 h 1969965"/>
              <a:gd name="connsiteX15" fmla="*/ 1691114 w 1850231"/>
              <a:gd name="connsiteY15" fmla="*/ 1568230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50231"/>
              <a:gd name="connsiteY0" fmla="*/ 32567 h 1969965"/>
              <a:gd name="connsiteX1" fmla="*/ 45356 w 1850231"/>
              <a:gd name="connsiteY1" fmla="*/ 64965 h 1969965"/>
              <a:gd name="connsiteX2" fmla="*/ 84232 w 1850231"/>
              <a:gd name="connsiteY2" fmla="*/ 26088 h 1969965"/>
              <a:gd name="connsiteX3" fmla="*/ 181422 w 1850231"/>
              <a:gd name="connsiteY3" fmla="*/ 45527 h 1969965"/>
              <a:gd name="connsiteX4" fmla="*/ 311009 w 1850231"/>
              <a:gd name="connsiteY4" fmla="*/ 169 h 1969965"/>
              <a:gd name="connsiteX5" fmla="*/ 421159 w 1850231"/>
              <a:gd name="connsiteY5" fmla="*/ 64965 h 1969965"/>
              <a:gd name="connsiteX6" fmla="*/ 453555 w 1850231"/>
              <a:gd name="connsiteY6" fmla="*/ 213996 h 1969965"/>
              <a:gd name="connsiteX7" fmla="*/ 544266 w 1850231"/>
              <a:gd name="connsiteY7" fmla="*/ 317669 h 1969965"/>
              <a:gd name="connsiteX8" fmla="*/ 758085 w 1850231"/>
              <a:gd name="connsiteY8" fmla="*/ 350068 h 1969965"/>
              <a:gd name="connsiteX9" fmla="*/ 939507 w 1850231"/>
              <a:gd name="connsiteY9" fmla="*/ 499098 h 1969965"/>
              <a:gd name="connsiteX10" fmla="*/ 1114450 w 1850231"/>
              <a:gd name="connsiteY10" fmla="*/ 790679 h 1969965"/>
              <a:gd name="connsiteX11" fmla="*/ 1172766 w 1850231"/>
              <a:gd name="connsiteY11" fmla="*/ 933231 h 1969965"/>
              <a:gd name="connsiteX12" fmla="*/ 1269955 w 1850231"/>
              <a:gd name="connsiteY12" fmla="*/ 1030424 h 1969965"/>
              <a:gd name="connsiteX13" fmla="*/ 1431939 w 1850231"/>
              <a:gd name="connsiteY13" fmla="*/ 1341445 h 1969965"/>
              <a:gd name="connsiteX14" fmla="*/ 1503212 w 1850231"/>
              <a:gd name="connsiteY14" fmla="*/ 1432159 h 1969965"/>
              <a:gd name="connsiteX15" fmla="*/ 1691114 w 1850231"/>
              <a:gd name="connsiteY15" fmla="*/ 1568230 h 1969965"/>
              <a:gd name="connsiteX16" fmla="*/ 1846618 w 1850231"/>
              <a:gd name="connsiteY16" fmla="*/ 1710782 h 1969965"/>
              <a:gd name="connsiteX17" fmla="*/ 1801263 w 1850231"/>
              <a:gd name="connsiteY17" fmla="*/ 1853333 h 1969965"/>
              <a:gd name="connsiteX18" fmla="*/ 1807742 w 1850231"/>
              <a:gd name="connsiteY18" fmla="*/ 1969965 h 1969965"/>
              <a:gd name="connsiteX0" fmla="*/ 0 w 1848411"/>
              <a:gd name="connsiteY0" fmla="*/ 32567 h 1969965"/>
              <a:gd name="connsiteX1" fmla="*/ 45356 w 1848411"/>
              <a:gd name="connsiteY1" fmla="*/ 64965 h 1969965"/>
              <a:gd name="connsiteX2" fmla="*/ 84232 w 1848411"/>
              <a:gd name="connsiteY2" fmla="*/ 26088 h 1969965"/>
              <a:gd name="connsiteX3" fmla="*/ 181422 w 1848411"/>
              <a:gd name="connsiteY3" fmla="*/ 45527 h 1969965"/>
              <a:gd name="connsiteX4" fmla="*/ 311009 w 1848411"/>
              <a:gd name="connsiteY4" fmla="*/ 169 h 1969965"/>
              <a:gd name="connsiteX5" fmla="*/ 421159 w 1848411"/>
              <a:gd name="connsiteY5" fmla="*/ 64965 h 1969965"/>
              <a:gd name="connsiteX6" fmla="*/ 453555 w 1848411"/>
              <a:gd name="connsiteY6" fmla="*/ 213996 h 1969965"/>
              <a:gd name="connsiteX7" fmla="*/ 544266 w 1848411"/>
              <a:gd name="connsiteY7" fmla="*/ 317669 h 1969965"/>
              <a:gd name="connsiteX8" fmla="*/ 758085 w 1848411"/>
              <a:gd name="connsiteY8" fmla="*/ 350068 h 1969965"/>
              <a:gd name="connsiteX9" fmla="*/ 939507 w 1848411"/>
              <a:gd name="connsiteY9" fmla="*/ 499098 h 1969965"/>
              <a:gd name="connsiteX10" fmla="*/ 1114450 w 1848411"/>
              <a:gd name="connsiteY10" fmla="*/ 790679 h 1969965"/>
              <a:gd name="connsiteX11" fmla="*/ 1172766 w 1848411"/>
              <a:gd name="connsiteY11" fmla="*/ 933231 h 1969965"/>
              <a:gd name="connsiteX12" fmla="*/ 1269955 w 1848411"/>
              <a:gd name="connsiteY12" fmla="*/ 1030424 h 1969965"/>
              <a:gd name="connsiteX13" fmla="*/ 1431939 w 1848411"/>
              <a:gd name="connsiteY13" fmla="*/ 1341445 h 1969965"/>
              <a:gd name="connsiteX14" fmla="*/ 1503212 w 1848411"/>
              <a:gd name="connsiteY14" fmla="*/ 1432159 h 1969965"/>
              <a:gd name="connsiteX15" fmla="*/ 1691114 w 1848411"/>
              <a:gd name="connsiteY15" fmla="*/ 1568230 h 1969965"/>
              <a:gd name="connsiteX16" fmla="*/ 1846618 w 1848411"/>
              <a:gd name="connsiteY16" fmla="*/ 1710782 h 1969965"/>
              <a:gd name="connsiteX17" fmla="*/ 1801263 w 1848411"/>
              <a:gd name="connsiteY17" fmla="*/ 1853333 h 1969965"/>
              <a:gd name="connsiteX18" fmla="*/ 1807742 w 1848411"/>
              <a:gd name="connsiteY18" fmla="*/ 1969965 h 1969965"/>
              <a:gd name="connsiteX0" fmla="*/ 0 w 1841931"/>
              <a:gd name="connsiteY0" fmla="*/ 13128 h 1969965"/>
              <a:gd name="connsiteX1" fmla="*/ 38876 w 1841931"/>
              <a:gd name="connsiteY1" fmla="*/ 64965 h 1969965"/>
              <a:gd name="connsiteX2" fmla="*/ 77752 w 1841931"/>
              <a:gd name="connsiteY2" fmla="*/ 26088 h 1969965"/>
              <a:gd name="connsiteX3" fmla="*/ 174942 w 1841931"/>
              <a:gd name="connsiteY3" fmla="*/ 45527 h 1969965"/>
              <a:gd name="connsiteX4" fmla="*/ 304529 w 1841931"/>
              <a:gd name="connsiteY4" fmla="*/ 169 h 1969965"/>
              <a:gd name="connsiteX5" fmla="*/ 414679 w 1841931"/>
              <a:gd name="connsiteY5" fmla="*/ 64965 h 1969965"/>
              <a:gd name="connsiteX6" fmla="*/ 447075 w 1841931"/>
              <a:gd name="connsiteY6" fmla="*/ 213996 h 1969965"/>
              <a:gd name="connsiteX7" fmla="*/ 537786 w 1841931"/>
              <a:gd name="connsiteY7" fmla="*/ 317669 h 1969965"/>
              <a:gd name="connsiteX8" fmla="*/ 751605 w 1841931"/>
              <a:gd name="connsiteY8" fmla="*/ 350068 h 1969965"/>
              <a:gd name="connsiteX9" fmla="*/ 933027 w 1841931"/>
              <a:gd name="connsiteY9" fmla="*/ 499098 h 1969965"/>
              <a:gd name="connsiteX10" fmla="*/ 1107970 w 1841931"/>
              <a:gd name="connsiteY10" fmla="*/ 790679 h 1969965"/>
              <a:gd name="connsiteX11" fmla="*/ 1166286 w 1841931"/>
              <a:gd name="connsiteY11" fmla="*/ 933231 h 1969965"/>
              <a:gd name="connsiteX12" fmla="*/ 1263475 w 1841931"/>
              <a:gd name="connsiteY12" fmla="*/ 1030424 h 1969965"/>
              <a:gd name="connsiteX13" fmla="*/ 1425459 w 1841931"/>
              <a:gd name="connsiteY13" fmla="*/ 1341445 h 1969965"/>
              <a:gd name="connsiteX14" fmla="*/ 1496732 w 1841931"/>
              <a:gd name="connsiteY14" fmla="*/ 1432159 h 1969965"/>
              <a:gd name="connsiteX15" fmla="*/ 1684634 w 1841931"/>
              <a:gd name="connsiteY15" fmla="*/ 1568230 h 1969965"/>
              <a:gd name="connsiteX16" fmla="*/ 1840138 w 1841931"/>
              <a:gd name="connsiteY16" fmla="*/ 1710782 h 1969965"/>
              <a:gd name="connsiteX17" fmla="*/ 1794783 w 1841931"/>
              <a:gd name="connsiteY17" fmla="*/ 1853333 h 1969965"/>
              <a:gd name="connsiteX18" fmla="*/ 1801262 w 1841931"/>
              <a:gd name="connsiteY18" fmla="*/ 1969965 h 1969965"/>
              <a:gd name="connsiteX0" fmla="*/ 0 w 1841931"/>
              <a:gd name="connsiteY0" fmla="*/ 13128 h 1969965"/>
              <a:gd name="connsiteX1" fmla="*/ 38876 w 1841931"/>
              <a:gd name="connsiteY1" fmla="*/ 64965 h 1969965"/>
              <a:gd name="connsiteX2" fmla="*/ 103669 w 1841931"/>
              <a:gd name="connsiteY2" fmla="*/ 26088 h 1969965"/>
              <a:gd name="connsiteX3" fmla="*/ 174942 w 1841931"/>
              <a:gd name="connsiteY3" fmla="*/ 45527 h 1969965"/>
              <a:gd name="connsiteX4" fmla="*/ 304529 w 1841931"/>
              <a:gd name="connsiteY4" fmla="*/ 169 h 1969965"/>
              <a:gd name="connsiteX5" fmla="*/ 414679 w 1841931"/>
              <a:gd name="connsiteY5" fmla="*/ 64965 h 1969965"/>
              <a:gd name="connsiteX6" fmla="*/ 447075 w 1841931"/>
              <a:gd name="connsiteY6" fmla="*/ 213996 h 1969965"/>
              <a:gd name="connsiteX7" fmla="*/ 537786 w 1841931"/>
              <a:gd name="connsiteY7" fmla="*/ 317669 h 1969965"/>
              <a:gd name="connsiteX8" fmla="*/ 751605 w 1841931"/>
              <a:gd name="connsiteY8" fmla="*/ 350068 h 1969965"/>
              <a:gd name="connsiteX9" fmla="*/ 933027 w 1841931"/>
              <a:gd name="connsiteY9" fmla="*/ 499098 h 1969965"/>
              <a:gd name="connsiteX10" fmla="*/ 1107970 w 1841931"/>
              <a:gd name="connsiteY10" fmla="*/ 790679 h 1969965"/>
              <a:gd name="connsiteX11" fmla="*/ 1166286 w 1841931"/>
              <a:gd name="connsiteY11" fmla="*/ 933231 h 1969965"/>
              <a:gd name="connsiteX12" fmla="*/ 1263475 w 1841931"/>
              <a:gd name="connsiteY12" fmla="*/ 1030424 h 1969965"/>
              <a:gd name="connsiteX13" fmla="*/ 1425459 w 1841931"/>
              <a:gd name="connsiteY13" fmla="*/ 1341445 h 1969965"/>
              <a:gd name="connsiteX14" fmla="*/ 1496732 w 1841931"/>
              <a:gd name="connsiteY14" fmla="*/ 1432159 h 1969965"/>
              <a:gd name="connsiteX15" fmla="*/ 1684634 w 1841931"/>
              <a:gd name="connsiteY15" fmla="*/ 1568230 h 1969965"/>
              <a:gd name="connsiteX16" fmla="*/ 1840138 w 1841931"/>
              <a:gd name="connsiteY16" fmla="*/ 1710782 h 1969965"/>
              <a:gd name="connsiteX17" fmla="*/ 1794783 w 1841931"/>
              <a:gd name="connsiteY17" fmla="*/ 1853333 h 1969965"/>
              <a:gd name="connsiteX18" fmla="*/ 1801262 w 1841931"/>
              <a:gd name="connsiteY18" fmla="*/ 1969965 h 1969965"/>
              <a:gd name="connsiteX0" fmla="*/ 0 w 1841931"/>
              <a:gd name="connsiteY0" fmla="*/ 13128 h 1969965"/>
              <a:gd name="connsiteX1" fmla="*/ 38876 w 1841931"/>
              <a:gd name="connsiteY1" fmla="*/ 64965 h 1969965"/>
              <a:gd name="connsiteX2" fmla="*/ 103669 w 1841931"/>
              <a:gd name="connsiteY2" fmla="*/ 26088 h 1969965"/>
              <a:gd name="connsiteX3" fmla="*/ 200859 w 1841931"/>
              <a:gd name="connsiteY3" fmla="*/ 45527 h 1969965"/>
              <a:gd name="connsiteX4" fmla="*/ 304529 w 1841931"/>
              <a:gd name="connsiteY4" fmla="*/ 169 h 1969965"/>
              <a:gd name="connsiteX5" fmla="*/ 414679 w 1841931"/>
              <a:gd name="connsiteY5" fmla="*/ 64965 h 1969965"/>
              <a:gd name="connsiteX6" fmla="*/ 447075 w 1841931"/>
              <a:gd name="connsiteY6" fmla="*/ 213996 h 1969965"/>
              <a:gd name="connsiteX7" fmla="*/ 537786 w 1841931"/>
              <a:gd name="connsiteY7" fmla="*/ 317669 h 1969965"/>
              <a:gd name="connsiteX8" fmla="*/ 751605 w 1841931"/>
              <a:gd name="connsiteY8" fmla="*/ 350068 h 1969965"/>
              <a:gd name="connsiteX9" fmla="*/ 933027 w 1841931"/>
              <a:gd name="connsiteY9" fmla="*/ 499098 h 1969965"/>
              <a:gd name="connsiteX10" fmla="*/ 1107970 w 1841931"/>
              <a:gd name="connsiteY10" fmla="*/ 790679 h 1969965"/>
              <a:gd name="connsiteX11" fmla="*/ 1166286 w 1841931"/>
              <a:gd name="connsiteY11" fmla="*/ 933231 h 1969965"/>
              <a:gd name="connsiteX12" fmla="*/ 1263475 w 1841931"/>
              <a:gd name="connsiteY12" fmla="*/ 1030424 h 1969965"/>
              <a:gd name="connsiteX13" fmla="*/ 1425459 w 1841931"/>
              <a:gd name="connsiteY13" fmla="*/ 1341445 h 1969965"/>
              <a:gd name="connsiteX14" fmla="*/ 1496732 w 1841931"/>
              <a:gd name="connsiteY14" fmla="*/ 1432159 h 1969965"/>
              <a:gd name="connsiteX15" fmla="*/ 1684634 w 1841931"/>
              <a:gd name="connsiteY15" fmla="*/ 1568230 h 1969965"/>
              <a:gd name="connsiteX16" fmla="*/ 1840138 w 1841931"/>
              <a:gd name="connsiteY16" fmla="*/ 1710782 h 1969965"/>
              <a:gd name="connsiteX17" fmla="*/ 1794783 w 1841931"/>
              <a:gd name="connsiteY17" fmla="*/ 1853333 h 1969965"/>
              <a:gd name="connsiteX18" fmla="*/ 1801262 w 1841931"/>
              <a:gd name="connsiteY18" fmla="*/ 1969965 h 1969965"/>
              <a:gd name="connsiteX0" fmla="*/ 0 w 1841931"/>
              <a:gd name="connsiteY0" fmla="*/ 13128 h 1969965"/>
              <a:gd name="connsiteX1" fmla="*/ 38876 w 1841931"/>
              <a:gd name="connsiteY1" fmla="*/ 64965 h 1969965"/>
              <a:gd name="connsiteX2" fmla="*/ 116628 w 1841931"/>
              <a:gd name="connsiteY2" fmla="*/ 26088 h 1969965"/>
              <a:gd name="connsiteX3" fmla="*/ 200859 w 1841931"/>
              <a:gd name="connsiteY3" fmla="*/ 45527 h 1969965"/>
              <a:gd name="connsiteX4" fmla="*/ 304529 w 1841931"/>
              <a:gd name="connsiteY4" fmla="*/ 169 h 1969965"/>
              <a:gd name="connsiteX5" fmla="*/ 414679 w 1841931"/>
              <a:gd name="connsiteY5" fmla="*/ 64965 h 1969965"/>
              <a:gd name="connsiteX6" fmla="*/ 447075 w 1841931"/>
              <a:gd name="connsiteY6" fmla="*/ 213996 h 1969965"/>
              <a:gd name="connsiteX7" fmla="*/ 537786 w 1841931"/>
              <a:gd name="connsiteY7" fmla="*/ 317669 h 1969965"/>
              <a:gd name="connsiteX8" fmla="*/ 751605 w 1841931"/>
              <a:gd name="connsiteY8" fmla="*/ 350068 h 1969965"/>
              <a:gd name="connsiteX9" fmla="*/ 933027 w 1841931"/>
              <a:gd name="connsiteY9" fmla="*/ 499098 h 1969965"/>
              <a:gd name="connsiteX10" fmla="*/ 1107970 w 1841931"/>
              <a:gd name="connsiteY10" fmla="*/ 790679 h 1969965"/>
              <a:gd name="connsiteX11" fmla="*/ 1166286 w 1841931"/>
              <a:gd name="connsiteY11" fmla="*/ 933231 h 1969965"/>
              <a:gd name="connsiteX12" fmla="*/ 1263475 w 1841931"/>
              <a:gd name="connsiteY12" fmla="*/ 1030424 h 1969965"/>
              <a:gd name="connsiteX13" fmla="*/ 1425459 w 1841931"/>
              <a:gd name="connsiteY13" fmla="*/ 1341445 h 1969965"/>
              <a:gd name="connsiteX14" fmla="*/ 1496732 w 1841931"/>
              <a:gd name="connsiteY14" fmla="*/ 1432159 h 1969965"/>
              <a:gd name="connsiteX15" fmla="*/ 1684634 w 1841931"/>
              <a:gd name="connsiteY15" fmla="*/ 1568230 h 1969965"/>
              <a:gd name="connsiteX16" fmla="*/ 1840138 w 1841931"/>
              <a:gd name="connsiteY16" fmla="*/ 1710782 h 1969965"/>
              <a:gd name="connsiteX17" fmla="*/ 1794783 w 1841931"/>
              <a:gd name="connsiteY17" fmla="*/ 1853333 h 1969965"/>
              <a:gd name="connsiteX18" fmla="*/ 1801262 w 1841931"/>
              <a:gd name="connsiteY18" fmla="*/ 1969965 h 1969965"/>
              <a:gd name="connsiteX0" fmla="*/ 0 w 1841931"/>
              <a:gd name="connsiteY0" fmla="*/ 13128 h 1969965"/>
              <a:gd name="connsiteX1" fmla="*/ 58314 w 1841931"/>
              <a:gd name="connsiteY1" fmla="*/ 58486 h 1969965"/>
              <a:gd name="connsiteX2" fmla="*/ 116628 w 1841931"/>
              <a:gd name="connsiteY2" fmla="*/ 26088 h 1969965"/>
              <a:gd name="connsiteX3" fmla="*/ 200859 w 1841931"/>
              <a:gd name="connsiteY3" fmla="*/ 45527 h 1969965"/>
              <a:gd name="connsiteX4" fmla="*/ 304529 w 1841931"/>
              <a:gd name="connsiteY4" fmla="*/ 169 h 1969965"/>
              <a:gd name="connsiteX5" fmla="*/ 414679 w 1841931"/>
              <a:gd name="connsiteY5" fmla="*/ 64965 h 1969965"/>
              <a:gd name="connsiteX6" fmla="*/ 447075 w 1841931"/>
              <a:gd name="connsiteY6" fmla="*/ 213996 h 1969965"/>
              <a:gd name="connsiteX7" fmla="*/ 537786 w 1841931"/>
              <a:gd name="connsiteY7" fmla="*/ 317669 h 1969965"/>
              <a:gd name="connsiteX8" fmla="*/ 751605 w 1841931"/>
              <a:gd name="connsiteY8" fmla="*/ 350068 h 1969965"/>
              <a:gd name="connsiteX9" fmla="*/ 933027 w 1841931"/>
              <a:gd name="connsiteY9" fmla="*/ 499098 h 1969965"/>
              <a:gd name="connsiteX10" fmla="*/ 1107970 w 1841931"/>
              <a:gd name="connsiteY10" fmla="*/ 790679 h 1969965"/>
              <a:gd name="connsiteX11" fmla="*/ 1166286 w 1841931"/>
              <a:gd name="connsiteY11" fmla="*/ 933231 h 1969965"/>
              <a:gd name="connsiteX12" fmla="*/ 1263475 w 1841931"/>
              <a:gd name="connsiteY12" fmla="*/ 1030424 h 1969965"/>
              <a:gd name="connsiteX13" fmla="*/ 1425459 w 1841931"/>
              <a:gd name="connsiteY13" fmla="*/ 1341445 h 1969965"/>
              <a:gd name="connsiteX14" fmla="*/ 1496732 w 1841931"/>
              <a:gd name="connsiteY14" fmla="*/ 1432159 h 1969965"/>
              <a:gd name="connsiteX15" fmla="*/ 1684634 w 1841931"/>
              <a:gd name="connsiteY15" fmla="*/ 1568230 h 1969965"/>
              <a:gd name="connsiteX16" fmla="*/ 1840138 w 1841931"/>
              <a:gd name="connsiteY16" fmla="*/ 1710782 h 1969965"/>
              <a:gd name="connsiteX17" fmla="*/ 1794783 w 1841931"/>
              <a:gd name="connsiteY17" fmla="*/ 1853333 h 1969965"/>
              <a:gd name="connsiteX18" fmla="*/ 1801262 w 1841931"/>
              <a:gd name="connsiteY18" fmla="*/ 1969965 h 1969965"/>
              <a:gd name="connsiteX0" fmla="*/ 0 w 1842066"/>
              <a:gd name="connsiteY0" fmla="*/ 13128 h 1969965"/>
              <a:gd name="connsiteX1" fmla="*/ 58314 w 1842066"/>
              <a:gd name="connsiteY1" fmla="*/ 58486 h 1969965"/>
              <a:gd name="connsiteX2" fmla="*/ 116628 w 1842066"/>
              <a:gd name="connsiteY2" fmla="*/ 26088 h 1969965"/>
              <a:gd name="connsiteX3" fmla="*/ 200859 w 1842066"/>
              <a:gd name="connsiteY3" fmla="*/ 45527 h 1969965"/>
              <a:gd name="connsiteX4" fmla="*/ 304529 w 1842066"/>
              <a:gd name="connsiteY4" fmla="*/ 169 h 1969965"/>
              <a:gd name="connsiteX5" fmla="*/ 414679 w 1842066"/>
              <a:gd name="connsiteY5" fmla="*/ 64965 h 1969965"/>
              <a:gd name="connsiteX6" fmla="*/ 447075 w 1842066"/>
              <a:gd name="connsiteY6" fmla="*/ 213996 h 1969965"/>
              <a:gd name="connsiteX7" fmla="*/ 537786 w 1842066"/>
              <a:gd name="connsiteY7" fmla="*/ 317669 h 1969965"/>
              <a:gd name="connsiteX8" fmla="*/ 751605 w 1842066"/>
              <a:gd name="connsiteY8" fmla="*/ 350068 h 1969965"/>
              <a:gd name="connsiteX9" fmla="*/ 933027 w 1842066"/>
              <a:gd name="connsiteY9" fmla="*/ 499098 h 1969965"/>
              <a:gd name="connsiteX10" fmla="*/ 1107970 w 1842066"/>
              <a:gd name="connsiteY10" fmla="*/ 790679 h 1969965"/>
              <a:gd name="connsiteX11" fmla="*/ 1166286 w 1842066"/>
              <a:gd name="connsiteY11" fmla="*/ 933231 h 1969965"/>
              <a:gd name="connsiteX12" fmla="*/ 1263475 w 1842066"/>
              <a:gd name="connsiteY12" fmla="*/ 1030424 h 1969965"/>
              <a:gd name="connsiteX13" fmla="*/ 1425459 w 1842066"/>
              <a:gd name="connsiteY13" fmla="*/ 1341445 h 1969965"/>
              <a:gd name="connsiteX14" fmla="*/ 1496732 w 1842066"/>
              <a:gd name="connsiteY14" fmla="*/ 1432159 h 1969965"/>
              <a:gd name="connsiteX15" fmla="*/ 1684634 w 1842066"/>
              <a:gd name="connsiteY15" fmla="*/ 1568230 h 1969965"/>
              <a:gd name="connsiteX16" fmla="*/ 1840138 w 1842066"/>
              <a:gd name="connsiteY16" fmla="*/ 1710782 h 1969965"/>
              <a:gd name="connsiteX17" fmla="*/ 1794783 w 1842066"/>
              <a:gd name="connsiteY17" fmla="*/ 1853333 h 1969965"/>
              <a:gd name="connsiteX18" fmla="*/ 1775345 w 1842066"/>
              <a:gd name="connsiteY18" fmla="*/ 1969965 h 1969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42066" h="1969965">
                <a:moveTo>
                  <a:pt x="0" y="13128"/>
                </a:moveTo>
                <a:cubicBezTo>
                  <a:pt x="15658" y="29867"/>
                  <a:pt x="38876" y="56326"/>
                  <a:pt x="58314" y="58486"/>
                </a:cubicBezTo>
                <a:cubicBezTo>
                  <a:pt x="77752" y="60646"/>
                  <a:pt x="92871" y="28248"/>
                  <a:pt x="116628" y="26088"/>
                </a:cubicBezTo>
                <a:cubicBezTo>
                  <a:pt x="140385" y="23928"/>
                  <a:pt x="169542" y="49847"/>
                  <a:pt x="200859" y="45527"/>
                </a:cubicBezTo>
                <a:cubicBezTo>
                  <a:pt x="232176" y="41207"/>
                  <a:pt x="268892" y="-3071"/>
                  <a:pt x="304529" y="169"/>
                </a:cubicBezTo>
                <a:cubicBezTo>
                  <a:pt x="340166" y="3409"/>
                  <a:pt x="390921" y="29327"/>
                  <a:pt x="414679" y="64965"/>
                </a:cubicBezTo>
                <a:cubicBezTo>
                  <a:pt x="438437" y="100603"/>
                  <a:pt x="426557" y="171879"/>
                  <a:pt x="447075" y="213996"/>
                </a:cubicBezTo>
                <a:cubicBezTo>
                  <a:pt x="467593" y="256113"/>
                  <a:pt x="487031" y="294990"/>
                  <a:pt x="537786" y="317669"/>
                </a:cubicBezTo>
                <a:cubicBezTo>
                  <a:pt x="588541" y="340348"/>
                  <a:pt x="685732" y="319830"/>
                  <a:pt x="751605" y="350068"/>
                </a:cubicBezTo>
                <a:cubicBezTo>
                  <a:pt x="817478" y="380306"/>
                  <a:pt x="873633" y="425663"/>
                  <a:pt x="933027" y="499098"/>
                </a:cubicBezTo>
                <a:cubicBezTo>
                  <a:pt x="992421" y="572533"/>
                  <a:pt x="1069094" y="718324"/>
                  <a:pt x="1107970" y="790679"/>
                </a:cubicBezTo>
                <a:cubicBezTo>
                  <a:pt x="1146846" y="863034"/>
                  <a:pt x="1140369" y="893274"/>
                  <a:pt x="1166286" y="933231"/>
                </a:cubicBezTo>
                <a:cubicBezTo>
                  <a:pt x="1192203" y="973188"/>
                  <a:pt x="1239718" y="962388"/>
                  <a:pt x="1263475" y="1030424"/>
                </a:cubicBezTo>
                <a:cubicBezTo>
                  <a:pt x="1287232" y="1098460"/>
                  <a:pt x="1386583" y="1274489"/>
                  <a:pt x="1425459" y="1341445"/>
                </a:cubicBezTo>
                <a:cubicBezTo>
                  <a:pt x="1464335" y="1408401"/>
                  <a:pt x="1453536" y="1394362"/>
                  <a:pt x="1496732" y="1432159"/>
                </a:cubicBezTo>
                <a:cubicBezTo>
                  <a:pt x="1539928" y="1469956"/>
                  <a:pt x="1627400" y="1534752"/>
                  <a:pt x="1684634" y="1568230"/>
                </a:cubicBezTo>
                <a:cubicBezTo>
                  <a:pt x="1741868" y="1601708"/>
                  <a:pt x="1828260" y="1689184"/>
                  <a:pt x="1840138" y="1710782"/>
                </a:cubicBezTo>
                <a:cubicBezTo>
                  <a:pt x="1852016" y="1732380"/>
                  <a:pt x="1805582" y="1810136"/>
                  <a:pt x="1794783" y="1853333"/>
                </a:cubicBezTo>
                <a:cubicBezTo>
                  <a:pt x="1783984" y="1896530"/>
                  <a:pt x="1775345" y="1969965"/>
                  <a:pt x="1775345" y="1969965"/>
                </a:cubicBezTo>
              </a:path>
            </a:pathLst>
          </a:custGeom>
          <a:ln w="31750" cap="flat">
            <a:solidFill>
              <a:schemeClr val="accent4">
                <a:lumMod val="75000"/>
              </a:schemeClr>
            </a:solidFill>
            <a:prstDash val="solid"/>
            <a:headEnd type="oval"/>
            <a:tailEnd type="ova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14400" eaLnBrk="1" fontAlgn="auto" hangingPunct="1">
              <a:spcBef>
                <a:spcPts val="0"/>
              </a:spcBef>
              <a:spcAft>
                <a:spcPts val="0"/>
              </a:spcAft>
            </a:pPr>
            <a:endParaRPr lang="en-US" sz="2800" dirty="0">
              <a:solidFill>
                <a:prstClr val="black"/>
              </a:solidFill>
            </a:endParaRPr>
          </a:p>
        </p:txBody>
      </p:sp>
      <p:grpSp>
        <p:nvGrpSpPr>
          <p:cNvPr id="46" name="Group 45"/>
          <p:cNvGrpSpPr/>
          <p:nvPr/>
        </p:nvGrpSpPr>
        <p:grpSpPr>
          <a:xfrm>
            <a:off x="34160" y="1386024"/>
            <a:ext cx="3564237" cy="705588"/>
            <a:chOff x="321513" y="799645"/>
            <a:chExt cx="3409707" cy="503138"/>
          </a:xfrm>
        </p:grpSpPr>
        <p:sp>
          <p:nvSpPr>
            <p:cNvPr id="47" name="Rounded Rectangle 46"/>
            <p:cNvSpPr/>
            <p:nvPr/>
          </p:nvSpPr>
          <p:spPr>
            <a:xfrm>
              <a:off x="321513" y="799645"/>
              <a:ext cx="2072810" cy="503138"/>
            </a:xfrm>
            <a:prstGeom prst="roundRect">
              <a:avLst>
                <a:gd name="adj" fmla="val 7895"/>
              </a:avLst>
            </a:prstGeom>
            <a:solidFill>
              <a:schemeClr val="accent1">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Panama Ports Company</a:t>
              </a:r>
            </a:p>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Cristobal</a:t>
              </a:r>
              <a:endParaRPr lang="en-US" sz="1600" b="1" dirty="0">
                <a:solidFill>
                  <a:prstClr val="white"/>
                </a:solidFill>
                <a:effectLst>
                  <a:outerShdw blurRad="38100" dist="38100" dir="2700000" algn="tl">
                    <a:srgbClr val="000000">
                      <a:alpha val="43137"/>
                    </a:srgbClr>
                  </a:outerShdw>
                </a:effectLst>
              </a:endParaRPr>
            </a:p>
          </p:txBody>
        </p:sp>
        <p:cxnSp>
          <p:nvCxnSpPr>
            <p:cNvPr id="48" name="Straight Connector 47"/>
            <p:cNvCxnSpPr>
              <a:endCxn id="47" idx="3"/>
            </p:cNvCxnSpPr>
            <p:nvPr/>
          </p:nvCxnSpPr>
          <p:spPr>
            <a:xfrm flipH="1" flipV="1">
              <a:off x="2394323" y="1051214"/>
              <a:ext cx="1336897" cy="187709"/>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grpSp>
        <p:nvGrpSpPr>
          <p:cNvPr id="49" name="Group 48"/>
          <p:cNvGrpSpPr/>
          <p:nvPr/>
        </p:nvGrpSpPr>
        <p:grpSpPr>
          <a:xfrm>
            <a:off x="3699728" y="862231"/>
            <a:ext cx="2620683" cy="1019444"/>
            <a:chOff x="3647884" y="737966"/>
            <a:chExt cx="2620683" cy="849537"/>
          </a:xfrm>
        </p:grpSpPr>
        <p:sp>
          <p:nvSpPr>
            <p:cNvPr id="50" name="Rounded Rectangle 49"/>
            <p:cNvSpPr/>
            <p:nvPr/>
          </p:nvSpPr>
          <p:spPr>
            <a:xfrm>
              <a:off x="4571192" y="737966"/>
              <a:ext cx="1697375" cy="459222"/>
            </a:xfrm>
            <a:prstGeom prst="roundRect">
              <a:avLst>
                <a:gd name="adj" fmla="val 7895"/>
              </a:avLst>
            </a:prstGeom>
            <a:solidFill>
              <a:srgbClr val="376092"/>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Colon Container Terminal</a:t>
              </a:r>
              <a:endParaRPr lang="en-US" sz="1600" b="1" dirty="0">
                <a:solidFill>
                  <a:prstClr val="white"/>
                </a:solidFill>
                <a:effectLst>
                  <a:outerShdw blurRad="38100" dist="38100" dir="2700000" algn="tl">
                    <a:srgbClr val="000000">
                      <a:alpha val="43137"/>
                    </a:srgbClr>
                  </a:outerShdw>
                </a:effectLst>
              </a:endParaRPr>
            </a:p>
          </p:txBody>
        </p:sp>
        <p:cxnSp>
          <p:nvCxnSpPr>
            <p:cNvPr id="51" name="Straight Connector 50"/>
            <p:cNvCxnSpPr>
              <a:endCxn id="50" idx="1"/>
            </p:cNvCxnSpPr>
            <p:nvPr/>
          </p:nvCxnSpPr>
          <p:spPr>
            <a:xfrm flipV="1">
              <a:off x="3647884" y="967577"/>
              <a:ext cx="923308" cy="619926"/>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grpSp>
        <p:nvGrpSpPr>
          <p:cNvPr id="52" name="Group 51"/>
          <p:cNvGrpSpPr/>
          <p:nvPr/>
        </p:nvGrpSpPr>
        <p:grpSpPr>
          <a:xfrm>
            <a:off x="2128762" y="892618"/>
            <a:ext cx="2324324" cy="1156340"/>
            <a:chOff x="4395632" y="2530829"/>
            <a:chExt cx="2087541" cy="1002410"/>
          </a:xfrm>
        </p:grpSpPr>
        <p:sp>
          <p:nvSpPr>
            <p:cNvPr id="53" name="Rounded Rectangle 52"/>
            <p:cNvSpPr/>
            <p:nvPr/>
          </p:nvSpPr>
          <p:spPr>
            <a:xfrm>
              <a:off x="4395632" y="2530829"/>
              <a:ext cx="2087541" cy="478280"/>
            </a:xfrm>
            <a:prstGeom prst="roundRect">
              <a:avLst>
                <a:gd name="adj" fmla="val 7895"/>
              </a:avLst>
            </a:prstGeom>
            <a:solidFill>
              <a:schemeClr val="accent1">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Manzanillo International Terminal (MIT)</a:t>
              </a:r>
              <a:endParaRPr lang="en-US" sz="1600" b="1" dirty="0">
                <a:solidFill>
                  <a:prstClr val="white"/>
                </a:solidFill>
                <a:effectLst>
                  <a:outerShdw blurRad="38100" dist="38100" dir="2700000" algn="tl">
                    <a:srgbClr val="000000">
                      <a:alpha val="43137"/>
                    </a:srgbClr>
                  </a:outerShdw>
                </a:effectLst>
              </a:endParaRPr>
            </a:p>
          </p:txBody>
        </p:sp>
        <p:cxnSp>
          <p:nvCxnSpPr>
            <p:cNvPr id="54" name="Straight Connector 53"/>
            <p:cNvCxnSpPr>
              <a:endCxn id="53" idx="2"/>
            </p:cNvCxnSpPr>
            <p:nvPr/>
          </p:nvCxnSpPr>
          <p:spPr>
            <a:xfrm flipH="1" flipV="1">
              <a:off x="5439403" y="3009109"/>
              <a:ext cx="384424" cy="524130"/>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grpSp>
        <p:nvGrpSpPr>
          <p:cNvPr id="55" name="Group 54"/>
          <p:cNvGrpSpPr/>
          <p:nvPr/>
        </p:nvGrpSpPr>
        <p:grpSpPr>
          <a:xfrm>
            <a:off x="4273159" y="4699009"/>
            <a:ext cx="1587443" cy="1093657"/>
            <a:chOff x="4273147" y="3915836"/>
            <a:chExt cx="1587443" cy="911381"/>
          </a:xfrm>
        </p:grpSpPr>
        <p:sp>
          <p:nvSpPr>
            <p:cNvPr id="56" name="Rounded Rectangle 55"/>
            <p:cNvSpPr/>
            <p:nvPr/>
          </p:nvSpPr>
          <p:spPr>
            <a:xfrm>
              <a:off x="4273147" y="4410255"/>
              <a:ext cx="1587443" cy="416962"/>
            </a:xfrm>
            <a:prstGeom prst="roundRect">
              <a:avLst>
                <a:gd name="adj" fmla="val 7895"/>
              </a:avLst>
            </a:prstGeom>
            <a:solidFill>
              <a:schemeClr val="accent3">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PSA</a:t>
              </a:r>
              <a:endParaRPr lang="en-US" sz="1600" b="1" dirty="0">
                <a:solidFill>
                  <a:prstClr val="white"/>
                </a:solidFill>
                <a:effectLst>
                  <a:outerShdw blurRad="38100" dist="38100" dir="2700000" algn="tl">
                    <a:srgbClr val="000000">
                      <a:alpha val="43137"/>
                    </a:srgbClr>
                  </a:outerShdw>
                </a:effectLst>
              </a:endParaRPr>
            </a:p>
          </p:txBody>
        </p:sp>
        <p:cxnSp>
          <p:nvCxnSpPr>
            <p:cNvPr id="57" name="Straight Connector 56"/>
            <p:cNvCxnSpPr/>
            <p:nvPr/>
          </p:nvCxnSpPr>
          <p:spPr>
            <a:xfrm flipH="1">
              <a:off x="5047819" y="3915836"/>
              <a:ext cx="204099" cy="457200"/>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grpSp>
        <p:nvGrpSpPr>
          <p:cNvPr id="58" name="Group 57"/>
          <p:cNvGrpSpPr/>
          <p:nvPr/>
        </p:nvGrpSpPr>
        <p:grpSpPr>
          <a:xfrm>
            <a:off x="5364922" y="4494246"/>
            <a:ext cx="3236641" cy="548640"/>
            <a:chOff x="5371392" y="3738725"/>
            <a:chExt cx="2934261" cy="457200"/>
          </a:xfrm>
        </p:grpSpPr>
        <p:sp>
          <p:nvSpPr>
            <p:cNvPr id="59" name="Rounded Rectangle 58"/>
            <p:cNvSpPr/>
            <p:nvPr/>
          </p:nvSpPr>
          <p:spPr>
            <a:xfrm>
              <a:off x="6233147" y="3738725"/>
              <a:ext cx="2072506" cy="457200"/>
            </a:xfrm>
            <a:prstGeom prst="roundRect">
              <a:avLst>
                <a:gd name="adj" fmla="val 7895"/>
              </a:avLst>
            </a:prstGeom>
            <a:solidFill>
              <a:schemeClr val="accent3">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Panama Ports Company</a:t>
              </a:r>
            </a:p>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Balboa</a:t>
              </a:r>
              <a:endParaRPr lang="en-US" sz="1600" b="1" dirty="0">
                <a:solidFill>
                  <a:prstClr val="white"/>
                </a:solidFill>
                <a:effectLst>
                  <a:outerShdw blurRad="38100" dist="38100" dir="2700000" algn="tl">
                    <a:srgbClr val="000000">
                      <a:alpha val="43137"/>
                    </a:srgbClr>
                  </a:outerShdw>
                </a:effectLst>
              </a:endParaRPr>
            </a:p>
          </p:txBody>
        </p:sp>
        <p:cxnSp>
          <p:nvCxnSpPr>
            <p:cNvPr id="60" name="Straight Connector 59"/>
            <p:cNvCxnSpPr>
              <a:endCxn id="59" idx="1"/>
            </p:cNvCxnSpPr>
            <p:nvPr/>
          </p:nvCxnSpPr>
          <p:spPr>
            <a:xfrm>
              <a:off x="5371392" y="3738725"/>
              <a:ext cx="861755" cy="228600"/>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grpSp>
        <p:nvGrpSpPr>
          <p:cNvPr id="64" name="Group 63"/>
          <p:cNvGrpSpPr/>
          <p:nvPr/>
        </p:nvGrpSpPr>
        <p:grpSpPr>
          <a:xfrm>
            <a:off x="2145728" y="3071358"/>
            <a:ext cx="2055490" cy="602858"/>
            <a:chOff x="700556" y="392822"/>
            <a:chExt cx="2055490" cy="502382"/>
          </a:xfrm>
        </p:grpSpPr>
        <p:sp>
          <p:nvSpPr>
            <p:cNvPr id="65" name="Rounded Rectangle 64"/>
            <p:cNvSpPr/>
            <p:nvPr/>
          </p:nvSpPr>
          <p:spPr>
            <a:xfrm>
              <a:off x="700556" y="392822"/>
              <a:ext cx="1676572" cy="502382"/>
            </a:xfrm>
            <a:prstGeom prst="roundRect">
              <a:avLst>
                <a:gd name="adj" fmla="val 7895"/>
              </a:avLst>
            </a:prstGeom>
            <a:solidFill>
              <a:schemeClr val="accent6">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Transisthmian Railway</a:t>
              </a:r>
              <a:endParaRPr lang="en-US" sz="1600" b="1" dirty="0">
                <a:solidFill>
                  <a:prstClr val="white"/>
                </a:solidFill>
                <a:effectLst>
                  <a:outerShdw blurRad="38100" dist="38100" dir="2700000" algn="tl">
                    <a:srgbClr val="000000">
                      <a:alpha val="43137"/>
                    </a:srgbClr>
                  </a:outerShdw>
                </a:effectLst>
              </a:endParaRPr>
            </a:p>
          </p:txBody>
        </p:sp>
        <p:cxnSp>
          <p:nvCxnSpPr>
            <p:cNvPr id="66" name="Straight Connector 65"/>
            <p:cNvCxnSpPr>
              <a:stCxn id="44" idx="12"/>
              <a:endCxn id="65" idx="3"/>
            </p:cNvCxnSpPr>
            <p:nvPr/>
          </p:nvCxnSpPr>
          <p:spPr>
            <a:xfrm flipH="1">
              <a:off x="2377128" y="573575"/>
              <a:ext cx="378918" cy="70438"/>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grpSp>
        <p:nvGrpSpPr>
          <p:cNvPr id="67" name="Group 66"/>
          <p:cNvGrpSpPr/>
          <p:nvPr/>
        </p:nvGrpSpPr>
        <p:grpSpPr>
          <a:xfrm>
            <a:off x="4681349" y="1902377"/>
            <a:ext cx="2766687" cy="848893"/>
            <a:chOff x="3673798" y="880090"/>
            <a:chExt cx="2766687" cy="707411"/>
          </a:xfrm>
        </p:grpSpPr>
        <p:sp>
          <p:nvSpPr>
            <p:cNvPr id="68" name="Rounded Rectangle 67"/>
            <p:cNvSpPr/>
            <p:nvPr/>
          </p:nvSpPr>
          <p:spPr>
            <a:xfrm>
              <a:off x="4853042" y="880090"/>
              <a:ext cx="1587443" cy="457946"/>
            </a:xfrm>
            <a:prstGeom prst="roundRect">
              <a:avLst>
                <a:gd name="adj" fmla="val 7895"/>
              </a:avLst>
            </a:prstGeom>
            <a:solidFill>
              <a:schemeClr val="accent4">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Transisthmian Highway</a:t>
              </a:r>
              <a:endParaRPr lang="en-US" sz="1600" b="1" dirty="0">
                <a:solidFill>
                  <a:prstClr val="white"/>
                </a:solidFill>
                <a:effectLst>
                  <a:outerShdw blurRad="38100" dist="38100" dir="2700000" algn="tl">
                    <a:srgbClr val="000000">
                      <a:alpha val="43137"/>
                    </a:srgbClr>
                  </a:outerShdw>
                </a:effectLst>
              </a:endParaRPr>
            </a:p>
          </p:txBody>
        </p:sp>
        <p:cxnSp>
          <p:nvCxnSpPr>
            <p:cNvPr id="69" name="Straight Connector 68"/>
            <p:cNvCxnSpPr>
              <a:endCxn id="68" idx="1"/>
            </p:cNvCxnSpPr>
            <p:nvPr/>
          </p:nvCxnSpPr>
          <p:spPr>
            <a:xfrm flipV="1">
              <a:off x="3673798" y="1109063"/>
              <a:ext cx="1179244" cy="478438"/>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sp>
        <p:nvSpPr>
          <p:cNvPr id="70" name="Rectangle 69"/>
          <p:cNvSpPr/>
          <p:nvPr/>
        </p:nvSpPr>
        <p:spPr>
          <a:xfrm>
            <a:off x="-38098" y="4334916"/>
            <a:ext cx="4056885" cy="2523744"/>
          </a:xfrm>
          <a:prstGeom prst="rect">
            <a:avLst/>
          </a:prstGeom>
          <a:solidFill>
            <a:srgbClr val="002D5A">
              <a:alpha val="85000"/>
            </a:srgbClr>
          </a:solidFill>
          <a:ln>
            <a:noFill/>
          </a:ln>
          <a:effectLst/>
        </p:spPr>
        <p:style>
          <a:lnRef idx="1">
            <a:schemeClr val="accent1"/>
          </a:lnRef>
          <a:fillRef idx="3">
            <a:schemeClr val="accent1"/>
          </a:fillRef>
          <a:effectRef idx="2">
            <a:schemeClr val="accent1"/>
          </a:effectRef>
          <a:fontRef idx="minor">
            <a:schemeClr val="lt1"/>
          </a:fontRef>
        </p:style>
        <p:txBody>
          <a:bodyPr lIns="91131" tIns="45558" rIns="91131" bIns="45558" rtlCol="0" anchor="ctr"/>
          <a:lstStyle/>
          <a:p>
            <a:pPr algn="ctr" eaLnBrk="1" fontAlgn="auto" hangingPunct="1">
              <a:spcBef>
                <a:spcPts val="0"/>
              </a:spcBef>
              <a:spcAft>
                <a:spcPts val="0"/>
              </a:spcAft>
            </a:pPr>
            <a:endParaRPr lang="en-US" dirty="0">
              <a:solidFill>
                <a:prstClr val="white"/>
              </a:solidFill>
            </a:endParaRPr>
          </a:p>
        </p:txBody>
      </p:sp>
      <p:graphicFrame>
        <p:nvGraphicFramePr>
          <p:cNvPr id="71" name="Chart 70"/>
          <p:cNvGraphicFramePr>
            <a:graphicFrameLocks/>
          </p:cNvGraphicFramePr>
          <p:nvPr>
            <p:extLst/>
          </p:nvPr>
        </p:nvGraphicFramePr>
        <p:xfrm>
          <a:off x="-48894" y="4547464"/>
          <a:ext cx="4091375" cy="2292566"/>
        </p:xfrm>
        <a:graphic>
          <a:graphicData uri="http://schemas.openxmlformats.org/drawingml/2006/chart">
            <c:chart xmlns:c="http://schemas.openxmlformats.org/drawingml/2006/chart" xmlns:r="http://schemas.openxmlformats.org/officeDocument/2006/relationships" r:id="rId5"/>
          </a:graphicData>
        </a:graphic>
      </p:graphicFrame>
      <p:sp>
        <p:nvSpPr>
          <p:cNvPr id="72" name="TextBox 71"/>
          <p:cNvSpPr txBox="1"/>
          <p:nvPr/>
        </p:nvSpPr>
        <p:spPr>
          <a:xfrm>
            <a:off x="612477" y="4348596"/>
            <a:ext cx="2234416" cy="646004"/>
          </a:xfrm>
          <a:prstGeom prst="rect">
            <a:avLst/>
          </a:prstGeom>
          <a:noFill/>
        </p:spPr>
        <p:txBody>
          <a:bodyPr wrap="square" lIns="91131" tIns="45558" rIns="91131" bIns="45558" rtlCol="0">
            <a:spAutoFit/>
          </a:bodyPr>
          <a:lstStyle/>
          <a:p>
            <a:pPr algn="ctr" eaLnBrk="1" fontAlgn="auto" hangingPunct="1">
              <a:spcBef>
                <a:spcPts val="0"/>
              </a:spcBef>
              <a:spcAft>
                <a:spcPts val="0"/>
              </a:spcAft>
            </a:pPr>
            <a:r>
              <a:rPr lang="en-US" sz="1200" dirty="0" smtClean="0">
                <a:solidFill>
                  <a:srgbClr val="FFFFFF"/>
                </a:solidFill>
                <a:latin typeface="Arial Narrow"/>
                <a:cs typeface="+mn-cs"/>
              </a:rPr>
              <a:t>Container Movements at Panamanian Ports</a:t>
            </a:r>
            <a:endParaRPr lang="en-US" sz="1200" dirty="0">
              <a:solidFill>
                <a:srgbClr val="FFFFFF"/>
              </a:solidFill>
              <a:latin typeface="Arial Narrow"/>
              <a:cs typeface="+mn-cs"/>
            </a:endParaRPr>
          </a:p>
          <a:p>
            <a:pPr algn="ctr" eaLnBrk="1" fontAlgn="auto" hangingPunct="1">
              <a:spcBef>
                <a:spcPts val="0"/>
              </a:spcBef>
              <a:spcAft>
                <a:spcPts val="0"/>
              </a:spcAft>
            </a:pPr>
            <a:r>
              <a:rPr lang="en-US" sz="1200" dirty="0" smtClean="0">
                <a:solidFill>
                  <a:srgbClr val="FFFFFF"/>
                </a:solidFill>
                <a:latin typeface="Arial Narrow"/>
                <a:cs typeface="+mn-cs"/>
              </a:rPr>
              <a:t>2000 – 2014 (p)</a:t>
            </a:r>
            <a:endParaRPr lang="en-US" sz="1200" dirty="0">
              <a:solidFill>
                <a:srgbClr val="FFFFFF"/>
              </a:solidFill>
              <a:latin typeface="Arial Narrow"/>
              <a:cs typeface="+mn-cs"/>
            </a:endParaRPr>
          </a:p>
        </p:txBody>
      </p:sp>
      <p:grpSp>
        <p:nvGrpSpPr>
          <p:cNvPr id="10" name="Group 9"/>
          <p:cNvGrpSpPr/>
          <p:nvPr/>
        </p:nvGrpSpPr>
        <p:grpSpPr>
          <a:xfrm>
            <a:off x="2145729" y="3718273"/>
            <a:ext cx="3196915" cy="559087"/>
            <a:chOff x="2145728" y="3098560"/>
            <a:chExt cx="3196915" cy="465906"/>
          </a:xfrm>
        </p:grpSpPr>
        <p:sp>
          <p:nvSpPr>
            <p:cNvPr id="62" name="Rounded Rectangle 61"/>
            <p:cNvSpPr/>
            <p:nvPr/>
          </p:nvSpPr>
          <p:spPr>
            <a:xfrm>
              <a:off x="2145728" y="3098560"/>
              <a:ext cx="2471715" cy="456720"/>
            </a:xfrm>
            <a:prstGeom prst="roundRect">
              <a:avLst>
                <a:gd name="adj" fmla="val 7895"/>
              </a:avLst>
            </a:prstGeom>
            <a:solidFill>
              <a:schemeClr val="accent2">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Corozal Container Terminal - Proposed</a:t>
              </a:r>
              <a:endParaRPr lang="en-US" sz="1600" b="1" dirty="0">
                <a:solidFill>
                  <a:prstClr val="white"/>
                </a:solidFill>
                <a:effectLst>
                  <a:outerShdw blurRad="38100" dist="38100" dir="2700000" algn="tl">
                    <a:srgbClr val="000000">
                      <a:alpha val="43137"/>
                    </a:srgbClr>
                  </a:outerShdw>
                </a:effectLst>
              </a:endParaRPr>
            </a:p>
          </p:txBody>
        </p:sp>
        <p:cxnSp>
          <p:nvCxnSpPr>
            <p:cNvPr id="75" name="Straight Connector 74"/>
            <p:cNvCxnSpPr/>
            <p:nvPr/>
          </p:nvCxnSpPr>
          <p:spPr>
            <a:xfrm>
              <a:off x="4681348" y="3326920"/>
              <a:ext cx="661295" cy="237546"/>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sp>
        <p:nvSpPr>
          <p:cNvPr id="76" name="Freeform 75"/>
          <p:cNvSpPr/>
          <p:nvPr/>
        </p:nvSpPr>
        <p:spPr>
          <a:xfrm>
            <a:off x="3397730" y="1790492"/>
            <a:ext cx="2158266" cy="3164590"/>
          </a:xfrm>
          <a:custGeom>
            <a:avLst/>
            <a:gdLst>
              <a:gd name="connsiteX0" fmla="*/ 20820 w 2158266"/>
              <a:gd name="connsiteY0" fmla="*/ 0 h 2637158"/>
              <a:gd name="connsiteX1" fmla="*/ 41639 w 2158266"/>
              <a:gd name="connsiteY1" fmla="*/ 409453 h 2637158"/>
              <a:gd name="connsiteX2" fmla="*/ 13880 w 2158266"/>
              <a:gd name="connsiteY2" fmla="*/ 652349 h 2637158"/>
              <a:gd name="connsiteX3" fmla="*/ 27760 w 2158266"/>
              <a:gd name="connsiteY3" fmla="*/ 756448 h 2637158"/>
              <a:gd name="connsiteX4" fmla="*/ 0 w 2158266"/>
              <a:gd name="connsiteY4" fmla="*/ 874426 h 2637158"/>
              <a:gd name="connsiteX5" fmla="*/ 48579 w 2158266"/>
              <a:gd name="connsiteY5" fmla="*/ 1006284 h 2637158"/>
              <a:gd name="connsiteX6" fmla="*/ 374747 w 2158266"/>
              <a:gd name="connsiteY6" fmla="*/ 1082622 h 2637158"/>
              <a:gd name="connsiteX7" fmla="*/ 437205 w 2158266"/>
              <a:gd name="connsiteY7" fmla="*/ 1068743 h 2637158"/>
              <a:gd name="connsiteX8" fmla="*/ 499663 w 2158266"/>
              <a:gd name="connsiteY8" fmla="*/ 1110382 h 2637158"/>
              <a:gd name="connsiteX9" fmla="*/ 610699 w 2158266"/>
              <a:gd name="connsiteY9" fmla="*/ 1179781 h 2637158"/>
              <a:gd name="connsiteX10" fmla="*/ 645398 w 2158266"/>
              <a:gd name="connsiteY10" fmla="*/ 1381038 h 2637158"/>
              <a:gd name="connsiteX11" fmla="*/ 707856 w 2158266"/>
              <a:gd name="connsiteY11" fmla="*/ 1422677 h 2637158"/>
              <a:gd name="connsiteX12" fmla="*/ 818892 w 2158266"/>
              <a:gd name="connsiteY12" fmla="*/ 1436557 h 2637158"/>
              <a:gd name="connsiteX13" fmla="*/ 881350 w 2158266"/>
              <a:gd name="connsiteY13" fmla="*/ 1422677 h 2637158"/>
              <a:gd name="connsiteX14" fmla="*/ 936868 w 2158266"/>
              <a:gd name="connsiteY14" fmla="*/ 1394918 h 2637158"/>
              <a:gd name="connsiteX15" fmla="*/ 1040964 w 2158266"/>
              <a:gd name="connsiteY15" fmla="*/ 1408797 h 2637158"/>
              <a:gd name="connsiteX16" fmla="*/ 1138121 w 2158266"/>
              <a:gd name="connsiteY16" fmla="*/ 1429617 h 2637158"/>
              <a:gd name="connsiteX17" fmla="*/ 1242217 w 2158266"/>
              <a:gd name="connsiteY17" fmla="*/ 1457377 h 2637158"/>
              <a:gd name="connsiteX18" fmla="*/ 1290796 w 2158266"/>
              <a:gd name="connsiteY18" fmla="*/ 1540655 h 2637158"/>
              <a:gd name="connsiteX19" fmla="*/ 1332434 w 2158266"/>
              <a:gd name="connsiteY19" fmla="*/ 1616994 h 2637158"/>
              <a:gd name="connsiteX20" fmla="*/ 1353253 w 2158266"/>
              <a:gd name="connsiteY20" fmla="*/ 1679453 h 2637158"/>
              <a:gd name="connsiteX21" fmla="*/ 1422651 w 2158266"/>
              <a:gd name="connsiteY21" fmla="*/ 1728032 h 2637158"/>
              <a:gd name="connsiteX22" fmla="*/ 1464290 w 2158266"/>
              <a:gd name="connsiteY22" fmla="*/ 1790491 h 2637158"/>
              <a:gd name="connsiteX23" fmla="*/ 1505928 w 2158266"/>
              <a:gd name="connsiteY23" fmla="*/ 1846010 h 2637158"/>
              <a:gd name="connsiteX24" fmla="*/ 1603085 w 2158266"/>
              <a:gd name="connsiteY24" fmla="*/ 1908469 h 2637158"/>
              <a:gd name="connsiteX25" fmla="*/ 1700241 w 2158266"/>
              <a:gd name="connsiteY25" fmla="*/ 1984808 h 2637158"/>
              <a:gd name="connsiteX26" fmla="*/ 1776579 w 2158266"/>
              <a:gd name="connsiteY26" fmla="*/ 2061147 h 2637158"/>
              <a:gd name="connsiteX27" fmla="*/ 1832097 w 2158266"/>
              <a:gd name="connsiteY27" fmla="*/ 2116666 h 2637158"/>
              <a:gd name="connsiteX28" fmla="*/ 1880675 w 2158266"/>
              <a:gd name="connsiteY28" fmla="*/ 2248524 h 2637158"/>
              <a:gd name="connsiteX29" fmla="*/ 1915374 w 2158266"/>
              <a:gd name="connsiteY29" fmla="*/ 2331803 h 2637158"/>
              <a:gd name="connsiteX30" fmla="*/ 1957013 w 2158266"/>
              <a:gd name="connsiteY30" fmla="*/ 2394262 h 2637158"/>
              <a:gd name="connsiteX31" fmla="*/ 2158266 w 2158266"/>
              <a:gd name="connsiteY31" fmla="*/ 2637158 h 263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158266" h="2637158">
                <a:moveTo>
                  <a:pt x="20820" y="0"/>
                </a:moveTo>
                <a:lnTo>
                  <a:pt x="41639" y="409453"/>
                </a:lnTo>
                <a:lnTo>
                  <a:pt x="13880" y="652349"/>
                </a:lnTo>
                <a:lnTo>
                  <a:pt x="27760" y="756448"/>
                </a:lnTo>
                <a:lnTo>
                  <a:pt x="0" y="874426"/>
                </a:lnTo>
                <a:lnTo>
                  <a:pt x="48579" y="1006284"/>
                </a:lnTo>
                <a:lnTo>
                  <a:pt x="374747" y="1082622"/>
                </a:lnTo>
                <a:lnTo>
                  <a:pt x="437205" y="1068743"/>
                </a:lnTo>
                <a:lnTo>
                  <a:pt x="499663" y="1110382"/>
                </a:lnTo>
                <a:lnTo>
                  <a:pt x="610699" y="1179781"/>
                </a:lnTo>
                <a:lnTo>
                  <a:pt x="645398" y="1381038"/>
                </a:lnTo>
                <a:lnTo>
                  <a:pt x="707856" y="1422677"/>
                </a:lnTo>
                <a:lnTo>
                  <a:pt x="818892" y="1436557"/>
                </a:lnTo>
                <a:lnTo>
                  <a:pt x="881350" y="1422677"/>
                </a:lnTo>
                <a:lnTo>
                  <a:pt x="936868" y="1394918"/>
                </a:lnTo>
                <a:lnTo>
                  <a:pt x="1040964" y="1408797"/>
                </a:lnTo>
                <a:lnTo>
                  <a:pt x="1138121" y="1429617"/>
                </a:lnTo>
                <a:lnTo>
                  <a:pt x="1242217" y="1457377"/>
                </a:lnTo>
                <a:lnTo>
                  <a:pt x="1290796" y="1540655"/>
                </a:lnTo>
                <a:lnTo>
                  <a:pt x="1332434" y="1616994"/>
                </a:lnTo>
                <a:lnTo>
                  <a:pt x="1353253" y="1679453"/>
                </a:lnTo>
                <a:lnTo>
                  <a:pt x="1422651" y="1728032"/>
                </a:lnTo>
                <a:lnTo>
                  <a:pt x="1464290" y="1790491"/>
                </a:lnTo>
                <a:lnTo>
                  <a:pt x="1505928" y="1846010"/>
                </a:lnTo>
                <a:lnTo>
                  <a:pt x="1603085" y="1908469"/>
                </a:lnTo>
                <a:lnTo>
                  <a:pt x="1700241" y="1984808"/>
                </a:lnTo>
                <a:lnTo>
                  <a:pt x="1776579" y="2061147"/>
                </a:lnTo>
                <a:lnTo>
                  <a:pt x="1832097" y="2116666"/>
                </a:lnTo>
                <a:lnTo>
                  <a:pt x="1880675" y="2248524"/>
                </a:lnTo>
                <a:lnTo>
                  <a:pt x="1915374" y="2331803"/>
                </a:lnTo>
                <a:lnTo>
                  <a:pt x="1957013" y="2394262"/>
                </a:lnTo>
                <a:lnTo>
                  <a:pt x="2158266" y="2637158"/>
                </a:lnTo>
              </a:path>
            </a:pathLst>
          </a:custGeom>
          <a:ln w="381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eaLnBrk="1" fontAlgn="auto" hangingPunct="1">
              <a:spcBef>
                <a:spcPts val="0"/>
              </a:spcBef>
              <a:spcAft>
                <a:spcPts val="0"/>
              </a:spcAft>
            </a:pPr>
            <a:endParaRPr lang="en-US" dirty="0">
              <a:solidFill>
                <a:prstClr val="black"/>
              </a:solidFill>
            </a:endParaRPr>
          </a:p>
        </p:txBody>
      </p:sp>
      <p:grpSp>
        <p:nvGrpSpPr>
          <p:cNvPr id="77" name="Group 76"/>
          <p:cNvGrpSpPr/>
          <p:nvPr/>
        </p:nvGrpSpPr>
        <p:grpSpPr>
          <a:xfrm>
            <a:off x="5555996" y="4955082"/>
            <a:ext cx="3038161" cy="696828"/>
            <a:chOff x="5583524" y="3819429"/>
            <a:chExt cx="2754324" cy="580690"/>
          </a:xfrm>
        </p:grpSpPr>
        <p:sp>
          <p:nvSpPr>
            <p:cNvPr id="78" name="Rounded Rectangle 77"/>
            <p:cNvSpPr/>
            <p:nvPr/>
          </p:nvSpPr>
          <p:spPr>
            <a:xfrm>
              <a:off x="6265342" y="3942919"/>
              <a:ext cx="2072506" cy="457200"/>
            </a:xfrm>
            <a:prstGeom prst="roundRect">
              <a:avLst>
                <a:gd name="adj" fmla="val 7895"/>
              </a:avLst>
            </a:prstGeom>
            <a:solidFill>
              <a:srgbClr val="006600"/>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The Panama Canal</a:t>
              </a:r>
              <a:endParaRPr lang="en-US" sz="1600" b="1" dirty="0">
                <a:solidFill>
                  <a:prstClr val="white"/>
                </a:solidFill>
                <a:effectLst>
                  <a:outerShdw blurRad="38100" dist="38100" dir="2700000" algn="tl">
                    <a:srgbClr val="000000">
                      <a:alpha val="43137"/>
                    </a:srgbClr>
                  </a:outerShdw>
                </a:effectLst>
              </a:endParaRPr>
            </a:p>
          </p:txBody>
        </p:sp>
        <p:cxnSp>
          <p:nvCxnSpPr>
            <p:cNvPr id="79" name="Straight Connector 78"/>
            <p:cNvCxnSpPr/>
            <p:nvPr/>
          </p:nvCxnSpPr>
          <p:spPr>
            <a:xfrm>
              <a:off x="5583524" y="3819429"/>
              <a:ext cx="681819" cy="281066"/>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grpSp>
        <p:nvGrpSpPr>
          <p:cNvPr id="84" name="Group 83"/>
          <p:cNvGrpSpPr/>
          <p:nvPr/>
        </p:nvGrpSpPr>
        <p:grpSpPr>
          <a:xfrm>
            <a:off x="5066880" y="2733115"/>
            <a:ext cx="2110575" cy="1243285"/>
            <a:chOff x="3017821" y="-57857"/>
            <a:chExt cx="1786617" cy="863394"/>
          </a:xfrm>
        </p:grpSpPr>
        <p:sp>
          <p:nvSpPr>
            <p:cNvPr id="85" name="Rounded Rectangle 84"/>
            <p:cNvSpPr/>
            <p:nvPr/>
          </p:nvSpPr>
          <p:spPr>
            <a:xfrm>
              <a:off x="3017821" y="-57857"/>
              <a:ext cx="1786617" cy="469783"/>
            </a:xfrm>
            <a:prstGeom prst="roundRect">
              <a:avLst>
                <a:gd name="adj" fmla="val 7895"/>
              </a:avLst>
            </a:prstGeom>
            <a:solidFill>
              <a:schemeClr val="accent5">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600" b="1" dirty="0" smtClean="0">
                  <a:solidFill>
                    <a:prstClr val="white"/>
                  </a:solidFill>
                  <a:effectLst>
                    <a:outerShdw blurRad="38100" dist="38100" dir="2700000" algn="tl">
                      <a:srgbClr val="000000">
                        <a:alpha val="43137"/>
                      </a:srgbClr>
                    </a:outerShdw>
                  </a:effectLst>
                </a:rPr>
                <a:t>Tocumen International Airport</a:t>
              </a:r>
              <a:endParaRPr lang="en-US" sz="1600" b="1" dirty="0">
                <a:solidFill>
                  <a:prstClr val="white"/>
                </a:solidFill>
                <a:effectLst>
                  <a:outerShdw blurRad="38100" dist="38100" dir="2700000" algn="tl">
                    <a:srgbClr val="000000">
                      <a:alpha val="43137"/>
                    </a:srgbClr>
                  </a:outerShdw>
                </a:effectLst>
              </a:endParaRPr>
            </a:p>
          </p:txBody>
        </p:sp>
        <p:cxnSp>
          <p:nvCxnSpPr>
            <p:cNvPr id="86" name="Straight Connector 85"/>
            <p:cNvCxnSpPr/>
            <p:nvPr/>
          </p:nvCxnSpPr>
          <p:spPr>
            <a:xfrm flipV="1">
              <a:off x="3685511" y="424536"/>
              <a:ext cx="183260" cy="381001"/>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sp>
        <p:nvSpPr>
          <p:cNvPr id="2" name="Título 1"/>
          <p:cNvSpPr>
            <a:spLocks noGrp="1"/>
          </p:cNvSpPr>
          <p:nvPr>
            <p:ph type="title"/>
          </p:nvPr>
        </p:nvSpPr>
        <p:spPr>
          <a:xfrm>
            <a:off x="106878" y="287465"/>
            <a:ext cx="5379522" cy="656702"/>
          </a:xfrm>
        </p:spPr>
        <p:txBody>
          <a:bodyPr/>
          <a:lstStyle/>
          <a:p>
            <a:r>
              <a:rPr lang="en-US" sz="2800" b="1" dirty="0" smtClean="0">
                <a:effectLst/>
              </a:rPr>
              <a:t>Panama’s Logistics Cluster Support Infrastructure</a:t>
            </a:r>
            <a:br>
              <a:rPr lang="en-US" sz="2800" b="1" dirty="0" smtClean="0">
                <a:effectLst/>
              </a:rPr>
            </a:br>
            <a:endParaRPr lang="en-US" sz="2800" b="1" dirty="0">
              <a:effectLst/>
            </a:endParaRPr>
          </a:p>
        </p:txBody>
      </p:sp>
      <p:pic>
        <p:nvPicPr>
          <p:cNvPr id="74" name="Imagen 7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49997" y="137914"/>
            <a:ext cx="1287462" cy="668337"/>
          </a:xfrm>
          <a:prstGeom prst="rect">
            <a:avLst/>
          </a:prstGeom>
          <a:solidFill>
            <a:schemeClr val="bg1"/>
          </a:solidFill>
          <a:ln>
            <a:noFill/>
          </a:ln>
          <a:extLst/>
        </p:spPr>
      </p:pic>
    </p:spTree>
    <p:extLst>
      <p:ext uri="{BB962C8B-B14F-4D97-AF65-F5344CB8AC3E}">
        <p14:creationId xmlns:p14="http://schemas.microsoft.com/office/powerpoint/2010/main" val="2325037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down)">
                                      <p:cBhvr>
                                        <p:cTn id="7" dur="500"/>
                                        <p:tgtEl>
                                          <p:spTgt spid="7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par>
                                <p:cTn id="12" presetID="22" presetClass="entr" presetSubtype="4" fill="hold" nodeType="with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wipe(down)">
                                      <p:cBhvr>
                                        <p:cTn id="14" dur="500"/>
                                        <p:tgtEl>
                                          <p:spTgt spid="5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up)">
                                      <p:cBhvr>
                                        <p:cTn id="22" dur="500"/>
                                        <p:tgtEl>
                                          <p:spTgt spid="5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left)">
                                      <p:cBhvr>
                                        <p:cTn id="26" dur="500"/>
                                        <p:tgtEl>
                                          <p:spTgt spid="5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3000"/>
                            </p:stCondLst>
                            <p:childTnLst>
                              <p:par>
                                <p:cTn id="32" presetID="2" presetClass="entr" presetSubtype="4" decel="50000"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additive="base">
                                        <p:cTn id="34" dur="500" fill="hold"/>
                                        <p:tgtEl>
                                          <p:spTgt spid="70"/>
                                        </p:tgtEl>
                                        <p:attrNameLst>
                                          <p:attrName>ppt_x</p:attrName>
                                        </p:attrNameLst>
                                      </p:cBhvr>
                                      <p:tavLst>
                                        <p:tav tm="0">
                                          <p:val>
                                            <p:strVal val="#ppt_x"/>
                                          </p:val>
                                        </p:tav>
                                        <p:tav tm="100000">
                                          <p:val>
                                            <p:strVal val="#ppt_x"/>
                                          </p:val>
                                        </p:tav>
                                      </p:tavLst>
                                    </p:anim>
                                    <p:anim calcmode="lin" valueType="num">
                                      <p:cBhvr additive="base">
                                        <p:cTn id="35" dur="500" fill="hold"/>
                                        <p:tgtEl>
                                          <p:spTgt spid="70"/>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500"/>
                                        <p:tgtEl>
                                          <p:spTgt spid="7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500"/>
                                        <p:tgtEl>
                                          <p:spTgt spid="7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down)">
                                      <p:cBhvr>
                                        <p:cTn id="47" dur="1000"/>
                                        <p:tgtEl>
                                          <p:spTgt spid="44"/>
                                        </p:tgtEl>
                                      </p:cBhvr>
                                    </p:animEffect>
                                  </p:childTnLst>
                                </p:cTn>
                              </p:par>
                              <p:par>
                                <p:cTn id="48" presetID="22" presetClass="entr" presetSubtype="2" fill="hold"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right)">
                                      <p:cBhvr>
                                        <p:cTn id="50" dur="500"/>
                                        <p:tgtEl>
                                          <p:spTgt spid="64"/>
                                        </p:tgtEl>
                                      </p:cBhvr>
                                    </p:animEffect>
                                  </p:childTnLst>
                                </p:cTn>
                              </p:par>
                            </p:childTnLst>
                          </p:cTn>
                        </p:par>
                        <p:par>
                          <p:cTn id="51" fill="hold">
                            <p:stCondLst>
                              <p:cond delay="1000"/>
                            </p:stCondLst>
                            <p:childTnLst>
                              <p:par>
                                <p:cTn id="52" presetID="22" presetClass="entr" presetSubtype="1"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up)">
                                      <p:cBhvr>
                                        <p:cTn id="54" dur="1000"/>
                                        <p:tgtEl>
                                          <p:spTgt spid="45"/>
                                        </p:tgtEl>
                                      </p:cBhvr>
                                    </p:animEffect>
                                  </p:childTnLst>
                                </p:cTn>
                              </p:par>
                            </p:childTnLst>
                          </p:cTn>
                        </p:par>
                        <p:par>
                          <p:cTn id="55" fill="hold">
                            <p:stCondLst>
                              <p:cond delay="2000"/>
                            </p:stCondLst>
                            <p:childTnLst>
                              <p:par>
                                <p:cTn id="56" presetID="22" presetClass="entr" presetSubtype="8" fill="hold"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wipe(left)">
                                      <p:cBhvr>
                                        <p:cTn id="58" dur="500"/>
                                        <p:tgtEl>
                                          <p:spTgt spid="6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wipe(left)">
                                      <p:cBhvr>
                                        <p:cTn id="6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70" grpId="0" animBg="1"/>
      <p:bldGraphic spid="71" grpId="0">
        <p:bldAsOne/>
      </p:bldGraphic>
      <p:bldP spid="7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n 25"/>
          <p:cNvPicPr>
            <a:picLocks noChangeAspect="1"/>
          </p:cNvPicPr>
          <p:nvPr/>
        </p:nvPicPr>
        <p:blipFill>
          <a:blip r:embed="rId3"/>
          <a:stretch>
            <a:fillRect/>
          </a:stretch>
        </p:blipFill>
        <p:spPr>
          <a:xfrm>
            <a:off x="-397" y="1075177"/>
            <a:ext cx="9144793" cy="5456956"/>
          </a:xfrm>
          <a:prstGeom prst="rect">
            <a:avLst/>
          </a:prstGeom>
        </p:spPr>
      </p:pic>
      <p:pic>
        <p:nvPicPr>
          <p:cNvPr id="137" name="Picture 136" descr="mini-map.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28220" y="5403334"/>
            <a:ext cx="790219" cy="1058454"/>
          </a:xfrm>
          <a:prstGeom prst="rect">
            <a:avLst/>
          </a:prstGeom>
          <a:solidFill>
            <a:schemeClr val="accent1">
              <a:lumMod val="75000"/>
            </a:schemeClr>
          </a:solidFill>
        </p:spPr>
      </p:pic>
      <p:sp>
        <p:nvSpPr>
          <p:cNvPr id="138" name="TextBox 137"/>
          <p:cNvSpPr txBox="1"/>
          <p:nvPr/>
        </p:nvSpPr>
        <p:spPr>
          <a:xfrm>
            <a:off x="854590" y="2188319"/>
            <a:ext cx="1202060" cy="276999"/>
          </a:xfrm>
          <a:prstGeom prst="rect">
            <a:avLst/>
          </a:prstGeom>
          <a:noFill/>
        </p:spPr>
        <p:txBody>
          <a:bodyPr wrap="none" rtlCol="0">
            <a:spAutoFit/>
          </a:bodyPr>
          <a:lstStyle/>
          <a:p>
            <a:pPr defTabSz="914400" eaLnBrk="1" fontAlgn="auto" hangingPunct="1">
              <a:spcBef>
                <a:spcPts val="0"/>
              </a:spcBef>
              <a:spcAft>
                <a:spcPts val="0"/>
              </a:spcAft>
            </a:pPr>
            <a:r>
              <a:rPr lang="en-US" sz="1200" b="1" dirty="0" smtClean="0">
                <a:solidFill>
                  <a:srgbClr val="1F497D">
                    <a:lumMod val="60000"/>
                    <a:lumOff val="40000"/>
                  </a:srgbClr>
                </a:solidFill>
                <a:cs typeface="Arial Narrow"/>
              </a:rPr>
              <a:t>CARIBBEAN SEA</a:t>
            </a:r>
            <a:endParaRPr lang="en-US" sz="1200" b="1" dirty="0">
              <a:solidFill>
                <a:srgbClr val="1F497D">
                  <a:lumMod val="60000"/>
                  <a:lumOff val="40000"/>
                </a:srgbClr>
              </a:solidFill>
              <a:cs typeface="Arial Narrow"/>
            </a:endParaRPr>
          </a:p>
        </p:txBody>
      </p:sp>
      <p:sp>
        <p:nvSpPr>
          <p:cNvPr id="139" name="TextBox 138"/>
          <p:cNvSpPr txBox="1"/>
          <p:nvPr/>
        </p:nvSpPr>
        <p:spPr>
          <a:xfrm>
            <a:off x="6440500" y="5305451"/>
            <a:ext cx="1153201" cy="276999"/>
          </a:xfrm>
          <a:prstGeom prst="rect">
            <a:avLst/>
          </a:prstGeom>
          <a:noFill/>
        </p:spPr>
        <p:txBody>
          <a:bodyPr wrap="none" rtlCol="0">
            <a:spAutoFit/>
          </a:bodyPr>
          <a:lstStyle/>
          <a:p>
            <a:pPr defTabSz="914400" eaLnBrk="1" fontAlgn="auto" hangingPunct="1">
              <a:spcBef>
                <a:spcPts val="0"/>
              </a:spcBef>
              <a:spcAft>
                <a:spcPts val="0"/>
              </a:spcAft>
            </a:pPr>
            <a:r>
              <a:rPr lang="en-US" sz="1200" b="1" dirty="0" smtClean="0">
                <a:solidFill>
                  <a:srgbClr val="1F497D">
                    <a:lumMod val="60000"/>
                    <a:lumOff val="40000"/>
                  </a:srgbClr>
                </a:solidFill>
                <a:cs typeface="Arial Narrow"/>
              </a:rPr>
              <a:t>PACIFIC OCEAN</a:t>
            </a:r>
            <a:endParaRPr lang="en-US" sz="1200" b="1" dirty="0">
              <a:solidFill>
                <a:srgbClr val="1F497D">
                  <a:lumMod val="60000"/>
                  <a:lumOff val="40000"/>
                </a:srgbClr>
              </a:solidFill>
              <a:cs typeface="Arial Narrow"/>
            </a:endParaRPr>
          </a:p>
        </p:txBody>
      </p:sp>
      <p:sp>
        <p:nvSpPr>
          <p:cNvPr id="140" name="TextBox 139"/>
          <p:cNvSpPr txBox="1"/>
          <p:nvPr/>
        </p:nvSpPr>
        <p:spPr>
          <a:xfrm>
            <a:off x="3899812" y="5932559"/>
            <a:ext cx="4162040" cy="338554"/>
          </a:xfrm>
          <a:prstGeom prst="rect">
            <a:avLst/>
          </a:prstGeom>
          <a:noFill/>
        </p:spPr>
        <p:txBody>
          <a:bodyPr wrap="square" rtlCol="0">
            <a:spAutoFit/>
          </a:bodyPr>
          <a:lstStyle/>
          <a:p>
            <a:pPr algn="r" eaLnBrk="1" fontAlgn="auto" hangingPunct="1">
              <a:spcBef>
                <a:spcPts val="0"/>
              </a:spcBef>
              <a:spcAft>
                <a:spcPts val="0"/>
              </a:spcAft>
            </a:pPr>
            <a:r>
              <a:rPr lang="es-PA" sz="1600" b="1" dirty="0" smtClean="0">
                <a:solidFill>
                  <a:prstClr val="black"/>
                </a:solidFill>
                <a:effectLst>
                  <a:outerShdw blurRad="38100" dist="38100" dir="2700000" algn="tl">
                    <a:srgbClr val="000000">
                      <a:alpha val="43137"/>
                    </a:srgbClr>
                  </a:outerShdw>
                </a:effectLst>
              </a:rPr>
              <a:t>PANAMA: 50 MILES OCEAN TO OCEAN</a:t>
            </a:r>
            <a:endParaRPr lang="en-US" sz="1600" b="1" dirty="0">
              <a:solidFill>
                <a:prstClr val="black"/>
              </a:solidFill>
              <a:effectLst>
                <a:outerShdw blurRad="38100" dist="38100" dir="2700000" algn="tl">
                  <a:srgbClr val="000000">
                    <a:alpha val="43137"/>
                  </a:srgbClr>
                </a:outerShdw>
              </a:effectLst>
            </a:endParaRPr>
          </a:p>
        </p:txBody>
      </p:sp>
      <p:grpSp>
        <p:nvGrpSpPr>
          <p:cNvPr id="141" name="Group 140"/>
          <p:cNvGrpSpPr/>
          <p:nvPr/>
        </p:nvGrpSpPr>
        <p:grpSpPr>
          <a:xfrm>
            <a:off x="3719154" y="2083840"/>
            <a:ext cx="2880128" cy="1332604"/>
            <a:chOff x="3565064" y="1715638"/>
            <a:chExt cx="2880128" cy="1110503"/>
          </a:xfrm>
        </p:grpSpPr>
        <p:sp>
          <p:nvSpPr>
            <p:cNvPr id="142" name="Rounded Rectangle 141"/>
            <p:cNvSpPr/>
            <p:nvPr/>
          </p:nvSpPr>
          <p:spPr>
            <a:xfrm>
              <a:off x="4616392" y="1948088"/>
              <a:ext cx="1828800" cy="878053"/>
            </a:xfrm>
            <a:prstGeom prst="roundRect">
              <a:avLst>
                <a:gd name="adj" fmla="val 7895"/>
              </a:avLst>
            </a:prstGeom>
            <a:solidFill>
              <a:schemeClr val="accent6">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300" dirty="0" smtClean="0">
                  <a:solidFill>
                    <a:prstClr val="white"/>
                  </a:solidFill>
                  <a:latin typeface="Calibri" panose="020F0502020204030204" pitchFamily="34" charset="0"/>
                </a:rPr>
                <a:t>Colon Free Zone</a:t>
              </a:r>
            </a:p>
            <a:p>
              <a:pPr algn="ctr" defTabSz="914400" eaLnBrk="1" fontAlgn="auto" hangingPunct="1">
                <a:spcBef>
                  <a:spcPts val="0"/>
                </a:spcBef>
                <a:spcAft>
                  <a:spcPts val="0"/>
                </a:spcAft>
              </a:pPr>
              <a:r>
                <a:rPr lang="en-US" sz="1300" dirty="0">
                  <a:solidFill>
                    <a:prstClr val="white"/>
                  </a:solidFill>
                  <a:latin typeface="Calibri" panose="020F0502020204030204" pitchFamily="34" charset="0"/>
                </a:rPr>
                <a:t>Total: </a:t>
              </a:r>
              <a:r>
                <a:rPr lang="en-US" sz="1300" dirty="0" smtClean="0">
                  <a:solidFill>
                    <a:prstClr val="white"/>
                  </a:solidFill>
                  <a:latin typeface="Calibri" panose="020F0502020204030204" pitchFamily="34" charset="0"/>
                </a:rPr>
                <a:t>1,064.58Has</a:t>
              </a:r>
              <a:endParaRPr lang="en-US" sz="1300" dirty="0">
                <a:solidFill>
                  <a:prstClr val="white"/>
                </a:solidFill>
                <a:latin typeface="Calibri" panose="020F0502020204030204" pitchFamily="34" charset="0"/>
              </a:endParaRPr>
            </a:p>
            <a:p>
              <a:pPr algn="ctr" defTabSz="914400" eaLnBrk="1" fontAlgn="auto" hangingPunct="1">
                <a:spcBef>
                  <a:spcPts val="0"/>
                </a:spcBef>
                <a:spcAft>
                  <a:spcPts val="0"/>
                </a:spcAft>
              </a:pPr>
              <a:r>
                <a:rPr lang="es-PA" sz="1300" dirty="0" smtClean="0">
                  <a:solidFill>
                    <a:prstClr val="white"/>
                  </a:solidFill>
                  <a:latin typeface="Calibri" panose="020F0502020204030204" pitchFamily="34" charset="0"/>
                </a:rPr>
                <a:t>63,507,071ft</a:t>
              </a:r>
              <a:r>
                <a:rPr lang="es-PA" sz="1300" baseline="30000" dirty="0" smtClean="0">
                  <a:solidFill>
                    <a:prstClr val="white"/>
                  </a:solidFill>
                  <a:latin typeface="Calibri" panose="020F0502020204030204" pitchFamily="34" charset="0"/>
                </a:rPr>
                <a:t>2</a:t>
              </a:r>
              <a:r>
                <a:rPr lang="es-PA" sz="1300" dirty="0" smtClean="0">
                  <a:solidFill>
                    <a:prstClr val="white"/>
                  </a:solidFill>
                  <a:latin typeface="Calibri" panose="020F0502020204030204" pitchFamily="34" charset="0"/>
                </a:rPr>
                <a:t> warehouses</a:t>
              </a:r>
              <a:endParaRPr lang="en-US" sz="1300" dirty="0" smtClean="0">
                <a:solidFill>
                  <a:prstClr val="white"/>
                </a:solidFill>
                <a:latin typeface="Calibri" panose="020F0502020204030204" pitchFamily="34" charset="0"/>
              </a:endParaRPr>
            </a:p>
          </p:txBody>
        </p:sp>
        <p:cxnSp>
          <p:nvCxnSpPr>
            <p:cNvPr id="143" name="Straight Connector 142"/>
            <p:cNvCxnSpPr>
              <a:endCxn id="142" idx="1"/>
            </p:cNvCxnSpPr>
            <p:nvPr/>
          </p:nvCxnSpPr>
          <p:spPr>
            <a:xfrm>
              <a:off x="3565064" y="1715638"/>
              <a:ext cx="1051328" cy="671476"/>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grpSp>
        <p:nvGrpSpPr>
          <p:cNvPr id="144" name="Group 143"/>
          <p:cNvGrpSpPr/>
          <p:nvPr/>
        </p:nvGrpSpPr>
        <p:grpSpPr>
          <a:xfrm>
            <a:off x="1004341" y="1075177"/>
            <a:ext cx="2612934" cy="894305"/>
            <a:chOff x="3401353" y="2375438"/>
            <a:chExt cx="2555051" cy="926536"/>
          </a:xfrm>
        </p:grpSpPr>
        <p:sp>
          <p:nvSpPr>
            <p:cNvPr id="145" name="Rounded Rectangle 144"/>
            <p:cNvSpPr/>
            <p:nvPr/>
          </p:nvSpPr>
          <p:spPr>
            <a:xfrm>
              <a:off x="3401353" y="2375438"/>
              <a:ext cx="1877160" cy="926536"/>
            </a:xfrm>
            <a:prstGeom prst="roundRect">
              <a:avLst>
                <a:gd name="adj" fmla="val 7895"/>
              </a:avLst>
            </a:prstGeom>
            <a:solidFill>
              <a:schemeClr val="accent1">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300" dirty="0" smtClean="0">
                  <a:solidFill>
                    <a:prstClr val="white"/>
                  </a:solidFill>
                  <a:latin typeface="Calibri" panose="020F0502020204030204" pitchFamily="34" charset="0"/>
                </a:rPr>
                <a:t>Manzanillo Logistic Park</a:t>
              </a:r>
            </a:p>
            <a:p>
              <a:pPr algn="ctr" defTabSz="914400" eaLnBrk="1" fontAlgn="auto" hangingPunct="1">
                <a:spcBef>
                  <a:spcPts val="0"/>
                </a:spcBef>
                <a:spcAft>
                  <a:spcPts val="0"/>
                </a:spcAft>
              </a:pPr>
              <a:r>
                <a:rPr lang="en-US" sz="1300" dirty="0" smtClean="0">
                  <a:solidFill>
                    <a:prstClr val="white"/>
                  </a:solidFill>
                  <a:latin typeface="Calibri" panose="020F0502020204030204" pitchFamily="34" charset="0"/>
                </a:rPr>
                <a:t>Total: 16.9Has</a:t>
              </a:r>
            </a:p>
            <a:p>
              <a:pPr algn="ctr" defTabSz="914400" eaLnBrk="1" fontAlgn="auto" hangingPunct="1">
                <a:spcBef>
                  <a:spcPts val="0"/>
                </a:spcBef>
                <a:spcAft>
                  <a:spcPts val="0"/>
                </a:spcAft>
              </a:pPr>
              <a:r>
                <a:rPr lang="en-US" sz="1300" dirty="0" smtClean="0">
                  <a:solidFill>
                    <a:prstClr val="white"/>
                  </a:solidFill>
                  <a:latin typeface="Calibri" panose="020F0502020204030204" pitchFamily="34" charset="0"/>
                </a:rPr>
                <a:t>898,787</a:t>
              </a:r>
              <a:r>
                <a:rPr lang="es-PA" sz="1300" dirty="0">
                  <a:solidFill>
                    <a:prstClr val="white"/>
                  </a:solidFill>
                  <a:latin typeface="Calibri" panose="020F0502020204030204" pitchFamily="34" charset="0"/>
                </a:rPr>
                <a:t>ft</a:t>
              </a:r>
              <a:r>
                <a:rPr lang="es-PA" sz="1300" baseline="30000" dirty="0">
                  <a:solidFill>
                    <a:prstClr val="white"/>
                  </a:solidFill>
                  <a:latin typeface="Calibri" panose="020F0502020204030204" pitchFamily="34" charset="0"/>
                </a:rPr>
                <a:t>2</a:t>
              </a:r>
              <a:r>
                <a:rPr lang="en-US" sz="1300" dirty="0" smtClean="0">
                  <a:solidFill>
                    <a:prstClr val="white"/>
                  </a:solidFill>
                  <a:latin typeface="Calibri" panose="020F0502020204030204" pitchFamily="34" charset="0"/>
                </a:rPr>
                <a:t> warehouses</a:t>
              </a:r>
              <a:endParaRPr lang="en-US" sz="1300" dirty="0">
                <a:solidFill>
                  <a:prstClr val="white"/>
                </a:solidFill>
                <a:latin typeface="Calibri" panose="020F0502020204030204" pitchFamily="34" charset="0"/>
              </a:endParaRPr>
            </a:p>
          </p:txBody>
        </p:sp>
        <p:cxnSp>
          <p:nvCxnSpPr>
            <p:cNvPr id="146" name="Straight Connector 145"/>
            <p:cNvCxnSpPr>
              <a:endCxn id="145" idx="3"/>
            </p:cNvCxnSpPr>
            <p:nvPr/>
          </p:nvCxnSpPr>
          <p:spPr>
            <a:xfrm flipH="1" flipV="1">
              <a:off x="5278514" y="2838707"/>
              <a:ext cx="677890" cy="463267"/>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grpSp>
        <p:nvGrpSpPr>
          <p:cNvPr id="147" name="Group 146"/>
          <p:cNvGrpSpPr/>
          <p:nvPr/>
        </p:nvGrpSpPr>
        <p:grpSpPr>
          <a:xfrm>
            <a:off x="2924034" y="4824950"/>
            <a:ext cx="2350233" cy="1063786"/>
            <a:chOff x="4295847" y="5017898"/>
            <a:chExt cx="2190048" cy="886489"/>
          </a:xfrm>
        </p:grpSpPr>
        <p:sp>
          <p:nvSpPr>
            <p:cNvPr id="148" name="Rounded Rectangle 147"/>
            <p:cNvSpPr/>
            <p:nvPr/>
          </p:nvSpPr>
          <p:spPr>
            <a:xfrm>
              <a:off x="4295847" y="5088382"/>
              <a:ext cx="1818556" cy="816005"/>
            </a:xfrm>
            <a:prstGeom prst="roundRect">
              <a:avLst>
                <a:gd name="adj" fmla="val 7895"/>
              </a:avLst>
            </a:prstGeom>
            <a:solidFill>
              <a:schemeClr val="accent3">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1" fontAlgn="auto" hangingPunct="1">
                <a:spcBef>
                  <a:spcPts val="0"/>
                </a:spcBef>
                <a:spcAft>
                  <a:spcPts val="0"/>
                </a:spcAft>
              </a:pPr>
              <a:r>
                <a:rPr lang="en-US" sz="1300" dirty="0" smtClean="0">
                  <a:solidFill>
                    <a:prstClr val="white"/>
                  </a:solidFill>
                  <a:latin typeface="Calibri" panose="020F0502020204030204" pitchFamily="34" charset="0"/>
                </a:rPr>
                <a:t>Panama Pacific Special Economic Zone</a:t>
              </a:r>
            </a:p>
            <a:p>
              <a:pPr algn="ctr" defTabSz="914400" eaLnBrk="1" fontAlgn="auto" hangingPunct="1">
                <a:spcBef>
                  <a:spcPts val="0"/>
                </a:spcBef>
                <a:spcAft>
                  <a:spcPts val="0"/>
                </a:spcAft>
              </a:pPr>
              <a:r>
                <a:rPr lang="en-US" sz="1300" dirty="0" smtClean="0">
                  <a:solidFill>
                    <a:prstClr val="white"/>
                  </a:solidFill>
                  <a:latin typeface="Calibri" panose="020F0502020204030204" pitchFamily="34" charset="0"/>
                </a:rPr>
                <a:t>Total: 88Has</a:t>
              </a:r>
            </a:p>
            <a:p>
              <a:pPr algn="ctr" defTabSz="914400" eaLnBrk="1" fontAlgn="auto" hangingPunct="1">
                <a:spcBef>
                  <a:spcPts val="0"/>
                </a:spcBef>
                <a:spcAft>
                  <a:spcPts val="0"/>
                </a:spcAft>
              </a:pPr>
              <a:r>
                <a:rPr lang="en-US" sz="1300" dirty="0" smtClean="0">
                  <a:solidFill>
                    <a:prstClr val="white"/>
                  </a:solidFill>
                  <a:latin typeface="Calibri" panose="020F0502020204030204" pitchFamily="34" charset="0"/>
                </a:rPr>
                <a:t>3,982,647</a:t>
              </a:r>
              <a:r>
                <a:rPr lang="es-PA" sz="1300" dirty="0">
                  <a:solidFill>
                    <a:prstClr val="white"/>
                  </a:solidFill>
                  <a:latin typeface="Calibri" panose="020F0502020204030204" pitchFamily="34" charset="0"/>
                </a:rPr>
                <a:t>ft</a:t>
              </a:r>
              <a:r>
                <a:rPr lang="es-PA" sz="1300" baseline="30000" dirty="0">
                  <a:solidFill>
                    <a:prstClr val="white"/>
                  </a:solidFill>
                  <a:latin typeface="Calibri" panose="020F0502020204030204" pitchFamily="34" charset="0"/>
                </a:rPr>
                <a:t>2</a:t>
              </a:r>
              <a:r>
                <a:rPr lang="en-US" sz="1300" dirty="0" smtClean="0">
                  <a:solidFill>
                    <a:prstClr val="white"/>
                  </a:solidFill>
                  <a:latin typeface="Calibri" panose="020F0502020204030204" pitchFamily="34" charset="0"/>
                </a:rPr>
                <a:t> warehouses</a:t>
              </a:r>
            </a:p>
          </p:txBody>
        </p:sp>
        <p:cxnSp>
          <p:nvCxnSpPr>
            <p:cNvPr id="149" name="Straight Connector 148"/>
            <p:cNvCxnSpPr>
              <a:endCxn id="148" idx="3"/>
            </p:cNvCxnSpPr>
            <p:nvPr/>
          </p:nvCxnSpPr>
          <p:spPr>
            <a:xfrm flipH="1">
              <a:off x="6114403" y="5017898"/>
              <a:ext cx="371492" cy="478487"/>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grpSp>
        <p:nvGrpSpPr>
          <p:cNvPr id="150" name="Group 149"/>
          <p:cNvGrpSpPr/>
          <p:nvPr/>
        </p:nvGrpSpPr>
        <p:grpSpPr>
          <a:xfrm>
            <a:off x="1475111" y="3505208"/>
            <a:ext cx="3766814" cy="1119695"/>
            <a:chOff x="1475111" y="3505200"/>
            <a:chExt cx="3766814" cy="1119695"/>
          </a:xfrm>
        </p:grpSpPr>
        <p:sp>
          <p:nvSpPr>
            <p:cNvPr id="151" name="Rounded Rectangle 150"/>
            <p:cNvSpPr/>
            <p:nvPr/>
          </p:nvSpPr>
          <p:spPr>
            <a:xfrm>
              <a:off x="1475111" y="3505200"/>
              <a:ext cx="2192216" cy="930276"/>
            </a:xfrm>
            <a:prstGeom prst="roundRect">
              <a:avLst>
                <a:gd name="adj" fmla="val 5124"/>
              </a:avLst>
            </a:prstGeom>
            <a:solidFill>
              <a:schemeClr val="accent2">
                <a:lumMod val="75000"/>
              </a:schemeClr>
            </a:solidFill>
            <a:ln w="12700"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eaLnBrk="1" fontAlgn="auto" hangingPunct="1">
                <a:spcBef>
                  <a:spcPts val="0"/>
                </a:spcBef>
                <a:spcAft>
                  <a:spcPts val="0"/>
                </a:spcAft>
              </a:pPr>
              <a:endParaRPr lang="en-US" dirty="0">
                <a:solidFill>
                  <a:prstClr val="white"/>
                </a:solidFill>
                <a:latin typeface="Calibri" panose="020F0502020204030204" pitchFamily="34" charset="0"/>
              </a:endParaRPr>
            </a:p>
          </p:txBody>
        </p:sp>
        <p:sp>
          <p:nvSpPr>
            <p:cNvPr id="152" name="TextBox 151"/>
            <p:cNvSpPr txBox="1"/>
            <p:nvPr/>
          </p:nvSpPr>
          <p:spPr>
            <a:xfrm>
              <a:off x="1475111" y="3532288"/>
              <a:ext cx="2142162" cy="1092607"/>
            </a:xfrm>
            <a:prstGeom prst="rect">
              <a:avLst/>
            </a:prstGeom>
            <a:noFill/>
          </p:spPr>
          <p:txBody>
            <a:bodyPr wrap="square" rtlCol="0">
              <a:spAutoFit/>
            </a:bodyPr>
            <a:lstStyle/>
            <a:p>
              <a:pPr algn="ctr" eaLnBrk="1" hangingPunct="1"/>
              <a:r>
                <a:rPr lang="en-US" altLang="en-US" sz="1300" dirty="0" smtClean="0">
                  <a:solidFill>
                    <a:srgbClr val="FFFFFF"/>
                  </a:solidFill>
                  <a:ea typeface="MS PGothic" pitchFamily="34" charset="-128"/>
                  <a:cs typeface="Arial Narrow Bold"/>
                </a:rPr>
                <a:t>ACP Master Plan for Logistics Park Development</a:t>
              </a:r>
            </a:p>
            <a:p>
              <a:pPr algn="ctr" defTabSz="914400" eaLnBrk="1" fontAlgn="auto" hangingPunct="1">
                <a:spcBef>
                  <a:spcPts val="0"/>
                </a:spcBef>
                <a:spcAft>
                  <a:spcPts val="0"/>
                </a:spcAft>
              </a:pPr>
              <a:r>
                <a:rPr lang="en-US" sz="1300" dirty="0">
                  <a:solidFill>
                    <a:prstClr val="white"/>
                  </a:solidFill>
                  <a:cs typeface="+mn-cs"/>
                </a:rPr>
                <a:t>Total: </a:t>
              </a:r>
              <a:r>
                <a:rPr lang="en-US" sz="1300" dirty="0" smtClean="0">
                  <a:solidFill>
                    <a:prstClr val="white"/>
                  </a:solidFill>
                  <a:cs typeface="+mn-cs"/>
                </a:rPr>
                <a:t>257.76Has</a:t>
              </a:r>
              <a:endParaRPr lang="en-US" sz="1300" dirty="0">
                <a:solidFill>
                  <a:prstClr val="white"/>
                </a:solidFill>
                <a:cs typeface="+mn-cs"/>
              </a:endParaRPr>
            </a:p>
            <a:p>
              <a:pPr algn="ctr" defTabSz="914400" eaLnBrk="1" fontAlgn="auto" hangingPunct="1">
                <a:spcBef>
                  <a:spcPts val="0"/>
                </a:spcBef>
                <a:spcAft>
                  <a:spcPts val="0"/>
                </a:spcAft>
              </a:pPr>
              <a:r>
                <a:rPr lang="en-US" sz="1300" dirty="0" smtClean="0">
                  <a:solidFill>
                    <a:prstClr val="white"/>
                  </a:solidFill>
                  <a:cs typeface="+mn-cs"/>
                </a:rPr>
                <a:t>16,647,469</a:t>
              </a:r>
              <a:r>
                <a:rPr lang="es-PA" sz="1300" dirty="0">
                  <a:solidFill>
                    <a:prstClr val="white"/>
                  </a:solidFill>
                  <a:cs typeface="+mn-cs"/>
                </a:rPr>
                <a:t>ft</a:t>
              </a:r>
              <a:r>
                <a:rPr lang="es-PA" sz="1300" baseline="30000" dirty="0">
                  <a:solidFill>
                    <a:prstClr val="white"/>
                  </a:solidFill>
                  <a:cs typeface="+mn-cs"/>
                </a:rPr>
                <a:t>2</a:t>
              </a:r>
              <a:r>
                <a:rPr lang="en-US" sz="1300" dirty="0" smtClean="0">
                  <a:solidFill>
                    <a:prstClr val="white"/>
                  </a:solidFill>
                  <a:cs typeface="+mn-cs"/>
                </a:rPr>
                <a:t> warehouses</a:t>
              </a:r>
            </a:p>
            <a:p>
              <a:pPr algn="ctr" defTabSz="914400" eaLnBrk="1" fontAlgn="auto" hangingPunct="1">
                <a:spcBef>
                  <a:spcPts val="0"/>
                </a:spcBef>
                <a:spcAft>
                  <a:spcPts val="0"/>
                </a:spcAft>
              </a:pPr>
              <a:endParaRPr lang="en-US" sz="1300" dirty="0">
                <a:solidFill>
                  <a:prstClr val="white"/>
                </a:solidFill>
                <a:cs typeface="+mn-cs"/>
              </a:endParaRPr>
            </a:p>
          </p:txBody>
        </p:sp>
        <p:cxnSp>
          <p:nvCxnSpPr>
            <p:cNvPr id="153" name="Straight Connector 152"/>
            <p:cNvCxnSpPr>
              <a:stCxn id="151" idx="3"/>
            </p:cNvCxnSpPr>
            <p:nvPr/>
          </p:nvCxnSpPr>
          <p:spPr>
            <a:xfrm>
              <a:off x="3667327" y="3970338"/>
              <a:ext cx="1574598" cy="465137"/>
            </a:xfrm>
            <a:prstGeom prst="line">
              <a:avLst/>
            </a:prstGeom>
            <a:ln>
              <a:headEnd type="oval"/>
              <a:tailEnd type="oval"/>
            </a:ln>
          </p:spPr>
          <p:style>
            <a:lnRef idx="2">
              <a:schemeClr val="dk1"/>
            </a:lnRef>
            <a:fillRef idx="0">
              <a:schemeClr val="dk1"/>
            </a:fillRef>
            <a:effectRef idx="1">
              <a:schemeClr val="dk1"/>
            </a:effectRef>
            <a:fontRef idx="minor">
              <a:schemeClr val="tx1"/>
            </a:fontRef>
          </p:style>
        </p:cxnSp>
      </p:grpSp>
      <p:sp>
        <p:nvSpPr>
          <p:cNvPr id="4" name="Título 3"/>
          <p:cNvSpPr>
            <a:spLocks noGrp="1"/>
          </p:cNvSpPr>
          <p:nvPr>
            <p:ph type="title"/>
          </p:nvPr>
        </p:nvSpPr>
        <p:spPr/>
        <p:txBody>
          <a:bodyPr/>
          <a:lstStyle/>
          <a:p>
            <a:r>
              <a:rPr lang="es-PA" sz="2800" b="1" dirty="0" err="1">
                <a:effectLst/>
              </a:rPr>
              <a:t>Logistics</a:t>
            </a:r>
            <a:r>
              <a:rPr lang="es-PA" sz="2800" b="1" dirty="0">
                <a:effectLst/>
              </a:rPr>
              <a:t> Park </a:t>
            </a:r>
            <a:r>
              <a:rPr lang="es-PA" sz="2800" b="1" dirty="0" err="1" smtClean="0">
                <a:effectLst/>
              </a:rPr>
              <a:t>Development</a:t>
            </a:r>
            <a:endParaRPr lang="es-PA" sz="2800" b="1" dirty="0">
              <a:effectLst/>
            </a:endParaRPr>
          </a:p>
        </p:txBody>
      </p:sp>
      <p:pic>
        <p:nvPicPr>
          <p:cNvPr id="25" name="Imagen 2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49997" y="137914"/>
            <a:ext cx="1287462" cy="668337"/>
          </a:xfrm>
          <a:prstGeom prst="rect">
            <a:avLst/>
          </a:prstGeom>
          <a:solidFill>
            <a:schemeClr val="bg1"/>
          </a:solidFill>
          <a:ln>
            <a:noFill/>
          </a:ln>
          <a:extLst/>
        </p:spPr>
      </p:pic>
    </p:spTree>
    <p:extLst>
      <p:ext uri="{BB962C8B-B14F-4D97-AF65-F5344CB8AC3E}">
        <p14:creationId xmlns:p14="http://schemas.microsoft.com/office/powerpoint/2010/main" val="114698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right)">
                                      <p:cBhvr>
                                        <p:cTn id="7" dur="500"/>
                                        <p:tgtEl>
                                          <p:spTgt spid="14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wipe(left)">
                                      <p:cBhvr>
                                        <p:cTn id="11" dur="500"/>
                                        <p:tgtEl>
                                          <p:spTgt spid="141"/>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47"/>
                                        </p:tgtEl>
                                        <p:attrNameLst>
                                          <p:attrName>style.visibility</p:attrName>
                                        </p:attrNameLst>
                                      </p:cBhvr>
                                      <p:to>
                                        <p:strVal val="visible"/>
                                      </p:to>
                                    </p:set>
                                    <p:animEffect transition="in" filter="wipe(right)">
                                      <p:cBhvr>
                                        <p:cTn id="15" dur="500"/>
                                        <p:tgtEl>
                                          <p:spTgt spid="14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150"/>
                                        </p:tgtEl>
                                        <p:attrNameLst>
                                          <p:attrName>style.visibility</p:attrName>
                                        </p:attrNameLst>
                                      </p:cBhvr>
                                      <p:to>
                                        <p:strVal val="visible"/>
                                      </p:to>
                                    </p:set>
                                    <p:animEffect transition="in" filter="wipe(right)">
                                      <p:cBhvr>
                                        <p:cTn id="2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5219700" y="1428750"/>
            <a:ext cx="3744913" cy="4185761"/>
          </a:xfrm>
          <a:prstGeom prst="rect">
            <a:avLst/>
          </a:prstGeom>
          <a:noFill/>
          <a:ln w="57150" cmpd="sng">
            <a:solidFill>
              <a:schemeClr val="tx2"/>
            </a:solidFill>
          </a:ln>
        </p:spPr>
        <p:txBody>
          <a:bodyPr>
            <a:spAutoFit/>
          </a:bodyPr>
          <a:lstStyle/>
          <a:p>
            <a:pPr marL="285750" indent="-285750" algn="just">
              <a:buFont typeface="Wingdings" pitchFamily="2" charset="2"/>
              <a:buChar char="Ø"/>
              <a:defRPr/>
            </a:pPr>
            <a:r>
              <a:rPr lang="en-US" sz="1400" dirty="0"/>
              <a:t>From Tocumen International its possible to connect 77 destinations in 34 countries worldwide (with 19 passenger airlines and 14 cargo companies operating). </a:t>
            </a:r>
          </a:p>
          <a:p>
            <a:pPr algn="just">
              <a:defRPr/>
            </a:pPr>
            <a:endParaRPr lang="en-US" sz="1400" dirty="0"/>
          </a:p>
          <a:p>
            <a:pPr marL="285750" indent="-285750" algn="just">
              <a:buFont typeface="Wingdings" pitchFamily="2" charset="2"/>
              <a:buChar char="Ø"/>
              <a:defRPr/>
            </a:pPr>
            <a:r>
              <a:rPr lang="en-US" sz="1400" dirty="0"/>
              <a:t>Handles 295 daily flights from and coming to  Tocumen International. Over 90% of them are passenger flights. </a:t>
            </a:r>
          </a:p>
          <a:p>
            <a:pPr algn="just">
              <a:defRPr/>
            </a:pPr>
            <a:endParaRPr lang="en-US" sz="1400" dirty="0"/>
          </a:p>
          <a:p>
            <a:pPr marL="285750" indent="-285750" algn="just">
              <a:buFont typeface="Wingdings" pitchFamily="2" charset="2"/>
              <a:buChar char="Ø"/>
              <a:defRPr/>
            </a:pPr>
            <a:r>
              <a:rPr lang="en-US" sz="1400" dirty="0"/>
              <a:t>In 2014 Tocumen International Airport handled 8.5 million passenger (9.7% more than 2013 facts).</a:t>
            </a:r>
          </a:p>
          <a:p>
            <a:pPr algn="just">
              <a:defRPr/>
            </a:pPr>
            <a:endParaRPr lang="en-US" sz="1400" dirty="0"/>
          </a:p>
          <a:p>
            <a:pPr marL="285750" indent="-285750" algn="just">
              <a:buFont typeface="Wingdings" pitchFamily="2" charset="2"/>
              <a:buChar char="Ø"/>
              <a:defRPr/>
            </a:pPr>
            <a:r>
              <a:rPr lang="en-US" sz="1400" b="1" dirty="0" err="1"/>
              <a:t>Copa</a:t>
            </a:r>
            <a:r>
              <a:rPr lang="en-US" sz="1400" b="1" dirty="0"/>
              <a:t> Airlines </a:t>
            </a:r>
            <a:r>
              <a:rPr lang="en-US" sz="1400" dirty="0"/>
              <a:t>(NYSE:CPA) and Boeing (NYSE: BA) announced the purchase of 61 airplanes 737 MAX 8 and 9. The total agreement reaches US$ 6.6 billion, being the major transaction between a </a:t>
            </a:r>
            <a:r>
              <a:rPr lang="en-US" sz="1400" dirty="0" err="1"/>
              <a:t>panamanian</a:t>
            </a:r>
            <a:r>
              <a:rPr lang="en-US" sz="1400" dirty="0"/>
              <a:t> and US company.</a:t>
            </a:r>
          </a:p>
        </p:txBody>
      </p:sp>
      <p:graphicFrame>
        <p:nvGraphicFramePr>
          <p:cNvPr id="21508" name="5 Gráfico"/>
          <p:cNvGraphicFramePr>
            <a:graphicFrameLocks/>
          </p:cNvGraphicFramePr>
          <p:nvPr>
            <p:extLst>
              <p:ext uri="{D42A27DB-BD31-4B8C-83A1-F6EECF244321}">
                <p14:modId xmlns:p14="http://schemas.microsoft.com/office/powerpoint/2010/main" val="1894127749"/>
              </p:ext>
            </p:extLst>
          </p:nvPr>
        </p:nvGraphicFramePr>
        <p:xfrm>
          <a:off x="-5922" y="1268760"/>
          <a:ext cx="5429250" cy="3816424"/>
        </p:xfrm>
        <a:graphic>
          <a:graphicData uri="http://schemas.openxmlformats.org/presentationml/2006/ole">
            <mc:AlternateContent xmlns:mc="http://schemas.openxmlformats.org/markup-compatibility/2006">
              <mc:Choice xmlns:v="urn:schemas-microsoft-com:vml" Requires="v">
                <p:oleObj spid="_x0000_s21567" r:id="rId4" imgW="5432007" imgH="4346825" progId="Excel.Sheet.8">
                  <p:embed/>
                </p:oleObj>
              </mc:Choice>
              <mc:Fallback>
                <p:oleObj r:id="rId4" imgW="5432007" imgH="4346825" progId="Excel.Sheet.8">
                  <p:embed/>
                  <p:pic>
                    <p:nvPicPr>
                      <p:cNvPr id="0" name="Picture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2" y="1268760"/>
                        <a:ext cx="5429250" cy="3816424"/>
                      </a:xfrm>
                      <a:prstGeom prst="rect">
                        <a:avLst/>
                      </a:prstGeom>
                      <a:noFill/>
                      <a:extLst/>
                    </p:spPr>
                  </p:pic>
                </p:oleObj>
              </mc:Fallback>
            </mc:AlternateContent>
          </a:graphicData>
        </a:graphic>
      </p:graphicFrame>
      <p:sp>
        <p:nvSpPr>
          <p:cNvPr id="4" name="Title 3"/>
          <p:cNvSpPr>
            <a:spLocks noGrp="1"/>
          </p:cNvSpPr>
          <p:nvPr>
            <p:ph type="title"/>
          </p:nvPr>
        </p:nvSpPr>
        <p:spPr>
          <a:xfrm>
            <a:off x="106878" y="404664"/>
            <a:ext cx="5379522" cy="539503"/>
          </a:xfrm>
        </p:spPr>
        <p:txBody>
          <a:bodyPr/>
          <a:lstStyle/>
          <a:p>
            <a:pPr algn="ctr"/>
            <a:r>
              <a:rPr lang="en-US" b="1" dirty="0"/>
              <a:t>Air Connectivity </a:t>
            </a:r>
            <a:r>
              <a:rPr lang="en-US" b="1" dirty="0" smtClean="0"/>
              <a:t/>
            </a:r>
            <a:br>
              <a:rPr lang="en-US" b="1" dirty="0" smtClean="0"/>
            </a:br>
            <a:r>
              <a:rPr lang="en-US" b="1" dirty="0" smtClean="0"/>
              <a:t>through </a:t>
            </a:r>
            <a:r>
              <a:rPr lang="en-US" b="1" dirty="0"/>
              <a:t>Panama </a:t>
            </a:r>
            <a:r>
              <a:rPr lang="en-US" dirty="0"/>
              <a:t/>
            </a:r>
            <a:br>
              <a:rPr lang="en-US" dirty="0"/>
            </a:br>
            <a:endParaRPr lang="fr-BE" dirty="0"/>
          </a:p>
        </p:txBody>
      </p:sp>
      <p:pic>
        <p:nvPicPr>
          <p:cNvPr id="3" name="Imagen 2"/>
          <p:cNvPicPr>
            <a:picLocks noChangeAspect="1"/>
          </p:cNvPicPr>
          <p:nvPr/>
        </p:nvPicPr>
        <p:blipFill>
          <a:blip r:embed="rId6"/>
          <a:stretch>
            <a:fillRect/>
          </a:stretch>
        </p:blipFill>
        <p:spPr>
          <a:xfrm>
            <a:off x="179512" y="5229200"/>
            <a:ext cx="1368152" cy="1512168"/>
          </a:xfrm>
          <a:prstGeom prst="rect">
            <a:avLst/>
          </a:prstGeom>
        </p:spPr>
      </p:pic>
      <p:pic>
        <p:nvPicPr>
          <p:cNvPr id="5" name="Imagen 4"/>
          <p:cNvPicPr>
            <a:picLocks noChangeAspect="1"/>
          </p:cNvPicPr>
          <p:nvPr/>
        </p:nvPicPr>
        <p:blipFill>
          <a:blip r:embed="rId7"/>
          <a:stretch>
            <a:fillRect/>
          </a:stretch>
        </p:blipFill>
        <p:spPr>
          <a:xfrm>
            <a:off x="1331640" y="5085184"/>
            <a:ext cx="3528392" cy="660282"/>
          </a:xfrm>
          <a:prstGeom prst="rect">
            <a:avLst/>
          </a:prstGeom>
        </p:spPr>
      </p:pic>
      <p:pic>
        <p:nvPicPr>
          <p:cNvPr id="6" name="Imagen 5"/>
          <p:cNvPicPr>
            <a:picLocks noChangeAspect="1"/>
          </p:cNvPicPr>
          <p:nvPr/>
        </p:nvPicPr>
        <p:blipFill>
          <a:blip r:embed="rId8"/>
          <a:stretch>
            <a:fillRect/>
          </a:stretch>
        </p:blipFill>
        <p:spPr>
          <a:xfrm>
            <a:off x="1691680" y="5730280"/>
            <a:ext cx="1440160" cy="1125984"/>
          </a:xfrm>
          <a:prstGeom prst="rect">
            <a:avLst/>
          </a:prstGeom>
        </p:spPr>
      </p:pic>
      <p:pic>
        <p:nvPicPr>
          <p:cNvPr id="9" name="Imagen 8"/>
          <p:cNvPicPr>
            <a:picLocks noChangeAspect="1"/>
          </p:cNvPicPr>
          <p:nvPr/>
        </p:nvPicPr>
        <p:blipFill>
          <a:blip r:embed="rId9"/>
          <a:stretch>
            <a:fillRect/>
          </a:stretch>
        </p:blipFill>
        <p:spPr>
          <a:xfrm>
            <a:off x="3059832" y="5805264"/>
            <a:ext cx="2397246" cy="720080"/>
          </a:xfrm>
          <a:prstGeom prst="rect">
            <a:avLst/>
          </a:prstGeom>
        </p:spPr>
      </p:pic>
      <p:pic>
        <p:nvPicPr>
          <p:cNvPr id="11" name="Imagen 10"/>
          <p:cNvPicPr>
            <a:picLocks noChangeAspect="1"/>
          </p:cNvPicPr>
          <p:nvPr/>
        </p:nvPicPr>
        <p:blipFill>
          <a:blip r:embed="rId10"/>
          <a:stretch>
            <a:fillRect/>
          </a:stretch>
        </p:blipFill>
        <p:spPr>
          <a:xfrm>
            <a:off x="5508104" y="5805264"/>
            <a:ext cx="3539849" cy="866396"/>
          </a:xfrm>
          <a:prstGeom prst="rect">
            <a:avLst/>
          </a:prstGeom>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504" y="1"/>
            <a:ext cx="5328592" cy="908720"/>
          </a:xfrm>
        </p:spPr>
        <p:txBody>
          <a:bodyPr/>
          <a:lstStyle/>
          <a:p>
            <a:pPr algn="ctr"/>
            <a:r>
              <a:rPr lang="en-US" sz="2400" b="1" dirty="0"/>
              <a:t>To improve the development of the National Logistics System </a:t>
            </a:r>
            <a:endParaRPr lang="fr-BE" sz="2400" b="1" dirty="0"/>
          </a:p>
        </p:txBody>
      </p:sp>
      <p:sp>
        <p:nvSpPr>
          <p:cNvPr id="4" name="3 Marcador de número de diapositiva"/>
          <p:cNvSpPr>
            <a:spLocks noGrp="1"/>
          </p:cNvSpPr>
          <p:nvPr>
            <p:ph type="sldNum" sz="quarter" idx="12"/>
          </p:nvPr>
        </p:nvSpPr>
        <p:spPr/>
        <p:txBody>
          <a:bodyPr/>
          <a:lstStyle/>
          <a:p>
            <a:pPr>
              <a:defRPr/>
            </a:pPr>
            <a:fld id="{65D48526-ACD0-4723-A62C-D14B9C37857B}" type="slidenum">
              <a:rPr lang="en-US" smtClean="0">
                <a:solidFill>
                  <a:prstClr val="black">
                    <a:tint val="75000"/>
                  </a:prstClr>
                </a:solidFill>
              </a:rPr>
              <a:pPr>
                <a:defRPr/>
              </a:pPr>
              <a:t>18</a:t>
            </a:fld>
            <a:endParaRPr lang="en-US" dirty="0">
              <a:solidFill>
                <a:prstClr val="black">
                  <a:tint val="75000"/>
                </a:prstClr>
              </a:solidFill>
            </a:endParaRPr>
          </a:p>
        </p:txBody>
      </p:sp>
      <p:sp>
        <p:nvSpPr>
          <p:cNvPr id="5" name="4 Rectángulo"/>
          <p:cNvSpPr/>
          <p:nvPr/>
        </p:nvSpPr>
        <p:spPr>
          <a:xfrm>
            <a:off x="935596" y="1052736"/>
            <a:ext cx="7272808" cy="369332"/>
          </a:xfrm>
          <a:prstGeom prst="rect">
            <a:avLst/>
          </a:prstGeom>
        </p:spPr>
        <p:txBody>
          <a:bodyPr wrap="square">
            <a:spAutoFit/>
          </a:bodyPr>
          <a:lstStyle/>
          <a:p>
            <a:r>
              <a:rPr lang="en-US" dirty="0" err="1" smtClean="0"/>
              <a:t>Logi</a:t>
            </a:r>
            <a:endParaRPr lang="en-US" dirty="0"/>
          </a:p>
        </p:txBody>
      </p:sp>
      <p:sp>
        <p:nvSpPr>
          <p:cNvPr id="6" name="5 Rectángulo"/>
          <p:cNvSpPr/>
          <p:nvPr/>
        </p:nvSpPr>
        <p:spPr>
          <a:xfrm>
            <a:off x="539552" y="1114606"/>
            <a:ext cx="8064896" cy="648072"/>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Subsystems to </a:t>
            </a:r>
            <a:r>
              <a:rPr lang="en-US" sz="2000" b="1" dirty="0"/>
              <a:t>turn Panama into a global logistics hub:</a:t>
            </a:r>
          </a:p>
        </p:txBody>
      </p:sp>
      <p:graphicFrame>
        <p:nvGraphicFramePr>
          <p:cNvPr id="7" name="6 Tabla"/>
          <p:cNvGraphicFramePr>
            <a:graphicFrameLocks noGrp="1"/>
          </p:cNvGraphicFramePr>
          <p:nvPr>
            <p:extLst>
              <p:ext uri="{D42A27DB-BD31-4B8C-83A1-F6EECF244321}">
                <p14:modId xmlns:p14="http://schemas.microsoft.com/office/powerpoint/2010/main" val="2096384367"/>
              </p:ext>
            </p:extLst>
          </p:nvPr>
        </p:nvGraphicFramePr>
        <p:xfrm>
          <a:off x="509357" y="1912908"/>
          <a:ext cx="8064896" cy="4754880"/>
        </p:xfrm>
        <a:graphic>
          <a:graphicData uri="http://schemas.openxmlformats.org/drawingml/2006/table">
            <a:tbl>
              <a:tblPr firstRow="1" bandRow="1">
                <a:tableStyleId>{5C22544A-7EE6-4342-B048-85BDC9FD1C3A}</a:tableStyleId>
              </a:tblPr>
              <a:tblGrid>
                <a:gridCol w="4032448"/>
                <a:gridCol w="4032448"/>
              </a:tblGrid>
              <a:tr h="940028">
                <a:tc>
                  <a:txBody>
                    <a:bodyPr/>
                    <a:lstStyle/>
                    <a:p>
                      <a:pPr algn="ctr"/>
                      <a:r>
                        <a:rPr lang="en-US" sz="2400" dirty="0" smtClean="0"/>
                        <a:t>Subsystem </a:t>
                      </a:r>
                      <a:endParaRPr lang="fr-BE" sz="2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4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t>Vision</a:t>
                      </a:r>
                      <a:endParaRPr lang="en-US" sz="2400" dirty="0" smtClean="0"/>
                    </a:p>
                    <a:p>
                      <a:pPr algn="ctr"/>
                      <a:endParaRPr lang="fr-BE" sz="2400" dirty="0"/>
                    </a:p>
                  </a:txBody>
                  <a:tcPr anchor="ctr"/>
                </a:tc>
              </a:tr>
              <a:tr h="634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lt1"/>
                          </a:solidFill>
                          <a:latin typeface="+mn-lt"/>
                          <a:ea typeface="+mn-ea"/>
                          <a:cs typeface="+mn-cs"/>
                        </a:rPr>
                        <a:t>1. Value-Added Logistics Services (VALS) Hub of Canal conglomerate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kern="1200" dirty="0" smtClean="0">
                        <a:solidFill>
                          <a:schemeClr val="lt1"/>
                        </a:solidFill>
                        <a:latin typeface="+mn-lt"/>
                        <a:ea typeface="+mn-ea"/>
                        <a:cs typeface="+mn-cs"/>
                      </a:endParaRPr>
                    </a:p>
                    <a:p>
                      <a:pPr marL="0" algn="l" defTabSz="914400" rtl="0" eaLnBrk="1" latinLnBrk="0" hangingPunct="1"/>
                      <a:endParaRPr lang="fr-BE" sz="1800" b="1" kern="1200" dirty="0">
                        <a:solidFill>
                          <a:schemeClr val="lt1"/>
                        </a:solidFill>
                        <a:latin typeface="+mn-lt"/>
                        <a:ea typeface="+mn-ea"/>
                        <a:cs typeface="+mn-cs"/>
                      </a:endParaRPr>
                    </a:p>
                  </a:txBody>
                  <a:tcP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lt1"/>
                          </a:solidFill>
                          <a:latin typeface="+mn-lt"/>
                          <a:ea typeface="+mn-ea"/>
                          <a:cs typeface="+mn-cs"/>
                        </a:rPr>
                        <a:t>Panama is an adding value logistics hub, a leader in innovation and global connectivity</a:t>
                      </a:r>
                    </a:p>
                    <a:p>
                      <a:pPr marL="0" algn="l" defTabSz="914400" rtl="0" eaLnBrk="1" latinLnBrk="0" hangingPunct="1"/>
                      <a:endParaRPr lang="fr-BE" sz="1800" b="1" kern="1200" dirty="0">
                        <a:solidFill>
                          <a:schemeClr val="lt1"/>
                        </a:solidFill>
                        <a:latin typeface="+mn-lt"/>
                        <a:ea typeface="+mn-ea"/>
                        <a:cs typeface="+mn-cs"/>
                      </a:endParaRPr>
                    </a:p>
                  </a:txBody>
                  <a:tcPr>
                    <a:solidFill>
                      <a:schemeClr val="accent1"/>
                    </a:solidFill>
                  </a:tcPr>
                </a:tc>
              </a:tr>
              <a:tr h="1127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lt1"/>
                          </a:solidFill>
                          <a:latin typeface="+mn-lt"/>
                          <a:ea typeface="+mn-ea"/>
                          <a:cs typeface="+mn-cs"/>
                        </a:rPr>
                        <a:t>2. Logistic support for agricultural sector Panama’s efficient logistics create economies of scale making</a:t>
                      </a:r>
                    </a:p>
                    <a:p>
                      <a:pPr marL="0" algn="l" defTabSz="914400" rtl="0" eaLnBrk="1" latinLnBrk="0" hangingPunct="1"/>
                      <a:endParaRPr lang="fr-BE" sz="1800" b="1" kern="1200" dirty="0">
                        <a:solidFill>
                          <a:schemeClr val="lt1"/>
                        </a:solidFill>
                        <a:latin typeface="+mn-lt"/>
                        <a:ea typeface="+mn-ea"/>
                        <a:cs typeface="+mn-cs"/>
                      </a:endParaRPr>
                    </a:p>
                  </a:txBody>
                  <a:tcP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lt1"/>
                          </a:solidFill>
                          <a:latin typeface="+mn-lt"/>
                          <a:ea typeface="+mn-ea"/>
                          <a:cs typeface="+mn-cs"/>
                        </a:rPr>
                        <a:t>Panamanian agricultural products more competitive in domestic and international market</a:t>
                      </a:r>
                    </a:p>
                    <a:p>
                      <a:pPr marL="0" algn="l" defTabSz="914400" rtl="0" eaLnBrk="1" latinLnBrk="0" hangingPunct="1"/>
                      <a:endParaRPr lang="fr-BE" sz="1800" b="1" kern="1200" dirty="0">
                        <a:solidFill>
                          <a:schemeClr val="lt1"/>
                        </a:solidFill>
                        <a:latin typeface="+mn-lt"/>
                        <a:ea typeface="+mn-ea"/>
                        <a:cs typeface="+mn-cs"/>
                      </a:endParaRPr>
                    </a:p>
                  </a:txBody>
                  <a:tcPr>
                    <a:solidFill>
                      <a:schemeClr val="accent1"/>
                    </a:solidFill>
                  </a:tcPr>
                </a:tc>
              </a:tr>
              <a:tr h="1127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lt1"/>
                          </a:solidFill>
                          <a:latin typeface="+mn-lt"/>
                          <a:ea typeface="+mn-ea"/>
                          <a:cs typeface="+mn-cs"/>
                        </a:rPr>
                        <a:t>3. Logistics support for regional trade </a:t>
                      </a:r>
                    </a:p>
                    <a:p>
                      <a:pPr marL="0" algn="l" defTabSz="914400" rtl="0" eaLnBrk="1" latinLnBrk="0" hangingPunct="1"/>
                      <a:endParaRPr lang="fr-BE" sz="1800" b="1" kern="1200" dirty="0">
                        <a:solidFill>
                          <a:schemeClr val="lt1"/>
                        </a:solidFill>
                        <a:latin typeface="+mn-lt"/>
                        <a:ea typeface="+mn-ea"/>
                        <a:cs typeface="+mn-cs"/>
                      </a:endParaRPr>
                    </a:p>
                  </a:txBody>
                  <a:tcP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lt1"/>
                          </a:solidFill>
                          <a:latin typeface="+mn-lt"/>
                          <a:ea typeface="+mn-ea"/>
                          <a:cs typeface="+mn-cs"/>
                        </a:rPr>
                        <a:t>Panama is the most competitive and efficient logistics hub in air, sea and land distribution of the region.</a:t>
                      </a:r>
                      <a:endParaRPr lang="fr-BE" sz="1800" b="1" kern="1200" dirty="0" smtClean="0">
                        <a:solidFill>
                          <a:schemeClr val="lt1"/>
                        </a:solidFill>
                        <a:latin typeface="+mn-lt"/>
                        <a:ea typeface="+mn-ea"/>
                        <a:cs typeface="+mn-cs"/>
                      </a:endParaRPr>
                    </a:p>
                    <a:p>
                      <a:pPr marL="0" algn="l" defTabSz="914400" rtl="0" eaLnBrk="1" latinLnBrk="0" hangingPunct="1"/>
                      <a:endParaRPr lang="fr-BE" sz="1800" b="1" kern="1200" dirty="0">
                        <a:solidFill>
                          <a:schemeClr val="lt1"/>
                        </a:solidFill>
                        <a:latin typeface="+mn-lt"/>
                        <a:ea typeface="+mn-ea"/>
                        <a:cs typeface="+mn-cs"/>
                      </a:endParaRPr>
                    </a:p>
                  </a:txBody>
                  <a:tcPr>
                    <a:solidFill>
                      <a:schemeClr val="accent1"/>
                    </a:solidFill>
                  </a:tcPr>
                </a:tc>
              </a:tr>
            </a:tbl>
          </a:graphicData>
        </a:graphic>
      </p:graphicFrame>
    </p:spTree>
    <p:extLst>
      <p:ext uri="{BB962C8B-B14F-4D97-AF65-F5344CB8AC3E}">
        <p14:creationId xmlns:p14="http://schemas.microsoft.com/office/powerpoint/2010/main" val="1276069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4 CuadroTexto"/>
          <p:cNvSpPr txBox="1"/>
          <p:nvPr/>
        </p:nvSpPr>
        <p:spPr>
          <a:xfrm>
            <a:off x="-108520" y="908720"/>
            <a:ext cx="1587269" cy="276999"/>
          </a:xfrm>
          <a:prstGeom prst="rect">
            <a:avLst/>
          </a:prstGeom>
          <a:noFill/>
        </p:spPr>
        <p:txBody>
          <a:bodyPr wrap="square" rtlCol="0">
            <a:spAutoFit/>
          </a:bodyPr>
          <a:lstStyle/>
          <a:p>
            <a:pPr algn="ctr"/>
            <a:r>
              <a:rPr lang="es-PA" sz="1200" dirty="0" smtClean="0">
                <a:solidFill>
                  <a:srgbClr val="5B9BD5">
                    <a:lumMod val="50000"/>
                  </a:srgbClr>
                </a:solidFill>
              </a:rPr>
              <a:t>(in </a:t>
            </a:r>
            <a:r>
              <a:rPr lang="en-US" sz="1200" dirty="0" smtClean="0">
                <a:solidFill>
                  <a:srgbClr val="5B9BD5">
                    <a:lumMod val="50000"/>
                  </a:srgbClr>
                </a:solidFill>
              </a:rPr>
              <a:t>millions</a:t>
            </a:r>
            <a:r>
              <a:rPr lang="es-PA" sz="1200" dirty="0" smtClean="0">
                <a:solidFill>
                  <a:srgbClr val="5B9BD5">
                    <a:lumMod val="50000"/>
                  </a:srgbClr>
                </a:solidFill>
              </a:rPr>
              <a:t>)</a:t>
            </a:r>
            <a:endParaRPr lang="es-PA" sz="1200" dirty="0">
              <a:solidFill>
                <a:srgbClr val="5B9BD5">
                  <a:lumMod val="50000"/>
                </a:srgbClr>
              </a:solidFill>
            </a:endParaRPr>
          </a:p>
        </p:txBody>
      </p:sp>
      <p:sp>
        <p:nvSpPr>
          <p:cNvPr id="44" name="Título 43"/>
          <p:cNvSpPr>
            <a:spLocks noGrp="1"/>
          </p:cNvSpPr>
          <p:nvPr>
            <p:ph type="title"/>
          </p:nvPr>
        </p:nvSpPr>
        <p:spPr>
          <a:xfrm>
            <a:off x="106878" y="38118"/>
            <a:ext cx="5401996" cy="867930"/>
          </a:xfrm>
          <a:prstGeom prst="rect">
            <a:avLst/>
          </a:prstGeom>
        </p:spPr>
        <p:txBody>
          <a:bodyPr wrap="square">
            <a:spAutoFit/>
          </a:bodyPr>
          <a:lstStyle/>
          <a:p>
            <a:pPr algn="ctr"/>
            <a:r>
              <a:rPr lang="es-ES" sz="2800" b="1" dirty="0" err="1" smtClean="0">
                <a:solidFill>
                  <a:schemeClr val="bg1"/>
                </a:solidFill>
                <a:latin typeface="Trebuchet MS" panose="020B0603020202020204" pitchFamily="34" charset="0"/>
              </a:rPr>
              <a:t>Five</a:t>
            </a:r>
            <a:r>
              <a:rPr lang="es-ES" sz="2800" b="1" dirty="0" smtClean="0">
                <a:solidFill>
                  <a:schemeClr val="bg1"/>
                </a:solidFill>
                <a:latin typeface="Trebuchet MS" panose="020B0603020202020204" pitchFamily="34" charset="0"/>
              </a:rPr>
              <a:t> </a:t>
            </a:r>
            <a:r>
              <a:rPr lang="es-ES" sz="2800" b="1" dirty="0" err="1" smtClean="0">
                <a:solidFill>
                  <a:schemeClr val="bg1"/>
                </a:solidFill>
                <a:latin typeface="Trebuchet MS" panose="020B0603020202020204" pitchFamily="34" charset="0"/>
              </a:rPr>
              <a:t>Year</a:t>
            </a:r>
            <a:r>
              <a:rPr lang="es-ES" sz="2800" b="1" dirty="0" smtClean="0">
                <a:solidFill>
                  <a:schemeClr val="bg1"/>
                </a:solidFill>
                <a:latin typeface="Trebuchet MS" panose="020B0603020202020204" pitchFamily="34" charset="0"/>
              </a:rPr>
              <a:t> </a:t>
            </a:r>
            <a:r>
              <a:rPr lang="es-ES" sz="2800" b="1" dirty="0" err="1" smtClean="0">
                <a:solidFill>
                  <a:schemeClr val="bg1"/>
                </a:solidFill>
                <a:latin typeface="Trebuchet MS" panose="020B0603020202020204" pitchFamily="34" charset="0"/>
              </a:rPr>
              <a:t>Goverment</a:t>
            </a:r>
            <a:r>
              <a:rPr lang="es-ES" sz="2800" b="1" dirty="0" smtClean="0">
                <a:solidFill>
                  <a:schemeClr val="bg1"/>
                </a:solidFill>
                <a:latin typeface="Trebuchet MS" panose="020B0603020202020204" pitchFamily="34" charset="0"/>
              </a:rPr>
              <a:t> </a:t>
            </a:r>
            <a:br>
              <a:rPr lang="es-ES" sz="2800" b="1" dirty="0" smtClean="0">
                <a:solidFill>
                  <a:schemeClr val="bg1"/>
                </a:solidFill>
                <a:latin typeface="Trebuchet MS" panose="020B0603020202020204" pitchFamily="34" charset="0"/>
              </a:rPr>
            </a:br>
            <a:r>
              <a:rPr lang="es-ES" sz="2800" b="1" dirty="0" err="1" smtClean="0">
                <a:solidFill>
                  <a:schemeClr val="bg1"/>
                </a:solidFill>
                <a:latin typeface="Trebuchet MS" panose="020B0603020202020204" pitchFamily="34" charset="0"/>
              </a:rPr>
              <a:t>Investment</a:t>
            </a:r>
            <a:r>
              <a:rPr lang="es-ES" sz="2800" b="1" dirty="0" smtClean="0">
                <a:solidFill>
                  <a:schemeClr val="bg1"/>
                </a:solidFill>
                <a:latin typeface="Trebuchet MS" panose="020B0603020202020204" pitchFamily="34" charset="0"/>
              </a:rPr>
              <a:t> Plan</a:t>
            </a:r>
            <a:endParaRPr lang="es-ES" sz="2800" b="1" dirty="0">
              <a:solidFill>
                <a:schemeClr val="bg1"/>
              </a:solidFill>
              <a:latin typeface="Trebuchet MS" panose="020B0603020202020204" pitchFamily="34" charset="0"/>
            </a:endParaRPr>
          </a:p>
        </p:txBody>
      </p:sp>
      <p:sp>
        <p:nvSpPr>
          <p:cNvPr id="4" name="Marcador de número de diapositiva 3"/>
          <p:cNvSpPr>
            <a:spLocks noGrp="1"/>
          </p:cNvSpPr>
          <p:nvPr>
            <p:ph type="sldNum" sz="quarter" idx="12"/>
          </p:nvPr>
        </p:nvSpPr>
        <p:spPr/>
        <p:txBody>
          <a:bodyPr/>
          <a:lstStyle/>
          <a:p>
            <a:pPr>
              <a:defRPr/>
            </a:pPr>
            <a:fld id="{F39DFF01-1162-42B1-A170-0DC3D6CED2CA}" type="slidenum">
              <a:rPr lang="en-US" b="1" smtClean="0"/>
              <a:pPr>
                <a:defRPr/>
              </a:pPr>
              <a:t>19</a:t>
            </a:fld>
            <a:endParaRPr lang="en-US" b="1" dirty="0"/>
          </a:p>
        </p:txBody>
      </p:sp>
      <p:pic>
        <p:nvPicPr>
          <p:cNvPr id="7" name="Imagen 6"/>
          <p:cNvPicPr>
            <a:picLocks noChangeAspect="1"/>
          </p:cNvPicPr>
          <p:nvPr/>
        </p:nvPicPr>
        <p:blipFill>
          <a:blip r:embed="rId3"/>
          <a:stretch>
            <a:fillRect/>
          </a:stretch>
        </p:blipFill>
        <p:spPr>
          <a:xfrm>
            <a:off x="7486650" y="45903"/>
            <a:ext cx="1579001" cy="810838"/>
          </a:xfrm>
          <a:prstGeom prst="rect">
            <a:avLst/>
          </a:prstGeom>
        </p:spPr>
      </p:pic>
      <p:cxnSp>
        <p:nvCxnSpPr>
          <p:cNvPr id="15" name="Conector recto 14"/>
          <p:cNvCxnSpPr/>
          <p:nvPr/>
        </p:nvCxnSpPr>
        <p:spPr>
          <a:xfrm>
            <a:off x="4572000" y="980728"/>
            <a:ext cx="0" cy="5877272"/>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19" name="Conector recto 18"/>
          <p:cNvCxnSpPr/>
          <p:nvPr/>
        </p:nvCxnSpPr>
        <p:spPr>
          <a:xfrm>
            <a:off x="0" y="3717032"/>
            <a:ext cx="9144000" cy="0"/>
          </a:xfrm>
          <a:prstGeom prst="line">
            <a:avLst/>
          </a:prstGeom>
          <a:ln w="34925"/>
        </p:spPr>
        <p:style>
          <a:lnRef idx="2">
            <a:schemeClr val="accent1"/>
          </a:lnRef>
          <a:fillRef idx="0">
            <a:schemeClr val="accent1"/>
          </a:fillRef>
          <a:effectRef idx="1">
            <a:schemeClr val="accent1"/>
          </a:effectRef>
          <a:fontRef idx="minor">
            <a:schemeClr val="tx1"/>
          </a:fontRef>
        </p:style>
      </p:cxnSp>
      <p:pic>
        <p:nvPicPr>
          <p:cNvPr id="23" name="Imagen 22"/>
          <p:cNvPicPr>
            <a:picLocks noChangeAspect="1"/>
          </p:cNvPicPr>
          <p:nvPr/>
        </p:nvPicPr>
        <p:blipFill>
          <a:blip r:embed="rId4"/>
          <a:stretch>
            <a:fillRect/>
          </a:stretch>
        </p:blipFill>
        <p:spPr>
          <a:xfrm>
            <a:off x="5580112" y="1124744"/>
            <a:ext cx="2592288" cy="2448272"/>
          </a:xfrm>
          <a:prstGeom prst="rect">
            <a:avLst/>
          </a:prstGeom>
        </p:spPr>
      </p:pic>
      <p:pic>
        <p:nvPicPr>
          <p:cNvPr id="24" name="Imagen 23"/>
          <p:cNvPicPr>
            <a:picLocks noChangeAspect="1"/>
          </p:cNvPicPr>
          <p:nvPr/>
        </p:nvPicPr>
        <p:blipFill rotWithShape="1">
          <a:blip r:embed="rId5"/>
          <a:srcRect r="1400"/>
          <a:stretch/>
        </p:blipFill>
        <p:spPr>
          <a:xfrm>
            <a:off x="971600" y="3789040"/>
            <a:ext cx="2556000" cy="2958683"/>
          </a:xfrm>
          <a:prstGeom prst="rect">
            <a:avLst/>
          </a:prstGeom>
        </p:spPr>
      </p:pic>
      <p:pic>
        <p:nvPicPr>
          <p:cNvPr id="26" name="Imagen 25"/>
          <p:cNvPicPr>
            <a:picLocks noChangeAspect="1"/>
          </p:cNvPicPr>
          <p:nvPr/>
        </p:nvPicPr>
        <p:blipFill>
          <a:blip r:embed="rId6"/>
          <a:stretch>
            <a:fillRect/>
          </a:stretch>
        </p:blipFill>
        <p:spPr>
          <a:xfrm>
            <a:off x="5508104" y="3933056"/>
            <a:ext cx="2592288" cy="2575455"/>
          </a:xfrm>
          <a:prstGeom prst="rect">
            <a:avLst/>
          </a:prstGeom>
        </p:spPr>
      </p:pic>
      <p:pic>
        <p:nvPicPr>
          <p:cNvPr id="27" name="Imagen 26"/>
          <p:cNvPicPr>
            <a:picLocks noChangeAspect="1"/>
          </p:cNvPicPr>
          <p:nvPr/>
        </p:nvPicPr>
        <p:blipFill>
          <a:blip r:embed="rId7"/>
          <a:stretch>
            <a:fillRect/>
          </a:stretch>
        </p:blipFill>
        <p:spPr>
          <a:xfrm>
            <a:off x="1115616" y="1052736"/>
            <a:ext cx="2254594" cy="2520280"/>
          </a:xfrm>
          <a:prstGeom prst="rect">
            <a:avLst/>
          </a:prstGeom>
        </p:spPr>
      </p:pic>
    </p:spTree>
    <p:extLst>
      <p:ext uri="{BB962C8B-B14F-4D97-AF65-F5344CB8AC3E}">
        <p14:creationId xmlns:p14="http://schemas.microsoft.com/office/powerpoint/2010/main" val="1947386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角丸四角形 21"/>
          <p:cNvSpPr/>
          <p:nvPr/>
        </p:nvSpPr>
        <p:spPr bwMode="auto">
          <a:xfrm>
            <a:off x="229494" y="3706800"/>
            <a:ext cx="3771002" cy="777875"/>
          </a:xfrm>
          <a:prstGeom prst="roundRect">
            <a:avLst/>
          </a:prstGeom>
          <a:solidFill>
            <a:schemeClr val="tx2">
              <a:lumMod val="20000"/>
              <a:lumOff val="80000"/>
            </a:schemeClr>
          </a:solidFill>
          <a:effectLst>
            <a:innerShdw blurRad="711200" dist="939800" dir="11640000">
              <a:prstClr val="black">
                <a:alpha val="50000"/>
              </a:prstClr>
            </a:innerShdw>
          </a:effectLst>
          <a:scene3d>
            <a:camera prst="orthographicFront"/>
            <a:lightRig rig="threePt" dir="t"/>
          </a:scene3d>
          <a:sp3d extrusionH="63500">
            <a:bevelT/>
            <a:bevelB w="50800" h="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kumimoji="1" lang="es-PA" altLang="ja-JP" b="1" dirty="0">
                <a:solidFill>
                  <a:prstClr val="black"/>
                </a:solidFill>
                <a:cs typeface="Calibri" pitchFamily="34" charset="0"/>
              </a:rPr>
              <a:t>GDP: </a:t>
            </a:r>
            <a:r>
              <a:rPr lang="es-PA" altLang="ja-JP" dirty="0">
                <a:solidFill>
                  <a:prstClr val="black"/>
                </a:solidFill>
                <a:ea typeface="ＭＳ ゴシック"/>
                <a:cs typeface="Calibri" pitchFamily="34" charset="0"/>
              </a:rPr>
              <a:t>USD </a:t>
            </a:r>
            <a:r>
              <a:rPr lang="es-PA" dirty="0">
                <a:solidFill>
                  <a:prstClr val="black"/>
                </a:solidFill>
                <a:cs typeface="Arial" charset="0"/>
              </a:rPr>
              <a:t>42.6 </a:t>
            </a:r>
            <a:r>
              <a:rPr lang="es-PA" dirty="0" err="1" smtClean="0">
                <a:solidFill>
                  <a:prstClr val="black"/>
                </a:solidFill>
                <a:cs typeface="Arial" charset="0"/>
              </a:rPr>
              <a:t>Billion</a:t>
            </a:r>
            <a:endParaRPr lang="es-PA" dirty="0">
              <a:solidFill>
                <a:prstClr val="black"/>
              </a:solidFill>
              <a:cs typeface="Arial" charset="0"/>
            </a:endParaRPr>
          </a:p>
          <a:p>
            <a:pPr>
              <a:defRPr/>
            </a:pPr>
            <a:r>
              <a:rPr lang="es-PA" dirty="0">
                <a:solidFill>
                  <a:prstClr val="black"/>
                </a:solidFill>
                <a:cs typeface="Arial" charset="0"/>
              </a:rPr>
              <a:t>GDP per </a:t>
            </a:r>
            <a:r>
              <a:rPr lang="es-PA" dirty="0" err="1">
                <a:solidFill>
                  <a:prstClr val="black"/>
                </a:solidFill>
                <a:cs typeface="Arial" charset="0"/>
              </a:rPr>
              <a:t>capita</a:t>
            </a:r>
            <a:r>
              <a:rPr lang="es-PA" dirty="0">
                <a:solidFill>
                  <a:prstClr val="black"/>
                </a:solidFill>
                <a:cs typeface="Arial" charset="0"/>
              </a:rPr>
              <a:t>: USD </a:t>
            </a:r>
            <a:r>
              <a:rPr lang="es-PA" dirty="0" smtClean="0">
                <a:solidFill>
                  <a:prstClr val="black"/>
                </a:solidFill>
                <a:cs typeface="Arial" charset="0"/>
              </a:rPr>
              <a:t>11,809</a:t>
            </a:r>
            <a:endParaRPr lang="es-PA" dirty="0">
              <a:solidFill>
                <a:prstClr val="black"/>
              </a:solidFill>
              <a:cs typeface="Arial" charset="0"/>
            </a:endParaRPr>
          </a:p>
        </p:txBody>
      </p:sp>
      <p:sp>
        <p:nvSpPr>
          <p:cNvPr id="7" name="角丸四角形 6"/>
          <p:cNvSpPr/>
          <p:nvPr/>
        </p:nvSpPr>
        <p:spPr bwMode="auto">
          <a:xfrm>
            <a:off x="229494" y="1428736"/>
            <a:ext cx="3749670" cy="428625"/>
          </a:xfrm>
          <a:prstGeom prst="roundRect">
            <a:avLst/>
          </a:prstGeom>
          <a:solidFill>
            <a:schemeClr val="tx2">
              <a:lumMod val="20000"/>
              <a:lumOff val="80000"/>
            </a:schemeClr>
          </a:solidFill>
          <a:effectLst>
            <a:innerShdw blurRad="711200" dist="939800" dir="11640000">
              <a:prstClr val="black">
                <a:alpha val="50000"/>
              </a:prstClr>
            </a:innerShdw>
          </a:effectLst>
          <a:scene3d>
            <a:camera prst="orthographicFront"/>
            <a:lightRig rig="threePt" dir="t"/>
          </a:scene3d>
          <a:sp3d extrusionH="63500">
            <a:bevelT/>
            <a:bevelB w="50800" h="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kumimoji="1" lang="en-US" altLang="ja-JP" b="1" dirty="0">
                <a:solidFill>
                  <a:prstClr val="black"/>
                </a:solidFill>
                <a:cs typeface="Arial" charset="0"/>
              </a:rPr>
              <a:t>Capital: </a:t>
            </a:r>
            <a:r>
              <a:rPr kumimoji="1" lang="en-US" altLang="ja-JP" dirty="0">
                <a:solidFill>
                  <a:prstClr val="black"/>
                </a:solidFill>
                <a:cs typeface="Arial" charset="0"/>
              </a:rPr>
              <a:t>Panama City</a:t>
            </a:r>
            <a:endParaRPr kumimoji="1" lang="ja-JP" altLang="en-US" dirty="0">
              <a:solidFill>
                <a:prstClr val="black"/>
              </a:solidFill>
              <a:cs typeface="Arial" charset="0"/>
            </a:endParaRPr>
          </a:p>
        </p:txBody>
      </p:sp>
      <p:sp>
        <p:nvSpPr>
          <p:cNvPr id="11" name="角丸四角形 10"/>
          <p:cNvSpPr/>
          <p:nvPr/>
        </p:nvSpPr>
        <p:spPr bwMode="auto">
          <a:xfrm>
            <a:off x="229494" y="1920850"/>
            <a:ext cx="3749670" cy="428624"/>
          </a:xfrm>
          <a:prstGeom prst="roundRect">
            <a:avLst/>
          </a:prstGeom>
          <a:solidFill>
            <a:schemeClr val="tx2">
              <a:lumMod val="20000"/>
              <a:lumOff val="80000"/>
            </a:schemeClr>
          </a:solidFill>
          <a:effectLst>
            <a:innerShdw blurRad="711200" dist="939800" dir="11640000">
              <a:prstClr val="black">
                <a:alpha val="50000"/>
              </a:prstClr>
            </a:innerShdw>
          </a:effectLst>
          <a:scene3d>
            <a:camera prst="orthographicFront"/>
            <a:lightRig rig="threePt" dir="t"/>
          </a:scene3d>
          <a:sp3d extrusionH="63500">
            <a:bevelT/>
            <a:bevelB w="50800" h="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kumimoji="1" lang="en-US" altLang="ja-JP" b="1" dirty="0">
                <a:solidFill>
                  <a:prstClr val="black"/>
                </a:solidFill>
                <a:cs typeface="Arial" charset="0"/>
              </a:rPr>
              <a:t>Land area: </a:t>
            </a:r>
            <a:r>
              <a:rPr kumimoji="1" lang="en-US" altLang="ja-JP" dirty="0">
                <a:solidFill>
                  <a:schemeClr val="tx1"/>
                </a:solidFill>
              </a:rPr>
              <a:t>75, 517 </a:t>
            </a:r>
            <a:r>
              <a:rPr lang="es-PA" dirty="0">
                <a:solidFill>
                  <a:schemeClr val="tx1"/>
                </a:solidFill>
              </a:rPr>
              <a:t>km</a:t>
            </a:r>
            <a:r>
              <a:rPr lang="es-PA" baseline="30000" dirty="0">
                <a:solidFill>
                  <a:schemeClr val="tx1"/>
                </a:solidFill>
              </a:rPr>
              <a:t>2</a:t>
            </a:r>
            <a:endParaRPr kumimoji="1" lang="ja-JP" altLang="en-US">
              <a:solidFill>
                <a:schemeClr val="tx1"/>
              </a:solidFill>
              <a:cs typeface="Arial" charset="0"/>
            </a:endParaRPr>
          </a:p>
        </p:txBody>
      </p:sp>
      <p:sp>
        <p:nvSpPr>
          <p:cNvPr id="16" name="角丸四角形 15"/>
          <p:cNvSpPr/>
          <p:nvPr/>
        </p:nvSpPr>
        <p:spPr bwMode="auto">
          <a:xfrm>
            <a:off x="229494" y="2420916"/>
            <a:ext cx="3740146" cy="428625"/>
          </a:xfrm>
          <a:prstGeom prst="roundRect">
            <a:avLst/>
          </a:prstGeom>
          <a:solidFill>
            <a:schemeClr val="tx2">
              <a:lumMod val="20000"/>
              <a:lumOff val="80000"/>
            </a:schemeClr>
          </a:solidFill>
          <a:effectLst>
            <a:innerShdw blurRad="711200" dist="939800" dir="11640000">
              <a:prstClr val="black">
                <a:alpha val="50000"/>
              </a:prstClr>
            </a:innerShdw>
          </a:effectLst>
          <a:scene3d>
            <a:camera prst="orthographicFront"/>
            <a:lightRig rig="threePt" dir="t"/>
          </a:scene3d>
          <a:sp3d extrusionH="63500">
            <a:bevelT/>
            <a:bevelB w="50800" h="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kumimoji="1" lang="en-US" altLang="ja-JP" b="1" dirty="0">
              <a:solidFill>
                <a:prstClr val="black"/>
              </a:solidFill>
              <a:cs typeface="Arial" charset="0"/>
            </a:endParaRPr>
          </a:p>
          <a:p>
            <a:pPr>
              <a:defRPr/>
            </a:pPr>
            <a:r>
              <a:rPr kumimoji="1" lang="en-US" altLang="ja-JP" b="1" dirty="0">
                <a:solidFill>
                  <a:prstClr val="black"/>
                </a:solidFill>
                <a:cs typeface="Arial" charset="0"/>
              </a:rPr>
              <a:t>Population: </a:t>
            </a:r>
            <a:r>
              <a:rPr kumimoji="1" lang="en-US" altLang="ja-JP" dirty="0">
                <a:solidFill>
                  <a:prstClr val="black"/>
                </a:solidFill>
              </a:rPr>
              <a:t>3, 913, 275 </a:t>
            </a:r>
            <a:r>
              <a:rPr kumimoji="1" lang="en-US" altLang="ja-JP" dirty="0" smtClean="0">
                <a:solidFill>
                  <a:prstClr val="black"/>
                </a:solidFill>
              </a:rPr>
              <a:t>(</a:t>
            </a:r>
            <a:r>
              <a:rPr kumimoji="1" lang="en-US" altLang="ja-JP" dirty="0">
                <a:solidFill>
                  <a:prstClr val="black"/>
                </a:solidFill>
              </a:rPr>
              <a:t>J</a:t>
            </a:r>
            <a:r>
              <a:rPr kumimoji="1" lang="en-US" altLang="ja-JP" dirty="0" smtClean="0">
                <a:solidFill>
                  <a:prstClr val="black"/>
                </a:solidFill>
              </a:rPr>
              <a:t>uly </a:t>
            </a:r>
            <a:r>
              <a:rPr kumimoji="1" lang="en-US" altLang="ja-JP" dirty="0">
                <a:solidFill>
                  <a:prstClr val="black"/>
                </a:solidFill>
              </a:rPr>
              <a:t>2014)</a:t>
            </a:r>
            <a:endParaRPr kumimoji="1" lang="ja-JP" altLang="en-US" dirty="0">
              <a:solidFill>
                <a:prstClr val="black"/>
              </a:solidFill>
            </a:endParaRPr>
          </a:p>
          <a:p>
            <a:pPr>
              <a:defRPr/>
            </a:pPr>
            <a:endParaRPr kumimoji="1" lang="ja-JP" altLang="en-US" dirty="0">
              <a:solidFill>
                <a:prstClr val="black"/>
              </a:solidFill>
              <a:cs typeface="Arial" charset="0"/>
            </a:endParaRPr>
          </a:p>
        </p:txBody>
      </p:sp>
      <p:sp>
        <p:nvSpPr>
          <p:cNvPr id="19" name="角丸四角形 18"/>
          <p:cNvSpPr/>
          <p:nvPr/>
        </p:nvSpPr>
        <p:spPr bwMode="auto">
          <a:xfrm>
            <a:off x="229494" y="2920982"/>
            <a:ext cx="3749670" cy="733479"/>
          </a:xfrm>
          <a:prstGeom prst="roundRect">
            <a:avLst/>
          </a:prstGeom>
          <a:solidFill>
            <a:schemeClr val="tx2">
              <a:lumMod val="20000"/>
              <a:lumOff val="80000"/>
            </a:schemeClr>
          </a:solidFill>
          <a:effectLst>
            <a:innerShdw blurRad="711200" dist="939800" dir="11640000">
              <a:prstClr val="black">
                <a:alpha val="50000"/>
              </a:prstClr>
            </a:innerShdw>
          </a:effectLst>
          <a:scene3d>
            <a:camera prst="orthographicFront"/>
            <a:lightRig rig="threePt" dir="t"/>
          </a:scene3d>
          <a:sp3d extrusionH="63500">
            <a:bevelT/>
            <a:bevelB w="50800" h="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kumimoji="1" lang="en-US" altLang="ja-JP" b="1" dirty="0">
                <a:solidFill>
                  <a:prstClr val="black"/>
                </a:solidFill>
                <a:cs typeface="Arial" charset="0"/>
              </a:rPr>
              <a:t>Political division: </a:t>
            </a:r>
            <a:r>
              <a:rPr kumimoji="1" lang="en-US" altLang="ja-JP" dirty="0">
                <a:solidFill>
                  <a:prstClr val="black"/>
                </a:solidFill>
                <a:cs typeface="Arial" charset="0"/>
              </a:rPr>
              <a:t>10 provinces and 5 indigenous territories</a:t>
            </a:r>
            <a:endParaRPr kumimoji="1" lang="ja-JP" altLang="en-US">
              <a:solidFill>
                <a:prstClr val="black"/>
              </a:solidFill>
              <a:cs typeface="Arial" charset="0"/>
            </a:endParaRPr>
          </a:p>
        </p:txBody>
      </p:sp>
      <p:sp>
        <p:nvSpPr>
          <p:cNvPr id="26" name="角丸四角形 25"/>
          <p:cNvSpPr/>
          <p:nvPr/>
        </p:nvSpPr>
        <p:spPr bwMode="auto">
          <a:xfrm>
            <a:off x="229494" y="4561698"/>
            <a:ext cx="3756020" cy="716738"/>
          </a:xfrm>
          <a:prstGeom prst="roundRect">
            <a:avLst/>
          </a:prstGeom>
          <a:solidFill>
            <a:schemeClr val="tx2">
              <a:lumMod val="20000"/>
              <a:lumOff val="80000"/>
            </a:schemeClr>
          </a:solidFill>
          <a:effectLst>
            <a:innerShdw blurRad="711200" dist="939800" dir="11640000">
              <a:prstClr val="black">
                <a:alpha val="50000"/>
              </a:prstClr>
            </a:innerShdw>
          </a:effectLst>
          <a:scene3d>
            <a:camera prst="orthographicFront"/>
            <a:lightRig rig="threePt" dir="t"/>
          </a:scene3d>
          <a:sp3d extrusionH="63500">
            <a:bevelT/>
            <a:bevelB w="50800" h="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kumimoji="1" lang="en-US" altLang="ja-JP" b="1" dirty="0">
                <a:solidFill>
                  <a:prstClr val="black"/>
                </a:solidFill>
                <a:cs typeface="Arial" charset="0"/>
              </a:rPr>
              <a:t>Currency: </a:t>
            </a:r>
            <a:r>
              <a:rPr kumimoji="1" lang="en-US" altLang="ja-JP" dirty="0">
                <a:solidFill>
                  <a:prstClr val="black"/>
                </a:solidFill>
                <a:cs typeface="Arial" charset="0"/>
              </a:rPr>
              <a:t>US Dollar since 1904</a:t>
            </a:r>
            <a:endParaRPr kumimoji="1" lang="ja-JP" altLang="en-US">
              <a:solidFill>
                <a:prstClr val="black"/>
              </a:solidFill>
              <a:cs typeface="Arial" charset="0"/>
            </a:endParaRPr>
          </a:p>
        </p:txBody>
      </p:sp>
      <p:sp>
        <p:nvSpPr>
          <p:cNvPr id="10260" name="Rectangle 2"/>
          <p:cNvSpPr>
            <a:spLocks noChangeArrowheads="1"/>
          </p:cNvSpPr>
          <p:nvPr/>
        </p:nvSpPr>
        <p:spPr bwMode="auto">
          <a:xfrm>
            <a:off x="971600" y="210554"/>
            <a:ext cx="4044697" cy="584775"/>
          </a:xfrm>
          <a:prstGeom prst="rect">
            <a:avLst/>
          </a:prstGeom>
          <a:noFill/>
          <a:ln w="9525">
            <a:noFill/>
            <a:miter lim="800000"/>
            <a:headEnd/>
            <a:tailEnd/>
          </a:ln>
        </p:spPr>
        <p:txBody>
          <a:bodyPr wrap="none">
            <a:spAutoFit/>
          </a:bodyPr>
          <a:lstStyle/>
          <a:p>
            <a:pPr>
              <a:defRPr/>
            </a:pPr>
            <a:r>
              <a:rPr lang="en-US" altLang="ja-JP" sz="3200" b="1" dirty="0">
                <a:solidFill>
                  <a:schemeClr val="bg1"/>
                </a:solidFill>
                <a:latin typeface="Trebuchet MS"/>
                <a:ea typeface="ＭＳ ゴシック"/>
              </a:rPr>
              <a:t>General Information</a:t>
            </a:r>
            <a:endParaRPr lang="en-US" sz="3200" b="1" dirty="0">
              <a:solidFill>
                <a:schemeClr val="bg1"/>
              </a:solidFill>
              <a:latin typeface="Trebuchet MS"/>
            </a:endParaRPr>
          </a:p>
        </p:txBody>
      </p:sp>
      <p:pic>
        <p:nvPicPr>
          <p:cNvPr id="1026" name="Picture 2"/>
          <p:cNvPicPr>
            <a:picLocks noChangeAspect="1" noChangeArrowheads="1"/>
          </p:cNvPicPr>
          <p:nvPr/>
        </p:nvPicPr>
        <p:blipFill>
          <a:blip r:embed="rId3" cstate="print">
            <a:extLst/>
          </a:blip>
          <a:srcRect/>
          <a:stretch>
            <a:fillRect/>
          </a:stretch>
        </p:blipFill>
        <p:spPr bwMode="auto">
          <a:xfrm>
            <a:off x="4214810" y="1643050"/>
            <a:ext cx="4714908" cy="40005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8" name="角丸四角形 25"/>
          <p:cNvSpPr/>
          <p:nvPr/>
        </p:nvSpPr>
        <p:spPr bwMode="auto">
          <a:xfrm>
            <a:off x="229494" y="5349874"/>
            <a:ext cx="3771002" cy="785818"/>
          </a:xfrm>
          <a:prstGeom prst="roundRect">
            <a:avLst/>
          </a:prstGeom>
          <a:solidFill>
            <a:schemeClr val="tx2">
              <a:lumMod val="20000"/>
              <a:lumOff val="80000"/>
            </a:schemeClr>
          </a:solidFill>
          <a:effectLst>
            <a:innerShdw blurRad="711200" dist="939800" dir="11640000">
              <a:prstClr val="black">
                <a:alpha val="50000"/>
              </a:prstClr>
            </a:innerShdw>
          </a:effectLst>
          <a:scene3d>
            <a:camera prst="orthographicFront"/>
            <a:lightRig rig="threePt" dir="t"/>
          </a:scene3d>
          <a:sp3d extrusionH="63500">
            <a:bevelT/>
            <a:bevelB w="50800" h="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kumimoji="1" lang="en-US" altLang="ja-JP" b="1" dirty="0">
                <a:solidFill>
                  <a:prstClr val="black"/>
                </a:solidFill>
                <a:cs typeface="Arial" charset="0"/>
              </a:rPr>
              <a:t>Language: </a:t>
            </a:r>
            <a:r>
              <a:rPr kumimoji="1" lang="en-US" altLang="ja-JP" dirty="0">
                <a:solidFill>
                  <a:prstClr val="black"/>
                </a:solidFill>
                <a:cs typeface="Arial" charset="0"/>
              </a:rPr>
              <a:t>Spanish (official), English (business)</a:t>
            </a:r>
            <a:endParaRPr kumimoji="1" lang="ja-JP" altLang="en-US">
              <a:solidFill>
                <a:prstClr val="black"/>
              </a:solidFill>
              <a:cs typeface="Arial" charset="0"/>
            </a:endParaRPr>
          </a:p>
        </p:txBody>
      </p:sp>
      <p:pic>
        <p:nvPicPr>
          <p:cNvPr id="14" name="Imagen 2"/>
          <p:cNvPicPr>
            <a:picLocks noChangeAspect="1"/>
          </p:cNvPicPr>
          <p:nvPr/>
        </p:nvPicPr>
        <p:blipFill>
          <a:blip r:embed="rId4"/>
          <a:stretch>
            <a:fillRect/>
          </a:stretch>
        </p:blipFill>
        <p:spPr>
          <a:xfrm>
            <a:off x="7626053" y="164837"/>
            <a:ext cx="1231884" cy="63258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par>
                                <p:cTn id="8" presetID="5"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5" presetClass="entr" presetSubtype="1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heckerboard(across)">
                                      <p:cBhvr>
                                        <p:cTn id="13" dur="500"/>
                                        <p:tgtEl>
                                          <p:spTgt spid="16"/>
                                        </p:tgtEl>
                                      </p:cBhvr>
                                    </p:animEffect>
                                  </p:childTnLst>
                                </p:cTn>
                              </p:par>
                              <p:par>
                                <p:cTn id="14" presetID="5" presetClass="entr" presetSubtype="1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checkerboard(across)">
                                      <p:cBhvr>
                                        <p:cTn id="16" dur="500"/>
                                        <p:tgtEl>
                                          <p:spTgt spid="19"/>
                                        </p:tgtEl>
                                      </p:cBhvr>
                                    </p:animEffect>
                                  </p:childTnLst>
                                </p:cTn>
                              </p:par>
                              <p:par>
                                <p:cTn id="17" presetID="5" presetClass="entr" presetSubtype="1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checkerboard(across)">
                                      <p:cBhvr>
                                        <p:cTn id="19" dur="500"/>
                                        <p:tgtEl>
                                          <p:spTgt spid="22"/>
                                        </p:tgtEl>
                                      </p:cBhvr>
                                    </p:animEffect>
                                  </p:childTnLst>
                                </p:cTn>
                              </p:par>
                              <p:par>
                                <p:cTn id="20" presetID="5" presetClass="entr" presetSubtype="1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checkerboard(across)">
                                      <p:cBhvr>
                                        <p:cTn id="22" dur="500"/>
                                        <p:tgtEl>
                                          <p:spTgt spid="26"/>
                                        </p:tgtEl>
                                      </p:cBhvr>
                                    </p:animEffect>
                                  </p:childTnLst>
                                </p:cTn>
                              </p:par>
                              <p:par>
                                <p:cTn id="23" presetID="5" presetClass="entr" presetSubtype="1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checkerboard(across)">
                                      <p:cBhvr>
                                        <p:cTn id="2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s-CR" b="1" dirty="0" err="1" smtClean="0"/>
              <a:t>Public</a:t>
            </a:r>
            <a:r>
              <a:rPr lang="es-CR" b="1" dirty="0" smtClean="0"/>
              <a:t> </a:t>
            </a:r>
            <a:r>
              <a:rPr lang="es-CR" b="1" dirty="0" err="1" smtClean="0"/>
              <a:t>Investment</a:t>
            </a:r>
            <a:r>
              <a:rPr lang="es-CR" b="1" dirty="0" smtClean="0"/>
              <a:t> in </a:t>
            </a:r>
            <a:r>
              <a:rPr lang="es-CR" b="1" dirty="0" err="1" smtClean="0"/>
              <a:t>the</a:t>
            </a:r>
            <a:r>
              <a:rPr lang="es-CR" b="1" dirty="0" smtClean="0"/>
              <a:t> </a:t>
            </a:r>
            <a:r>
              <a:rPr lang="es-CR" b="1" dirty="0" err="1" smtClean="0"/>
              <a:t>Logistics</a:t>
            </a:r>
            <a:r>
              <a:rPr lang="es-CR" b="1" dirty="0" smtClean="0"/>
              <a:t> Sector</a:t>
            </a:r>
            <a:endParaRPr lang="fr-BE" b="1" dirty="0"/>
          </a:p>
        </p:txBody>
      </p:sp>
      <p:sp>
        <p:nvSpPr>
          <p:cNvPr id="3" name="Slide Number Placeholder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20</a:t>
            </a:fld>
            <a:endParaRPr lang="en-US" dirty="0">
              <a:solidFill>
                <a:prstClr val="black">
                  <a:tint val="75000"/>
                </a:prstClr>
              </a:solidFill>
            </a:endParaRPr>
          </a:p>
        </p:txBody>
      </p:sp>
      <p:sp>
        <p:nvSpPr>
          <p:cNvPr id="4" name="TextBox 3"/>
          <p:cNvSpPr txBox="1"/>
          <p:nvPr/>
        </p:nvSpPr>
        <p:spPr>
          <a:xfrm>
            <a:off x="395956" y="1192684"/>
            <a:ext cx="8424936" cy="2308324"/>
          </a:xfrm>
          <a:prstGeom prst="rect">
            <a:avLst/>
          </a:prstGeom>
          <a:noFill/>
        </p:spPr>
        <p:txBody>
          <a:bodyPr wrap="square" rtlCol="0">
            <a:spAutoFit/>
          </a:bodyPr>
          <a:lstStyle/>
          <a:p>
            <a:pPr marL="285750" indent="-285750" algn="just">
              <a:buFont typeface="Arial" panose="020B0604020202020204" pitchFamily="34" charset="0"/>
              <a:buChar char="•"/>
            </a:pPr>
            <a:r>
              <a:rPr lang="en-US" dirty="0" smtClean="0"/>
              <a:t>Panama is a </a:t>
            </a:r>
            <a:r>
              <a:rPr lang="en-US" dirty="0"/>
              <a:t>transit and transshipment hub </a:t>
            </a:r>
            <a:r>
              <a:rPr lang="en-US" dirty="0" smtClean="0"/>
              <a:t>at a global level </a:t>
            </a:r>
            <a:r>
              <a:rPr lang="en-US" dirty="0"/>
              <a:t>t</a:t>
            </a:r>
            <a:r>
              <a:rPr lang="en-US" dirty="0" smtClean="0"/>
              <a:t>here </a:t>
            </a:r>
            <a:r>
              <a:rPr lang="en-US" dirty="0"/>
              <a:t>is a great opportunity for the country to move from their traditional </a:t>
            </a:r>
            <a:r>
              <a:rPr lang="en-US" dirty="0" smtClean="0"/>
              <a:t>view of maritime </a:t>
            </a:r>
            <a:r>
              <a:rPr lang="en-US" dirty="0"/>
              <a:t>transshipment , to a more promising and sustainable </a:t>
            </a:r>
            <a:r>
              <a:rPr lang="en-US" dirty="0" smtClean="0"/>
              <a:t>vision of adding value </a:t>
            </a:r>
            <a:r>
              <a:rPr lang="en-US" dirty="0"/>
              <a:t>through channel partners and logistics services to improve </a:t>
            </a:r>
            <a:r>
              <a:rPr lang="en-US" dirty="0" smtClean="0"/>
              <a:t>access of local </a:t>
            </a:r>
            <a:r>
              <a:rPr lang="en-US" dirty="0"/>
              <a:t>production to international markets </a:t>
            </a:r>
            <a:r>
              <a:rPr lang="en-US" dirty="0" smtClean="0"/>
              <a:t>thus, </a:t>
            </a:r>
            <a:r>
              <a:rPr lang="en-US" dirty="0"/>
              <a:t>integrating the country into </a:t>
            </a:r>
            <a:r>
              <a:rPr lang="en-US" dirty="0" smtClean="0"/>
              <a:t>the global </a:t>
            </a:r>
            <a:r>
              <a:rPr lang="en-US" dirty="0"/>
              <a:t>production </a:t>
            </a:r>
            <a:r>
              <a:rPr lang="en-US" dirty="0" smtClean="0"/>
              <a:t>chains.</a:t>
            </a:r>
          </a:p>
          <a:p>
            <a:pPr algn="just"/>
            <a:endParaRPr lang="en-US" dirty="0" smtClean="0"/>
          </a:p>
          <a:p>
            <a:pPr marL="285750" indent="-285750">
              <a:buFont typeface="Arial" panose="020B0604020202020204" pitchFamily="34" charset="0"/>
              <a:buChar char="•"/>
            </a:pPr>
            <a:r>
              <a:rPr lang="es-CR" b="1" dirty="0">
                <a:solidFill>
                  <a:srgbClr val="FF0000"/>
                </a:solidFill>
              </a:rPr>
              <a:t>3,277 </a:t>
            </a:r>
            <a:r>
              <a:rPr lang="es-CR" b="1" dirty="0" err="1">
                <a:solidFill>
                  <a:srgbClr val="FF0000"/>
                </a:solidFill>
              </a:rPr>
              <a:t>million</a:t>
            </a:r>
            <a:r>
              <a:rPr lang="es-CR" b="1" dirty="0">
                <a:solidFill>
                  <a:srgbClr val="FF0000"/>
                </a:solidFill>
              </a:rPr>
              <a:t> </a:t>
            </a:r>
            <a:r>
              <a:rPr lang="es-CR" b="1" dirty="0" err="1">
                <a:solidFill>
                  <a:srgbClr val="FF0000"/>
                </a:solidFill>
              </a:rPr>
              <a:t>dollars</a:t>
            </a:r>
            <a:r>
              <a:rPr lang="es-CR" b="1" dirty="0">
                <a:solidFill>
                  <a:srgbClr val="FF0000"/>
                </a:solidFill>
              </a:rPr>
              <a:t> to be </a:t>
            </a:r>
            <a:r>
              <a:rPr lang="es-CR" b="1" dirty="0" err="1">
                <a:solidFill>
                  <a:srgbClr val="FF0000"/>
                </a:solidFill>
              </a:rPr>
              <a:t>invested</a:t>
            </a:r>
            <a:r>
              <a:rPr lang="es-CR" b="1" dirty="0">
                <a:solidFill>
                  <a:srgbClr val="FF0000"/>
                </a:solidFill>
              </a:rPr>
              <a:t> in </a:t>
            </a:r>
            <a:r>
              <a:rPr lang="es-CR" b="1" dirty="0" err="1">
                <a:solidFill>
                  <a:srgbClr val="FF0000"/>
                </a:solidFill>
              </a:rPr>
              <a:t>the</a:t>
            </a:r>
            <a:r>
              <a:rPr lang="es-CR" b="1" dirty="0">
                <a:solidFill>
                  <a:srgbClr val="FF0000"/>
                </a:solidFill>
              </a:rPr>
              <a:t> </a:t>
            </a:r>
            <a:r>
              <a:rPr lang="es-CR" b="1" dirty="0" err="1">
                <a:solidFill>
                  <a:srgbClr val="FF0000"/>
                </a:solidFill>
              </a:rPr>
              <a:t>logistics</a:t>
            </a:r>
            <a:r>
              <a:rPr lang="es-CR" b="1" dirty="0">
                <a:solidFill>
                  <a:srgbClr val="FF0000"/>
                </a:solidFill>
              </a:rPr>
              <a:t> sector </a:t>
            </a:r>
            <a:r>
              <a:rPr lang="es-CR" b="1" dirty="0" err="1">
                <a:solidFill>
                  <a:srgbClr val="FF0000"/>
                </a:solidFill>
              </a:rPr>
              <a:t>from</a:t>
            </a:r>
            <a:r>
              <a:rPr lang="es-CR" b="1" dirty="0">
                <a:solidFill>
                  <a:srgbClr val="FF0000"/>
                </a:solidFill>
              </a:rPr>
              <a:t> 2015-2019</a:t>
            </a:r>
          </a:p>
          <a:p>
            <a:pPr marL="285750" indent="-285750">
              <a:buFont typeface="Arial" panose="020B0604020202020204" pitchFamily="34" charset="0"/>
              <a:buChar char="•"/>
            </a:pPr>
            <a:endParaRPr lang="fr-BE" dirty="0"/>
          </a:p>
        </p:txBody>
      </p:sp>
      <p:pic>
        <p:nvPicPr>
          <p:cNvPr id="5" name="Picture 4"/>
          <p:cNvPicPr>
            <a:picLocks noChangeAspect="1"/>
          </p:cNvPicPr>
          <p:nvPr/>
        </p:nvPicPr>
        <p:blipFill>
          <a:blip r:embed="rId2"/>
          <a:stretch>
            <a:fillRect/>
          </a:stretch>
        </p:blipFill>
        <p:spPr>
          <a:xfrm>
            <a:off x="395536" y="3356992"/>
            <a:ext cx="8424935" cy="3364483"/>
          </a:xfrm>
          <a:prstGeom prst="rect">
            <a:avLst/>
          </a:prstGeom>
        </p:spPr>
      </p:pic>
    </p:spTree>
    <p:extLst>
      <p:ext uri="{BB962C8B-B14F-4D97-AF65-F5344CB8AC3E}">
        <p14:creationId xmlns:p14="http://schemas.microsoft.com/office/powerpoint/2010/main" val="2342412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9884"/>
            <a:ext cx="5281684" cy="1384995"/>
          </a:xfrm>
          <a:prstGeom prst="rect">
            <a:avLst/>
          </a:prstGeom>
          <a:noFill/>
        </p:spPr>
        <p:txBody>
          <a:bodyPr wrap="square" rtlCol="0">
            <a:spAutoFit/>
          </a:bodyPr>
          <a:lstStyle/>
          <a:p>
            <a:pPr algn="ctr"/>
            <a:r>
              <a:rPr lang="es-CR" sz="2800" b="1" dirty="0" err="1" smtClean="0">
                <a:solidFill>
                  <a:schemeClr val="bg1"/>
                </a:solidFill>
                <a:latin typeface="Trebuchet MS"/>
                <a:cs typeface="Trebuchet MS"/>
              </a:rPr>
              <a:t>Public</a:t>
            </a:r>
            <a:r>
              <a:rPr lang="es-CR" sz="2800" b="1" dirty="0" smtClean="0">
                <a:solidFill>
                  <a:schemeClr val="bg1"/>
                </a:solidFill>
                <a:latin typeface="Trebuchet MS"/>
                <a:cs typeface="Trebuchet MS"/>
              </a:rPr>
              <a:t> </a:t>
            </a:r>
            <a:r>
              <a:rPr lang="es-CR" sz="2800" b="1" dirty="0" err="1" smtClean="0">
                <a:solidFill>
                  <a:schemeClr val="bg1"/>
                </a:solidFill>
                <a:latin typeface="Trebuchet MS"/>
                <a:cs typeface="Trebuchet MS"/>
              </a:rPr>
              <a:t>Investment</a:t>
            </a:r>
            <a:r>
              <a:rPr lang="es-CR" sz="2800" b="1" dirty="0" smtClean="0">
                <a:solidFill>
                  <a:schemeClr val="bg1"/>
                </a:solidFill>
                <a:latin typeface="Trebuchet MS"/>
                <a:cs typeface="Trebuchet MS"/>
              </a:rPr>
              <a:t> in </a:t>
            </a:r>
            <a:r>
              <a:rPr lang="es-CR" sz="2800" b="1" dirty="0" err="1" smtClean="0">
                <a:solidFill>
                  <a:schemeClr val="bg1"/>
                </a:solidFill>
                <a:latin typeface="Trebuchet MS"/>
                <a:cs typeface="Trebuchet MS"/>
              </a:rPr>
              <a:t>Infrastructure</a:t>
            </a:r>
            <a:endParaRPr sz="2800" b="1" dirty="0">
              <a:solidFill>
                <a:schemeClr val="bg1"/>
              </a:solidFill>
              <a:latin typeface="Trebuchet MS"/>
              <a:cs typeface="Trebuchet MS"/>
            </a:endParaRPr>
          </a:p>
          <a:p>
            <a:endParaRPr lang="es-ES_tradnl" sz="2800" dirty="0">
              <a:latin typeface="Arial" panose="020B0604020202020204" pitchFamily="34" charset="0"/>
            </a:endParaRPr>
          </a:p>
        </p:txBody>
      </p:sp>
      <p:pic>
        <p:nvPicPr>
          <p:cNvPr id="7" name="Picture 6" descr="111.jpg"/>
          <p:cNvPicPr>
            <a:picLocks noChangeAspect="1"/>
          </p:cNvPicPr>
          <p:nvPr/>
        </p:nvPicPr>
        <p:blipFill>
          <a:blip r:embed="rId4"/>
          <a:stretch>
            <a:fillRect/>
          </a:stretch>
        </p:blipFill>
        <p:spPr>
          <a:xfrm>
            <a:off x="0" y="2024766"/>
            <a:ext cx="4283968" cy="4569465"/>
          </a:xfrm>
          <a:prstGeom prst="rect">
            <a:avLst/>
          </a:prstGeom>
        </p:spPr>
      </p:pic>
      <p:pic>
        <p:nvPicPr>
          <p:cNvPr id="8" name="MP3.mp3">
            <a:hlinkClick r:id="" action="ppaction://media"/>
          </p:cNvPr>
          <p:cNvPicPr>
            <a:picLocks noRot="1" noChangeAspect="1"/>
          </p:cNvPicPr>
          <p:nvPr>
            <a:audioFile r:link="rId2"/>
            <p:extLst>
              <p:ext uri="{DAA4B4D4-6D71-4841-9C94-3DE7FCFB9230}">
                <p14:media xmlns:p14="http://schemas.microsoft.com/office/powerpoint/2010/main" r:link="rId1"/>
              </p:ext>
            </p:extLst>
          </p:nvPr>
        </p:nvPicPr>
        <p:blipFill>
          <a:blip r:embed="rId5"/>
          <a:stretch>
            <a:fillRect/>
          </a:stretch>
        </p:blipFill>
        <p:spPr>
          <a:xfrm>
            <a:off x="8861914" y="6452089"/>
            <a:ext cx="142142" cy="142142"/>
          </a:xfrm>
          <a:prstGeom prst="rect">
            <a:avLst/>
          </a:prstGeom>
        </p:spPr>
      </p:pic>
      <p:sp>
        <p:nvSpPr>
          <p:cNvPr id="2" name="Marcador de número de diapositiva 1"/>
          <p:cNvSpPr>
            <a:spLocks noGrp="1"/>
          </p:cNvSpPr>
          <p:nvPr>
            <p:ph type="sldNum" sz="quarter" idx="12"/>
          </p:nvPr>
        </p:nvSpPr>
        <p:spPr/>
        <p:txBody>
          <a:bodyPr/>
          <a:lstStyle/>
          <a:p>
            <a:pPr>
              <a:defRPr/>
            </a:pPr>
            <a:fld id="{65D48526-ACD0-4723-A62C-D14B9C37857B}" type="slidenum">
              <a:rPr lang="en-US" b="1" smtClean="0"/>
              <a:pPr>
                <a:defRPr/>
              </a:pPr>
              <a:t>21</a:t>
            </a:fld>
            <a:endParaRPr lang="en-US" b="1" dirty="0"/>
          </a:p>
        </p:txBody>
      </p:sp>
      <p:pic>
        <p:nvPicPr>
          <p:cNvPr id="9" name="Imagen 8"/>
          <p:cNvPicPr>
            <a:picLocks noChangeAspect="1"/>
          </p:cNvPicPr>
          <p:nvPr/>
        </p:nvPicPr>
        <p:blipFill>
          <a:blip r:embed="rId6"/>
          <a:stretch>
            <a:fillRect/>
          </a:stretch>
        </p:blipFill>
        <p:spPr>
          <a:xfrm>
            <a:off x="7486650" y="62240"/>
            <a:ext cx="1579001" cy="810838"/>
          </a:xfrm>
          <a:prstGeom prst="rect">
            <a:avLst/>
          </a:prstGeom>
        </p:spPr>
      </p:pic>
      <p:pic>
        <p:nvPicPr>
          <p:cNvPr id="3" name="Picture 2"/>
          <p:cNvPicPr>
            <a:picLocks noChangeAspect="1"/>
          </p:cNvPicPr>
          <p:nvPr/>
        </p:nvPicPr>
        <p:blipFill>
          <a:blip r:embed="rId7"/>
          <a:stretch>
            <a:fillRect/>
          </a:stretch>
        </p:blipFill>
        <p:spPr>
          <a:xfrm>
            <a:off x="5265900" y="2024766"/>
            <a:ext cx="3249450" cy="8663167"/>
          </a:xfrm>
          <a:prstGeom prst="rect">
            <a:avLst/>
          </a:prstGeom>
        </p:spPr>
      </p:pic>
      <p:sp>
        <p:nvSpPr>
          <p:cNvPr id="10" name="4 CuadroTexto"/>
          <p:cNvSpPr txBox="1">
            <a:spLocks noChangeArrowheads="1"/>
          </p:cNvSpPr>
          <p:nvPr/>
        </p:nvSpPr>
        <p:spPr bwMode="auto">
          <a:xfrm>
            <a:off x="467544" y="1210637"/>
            <a:ext cx="3960440" cy="461665"/>
          </a:xfrm>
          <a:prstGeom prst="rect">
            <a:avLst/>
          </a:prstGeom>
          <a:noFill/>
          <a:ln w="9525">
            <a:noFill/>
            <a:miter lim="800000"/>
            <a:headEnd/>
            <a:tailEnd/>
          </a:ln>
        </p:spPr>
        <p:txBody>
          <a:bodyPr wrap="square">
            <a:spAutoFit/>
          </a:bodyPr>
          <a:lstStyle/>
          <a:p>
            <a:pPr algn="ctr"/>
            <a:r>
              <a:rPr lang="es-ES" altLang="es-PA" sz="2400" b="1" dirty="0" smtClean="0">
                <a:solidFill>
                  <a:srgbClr val="376092"/>
                </a:solidFill>
                <a:latin typeface="Trebuchet MS" panose="020B0603020202020204" pitchFamily="34" charset="0"/>
              </a:rPr>
              <a:t>Metro Line 2</a:t>
            </a:r>
            <a:endParaRPr lang="es-PA" altLang="es-PA" sz="2400" dirty="0">
              <a:solidFill>
                <a:srgbClr val="376092"/>
              </a:solidFill>
              <a:latin typeface="Trebuchet MS" panose="020B0603020202020204" pitchFamily="34" charset="0"/>
            </a:endParaRPr>
          </a:p>
        </p:txBody>
      </p:sp>
      <p:sp>
        <p:nvSpPr>
          <p:cNvPr id="11" name="4 CuadroTexto"/>
          <p:cNvSpPr txBox="1">
            <a:spLocks noChangeArrowheads="1"/>
          </p:cNvSpPr>
          <p:nvPr/>
        </p:nvSpPr>
        <p:spPr bwMode="auto">
          <a:xfrm>
            <a:off x="5043616" y="1087466"/>
            <a:ext cx="3960440" cy="830997"/>
          </a:xfrm>
          <a:prstGeom prst="rect">
            <a:avLst/>
          </a:prstGeom>
          <a:noFill/>
          <a:ln w="9525">
            <a:noFill/>
            <a:miter lim="800000"/>
            <a:headEnd/>
            <a:tailEnd/>
          </a:ln>
        </p:spPr>
        <p:txBody>
          <a:bodyPr wrap="square">
            <a:spAutoFit/>
          </a:bodyPr>
          <a:lstStyle/>
          <a:p>
            <a:pPr algn="ctr"/>
            <a:r>
              <a:rPr lang="es-ES" altLang="es-PA" sz="2400" b="1" dirty="0" err="1" smtClean="0">
                <a:solidFill>
                  <a:srgbClr val="376092"/>
                </a:solidFill>
                <a:latin typeface="Trebuchet MS" panose="020B0603020202020204" pitchFamily="34" charset="0"/>
              </a:rPr>
              <a:t>Fourth</a:t>
            </a:r>
            <a:r>
              <a:rPr lang="es-ES" altLang="es-PA" sz="2400" b="1" dirty="0" smtClean="0">
                <a:solidFill>
                  <a:srgbClr val="376092"/>
                </a:solidFill>
                <a:latin typeface="Trebuchet MS" panose="020B0603020202020204" pitchFamily="34" charset="0"/>
              </a:rPr>
              <a:t> Bridge </a:t>
            </a:r>
          </a:p>
          <a:p>
            <a:pPr algn="ctr"/>
            <a:r>
              <a:rPr lang="es-ES" altLang="es-PA" sz="2400" b="1" dirty="0" err="1" smtClean="0">
                <a:solidFill>
                  <a:srgbClr val="376092"/>
                </a:solidFill>
                <a:latin typeface="Trebuchet MS" panose="020B0603020202020204" pitchFamily="34" charset="0"/>
              </a:rPr>
              <a:t>over</a:t>
            </a:r>
            <a:r>
              <a:rPr lang="es-ES" altLang="es-PA" sz="2400" b="1" dirty="0" smtClean="0">
                <a:solidFill>
                  <a:srgbClr val="376092"/>
                </a:solidFill>
                <a:latin typeface="Trebuchet MS" panose="020B0603020202020204" pitchFamily="34" charset="0"/>
              </a:rPr>
              <a:t> </a:t>
            </a:r>
            <a:r>
              <a:rPr lang="es-ES" altLang="es-PA" sz="2400" b="1" dirty="0" err="1" smtClean="0">
                <a:solidFill>
                  <a:srgbClr val="376092"/>
                </a:solidFill>
                <a:latin typeface="Trebuchet MS" panose="020B0603020202020204" pitchFamily="34" charset="0"/>
              </a:rPr>
              <a:t>the</a:t>
            </a:r>
            <a:r>
              <a:rPr lang="es-ES" altLang="es-PA" sz="2400" b="1" dirty="0" smtClean="0">
                <a:solidFill>
                  <a:srgbClr val="376092"/>
                </a:solidFill>
                <a:latin typeface="Trebuchet MS" panose="020B0603020202020204" pitchFamily="34" charset="0"/>
              </a:rPr>
              <a:t> Canal</a:t>
            </a:r>
            <a:endParaRPr lang="es-PA" altLang="es-PA" sz="2400" dirty="0">
              <a:solidFill>
                <a:srgbClr val="376092"/>
              </a:solidFill>
              <a:latin typeface="Trebuchet MS" panose="020B0603020202020204" pitchFamily="34" charset="0"/>
            </a:endParaRPr>
          </a:p>
        </p:txBody>
      </p:sp>
    </p:spTree>
    <p:extLst>
      <p:ext uri="{BB962C8B-B14F-4D97-AF65-F5344CB8AC3E}">
        <p14:creationId xmlns:p14="http://schemas.microsoft.com/office/powerpoint/2010/main" val="6290351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3426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latin typeface="Trebuchet MS"/>
                <a:cs typeface="Trebuchet MS"/>
              </a:rPr>
              <a:t>Public </a:t>
            </a:r>
            <a:r>
              <a:rPr lang="en-US" b="1" dirty="0" smtClean="0">
                <a:latin typeface="Trebuchet MS"/>
                <a:cs typeface="Trebuchet MS"/>
              </a:rPr>
              <a:t>Investment in Infrastructure</a:t>
            </a:r>
            <a:endParaRPr lang="fr-BE" dirty="0">
              <a:latin typeface="Trebuchet MS"/>
              <a:cs typeface="Trebuchet MS"/>
            </a:endParaRPr>
          </a:p>
        </p:txBody>
      </p:sp>
      <p:sp>
        <p:nvSpPr>
          <p:cNvPr id="25603" name="4 CuadroTexto"/>
          <p:cNvSpPr txBox="1">
            <a:spLocks noChangeArrowheads="1"/>
          </p:cNvSpPr>
          <p:nvPr/>
        </p:nvSpPr>
        <p:spPr bwMode="auto">
          <a:xfrm>
            <a:off x="467544" y="1210637"/>
            <a:ext cx="3960440" cy="830997"/>
          </a:xfrm>
          <a:prstGeom prst="rect">
            <a:avLst/>
          </a:prstGeom>
          <a:noFill/>
          <a:ln w="9525">
            <a:noFill/>
            <a:miter lim="800000"/>
            <a:headEnd/>
            <a:tailEnd/>
          </a:ln>
        </p:spPr>
        <p:txBody>
          <a:bodyPr wrap="square">
            <a:spAutoFit/>
          </a:bodyPr>
          <a:lstStyle/>
          <a:p>
            <a:pPr algn="ctr"/>
            <a:r>
              <a:rPr lang="es-ES" altLang="es-PA" sz="2400" b="1" dirty="0">
                <a:solidFill>
                  <a:srgbClr val="376092"/>
                </a:solidFill>
                <a:latin typeface="Trebuchet MS" panose="020B0603020202020204" pitchFamily="34" charset="0"/>
              </a:rPr>
              <a:t>Panamá Colon </a:t>
            </a:r>
            <a:r>
              <a:rPr lang="es-ES" altLang="es-PA" sz="2400" b="1" dirty="0" err="1">
                <a:solidFill>
                  <a:srgbClr val="376092"/>
                </a:solidFill>
                <a:latin typeface="Trebuchet MS" panose="020B0603020202020204" pitchFamily="34" charset="0"/>
              </a:rPr>
              <a:t>Container</a:t>
            </a:r>
            <a:r>
              <a:rPr lang="es-ES" altLang="es-PA" sz="2400" b="1" dirty="0">
                <a:solidFill>
                  <a:srgbClr val="376092"/>
                </a:solidFill>
                <a:latin typeface="Trebuchet MS" panose="020B0603020202020204" pitchFamily="34" charset="0"/>
              </a:rPr>
              <a:t> Port (PCCP)</a:t>
            </a:r>
            <a:endParaRPr lang="es-PA" altLang="es-PA" sz="2400" dirty="0">
              <a:solidFill>
                <a:srgbClr val="376092"/>
              </a:solidFill>
              <a:latin typeface="Trebuchet MS" panose="020B0603020202020204" pitchFamily="34" charset="0"/>
            </a:endParaRPr>
          </a:p>
        </p:txBody>
      </p:sp>
      <p:pic>
        <p:nvPicPr>
          <p:cNvPr id="6" name="5 Imagen" descr="http://logistics.gatech.pa/bundles/images/seaports/pccp/PCCP-1.jpg"/>
          <p:cNvPicPr/>
          <p:nvPr/>
        </p:nvPicPr>
        <p:blipFill>
          <a:blip r:embed="rId2" cstate="print">
            <a:extLst/>
          </a:blip>
          <a:srcRect l="19992"/>
          <a:stretch>
            <a:fillRect/>
          </a:stretch>
        </p:blipFill>
        <p:spPr bwMode="auto">
          <a:xfrm>
            <a:off x="233186" y="2420888"/>
            <a:ext cx="4429156" cy="32147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p:cNvPicPr>
            <a:picLocks noChangeAspect="1"/>
          </p:cNvPicPr>
          <p:nvPr/>
        </p:nvPicPr>
        <p:blipFill>
          <a:blip r:embed="rId3"/>
          <a:stretch>
            <a:fillRect/>
          </a:stretch>
        </p:blipFill>
        <p:spPr>
          <a:xfrm>
            <a:off x="4760596" y="2420888"/>
            <a:ext cx="4383404" cy="6541575"/>
          </a:xfrm>
          <a:prstGeom prst="rect">
            <a:avLst/>
          </a:prstGeom>
        </p:spPr>
      </p:pic>
      <p:sp>
        <p:nvSpPr>
          <p:cNvPr id="7" name="4 CuadroTexto"/>
          <p:cNvSpPr txBox="1">
            <a:spLocks noChangeArrowheads="1"/>
          </p:cNvSpPr>
          <p:nvPr/>
        </p:nvSpPr>
        <p:spPr bwMode="auto">
          <a:xfrm>
            <a:off x="5220072" y="1040413"/>
            <a:ext cx="3495274" cy="1200329"/>
          </a:xfrm>
          <a:prstGeom prst="rect">
            <a:avLst/>
          </a:prstGeom>
          <a:noFill/>
          <a:ln w="9525">
            <a:noFill/>
            <a:miter lim="800000"/>
            <a:headEnd/>
            <a:tailEnd/>
          </a:ln>
        </p:spPr>
        <p:txBody>
          <a:bodyPr wrap="square">
            <a:spAutoFit/>
          </a:bodyPr>
          <a:lstStyle/>
          <a:p>
            <a:pPr algn="ctr"/>
            <a:r>
              <a:rPr lang="en-US" altLang="es-PA" sz="2400" b="1" dirty="0">
                <a:solidFill>
                  <a:srgbClr val="376092"/>
                </a:solidFill>
                <a:latin typeface="Trebuchet MS" panose="020B0603020202020204" pitchFamily="34" charset="0"/>
              </a:rPr>
              <a:t>Sanitation Project for Panama City </a:t>
            </a:r>
          </a:p>
          <a:p>
            <a:pPr algn="ctr"/>
            <a:r>
              <a:rPr lang="en-US" altLang="es-PA" sz="2400" b="1" dirty="0">
                <a:solidFill>
                  <a:srgbClr val="376092"/>
                </a:solidFill>
                <a:latin typeface="Trebuchet MS" panose="020B0603020202020204" pitchFamily="34" charset="0"/>
              </a:rPr>
              <a:t>and Panama Bay</a:t>
            </a:r>
            <a:endParaRPr lang="en-US" altLang="es-PA" sz="2400" dirty="0">
              <a:solidFill>
                <a:srgbClr val="376092"/>
              </a:solidFill>
              <a:latin typeface="Trebuchet MS" panose="020B0603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81 CuadroTexto"/>
          <p:cNvSpPr txBox="1">
            <a:spLocks noChangeArrowheads="1"/>
          </p:cNvSpPr>
          <p:nvPr/>
        </p:nvSpPr>
        <p:spPr bwMode="auto">
          <a:xfrm>
            <a:off x="-71438" y="1577975"/>
            <a:ext cx="9102726" cy="400050"/>
          </a:xfrm>
          <a:prstGeom prst="rect">
            <a:avLst/>
          </a:prstGeom>
          <a:noFill/>
          <a:ln>
            <a:noFill/>
          </a:ln>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defRPr/>
            </a:pPr>
            <a:r>
              <a:rPr lang="en-US" sz="2000" b="1" i="1" dirty="0" smtClean="0">
                <a:solidFill>
                  <a:srgbClr val="FF0000"/>
                </a:solidFill>
                <a:latin typeface="Trebuchet MS"/>
                <a:cs typeface="Trebuchet MS"/>
              </a:rPr>
              <a:t>Panama is connected to the world through 7 submarine fiber optic cable</a:t>
            </a:r>
            <a:endParaRPr lang="es-PA" sz="2000" b="1" i="1" dirty="0">
              <a:solidFill>
                <a:srgbClr val="FF0000"/>
              </a:solidFill>
              <a:latin typeface="Trebuchet MS"/>
              <a:cs typeface="Trebuchet MS"/>
            </a:endParaRPr>
          </a:p>
        </p:txBody>
      </p:sp>
      <p:sp>
        <p:nvSpPr>
          <p:cNvPr id="3" name="Rectangle 2"/>
          <p:cNvSpPr/>
          <p:nvPr/>
        </p:nvSpPr>
        <p:spPr>
          <a:xfrm>
            <a:off x="0" y="915988"/>
            <a:ext cx="9429750" cy="584200"/>
          </a:xfrm>
          <a:prstGeom prst="rect">
            <a:avLst/>
          </a:prstGeom>
        </p:spPr>
        <p:txBody>
          <a:bodyPr>
            <a:spAutoFit/>
          </a:bodyPr>
          <a:lstStyle/>
          <a:p>
            <a:pPr algn="ctr">
              <a:defRPr/>
            </a:pPr>
            <a:endParaRPr lang="en-US" sz="3200" b="1" dirty="0">
              <a:effectLst>
                <a:outerShdw blurRad="38100" dist="38100" dir="2700000" algn="tl">
                  <a:srgbClr val="000000">
                    <a:alpha val="43137"/>
                  </a:srgbClr>
                </a:outerShdw>
              </a:effectLst>
            </a:endParaRPr>
          </a:p>
        </p:txBody>
      </p:sp>
      <p:pic>
        <p:nvPicPr>
          <p:cNvPr id="30724" name="Picture 2" descr="http://radiointerlive.com/wp-content/uploads/2014/04/Cables-submarinos-RadioInterlive-porcion-caribe.jpg"/>
          <p:cNvPicPr>
            <a:picLocks noChangeAspect="1" noChangeArrowheads="1"/>
          </p:cNvPicPr>
          <p:nvPr/>
        </p:nvPicPr>
        <p:blipFill>
          <a:blip r:embed="rId3"/>
          <a:srcRect/>
          <a:stretch>
            <a:fillRect/>
          </a:stretch>
        </p:blipFill>
        <p:spPr bwMode="auto">
          <a:xfrm>
            <a:off x="3519513" y="3150840"/>
            <a:ext cx="4892675" cy="3133725"/>
          </a:xfrm>
          <a:prstGeom prst="rect">
            <a:avLst/>
          </a:prstGeom>
          <a:noFill/>
          <a:ln w="9525">
            <a:noFill/>
            <a:miter lim="800000"/>
            <a:headEnd/>
            <a:tailEnd/>
          </a:ln>
        </p:spPr>
      </p:pic>
      <p:pic>
        <p:nvPicPr>
          <p:cNvPr id="30725" name="Picture 2"/>
          <p:cNvPicPr>
            <a:picLocks noChangeAspect="1" noChangeArrowheads="1"/>
          </p:cNvPicPr>
          <p:nvPr/>
        </p:nvPicPr>
        <p:blipFill>
          <a:blip r:embed="rId4"/>
          <a:srcRect/>
          <a:stretch>
            <a:fillRect/>
          </a:stretch>
        </p:blipFill>
        <p:spPr bwMode="auto">
          <a:xfrm>
            <a:off x="107504" y="3315147"/>
            <a:ext cx="3457575" cy="2805113"/>
          </a:xfrm>
          <a:prstGeom prst="rect">
            <a:avLst/>
          </a:prstGeom>
          <a:noFill/>
          <a:ln w="9525">
            <a:noFill/>
            <a:miter lim="800000"/>
            <a:headEnd/>
            <a:tailEnd/>
          </a:ln>
        </p:spPr>
      </p:pic>
      <p:sp>
        <p:nvSpPr>
          <p:cNvPr id="30726" name="1 CuadroTexto"/>
          <p:cNvSpPr txBox="1">
            <a:spLocks noChangeArrowheads="1"/>
          </p:cNvSpPr>
          <p:nvPr/>
        </p:nvSpPr>
        <p:spPr bwMode="auto">
          <a:xfrm>
            <a:off x="250825" y="5540375"/>
            <a:ext cx="8569325" cy="646113"/>
          </a:xfrm>
          <a:prstGeom prst="rect">
            <a:avLst/>
          </a:prstGeom>
          <a:noFill/>
          <a:ln w="9525">
            <a:noFill/>
            <a:miter lim="800000"/>
            <a:headEnd/>
            <a:tailEnd/>
          </a:ln>
        </p:spPr>
        <p:txBody>
          <a:bodyPr>
            <a:spAutoFit/>
          </a:bodyPr>
          <a:lstStyle/>
          <a:p>
            <a:pPr algn="ctr"/>
            <a:r>
              <a:rPr lang="en-US" altLang="es-PA" dirty="0"/>
              <a:t>Panama occupies position 43 worldwide and 2 in Latin America in the Networked Readiness Index 2014 .</a:t>
            </a:r>
            <a:endParaRPr lang="es-PA" altLang="es-PA" sz="1400" dirty="0"/>
          </a:p>
        </p:txBody>
      </p:sp>
      <p:sp>
        <p:nvSpPr>
          <p:cNvPr id="30727" name="3 CuadroTexto"/>
          <p:cNvSpPr txBox="1">
            <a:spLocks noChangeArrowheads="1"/>
          </p:cNvSpPr>
          <p:nvPr/>
        </p:nvSpPr>
        <p:spPr bwMode="auto">
          <a:xfrm>
            <a:off x="250825" y="2152650"/>
            <a:ext cx="3600450" cy="369888"/>
          </a:xfrm>
          <a:prstGeom prst="rect">
            <a:avLst/>
          </a:prstGeom>
          <a:noFill/>
          <a:ln w="9525">
            <a:noFill/>
            <a:miter lim="800000"/>
            <a:headEnd/>
            <a:tailEnd/>
          </a:ln>
        </p:spPr>
        <p:txBody>
          <a:bodyPr>
            <a:spAutoFit/>
          </a:bodyPr>
          <a:lstStyle/>
          <a:p>
            <a:r>
              <a:rPr lang="es-MX" altLang="es-PA"/>
              <a:t>Networked Readiness Index 2014</a:t>
            </a:r>
            <a:endParaRPr lang="es-PA" altLang="es-PA"/>
          </a:p>
        </p:txBody>
      </p:sp>
      <p:sp>
        <p:nvSpPr>
          <p:cNvPr id="2" name="Title 1"/>
          <p:cNvSpPr>
            <a:spLocks noGrp="1"/>
          </p:cNvSpPr>
          <p:nvPr>
            <p:ph type="title"/>
          </p:nvPr>
        </p:nvSpPr>
        <p:spPr>
          <a:xfrm>
            <a:off x="179512" y="1319622"/>
            <a:ext cx="8784976" cy="467495"/>
          </a:xfrm>
        </p:spPr>
        <p:txBody>
          <a:bodyPr/>
          <a:lstStyle/>
          <a:p>
            <a:pPr algn="ctr"/>
            <a:r>
              <a:rPr lang="en-US" sz="2400" b="1" dirty="0">
                <a:solidFill>
                  <a:srgbClr val="376092"/>
                </a:solidFill>
                <a:latin typeface="Trebuchet MS"/>
                <a:cs typeface="Trebuchet MS"/>
              </a:rPr>
              <a:t>Great Connectivity for Telecommunications</a:t>
            </a:r>
            <a:br>
              <a:rPr lang="en-US" sz="2400" b="1" dirty="0">
                <a:solidFill>
                  <a:srgbClr val="376092"/>
                </a:solidFill>
                <a:latin typeface="Trebuchet MS"/>
                <a:cs typeface="Trebuchet MS"/>
              </a:rPr>
            </a:br>
            <a:endParaRPr lang="fr-BE" sz="2400" dirty="0">
              <a:solidFill>
                <a:srgbClr val="376092"/>
              </a:solidFill>
              <a:latin typeface="Trebuchet MS"/>
              <a:cs typeface="Trebuchet MS"/>
            </a:endParaRPr>
          </a:p>
        </p:txBody>
      </p:sp>
      <p:sp>
        <p:nvSpPr>
          <p:cNvPr id="4" name="Rectangle 3"/>
          <p:cNvSpPr/>
          <p:nvPr/>
        </p:nvSpPr>
        <p:spPr>
          <a:xfrm>
            <a:off x="12585" y="16642"/>
            <a:ext cx="5495519" cy="954107"/>
          </a:xfrm>
          <a:prstGeom prst="rect">
            <a:avLst/>
          </a:prstGeom>
        </p:spPr>
        <p:txBody>
          <a:bodyPr wrap="square">
            <a:spAutoFit/>
          </a:bodyPr>
          <a:lstStyle/>
          <a:p>
            <a:pPr algn="ctr"/>
            <a:r>
              <a:rPr lang="es-PA" sz="2800" b="1" dirty="0" err="1">
                <a:solidFill>
                  <a:schemeClr val="bg1">
                    <a:lumMod val="95000"/>
                  </a:schemeClr>
                </a:solidFill>
                <a:latin typeface="Trebuchet MS"/>
                <a:cs typeface="Trebuchet MS"/>
              </a:rPr>
              <a:t>Information</a:t>
            </a:r>
            <a:r>
              <a:rPr lang="es-PA" sz="2800" b="1" dirty="0">
                <a:solidFill>
                  <a:schemeClr val="bg1">
                    <a:lumMod val="95000"/>
                  </a:schemeClr>
                </a:solidFill>
                <a:latin typeface="Trebuchet MS"/>
                <a:cs typeface="Trebuchet MS"/>
              </a:rPr>
              <a:t> and </a:t>
            </a:r>
            <a:r>
              <a:rPr lang="es-PA" sz="2800" b="1" dirty="0" err="1">
                <a:solidFill>
                  <a:schemeClr val="bg1">
                    <a:lumMod val="95000"/>
                  </a:schemeClr>
                </a:solidFill>
                <a:latin typeface="Trebuchet MS"/>
                <a:cs typeface="Trebuchet MS"/>
              </a:rPr>
              <a:t>Communication</a:t>
            </a:r>
            <a:r>
              <a:rPr lang="es-PA" sz="2800" b="1" dirty="0">
                <a:solidFill>
                  <a:schemeClr val="bg1">
                    <a:lumMod val="95000"/>
                  </a:schemeClr>
                </a:solidFill>
                <a:latin typeface="Trebuchet MS"/>
                <a:cs typeface="Trebuchet MS"/>
              </a:rPr>
              <a:t> </a:t>
            </a:r>
            <a:r>
              <a:rPr lang="es-PA" sz="2800" b="1" dirty="0" err="1">
                <a:solidFill>
                  <a:schemeClr val="bg1">
                    <a:lumMod val="95000"/>
                  </a:schemeClr>
                </a:solidFill>
                <a:latin typeface="Trebuchet MS"/>
                <a:cs typeface="Trebuchet MS"/>
              </a:rPr>
              <a:t>Technology</a:t>
            </a:r>
            <a:endParaRPr lang="fr-BE" sz="2800" dirty="0">
              <a:solidFill>
                <a:schemeClr val="bg1">
                  <a:lumMod val="95000"/>
                </a:schemeClr>
              </a:solidFill>
              <a:latin typeface="Trebuchet MS"/>
              <a:cs typeface="Trebuchet M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p:cTn id="7" dur="1000" fill="hold"/>
                                        <p:tgtEl>
                                          <p:spTgt spid="2765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765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7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2 Marcador de contenido"/>
          <p:cNvSpPr txBox="1">
            <a:spLocks/>
          </p:cNvSpPr>
          <p:nvPr/>
        </p:nvSpPr>
        <p:spPr bwMode="auto">
          <a:xfrm>
            <a:off x="4003741" y="1916832"/>
            <a:ext cx="5113338" cy="1785937"/>
          </a:xfrm>
          <a:prstGeom prst="rect">
            <a:avLst/>
          </a:prstGeom>
          <a:noFill/>
          <a:ln w="9525">
            <a:noFill/>
            <a:miter lim="800000"/>
            <a:headEnd/>
            <a:tailEnd/>
          </a:ln>
        </p:spPr>
        <p:txBody>
          <a:bodyPr/>
          <a:lstStyle/>
          <a:p>
            <a:pPr>
              <a:buFont typeface="Wingdings" pitchFamily="2" charset="2"/>
              <a:buChar char="Ø"/>
            </a:pPr>
            <a:r>
              <a:rPr lang="en-US" altLang="es-PA" dirty="0">
                <a:latin typeface="Trebuchet MS"/>
                <a:cs typeface="Trebuchet MS"/>
              </a:rPr>
              <a:t>The ICT sector generated revenues of US </a:t>
            </a:r>
            <a:r>
              <a:rPr lang="en-US" altLang="es-PA" dirty="0" smtClean="0">
                <a:latin typeface="Trebuchet MS"/>
                <a:cs typeface="Trebuchet MS"/>
              </a:rPr>
              <a:t>$957 </a:t>
            </a:r>
            <a:r>
              <a:rPr lang="en-US" altLang="es-PA" dirty="0">
                <a:latin typeface="Trebuchet MS"/>
                <a:cs typeface="Trebuchet MS"/>
              </a:rPr>
              <a:t>million, representing 3% of GDP.</a:t>
            </a:r>
          </a:p>
          <a:p>
            <a:pPr>
              <a:buFont typeface="Wingdings" pitchFamily="2" charset="2"/>
              <a:buChar char="Ø"/>
            </a:pPr>
            <a:endParaRPr lang="en-US" altLang="es-PA" dirty="0">
              <a:latin typeface="Trebuchet MS"/>
              <a:cs typeface="Trebuchet MS"/>
            </a:endParaRPr>
          </a:p>
          <a:p>
            <a:pPr>
              <a:buFont typeface="Wingdings" pitchFamily="2" charset="2"/>
              <a:buChar char="Ø"/>
            </a:pPr>
            <a:r>
              <a:rPr lang="en-US" altLang="es-PA" dirty="0">
                <a:latin typeface="Trebuchet MS"/>
                <a:cs typeface="Trebuchet MS"/>
              </a:rPr>
              <a:t>The orientation of regional companies have seen Panama as a test market for launching new products and services by the high consumption of technology in the country.</a:t>
            </a:r>
            <a:endParaRPr lang="es-PA" altLang="es-PA" dirty="0">
              <a:latin typeface="Trebuchet MS"/>
              <a:cs typeface="Trebuchet MS"/>
            </a:endParaRPr>
          </a:p>
        </p:txBody>
      </p:sp>
      <p:pic>
        <p:nvPicPr>
          <p:cNvPr id="23555" name="Picture 2" descr="http://blogs.stern.nyu.edu/panama/files/2014/03/Dell-extension.jpg"/>
          <p:cNvPicPr>
            <a:picLocks noChangeAspect="1" noChangeArrowheads="1"/>
          </p:cNvPicPr>
          <p:nvPr/>
        </p:nvPicPr>
        <p:blipFill>
          <a:blip r:embed="rId2" cstate="print"/>
          <a:srcRect/>
          <a:stretch>
            <a:fillRect/>
          </a:stretch>
        </p:blipFill>
        <p:spPr bwMode="auto">
          <a:xfrm>
            <a:off x="215900" y="3251081"/>
            <a:ext cx="3743325" cy="20036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701" name="7 CuadroTexto"/>
          <p:cNvSpPr txBox="1">
            <a:spLocks noChangeArrowheads="1"/>
          </p:cNvSpPr>
          <p:nvPr/>
        </p:nvSpPr>
        <p:spPr bwMode="auto">
          <a:xfrm>
            <a:off x="428625" y="5429250"/>
            <a:ext cx="8072438" cy="369888"/>
          </a:xfrm>
          <a:prstGeom prst="rect">
            <a:avLst/>
          </a:prstGeom>
          <a:noFill/>
          <a:ln w="9525">
            <a:noFill/>
            <a:miter lim="800000"/>
            <a:headEnd/>
            <a:tailEnd/>
          </a:ln>
        </p:spPr>
        <p:txBody>
          <a:bodyPr>
            <a:spAutoFit/>
          </a:bodyPr>
          <a:lstStyle/>
          <a:p>
            <a:r>
              <a:rPr lang="en-US" altLang="es-PA" b="1"/>
              <a:t>Foreign Direct Investment and Technology Transfer: Fourth Place</a:t>
            </a:r>
          </a:p>
        </p:txBody>
      </p:sp>
      <p:sp>
        <p:nvSpPr>
          <p:cNvPr id="29702" name="12 CuadroTexto"/>
          <p:cNvSpPr txBox="1">
            <a:spLocks noChangeArrowheads="1"/>
          </p:cNvSpPr>
          <p:nvPr/>
        </p:nvSpPr>
        <p:spPr bwMode="auto">
          <a:xfrm>
            <a:off x="571500" y="5786438"/>
            <a:ext cx="6143625" cy="261937"/>
          </a:xfrm>
          <a:prstGeom prst="rect">
            <a:avLst/>
          </a:prstGeom>
          <a:noFill/>
          <a:ln w="9525">
            <a:noFill/>
            <a:miter lim="800000"/>
            <a:headEnd/>
            <a:tailEnd/>
          </a:ln>
        </p:spPr>
        <p:txBody>
          <a:bodyPr>
            <a:spAutoFit/>
          </a:bodyPr>
          <a:lstStyle/>
          <a:p>
            <a:r>
              <a:rPr lang="en-US" altLang="es-PA" sz="1100" b="1"/>
              <a:t>Source:</a:t>
            </a:r>
            <a:r>
              <a:rPr lang="en-US" altLang="es-PA" sz="1100"/>
              <a:t> The Global Competitiveness Index 2014-2015 /World Economic Forum </a:t>
            </a:r>
          </a:p>
        </p:txBody>
      </p:sp>
      <p:sp>
        <p:nvSpPr>
          <p:cNvPr id="2" name="Title 1"/>
          <p:cNvSpPr>
            <a:spLocks noGrp="1"/>
          </p:cNvSpPr>
          <p:nvPr>
            <p:ph type="title"/>
          </p:nvPr>
        </p:nvSpPr>
        <p:spPr>
          <a:xfrm>
            <a:off x="106878" y="260648"/>
            <a:ext cx="5379522" cy="810915"/>
          </a:xfrm>
        </p:spPr>
        <p:txBody>
          <a:bodyPr/>
          <a:lstStyle/>
          <a:p>
            <a:pPr algn="ctr"/>
            <a:r>
              <a:rPr lang="es-PA" sz="2800" b="1" dirty="0" err="1"/>
              <a:t>Information</a:t>
            </a:r>
            <a:r>
              <a:rPr lang="es-PA" sz="2800" b="1" dirty="0"/>
              <a:t> and </a:t>
            </a:r>
            <a:r>
              <a:rPr lang="es-PA" sz="2800" b="1" dirty="0" err="1"/>
              <a:t>Communication</a:t>
            </a:r>
            <a:r>
              <a:rPr lang="es-PA" sz="2800" b="1" dirty="0"/>
              <a:t> </a:t>
            </a:r>
            <a:r>
              <a:rPr lang="es-PA" sz="2800" b="1" dirty="0" err="1"/>
              <a:t>Technology</a:t>
            </a:r>
            <a:r>
              <a:rPr lang="es-ES" b="1" dirty="0">
                <a:ea typeface="Calibri" pitchFamily="34" charset="0"/>
              </a:rPr>
              <a:t/>
            </a:r>
            <a:br>
              <a:rPr lang="es-ES" b="1" dirty="0">
                <a:ea typeface="Calibri" pitchFamily="34" charset="0"/>
              </a:rPr>
            </a:br>
            <a:endParaRPr lang="fr-BE" dirty="0"/>
          </a:p>
        </p:txBody>
      </p:sp>
      <p:pic>
        <p:nvPicPr>
          <p:cNvPr id="27650" name="Picture 2" descr="http://images.telemetro.com/nacionales/Gigante-Huawei-Panama-distribucion-FotoEFE_MEDIMA20151001_0265_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742" y="1246049"/>
            <a:ext cx="3717483" cy="1991962"/>
          </a:xfrm>
          <a:prstGeom prst="rect">
            <a:avLst/>
          </a:prstGeom>
          <a:noFill/>
          <a:effectLst>
            <a:glow rad="12700">
              <a:schemeClr val="tx1"/>
            </a:glow>
            <a:softEdge rad="127000"/>
          </a:effectLst>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2 Marcador de contenido"/>
          <p:cNvSpPr txBox="1">
            <a:spLocks/>
          </p:cNvSpPr>
          <p:nvPr/>
        </p:nvSpPr>
        <p:spPr bwMode="auto">
          <a:xfrm>
            <a:off x="4143375" y="1643063"/>
            <a:ext cx="4714875" cy="4000500"/>
          </a:xfrm>
          <a:prstGeom prst="rect">
            <a:avLst/>
          </a:prstGeom>
          <a:noFill/>
          <a:ln w="9525">
            <a:noFill/>
            <a:miter lim="800000"/>
            <a:headEnd/>
            <a:tailEnd/>
          </a:ln>
        </p:spPr>
        <p:txBody>
          <a:bodyPr/>
          <a:lstStyle/>
          <a:p>
            <a:pPr marL="228600" indent="-182563" algn="just">
              <a:spcBef>
                <a:spcPct val="20000"/>
              </a:spcBef>
              <a:spcAft>
                <a:spcPts val="300"/>
              </a:spcAft>
              <a:buClr>
                <a:srgbClr val="C00000"/>
              </a:buClr>
              <a:buSzPct val="130000"/>
              <a:buFont typeface="Wingdings" pitchFamily="2" charset="2"/>
              <a:buChar char="§"/>
            </a:pPr>
            <a:r>
              <a:rPr lang="en-US" altLang="es-PA" dirty="0" smtClean="0">
                <a:solidFill>
                  <a:schemeClr val="tx2"/>
                </a:solidFill>
                <a:latin typeface="Trebuchet MS"/>
                <a:cs typeface="Trebuchet MS"/>
              </a:rPr>
              <a:t>66% of the International </a:t>
            </a:r>
            <a:r>
              <a:rPr lang="en-US" altLang="es-PA" dirty="0">
                <a:solidFill>
                  <a:schemeClr val="tx2"/>
                </a:solidFill>
                <a:latin typeface="Trebuchet MS"/>
                <a:cs typeface="Trebuchet MS"/>
              </a:rPr>
              <a:t>Banking Center </a:t>
            </a:r>
            <a:r>
              <a:rPr lang="en-US" altLang="es-PA" dirty="0" smtClean="0">
                <a:solidFill>
                  <a:schemeClr val="tx2"/>
                </a:solidFill>
                <a:latin typeface="Trebuchet MS"/>
                <a:cs typeface="Trebuchet MS"/>
              </a:rPr>
              <a:t>is composed of </a:t>
            </a:r>
            <a:r>
              <a:rPr lang="en-US" altLang="es-PA" dirty="0">
                <a:solidFill>
                  <a:schemeClr val="tx2"/>
                </a:solidFill>
                <a:latin typeface="Trebuchet MS"/>
                <a:cs typeface="Trebuchet MS"/>
              </a:rPr>
              <a:t>foreign banks. </a:t>
            </a:r>
          </a:p>
          <a:p>
            <a:pPr marL="228600" indent="-182563" algn="just">
              <a:spcBef>
                <a:spcPct val="20000"/>
              </a:spcBef>
              <a:spcAft>
                <a:spcPts val="300"/>
              </a:spcAft>
              <a:buClr>
                <a:srgbClr val="C00000"/>
              </a:buClr>
              <a:buSzPct val="130000"/>
              <a:buFont typeface="Wingdings" pitchFamily="2" charset="2"/>
              <a:buChar char="§"/>
            </a:pPr>
            <a:r>
              <a:rPr lang="en-US" altLang="es-PA" dirty="0" smtClean="0">
                <a:solidFill>
                  <a:schemeClr val="tx2"/>
                </a:solidFill>
                <a:latin typeface="Trebuchet MS"/>
                <a:cs typeface="Trebuchet MS"/>
              </a:rPr>
              <a:t>Within </a:t>
            </a:r>
            <a:r>
              <a:rPr lang="en-US" altLang="es-PA" dirty="0">
                <a:solidFill>
                  <a:schemeClr val="tx2"/>
                </a:solidFill>
                <a:latin typeface="Trebuchet MS"/>
                <a:cs typeface="Trebuchet MS"/>
              </a:rPr>
              <a:t>the National Banking </a:t>
            </a:r>
            <a:r>
              <a:rPr lang="en-US" altLang="es-PA" dirty="0" smtClean="0">
                <a:solidFill>
                  <a:schemeClr val="tx2"/>
                </a:solidFill>
                <a:latin typeface="Trebuchet MS"/>
                <a:cs typeface="Trebuchet MS"/>
              </a:rPr>
              <a:t>System, </a:t>
            </a:r>
            <a:r>
              <a:rPr lang="en-US" altLang="es-PA" dirty="0">
                <a:solidFill>
                  <a:schemeClr val="tx2"/>
                </a:solidFill>
                <a:latin typeface="Trebuchet MS"/>
                <a:cs typeface="Trebuchet MS"/>
              </a:rPr>
              <a:t>59% of assets are international private </a:t>
            </a:r>
            <a:r>
              <a:rPr lang="en-US" altLang="es-PA" dirty="0" smtClean="0">
                <a:solidFill>
                  <a:schemeClr val="tx2"/>
                </a:solidFill>
                <a:latin typeface="Trebuchet MS"/>
                <a:cs typeface="Trebuchet MS"/>
              </a:rPr>
              <a:t>banks, </a:t>
            </a:r>
            <a:r>
              <a:rPr lang="en-US" altLang="es-PA" dirty="0">
                <a:solidFill>
                  <a:schemeClr val="tx2"/>
                </a:solidFill>
                <a:latin typeface="Trebuchet MS"/>
                <a:cs typeface="Trebuchet MS"/>
              </a:rPr>
              <a:t>30% of Panamanian private banks and 11% of Official Banks. </a:t>
            </a:r>
            <a:endParaRPr lang="en-US" altLang="es-PA" dirty="0" smtClean="0">
              <a:solidFill>
                <a:schemeClr val="tx2"/>
              </a:solidFill>
              <a:latin typeface="Trebuchet MS"/>
              <a:cs typeface="Trebuchet MS"/>
            </a:endParaRPr>
          </a:p>
          <a:p>
            <a:pPr marL="228600" indent="-182563" algn="just">
              <a:spcBef>
                <a:spcPct val="20000"/>
              </a:spcBef>
              <a:spcAft>
                <a:spcPts val="300"/>
              </a:spcAft>
              <a:buClr>
                <a:srgbClr val="C00000"/>
              </a:buClr>
              <a:buSzPct val="130000"/>
              <a:buFont typeface="Wingdings" pitchFamily="2" charset="2"/>
              <a:buChar char="§"/>
            </a:pPr>
            <a:r>
              <a:rPr lang="en-US" altLang="es-PA" dirty="0" smtClean="0">
                <a:solidFill>
                  <a:schemeClr val="tx2"/>
                </a:solidFill>
                <a:latin typeface="Trebuchet MS"/>
                <a:cs typeface="Trebuchet MS"/>
              </a:rPr>
              <a:t>Over 115 Billions in Assets</a:t>
            </a:r>
            <a:endParaRPr lang="en-US" altLang="es-PA" dirty="0">
              <a:solidFill>
                <a:schemeClr val="tx2"/>
              </a:solidFill>
              <a:latin typeface="Trebuchet MS"/>
              <a:cs typeface="Trebuchet MS"/>
            </a:endParaRPr>
          </a:p>
          <a:p>
            <a:pPr marL="228600" indent="-182563" algn="just">
              <a:spcBef>
                <a:spcPct val="20000"/>
              </a:spcBef>
              <a:spcAft>
                <a:spcPts val="300"/>
              </a:spcAft>
              <a:buClr>
                <a:srgbClr val="C00000"/>
              </a:buClr>
              <a:buSzPct val="130000"/>
              <a:buFont typeface="Wingdings" pitchFamily="2" charset="2"/>
              <a:buChar char="§"/>
            </a:pPr>
            <a:r>
              <a:rPr lang="en-US" altLang="es-PA" dirty="0">
                <a:solidFill>
                  <a:schemeClr val="tx2"/>
                </a:solidFill>
                <a:latin typeface="Trebuchet MS"/>
                <a:cs typeface="Trebuchet MS"/>
              </a:rPr>
              <a:t>Both assets such as deposits and loans remain a growing trend.</a:t>
            </a:r>
            <a:endParaRPr lang="es-MX" altLang="es-PA" dirty="0">
              <a:solidFill>
                <a:schemeClr val="tx2"/>
              </a:solidFill>
              <a:latin typeface="Trebuchet MS"/>
              <a:cs typeface="Trebuchet MS"/>
            </a:endParaRPr>
          </a:p>
        </p:txBody>
      </p:sp>
      <p:pic>
        <p:nvPicPr>
          <p:cNvPr id="22531" name="Picture 2" descr="http://www.capital.com.pa/wp-content/uploads/2014/04/centro-bancario-panama.jpg"/>
          <p:cNvPicPr>
            <a:picLocks noChangeAspect="1" noChangeArrowheads="1"/>
          </p:cNvPicPr>
          <p:nvPr/>
        </p:nvPicPr>
        <p:blipFill>
          <a:blip r:embed="rId2" cstate="print"/>
          <a:srcRect/>
          <a:stretch>
            <a:fillRect/>
          </a:stretch>
        </p:blipFill>
        <p:spPr bwMode="auto">
          <a:xfrm>
            <a:off x="285750" y="1714488"/>
            <a:ext cx="3733800" cy="30718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1749" name="6 CuadroTexto"/>
          <p:cNvSpPr txBox="1">
            <a:spLocks noChangeArrowheads="1"/>
          </p:cNvSpPr>
          <p:nvPr/>
        </p:nvSpPr>
        <p:spPr bwMode="auto">
          <a:xfrm>
            <a:off x="214313" y="4943475"/>
            <a:ext cx="5929312" cy="1077218"/>
          </a:xfrm>
          <a:prstGeom prst="rect">
            <a:avLst/>
          </a:prstGeom>
          <a:noFill/>
          <a:ln w="9525">
            <a:noFill/>
            <a:miter lim="800000"/>
            <a:headEnd/>
            <a:tailEnd/>
          </a:ln>
        </p:spPr>
        <p:txBody>
          <a:bodyPr>
            <a:spAutoFit/>
          </a:bodyPr>
          <a:lstStyle/>
          <a:p>
            <a:r>
              <a:rPr lang="en-US" altLang="es-PA" sz="1600" b="1" dirty="0">
                <a:latin typeface="Trebuchet MS"/>
                <a:cs typeface="Trebuchet MS"/>
              </a:rPr>
              <a:t>Availability of Financial Services: </a:t>
            </a:r>
            <a:r>
              <a:rPr lang="en-US" altLang="es-PA" sz="1600" dirty="0">
                <a:latin typeface="Trebuchet MS"/>
                <a:cs typeface="Trebuchet MS"/>
              </a:rPr>
              <a:t>16th place</a:t>
            </a:r>
          </a:p>
          <a:p>
            <a:r>
              <a:rPr lang="en-US" altLang="es-PA" sz="1600" b="1" dirty="0">
                <a:latin typeface="Trebuchet MS"/>
                <a:cs typeface="Trebuchet MS"/>
              </a:rPr>
              <a:t>Affordability of Financial Services:</a:t>
            </a:r>
            <a:r>
              <a:rPr lang="en-US" altLang="es-PA" sz="1600" dirty="0">
                <a:latin typeface="Trebuchet MS"/>
                <a:cs typeface="Trebuchet MS"/>
              </a:rPr>
              <a:t> 18th place</a:t>
            </a:r>
          </a:p>
          <a:p>
            <a:r>
              <a:rPr lang="en-US" altLang="es-PA" sz="1600" b="1" dirty="0">
                <a:latin typeface="Trebuchet MS"/>
                <a:cs typeface="Trebuchet MS"/>
              </a:rPr>
              <a:t>Ease of access to loans: </a:t>
            </a:r>
            <a:r>
              <a:rPr lang="en-US" altLang="es-PA" sz="1600" dirty="0">
                <a:latin typeface="Trebuchet MS"/>
                <a:cs typeface="Trebuchet MS"/>
              </a:rPr>
              <a:t>13th place</a:t>
            </a:r>
          </a:p>
          <a:p>
            <a:r>
              <a:rPr lang="en-US" altLang="es-PA" sz="1600" b="1" dirty="0">
                <a:latin typeface="Trebuchet MS"/>
                <a:cs typeface="Trebuchet MS"/>
              </a:rPr>
              <a:t>Soundness of Banks: </a:t>
            </a:r>
            <a:r>
              <a:rPr lang="en-US" altLang="es-PA" sz="1600" dirty="0">
                <a:latin typeface="Trebuchet MS"/>
                <a:cs typeface="Trebuchet MS"/>
              </a:rPr>
              <a:t>12th place</a:t>
            </a:r>
          </a:p>
        </p:txBody>
      </p:sp>
      <p:sp>
        <p:nvSpPr>
          <p:cNvPr id="31750" name="12 CuadroTexto"/>
          <p:cNvSpPr txBox="1">
            <a:spLocks noChangeArrowheads="1"/>
          </p:cNvSpPr>
          <p:nvPr/>
        </p:nvSpPr>
        <p:spPr bwMode="auto">
          <a:xfrm>
            <a:off x="214313" y="6096000"/>
            <a:ext cx="6143625" cy="261938"/>
          </a:xfrm>
          <a:prstGeom prst="rect">
            <a:avLst/>
          </a:prstGeom>
          <a:noFill/>
          <a:ln w="9525">
            <a:noFill/>
            <a:miter lim="800000"/>
            <a:headEnd/>
            <a:tailEnd/>
          </a:ln>
        </p:spPr>
        <p:txBody>
          <a:bodyPr>
            <a:spAutoFit/>
          </a:bodyPr>
          <a:lstStyle/>
          <a:p>
            <a:r>
              <a:rPr lang="en-US" altLang="es-PA" sz="1100" b="1"/>
              <a:t>Source:</a:t>
            </a:r>
            <a:r>
              <a:rPr lang="en-US" altLang="es-PA" sz="1100"/>
              <a:t> The Global Competitiveness Index 2014-2015 /World Economic Forum </a:t>
            </a:r>
          </a:p>
        </p:txBody>
      </p:sp>
      <p:sp>
        <p:nvSpPr>
          <p:cNvPr id="2" name="Title 1"/>
          <p:cNvSpPr>
            <a:spLocks noGrp="1"/>
          </p:cNvSpPr>
          <p:nvPr>
            <p:ph type="title"/>
          </p:nvPr>
        </p:nvSpPr>
        <p:spPr>
          <a:xfrm>
            <a:off x="106878" y="332656"/>
            <a:ext cx="5379522" cy="611511"/>
          </a:xfrm>
        </p:spPr>
        <p:txBody>
          <a:bodyPr/>
          <a:lstStyle/>
          <a:p>
            <a:r>
              <a:rPr lang="es-ES" b="1" dirty="0" err="1">
                <a:ea typeface="Calibri" pitchFamily="34" charset="0"/>
              </a:rPr>
              <a:t>Financial</a:t>
            </a:r>
            <a:r>
              <a:rPr lang="es-ES" b="1" dirty="0">
                <a:ea typeface="Calibri" pitchFamily="34" charset="0"/>
              </a:rPr>
              <a:t> </a:t>
            </a:r>
            <a:r>
              <a:rPr lang="es-ES" b="1" dirty="0" smtClean="0">
                <a:ea typeface="Calibri" pitchFamily="34" charset="0"/>
              </a:rPr>
              <a:t>Sector</a:t>
            </a:r>
            <a:r>
              <a:rPr lang="es-ES" b="1" dirty="0">
                <a:ea typeface="Calibri" pitchFamily="34" charset="0"/>
              </a:rPr>
              <a:t/>
            </a:r>
            <a:br>
              <a:rPr lang="es-ES" b="1" dirty="0">
                <a:ea typeface="Calibri" pitchFamily="34" charset="0"/>
              </a:rPr>
            </a:br>
            <a:endParaRPr lang="fr-BE"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R" b="1" dirty="0" err="1" smtClean="0">
                <a:latin typeface="Trebuchet MS" panose="020B0603020202020204" pitchFamily="34" charset="0"/>
              </a:rPr>
              <a:t>Education</a:t>
            </a:r>
            <a:endParaRPr lang="fr-BE" b="1" dirty="0">
              <a:latin typeface="Trebuchet MS" panose="020B0603020202020204" pitchFamily="34" charset="0"/>
            </a:endParaRPr>
          </a:p>
        </p:txBody>
      </p:sp>
      <p:sp>
        <p:nvSpPr>
          <p:cNvPr id="3" name="Slide Number Placeholder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26</a:t>
            </a:fld>
            <a:endParaRPr lang="en-US" dirty="0">
              <a:solidFill>
                <a:prstClr val="black">
                  <a:tint val="75000"/>
                </a:prstClr>
              </a:solidFill>
            </a:endParaRPr>
          </a:p>
        </p:txBody>
      </p:sp>
      <p:pic>
        <p:nvPicPr>
          <p:cNvPr id="4" name="Picture 3"/>
          <p:cNvPicPr>
            <a:picLocks noChangeAspect="1"/>
          </p:cNvPicPr>
          <p:nvPr/>
        </p:nvPicPr>
        <p:blipFill>
          <a:blip r:embed="rId2"/>
          <a:stretch>
            <a:fillRect/>
          </a:stretch>
        </p:blipFill>
        <p:spPr>
          <a:xfrm>
            <a:off x="0" y="944167"/>
            <a:ext cx="4283968" cy="3204912"/>
          </a:xfrm>
          <a:prstGeom prst="rect">
            <a:avLst/>
          </a:prstGeom>
        </p:spPr>
      </p:pic>
      <p:sp>
        <p:nvSpPr>
          <p:cNvPr id="5" name="Rectangle 1"/>
          <p:cNvSpPr>
            <a:spLocks noChangeArrowheads="1"/>
          </p:cNvSpPr>
          <p:nvPr/>
        </p:nvSpPr>
        <p:spPr bwMode="auto">
          <a:xfrm>
            <a:off x="810494" y="4797152"/>
            <a:ext cx="7704856" cy="110799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lang="fr-FR" altLang="fr-FR" b="1" dirty="0">
                <a:solidFill>
                  <a:schemeClr val="tx2"/>
                </a:solidFill>
                <a:latin typeface="Trebuchet MS"/>
                <a:cs typeface="Trebuchet MS"/>
              </a:rPr>
              <a:t>The </a:t>
            </a:r>
            <a:r>
              <a:rPr lang="fr-FR" altLang="fr-FR" b="1" dirty="0" err="1">
                <a:solidFill>
                  <a:schemeClr val="tx2"/>
                </a:solidFill>
                <a:latin typeface="Trebuchet MS"/>
                <a:cs typeface="Trebuchet MS"/>
              </a:rPr>
              <a:t>current</a:t>
            </a:r>
            <a:r>
              <a:rPr lang="fr-FR" altLang="fr-FR" b="1" dirty="0">
                <a:solidFill>
                  <a:schemeClr val="tx2"/>
                </a:solidFill>
                <a:latin typeface="Trebuchet MS"/>
                <a:cs typeface="Trebuchet MS"/>
              </a:rPr>
              <a:t> administration has </a:t>
            </a:r>
            <a:r>
              <a:rPr lang="fr-FR" altLang="fr-FR" b="1" dirty="0" err="1">
                <a:solidFill>
                  <a:schemeClr val="tx2"/>
                </a:solidFill>
                <a:latin typeface="Trebuchet MS"/>
                <a:cs typeface="Trebuchet MS"/>
              </a:rPr>
              <a:t>pledged</a:t>
            </a:r>
            <a:r>
              <a:rPr lang="fr-FR" altLang="fr-FR" b="1" dirty="0">
                <a:solidFill>
                  <a:schemeClr val="tx2"/>
                </a:solidFill>
                <a:latin typeface="Trebuchet MS"/>
                <a:cs typeface="Trebuchet MS"/>
              </a:rPr>
              <a:t> to </a:t>
            </a:r>
            <a:r>
              <a:rPr lang="fr-FR" altLang="fr-FR" b="1" dirty="0" err="1" smtClean="0">
                <a:solidFill>
                  <a:schemeClr val="tx2"/>
                </a:solidFill>
                <a:latin typeface="Trebuchet MS"/>
                <a:cs typeface="Trebuchet MS"/>
              </a:rPr>
              <a:t>improve</a:t>
            </a:r>
            <a:r>
              <a:rPr lang="fr-FR" altLang="fr-FR" b="1" dirty="0" smtClean="0">
                <a:solidFill>
                  <a:schemeClr val="tx2"/>
                </a:solidFill>
                <a:latin typeface="Trebuchet MS"/>
                <a:cs typeface="Trebuchet MS"/>
              </a:rPr>
              <a:t> the </a:t>
            </a:r>
            <a:r>
              <a:rPr lang="fr-FR" altLang="fr-FR" b="1" dirty="0" err="1" smtClean="0">
                <a:solidFill>
                  <a:schemeClr val="tx2"/>
                </a:solidFill>
                <a:latin typeface="Trebuchet MS"/>
                <a:cs typeface="Trebuchet MS"/>
              </a:rPr>
              <a:t>quality</a:t>
            </a:r>
            <a:r>
              <a:rPr lang="fr-FR" altLang="fr-FR" b="1" dirty="0" smtClean="0">
                <a:solidFill>
                  <a:schemeClr val="tx2"/>
                </a:solidFill>
                <a:latin typeface="Trebuchet MS"/>
                <a:cs typeface="Trebuchet MS"/>
              </a:rPr>
              <a:t> of </a:t>
            </a:r>
            <a:r>
              <a:rPr lang="fr-FR" altLang="fr-FR" b="1" dirty="0" err="1" smtClean="0">
                <a:solidFill>
                  <a:schemeClr val="tx2"/>
                </a:solidFill>
                <a:latin typeface="Trebuchet MS"/>
                <a:cs typeface="Trebuchet MS"/>
              </a:rPr>
              <a:t>education</a:t>
            </a:r>
            <a:r>
              <a:rPr lang="fr-FR" altLang="fr-FR" b="1" dirty="0" smtClean="0">
                <a:solidFill>
                  <a:schemeClr val="tx2"/>
                </a:solidFill>
                <a:latin typeface="Trebuchet MS"/>
                <a:cs typeface="Trebuchet MS"/>
              </a:rPr>
              <a:t>, </a:t>
            </a:r>
            <a:r>
              <a:rPr lang="fr-FR" altLang="fr-FR" b="1" dirty="0" err="1">
                <a:solidFill>
                  <a:schemeClr val="tx2"/>
                </a:solidFill>
                <a:latin typeface="Trebuchet MS"/>
                <a:cs typeface="Trebuchet MS"/>
              </a:rPr>
              <a:t>especially</a:t>
            </a:r>
            <a:r>
              <a:rPr lang="fr-FR" altLang="fr-FR" b="1" dirty="0">
                <a:solidFill>
                  <a:schemeClr val="tx2"/>
                </a:solidFill>
                <a:latin typeface="Trebuchet MS"/>
                <a:cs typeface="Trebuchet MS"/>
              </a:rPr>
              <a:t> </a:t>
            </a:r>
            <a:r>
              <a:rPr lang="fr-FR" altLang="fr-FR" b="1" dirty="0" err="1" smtClean="0">
                <a:solidFill>
                  <a:schemeClr val="tx2"/>
                </a:solidFill>
                <a:latin typeface="Trebuchet MS"/>
                <a:cs typeface="Trebuchet MS"/>
              </a:rPr>
              <a:t>through</a:t>
            </a:r>
            <a:r>
              <a:rPr lang="fr-FR" altLang="fr-FR" b="1" dirty="0" smtClean="0">
                <a:solidFill>
                  <a:schemeClr val="tx2"/>
                </a:solidFill>
                <a:latin typeface="Trebuchet MS"/>
                <a:cs typeface="Trebuchet MS"/>
              </a:rPr>
              <a:t> the </a:t>
            </a:r>
            <a:r>
              <a:rPr lang="fr-FR" altLang="fr-FR" b="1" dirty="0" err="1" smtClean="0">
                <a:solidFill>
                  <a:schemeClr val="tx2"/>
                </a:solidFill>
                <a:latin typeface="Trebuchet MS"/>
                <a:cs typeface="Trebuchet MS"/>
              </a:rPr>
              <a:t>following</a:t>
            </a:r>
            <a:r>
              <a:rPr lang="fr-FR" altLang="fr-FR" b="1" dirty="0" smtClean="0">
                <a:solidFill>
                  <a:schemeClr val="tx2"/>
                </a:solidFill>
                <a:latin typeface="Trebuchet MS"/>
                <a:cs typeface="Trebuchet MS"/>
              </a:rPr>
              <a:t> </a:t>
            </a:r>
            <a:r>
              <a:rPr lang="fr-FR" altLang="fr-FR" b="1" dirty="0" err="1" smtClean="0">
                <a:solidFill>
                  <a:schemeClr val="tx2"/>
                </a:solidFill>
                <a:latin typeface="Trebuchet MS"/>
                <a:cs typeface="Trebuchet MS"/>
              </a:rPr>
              <a:t>projects</a:t>
            </a:r>
            <a:r>
              <a:rPr lang="fr-FR" altLang="fr-FR" b="1" dirty="0" smtClean="0">
                <a:solidFill>
                  <a:schemeClr val="tx2"/>
                </a:solidFill>
                <a:latin typeface="Trebuchet MS"/>
                <a:cs typeface="Trebuchet MS"/>
              </a:rPr>
              <a:t>: Panama </a:t>
            </a:r>
            <a:r>
              <a:rPr lang="fr-FR" altLang="fr-FR" b="1" dirty="0" err="1" smtClean="0">
                <a:solidFill>
                  <a:schemeClr val="tx2"/>
                </a:solidFill>
                <a:latin typeface="Trebuchet MS"/>
                <a:cs typeface="Trebuchet MS"/>
              </a:rPr>
              <a:t>Bilingual</a:t>
            </a:r>
            <a:r>
              <a:rPr lang="fr-FR" altLang="fr-FR" b="1" dirty="0">
                <a:solidFill>
                  <a:schemeClr val="tx2"/>
                </a:solidFill>
                <a:latin typeface="Trebuchet MS"/>
                <a:cs typeface="Trebuchet MS"/>
              </a:rPr>
              <a:t>,</a:t>
            </a:r>
            <a:r>
              <a:rPr lang="fr-FR" altLang="fr-FR" b="1" dirty="0" smtClean="0">
                <a:solidFill>
                  <a:schemeClr val="tx2"/>
                </a:solidFill>
                <a:latin typeface="Trebuchet MS"/>
                <a:cs typeface="Trebuchet MS"/>
              </a:rPr>
              <a:t> </a:t>
            </a:r>
            <a:r>
              <a:rPr lang="fr-FR" altLang="fr-FR" b="1" dirty="0" err="1">
                <a:solidFill>
                  <a:schemeClr val="tx2"/>
                </a:solidFill>
                <a:latin typeface="Trebuchet MS"/>
                <a:cs typeface="Trebuchet MS"/>
              </a:rPr>
              <a:t>My</a:t>
            </a:r>
            <a:r>
              <a:rPr lang="fr-FR" altLang="fr-FR" b="1" dirty="0">
                <a:solidFill>
                  <a:schemeClr val="tx2"/>
                </a:solidFill>
                <a:latin typeface="Trebuchet MS"/>
                <a:cs typeface="Trebuchet MS"/>
              </a:rPr>
              <a:t> </a:t>
            </a:r>
            <a:r>
              <a:rPr lang="fr-FR" altLang="fr-FR" b="1" dirty="0" err="1" smtClean="0">
                <a:solidFill>
                  <a:schemeClr val="tx2"/>
                </a:solidFill>
                <a:latin typeface="Trebuchet MS"/>
                <a:cs typeface="Trebuchet MS"/>
              </a:rPr>
              <a:t>School</a:t>
            </a:r>
            <a:r>
              <a:rPr lang="fr-FR" altLang="fr-FR" b="1" dirty="0" smtClean="0">
                <a:solidFill>
                  <a:schemeClr val="tx2"/>
                </a:solidFill>
                <a:latin typeface="Trebuchet MS"/>
                <a:cs typeface="Trebuchet MS"/>
              </a:rPr>
              <a:t> </a:t>
            </a:r>
            <a:r>
              <a:rPr lang="fr-FR" altLang="fr-FR" b="1" dirty="0" err="1" smtClean="0">
                <a:solidFill>
                  <a:schemeClr val="tx2"/>
                </a:solidFill>
                <a:latin typeface="Trebuchet MS"/>
                <a:cs typeface="Trebuchet MS"/>
              </a:rPr>
              <a:t>is</a:t>
            </a:r>
            <a:r>
              <a:rPr lang="fr-FR" altLang="fr-FR" b="1" dirty="0" smtClean="0">
                <a:solidFill>
                  <a:schemeClr val="tx2"/>
                </a:solidFill>
                <a:latin typeface="Trebuchet MS"/>
                <a:cs typeface="Trebuchet MS"/>
              </a:rPr>
              <a:t> First; </a:t>
            </a:r>
            <a:r>
              <a:rPr lang="fr-FR" altLang="fr-FR" b="1" dirty="0">
                <a:solidFill>
                  <a:schemeClr val="tx2"/>
                </a:solidFill>
                <a:latin typeface="Trebuchet MS"/>
                <a:cs typeface="Trebuchet MS"/>
              </a:rPr>
              <a:t>and </a:t>
            </a:r>
            <a:r>
              <a:rPr lang="fr-FR" altLang="fr-FR" b="1" dirty="0" err="1">
                <a:solidFill>
                  <a:schemeClr val="tx2"/>
                </a:solidFill>
                <a:latin typeface="Trebuchet MS"/>
                <a:cs typeface="Trebuchet MS"/>
              </a:rPr>
              <a:t>s</a:t>
            </a:r>
            <a:r>
              <a:rPr lang="fr-FR" altLang="fr-FR" b="1" dirty="0" err="1" smtClean="0">
                <a:solidFill>
                  <a:schemeClr val="tx2"/>
                </a:solidFill>
                <a:latin typeface="Trebuchet MS"/>
                <a:cs typeface="Trebuchet MS"/>
              </a:rPr>
              <a:t>pecialized</a:t>
            </a:r>
            <a:r>
              <a:rPr lang="fr-FR" altLang="fr-FR" b="1" dirty="0" smtClean="0">
                <a:solidFill>
                  <a:schemeClr val="tx2"/>
                </a:solidFill>
                <a:latin typeface="Trebuchet MS"/>
                <a:cs typeface="Trebuchet MS"/>
              </a:rPr>
              <a:t> high </a:t>
            </a:r>
            <a:r>
              <a:rPr lang="fr-FR" altLang="fr-FR" b="1" dirty="0" err="1">
                <a:solidFill>
                  <a:schemeClr val="tx2"/>
                </a:solidFill>
                <a:latin typeface="Trebuchet MS"/>
                <a:cs typeface="Trebuchet MS"/>
              </a:rPr>
              <a:t>l</a:t>
            </a:r>
            <a:r>
              <a:rPr lang="fr-FR" altLang="fr-FR" b="1" dirty="0" err="1" smtClean="0">
                <a:solidFill>
                  <a:schemeClr val="tx2"/>
                </a:solidFill>
                <a:latin typeface="Trebuchet MS"/>
                <a:cs typeface="Trebuchet MS"/>
              </a:rPr>
              <a:t>evel</a:t>
            </a:r>
            <a:r>
              <a:rPr lang="fr-FR" altLang="fr-FR" b="1" dirty="0" smtClean="0">
                <a:solidFill>
                  <a:schemeClr val="tx2"/>
                </a:solidFill>
                <a:latin typeface="Trebuchet MS"/>
                <a:cs typeface="Trebuchet MS"/>
              </a:rPr>
              <a:t> institutes </a:t>
            </a:r>
            <a:r>
              <a:rPr lang="fr-FR" altLang="fr-FR" b="1" dirty="0">
                <a:solidFill>
                  <a:schemeClr val="tx2"/>
                </a:solidFill>
                <a:latin typeface="Trebuchet MS"/>
                <a:cs typeface="Trebuchet MS"/>
              </a:rPr>
              <a:t>as the first </a:t>
            </a:r>
            <a:r>
              <a:rPr lang="fr-FR" altLang="fr-FR" b="1" dirty="0" err="1" smtClean="0">
                <a:solidFill>
                  <a:schemeClr val="tx2"/>
                </a:solidFill>
                <a:latin typeface="Trebuchet MS"/>
                <a:cs typeface="Trebuchet MS"/>
              </a:rPr>
              <a:t>Eastern</a:t>
            </a:r>
            <a:r>
              <a:rPr lang="fr-FR" altLang="fr-FR" b="1" dirty="0" smtClean="0">
                <a:solidFill>
                  <a:schemeClr val="tx2"/>
                </a:solidFill>
                <a:latin typeface="Trebuchet MS"/>
                <a:cs typeface="Trebuchet MS"/>
              </a:rPr>
              <a:t> Superior </a:t>
            </a:r>
            <a:r>
              <a:rPr lang="fr-FR" altLang="fr-FR" b="1" dirty="0" err="1">
                <a:solidFill>
                  <a:schemeClr val="tx2"/>
                </a:solidFill>
                <a:latin typeface="Trebuchet MS"/>
                <a:cs typeface="Trebuchet MS"/>
              </a:rPr>
              <a:t>Technical</a:t>
            </a:r>
            <a:r>
              <a:rPr lang="fr-FR" altLang="fr-FR" b="1" dirty="0">
                <a:solidFill>
                  <a:schemeClr val="tx2"/>
                </a:solidFill>
                <a:latin typeface="Trebuchet MS"/>
                <a:cs typeface="Trebuchet MS"/>
              </a:rPr>
              <a:t> </a:t>
            </a:r>
            <a:r>
              <a:rPr lang="fr-FR" altLang="fr-FR" b="1" dirty="0" smtClean="0">
                <a:solidFill>
                  <a:schemeClr val="tx2"/>
                </a:solidFill>
                <a:latin typeface="Trebuchet MS"/>
                <a:cs typeface="Trebuchet MS"/>
              </a:rPr>
              <a:t>Institute (ITSE). </a:t>
            </a:r>
            <a:endParaRPr lang="fr-FR" altLang="fr-FR" b="1" dirty="0">
              <a:solidFill>
                <a:schemeClr val="tx2"/>
              </a:solidFill>
              <a:latin typeface="Trebuchet MS"/>
              <a:cs typeface="Trebuchet MS"/>
            </a:endParaRPr>
          </a:p>
        </p:txBody>
      </p:sp>
      <p:pic>
        <p:nvPicPr>
          <p:cNvPr id="24579" name="Picture 3" descr="http://mire.gob.pa/sites/default/files/noticias/4672170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944168"/>
            <a:ext cx="4860032" cy="3204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863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878" y="406400"/>
            <a:ext cx="5379522" cy="537767"/>
          </a:xfrm>
        </p:spPr>
        <p:txBody>
          <a:bodyPr/>
          <a:lstStyle/>
          <a:p>
            <a:pPr algn="ctr"/>
            <a:r>
              <a:rPr lang="en-US" b="1" dirty="0"/>
              <a:t>Incentive Laws and Special Economic Areas</a:t>
            </a:r>
            <a:br>
              <a:rPr lang="en-US" b="1" dirty="0"/>
            </a:br>
            <a:endParaRPr lang="fr-BE" dirty="0"/>
          </a:p>
        </p:txBody>
      </p:sp>
      <p:graphicFrame>
        <p:nvGraphicFramePr>
          <p:cNvPr id="3" name="2 Marcador de contenido"/>
          <p:cNvGraphicFramePr>
            <a:graphicFrameLocks noGrp="1"/>
          </p:cNvGraphicFramePr>
          <p:nvPr>
            <p:ph idx="4294967295"/>
            <p:extLst>
              <p:ext uri="{D42A27DB-BD31-4B8C-83A1-F6EECF244321}">
                <p14:modId xmlns:p14="http://schemas.microsoft.com/office/powerpoint/2010/main" val="4128214399"/>
              </p:ext>
            </p:extLst>
          </p:nvPr>
        </p:nvGraphicFramePr>
        <p:xfrm>
          <a:off x="0" y="1285875"/>
          <a:ext cx="5370513" cy="4251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5363" name="Picture 3" descr="C:\Users\XPS-H8G8RS1\Downloads\zona-libre-de-colon-logo-primary.jpg"/>
          <p:cNvPicPr>
            <a:picLocks noChangeAspect="1" noChangeArrowheads="1"/>
          </p:cNvPicPr>
          <p:nvPr/>
        </p:nvPicPr>
        <p:blipFill>
          <a:blip r:embed="rId7"/>
          <a:srcRect/>
          <a:stretch>
            <a:fillRect/>
          </a:stretch>
        </p:blipFill>
        <p:spPr bwMode="auto">
          <a:xfrm>
            <a:off x="5214938" y="4357688"/>
            <a:ext cx="1584325" cy="1582737"/>
          </a:xfrm>
          <a:prstGeom prst="rect">
            <a:avLst/>
          </a:prstGeom>
          <a:noFill/>
          <a:ln w="9525">
            <a:noFill/>
            <a:miter lim="800000"/>
            <a:headEnd/>
            <a:tailEnd/>
          </a:ln>
        </p:spPr>
      </p:pic>
      <p:pic>
        <p:nvPicPr>
          <p:cNvPr id="15364" name="Picture 4" descr="C:\Users\XPS-H8G8RS1\Downloads\logoCiudadDelSaber_02.jpg"/>
          <p:cNvPicPr>
            <a:picLocks noChangeAspect="1" noChangeArrowheads="1"/>
          </p:cNvPicPr>
          <p:nvPr/>
        </p:nvPicPr>
        <p:blipFill>
          <a:blip r:embed="rId8"/>
          <a:srcRect/>
          <a:stretch>
            <a:fillRect/>
          </a:stretch>
        </p:blipFill>
        <p:spPr bwMode="auto">
          <a:xfrm>
            <a:off x="6858000" y="4286250"/>
            <a:ext cx="2112963" cy="1584325"/>
          </a:xfrm>
          <a:prstGeom prst="rect">
            <a:avLst/>
          </a:prstGeom>
          <a:noFill/>
          <a:ln w="9525">
            <a:noFill/>
            <a:miter lim="800000"/>
            <a:headEnd/>
            <a:tailEnd/>
          </a:ln>
        </p:spPr>
      </p:pic>
      <p:pic>
        <p:nvPicPr>
          <p:cNvPr id="15366" name="8 Imagen"/>
          <p:cNvPicPr>
            <a:picLocks noChangeAspect="1" noChangeArrowheads="1"/>
          </p:cNvPicPr>
          <p:nvPr/>
        </p:nvPicPr>
        <p:blipFill>
          <a:blip r:embed="rId9"/>
          <a:srcRect/>
          <a:stretch>
            <a:fillRect/>
          </a:stretch>
        </p:blipFill>
        <p:spPr bwMode="auto">
          <a:xfrm>
            <a:off x="6923088" y="2786063"/>
            <a:ext cx="1863725" cy="1563687"/>
          </a:xfrm>
          <a:prstGeom prst="rect">
            <a:avLst/>
          </a:prstGeom>
          <a:noFill/>
          <a:ln w="9525">
            <a:noFill/>
            <a:miter lim="800000"/>
            <a:headEnd/>
            <a:tailEnd/>
          </a:ln>
        </p:spPr>
      </p:pic>
      <p:sp>
        <p:nvSpPr>
          <p:cNvPr id="15367" name="1 CuadroTexto"/>
          <p:cNvSpPr txBox="1">
            <a:spLocks noChangeArrowheads="1"/>
          </p:cNvSpPr>
          <p:nvPr/>
        </p:nvSpPr>
        <p:spPr bwMode="auto">
          <a:xfrm>
            <a:off x="341313" y="5500688"/>
            <a:ext cx="4752975" cy="646112"/>
          </a:xfrm>
          <a:prstGeom prst="rect">
            <a:avLst/>
          </a:prstGeom>
          <a:noFill/>
          <a:ln w="9525">
            <a:noFill/>
            <a:miter lim="800000"/>
            <a:headEnd/>
            <a:tailEnd/>
          </a:ln>
        </p:spPr>
        <p:txBody>
          <a:bodyPr>
            <a:spAutoFit/>
          </a:bodyPr>
          <a:lstStyle/>
          <a:p>
            <a:pPr algn="just"/>
            <a:r>
              <a:rPr lang="en-US" altLang="es-PA"/>
              <a:t>Panama has wide options for incentive laws oriented to diverse economic sectors.</a:t>
            </a:r>
          </a:p>
        </p:txBody>
      </p:sp>
      <p:pic>
        <p:nvPicPr>
          <p:cNvPr id="15370" name="Picture 2" descr="C:\Users\XPS-H8G8RS1\Downloads\panama-pacifico.jpg"/>
          <p:cNvPicPr>
            <a:picLocks noChangeAspect="1" noChangeArrowheads="1"/>
          </p:cNvPicPr>
          <p:nvPr/>
        </p:nvPicPr>
        <p:blipFill>
          <a:blip r:embed="rId10"/>
          <a:srcRect/>
          <a:stretch>
            <a:fillRect/>
          </a:stretch>
        </p:blipFill>
        <p:spPr bwMode="auto">
          <a:xfrm>
            <a:off x="5715000" y="5643563"/>
            <a:ext cx="3052763" cy="714375"/>
          </a:xfrm>
          <a:prstGeom prst="rect">
            <a:avLst/>
          </a:prstGeom>
          <a:noFill/>
          <a:ln w="9525">
            <a:noFill/>
            <a:miter lim="800000"/>
            <a:headEnd/>
            <a:tailEnd/>
          </a:ln>
        </p:spPr>
      </p:pic>
      <p:pic>
        <p:nvPicPr>
          <p:cNvPr id="15372" name="Picture 12" descr="C:\Users\emastellari\Desktop\LOGOS\Logo Cine.png"/>
          <p:cNvPicPr>
            <a:picLocks noChangeAspect="1" noChangeArrowheads="1"/>
          </p:cNvPicPr>
          <p:nvPr/>
        </p:nvPicPr>
        <p:blipFill>
          <a:blip r:embed="rId11"/>
          <a:srcRect/>
          <a:stretch>
            <a:fillRect/>
          </a:stretch>
        </p:blipFill>
        <p:spPr bwMode="auto">
          <a:xfrm>
            <a:off x="5429250" y="2714625"/>
            <a:ext cx="1143000" cy="1681163"/>
          </a:xfrm>
          <a:prstGeom prst="rect">
            <a:avLst/>
          </a:prstGeom>
          <a:noFill/>
          <a:ln w="9525">
            <a:noFill/>
            <a:miter lim="800000"/>
            <a:headEnd/>
            <a:tailEnd/>
          </a:ln>
        </p:spPr>
      </p:pic>
      <p:pic>
        <p:nvPicPr>
          <p:cNvPr id="15374" name="Picture 14" descr="C:\Users\emastellari\Desktop\LOGOS\Logo SEM.png"/>
          <p:cNvPicPr>
            <a:picLocks noChangeAspect="1" noChangeArrowheads="1"/>
          </p:cNvPicPr>
          <p:nvPr/>
        </p:nvPicPr>
        <p:blipFill>
          <a:blip r:embed="rId12"/>
          <a:srcRect/>
          <a:stretch>
            <a:fillRect/>
          </a:stretch>
        </p:blipFill>
        <p:spPr bwMode="auto">
          <a:xfrm>
            <a:off x="5562600" y="1285875"/>
            <a:ext cx="2938463" cy="1357313"/>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15370"/>
                                        </p:tgtEl>
                                        <p:attrNameLst>
                                          <p:attrName>style.visibility</p:attrName>
                                        </p:attrNameLst>
                                      </p:cBhvr>
                                      <p:to>
                                        <p:strVal val="visible"/>
                                      </p:to>
                                    </p:set>
                                    <p:animEffect transition="in" filter="checkerboard(across)">
                                      <p:cBhvr>
                                        <p:cTn id="7" dur="500"/>
                                        <p:tgtEl>
                                          <p:spTgt spid="15370"/>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15363"/>
                                        </p:tgtEl>
                                        <p:attrNameLst>
                                          <p:attrName>style.visibility</p:attrName>
                                        </p:attrNameLst>
                                      </p:cBhvr>
                                      <p:to>
                                        <p:strVal val="visible"/>
                                      </p:to>
                                    </p:set>
                                    <p:animEffect transition="in" filter="checkerboard(across)">
                                      <p:cBhvr>
                                        <p:cTn id="11" dur="500"/>
                                        <p:tgtEl>
                                          <p:spTgt spid="15363"/>
                                        </p:tgtEl>
                                      </p:cBhvr>
                                    </p:animEffect>
                                  </p:childTnLst>
                                </p:cTn>
                              </p:par>
                            </p:childTnLst>
                          </p:cTn>
                        </p:par>
                        <p:par>
                          <p:cTn id="12" fill="hold" nodeType="afterGroup">
                            <p:stCondLst>
                              <p:cond delay="1000"/>
                            </p:stCondLst>
                            <p:childTnLst>
                              <p:par>
                                <p:cTn id="13" presetID="5" presetClass="entr" presetSubtype="10" fill="hold" nodeType="afterEffect">
                                  <p:stCondLst>
                                    <p:cond delay="0"/>
                                  </p:stCondLst>
                                  <p:childTnLst>
                                    <p:set>
                                      <p:cBhvr>
                                        <p:cTn id="14" dur="1" fill="hold">
                                          <p:stCondLst>
                                            <p:cond delay="0"/>
                                          </p:stCondLst>
                                        </p:cTn>
                                        <p:tgtEl>
                                          <p:spTgt spid="15364"/>
                                        </p:tgtEl>
                                        <p:attrNameLst>
                                          <p:attrName>style.visibility</p:attrName>
                                        </p:attrNameLst>
                                      </p:cBhvr>
                                      <p:to>
                                        <p:strVal val="visible"/>
                                      </p:to>
                                    </p:set>
                                    <p:animEffect transition="in" filter="checkerboard(across)">
                                      <p:cBhvr>
                                        <p:cTn id="15" dur="500"/>
                                        <p:tgtEl>
                                          <p:spTgt spid="15364"/>
                                        </p:tgtEl>
                                      </p:cBhvr>
                                    </p:animEffect>
                                  </p:childTnLst>
                                </p:cTn>
                              </p:par>
                            </p:childTnLst>
                          </p:cTn>
                        </p:par>
                        <p:par>
                          <p:cTn id="16" fill="hold" nodeType="afterGroup">
                            <p:stCondLst>
                              <p:cond delay="1500"/>
                            </p:stCondLst>
                            <p:childTnLst>
                              <p:par>
                                <p:cTn id="17" presetID="5" presetClass="entr" presetSubtype="10" fill="hold" nodeType="afterEffect">
                                  <p:stCondLst>
                                    <p:cond delay="0"/>
                                  </p:stCondLst>
                                  <p:childTnLst>
                                    <p:set>
                                      <p:cBhvr>
                                        <p:cTn id="18" dur="1" fill="hold">
                                          <p:stCondLst>
                                            <p:cond delay="0"/>
                                          </p:stCondLst>
                                        </p:cTn>
                                        <p:tgtEl>
                                          <p:spTgt spid="15366"/>
                                        </p:tgtEl>
                                        <p:attrNameLst>
                                          <p:attrName>style.visibility</p:attrName>
                                        </p:attrNameLst>
                                      </p:cBhvr>
                                      <p:to>
                                        <p:strVal val="visible"/>
                                      </p:to>
                                    </p:set>
                                    <p:animEffect transition="in" filter="checkerboard(across)">
                                      <p:cBhvr>
                                        <p:cTn id="19" dur="500"/>
                                        <p:tgtEl>
                                          <p:spTgt spid="15366"/>
                                        </p:tgtEl>
                                      </p:cBhvr>
                                    </p:animEffect>
                                  </p:childTnLst>
                                </p:cTn>
                              </p:par>
                            </p:childTnLst>
                          </p:cTn>
                        </p:par>
                        <p:par>
                          <p:cTn id="20" fill="hold" nodeType="afterGroup">
                            <p:stCondLst>
                              <p:cond delay="2000"/>
                            </p:stCondLst>
                            <p:childTnLst>
                              <p:par>
                                <p:cTn id="21" presetID="5" presetClass="entr" presetSubtype="10" fill="hold" nodeType="afterEffect">
                                  <p:stCondLst>
                                    <p:cond delay="0"/>
                                  </p:stCondLst>
                                  <p:childTnLst>
                                    <p:set>
                                      <p:cBhvr>
                                        <p:cTn id="22" dur="1" fill="hold">
                                          <p:stCondLst>
                                            <p:cond delay="0"/>
                                          </p:stCondLst>
                                        </p:cTn>
                                        <p:tgtEl>
                                          <p:spTgt spid="15372"/>
                                        </p:tgtEl>
                                        <p:attrNameLst>
                                          <p:attrName>style.visibility</p:attrName>
                                        </p:attrNameLst>
                                      </p:cBhvr>
                                      <p:to>
                                        <p:strVal val="visible"/>
                                      </p:to>
                                    </p:set>
                                    <p:animEffect transition="in" filter="checkerboard(across)">
                                      <p:cBhvr>
                                        <p:cTn id="23" dur="500"/>
                                        <p:tgtEl>
                                          <p:spTgt spid="15372"/>
                                        </p:tgtEl>
                                      </p:cBhvr>
                                    </p:animEffect>
                                  </p:childTnLst>
                                </p:cTn>
                              </p:par>
                            </p:childTnLst>
                          </p:cTn>
                        </p:par>
                        <p:par>
                          <p:cTn id="24" fill="hold" nodeType="afterGroup">
                            <p:stCondLst>
                              <p:cond delay="2500"/>
                            </p:stCondLst>
                            <p:childTnLst>
                              <p:par>
                                <p:cTn id="25" presetID="5" presetClass="entr" presetSubtype="10" fill="hold" nodeType="afterEffect">
                                  <p:stCondLst>
                                    <p:cond delay="0"/>
                                  </p:stCondLst>
                                  <p:childTnLst>
                                    <p:set>
                                      <p:cBhvr>
                                        <p:cTn id="26" dur="1" fill="hold">
                                          <p:stCondLst>
                                            <p:cond delay="0"/>
                                          </p:stCondLst>
                                        </p:cTn>
                                        <p:tgtEl>
                                          <p:spTgt spid="15374"/>
                                        </p:tgtEl>
                                        <p:attrNameLst>
                                          <p:attrName>style.visibility</p:attrName>
                                        </p:attrNameLst>
                                      </p:cBhvr>
                                      <p:to>
                                        <p:strVal val="visible"/>
                                      </p:to>
                                    </p:set>
                                    <p:animEffect transition="in" filter="checkerboard(across)">
                                      <p:cBhvr>
                                        <p:cTn id="27" dur="500"/>
                                        <p:tgtEl>
                                          <p:spTgt spid="15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n-US" b="1" dirty="0"/>
              <a:t>Incentive Laws and Special Economic Areas</a:t>
            </a:r>
            <a:endParaRPr lang="es-ES" dirty="0"/>
          </a:p>
        </p:txBody>
      </p:sp>
      <p:sp>
        <p:nvSpPr>
          <p:cNvPr id="3" name="Marcador de número de diapositiva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28</a:t>
            </a:fld>
            <a:endParaRPr lang="en-US" dirty="0">
              <a:solidFill>
                <a:prstClr val="black">
                  <a:tint val="75000"/>
                </a:prstClr>
              </a:solidFill>
            </a:endParaRPr>
          </a:p>
        </p:txBody>
      </p:sp>
      <p:pic>
        <p:nvPicPr>
          <p:cNvPr id="4" name="Imagen 3"/>
          <p:cNvPicPr>
            <a:picLocks noChangeAspect="1"/>
          </p:cNvPicPr>
          <p:nvPr/>
        </p:nvPicPr>
        <p:blipFill>
          <a:blip r:embed="rId2"/>
          <a:stretch>
            <a:fillRect/>
          </a:stretch>
        </p:blipFill>
        <p:spPr>
          <a:xfrm>
            <a:off x="0" y="1397000"/>
            <a:ext cx="9144000" cy="4049341"/>
          </a:xfrm>
          <a:prstGeom prst="rect">
            <a:avLst/>
          </a:prstGeom>
        </p:spPr>
      </p:pic>
    </p:spTree>
    <p:extLst>
      <p:ext uri="{BB962C8B-B14F-4D97-AF65-F5344CB8AC3E}">
        <p14:creationId xmlns:p14="http://schemas.microsoft.com/office/powerpoint/2010/main" val="3107620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n-US" b="1" dirty="0" smtClean="0">
                <a:latin typeface="Trebuchet MS"/>
                <a:cs typeface="Trebuchet MS"/>
              </a:rPr>
              <a:t>More Incentive </a:t>
            </a:r>
            <a:r>
              <a:rPr lang="en-US" b="1" dirty="0">
                <a:latin typeface="Trebuchet MS"/>
                <a:cs typeface="Trebuchet MS"/>
              </a:rPr>
              <a:t>Laws </a:t>
            </a:r>
            <a:r>
              <a:rPr lang="en-US" b="1" dirty="0" smtClean="0">
                <a:latin typeface="Trebuchet MS"/>
                <a:cs typeface="Trebuchet MS"/>
              </a:rPr>
              <a:t/>
            </a:r>
            <a:br>
              <a:rPr lang="en-US" b="1" dirty="0" smtClean="0">
                <a:latin typeface="Trebuchet MS"/>
                <a:cs typeface="Trebuchet MS"/>
              </a:rPr>
            </a:br>
            <a:r>
              <a:rPr lang="es-ES" b="1" dirty="0" err="1" smtClean="0">
                <a:latin typeface="Trebuchet MS"/>
                <a:cs typeface="Trebuchet MS"/>
              </a:rPr>
              <a:t>for</a:t>
            </a:r>
            <a:r>
              <a:rPr lang="es-ES" b="1" dirty="0" smtClean="0">
                <a:latin typeface="Trebuchet MS"/>
                <a:cs typeface="Trebuchet MS"/>
              </a:rPr>
              <a:t> </a:t>
            </a:r>
            <a:r>
              <a:rPr lang="es-ES" b="1" dirty="0" err="1" smtClean="0">
                <a:latin typeface="Trebuchet MS"/>
                <a:cs typeface="Trebuchet MS"/>
              </a:rPr>
              <a:t>Investments</a:t>
            </a:r>
            <a:endParaRPr lang="es-ES" b="1" dirty="0">
              <a:latin typeface="Trebuchet MS"/>
              <a:cs typeface="Trebuchet MS"/>
            </a:endParaRPr>
          </a:p>
        </p:txBody>
      </p:sp>
      <p:sp>
        <p:nvSpPr>
          <p:cNvPr id="3" name="Marcador de número de diapositiva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29</a:t>
            </a:fld>
            <a:endParaRPr lang="en-US" dirty="0">
              <a:solidFill>
                <a:prstClr val="black">
                  <a:tint val="75000"/>
                </a:prstClr>
              </a:solidFill>
            </a:endParaRPr>
          </a:p>
        </p:txBody>
      </p:sp>
      <p:graphicFrame>
        <p:nvGraphicFramePr>
          <p:cNvPr id="4" name="Tabla 3"/>
          <p:cNvGraphicFramePr>
            <a:graphicFrameLocks noGrp="1"/>
          </p:cNvGraphicFramePr>
          <p:nvPr>
            <p:extLst>
              <p:ext uri="{D42A27DB-BD31-4B8C-83A1-F6EECF244321}">
                <p14:modId xmlns:p14="http://schemas.microsoft.com/office/powerpoint/2010/main" val="838883642"/>
              </p:ext>
            </p:extLst>
          </p:nvPr>
        </p:nvGraphicFramePr>
        <p:xfrm>
          <a:off x="755576" y="1628800"/>
          <a:ext cx="7872536" cy="5092413"/>
        </p:xfrm>
        <a:graphic>
          <a:graphicData uri="http://schemas.openxmlformats.org/drawingml/2006/table">
            <a:tbl>
              <a:tblPr firstRow="1" bandRow="1">
                <a:tableStyleId>{D113A9D2-9D6B-4929-AA2D-F23B5EE8CBE7}</a:tableStyleId>
              </a:tblPr>
              <a:tblGrid>
                <a:gridCol w="4587219"/>
                <a:gridCol w="3285317"/>
              </a:tblGrid>
              <a:tr h="428024">
                <a:tc>
                  <a:txBody>
                    <a:bodyPr/>
                    <a:lstStyle/>
                    <a:p>
                      <a:r>
                        <a:rPr lang="es-ES" dirty="0" err="1" smtClean="0">
                          <a:solidFill>
                            <a:srgbClr val="000090"/>
                          </a:solidFill>
                          <a:latin typeface="Trebuchet MS"/>
                          <a:cs typeface="Trebuchet MS"/>
                        </a:rPr>
                        <a:t>Jurisdictional</a:t>
                      </a:r>
                      <a:r>
                        <a:rPr lang="es-ES" dirty="0" smtClean="0">
                          <a:solidFill>
                            <a:srgbClr val="000090"/>
                          </a:solidFill>
                          <a:latin typeface="Trebuchet MS"/>
                          <a:cs typeface="Trebuchet MS"/>
                        </a:rPr>
                        <a:t> Framework</a:t>
                      </a:r>
                      <a:endParaRPr lang="es-ES" dirty="0">
                        <a:solidFill>
                          <a:srgbClr val="000090"/>
                        </a:solidFill>
                        <a:latin typeface="Trebuchet MS"/>
                        <a:cs typeface="Trebuchet MS"/>
                      </a:endParaRPr>
                    </a:p>
                  </a:txBody>
                  <a:tcPr/>
                </a:tc>
                <a:tc>
                  <a:txBody>
                    <a:bodyPr/>
                    <a:lstStyle/>
                    <a:p>
                      <a:r>
                        <a:rPr lang="es-ES" dirty="0" err="1" smtClean="0">
                          <a:solidFill>
                            <a:srgbClr val="000090"/>
                          </a:solidFill>
                          <a:latin typeface="Trebuchet MS"/>
                          <a:cs typeface="Trebuchet MS"/>
                        </a:rPr>
                        <a:t>Law</a:t>
                      </a:r>
                      <a:endParaRPr lang="es-ES" dirty="0">
                        <a:solidFill>
                          <a:srgbClr val="000090"/>
                        </a:solidFill>
                        <a:latin typeface="Trebuchet MS"/>
                        <a:cs typeface="Trebuchet MS"/>
                      </a:endParaRPr>
                    </a:p>
                  </a:txBody>
                  <a:tcPr/>
                </a:tc>
              </a:tr>
              <a:tr h="428024">
                <a:tc>
                  <a:txBody>
                    <a:bodyPr/>
                    <a:lstStyle/>
                    <a:p>
                      <a:r>
                        <a:rPr lang="es-ES" sz="1400" dirty="0" err="1" smtClean="0">
                          <a:latin typeface="Trebuchet MS"/>
                          <a:cs typeface="Trebuchet MS"/>
                        </a:rPr>
                        <a:t>Investment</a:t>
                      </a:r>
                      <a:r>
                        <a:rPr lang="es-ES" sz="1400" dirty="0" smtClean="0">
                          <a:latin typeface="Trebuchet MS"/>
                          <a:cs typeface="Trebuchet MS"/>
                        </a:rPr>
                        <a:t> </a:t>
                      </a:r>
                      <a:r>
                        <a:rPr lang="es-ES" sz="1400" dirty="0" err="1" smtClean="0">
                          <a:latin typeface="Trebuchet MS"/>
                          <a:cs typeface="Trebuchet MS"/>
                        </a:rPr>
                        <a:t>Stability</a:t>
                      </a:r>
                      <a:r>
                        <a:rPr lang="es-ES" sz="1400" dirty="0" smtClean="0">
                          <a:latin typeface="Trebuchet MS"/>
                          <a:cs typeface="Trebuchet MS"/>
                        </a:rPr>
                        <a:t> </a:t>
                      </a:r>
                      <a:r>
                        <a:rPr lang="es-ES" sz="1400" dirty="0" err="1" smtClean="0">
                          <a:latin typeface="Trebuchet MS"/>
                          <a:cs typeface="Trebuchet MS"/>
                        </a:rPr>
                        <a:t>Law</a:t>
                      </a:r>
                      <a:endParaRPr lang="es-ES" sz="1400" dirty="0">
                        <a:latin typeface="Trebuchet MS"/>
                        <a:cs typeface="Trebuchet MS"/>
                      </a:endParaRPr>
                    </a:p>
                  </a:txBody>
                  <a:tcPr/>
                </a:tc>
                <a:tc>
                  <a:txBody>
                    <a:bodyPr/>
                    <a:lstStyle/>
                    <a:p>
                      <a:r>
                        <a:rPr lang="es-ES" sz="1400" dirty="0" err="1" smtClean="0">
                          <a:latin typeface="Trebuchet MS"/>
                          <a:cs typeface="Trebuchet MS"/>
                        </a:rPr>
                        <a:t>Law</a:t>
                      </a:r>
                      <a:r>
                        <a:rPr lang="es-ES" sz="1400" dirty="0" smtClean="0">
                          <a:latin typeface="Trebuchet MS"/>
                          <a:cs typeface="Trebuchet MS"/>
                        </a:rPr>
                        <a:t> 54 of </a:t>
                      </a:r>
                      <a:r>
                        <a:rPr lang="es-ES" sz="1400" dirty="0" err="1" smtClean="0">
                          <a:latin typeface="Trebuchet MS"/>
                          <a:cs typeface="Trebuchet MS"/>
                        </a:rPr>
                        <a:t>July</a:t>
                      </a:r>
                      <a:r>
                        <a:rPr lang="es-ES" sz="1400" dirty="0" smtClean="0">
                          <a:latin typeface="Trebuchet MS"/>
                          <a:cs typeface="Trebuchet MS"/>
                        </a:rPr>
                        <a:t> 1998</a:t>
                      </a:r>
                      <a:endParaRPr lang="es-ES" sz="1400" dirty="0">
                        <a:latin typeface="Trebuchet MS"/>
                        <a:cs typeface="Trebuchet MS"/>
                      </a:endParaRPr>
                    </a:p>
                  </a:txBody>
                  <a:tcPr/>
                </a:tc>
              </a:tr>
              <a:tr h="480410">
                <a:tc>
                  <a:txBody>
                    <a:bodyPr/>
                    <a:lstStyle/>
                    <a:p>
                      <a:r>
                        <a:rPr lang="es-ES" sz="1400" dirty="0" err="1" smtClean="0">
                          <a:latin typeface="Trebuchet MS"/>
                          <a:cs typeface="Trebuchet MS"/>
                        </a:rPr>
                        <a:t>Law</a:t>
                      </a:r>
                      <a:r>
                        <a:rPr lang="es-ES" sz="1400" dirty="0" smtClean="0">
                          <a:latin typeface="Trebuchet MS"/>
                          <a:cs typeface="Trebuchet MS"/>
                        </a:rPr>
                        <a:t> </a:t>
                      </a:r>
                      <a:r>
                        <a:rPr lang="es-ES" sz="1400" dirty="0" err="1" smtClean="0">
                          <a:latin typeface="Trebuchet MS"/>
                          <a:cs typeface="Trebuchet MS"/>
                        </a:rPr>
                        <a:t>for</a:t>
                      </a:r>
                      <a:r>
                        <a:rPr lang="es-ES" sz="1400" dirty="0" smtClean="0">
                          <a:latin typeface="Trebuchet MS"/>
                          <a:cs typeface="Trebuchet MS"/>
                        </a:rPr>
                        <a:t> </a:t>
                      </a:r>
                      <a:r>
                        <a:rPr lang="es-ES" sz="1400" dirty="0" err="1" smtClean="0">
                          <a:latin typeface="Trebuchet MS"/>
                          <a:cs typeface="Trebuchet MS"/>
                        </a:rPr>
                        <a:t>Tourism</a:t>
                      </a:r>
                      <a:endParaRPr lang="es-ES" sz="1400" dirty="0">
                        <a:latin typeface="Trebuchet MS"/>
                        <a:cs typeface="Trebuchet MS"/>
                      </a:endParaRPr>
                    </a:p>
                  </a:txBody>
                  <a:tcPr/>
                </a:tc>
                <a:tc>
                  <a:txBody>
                    <a:bodyPr/>
                    <a:lstStyle/>
                    <a:p>
                      <a:r>
                        <a:rPr lang="es-ES" sz="1400" dirty="0" err="1" smtClean="0">
                          <a:latin typeface="Trebuchet MS"/>
                          <a:cs typeface="Trebuchet MS"/>
                        </a:rPr>
                        <a:t>Law</a:t>
                      </a:r>
                      <a:r>
                        <a:rPr lang="es-ES" sz="1400" dirty="0" smtClean="0">
                          <a:latin typeface="Trebuchet MS"/>
                          <a:cs typeface="Trebuchet MS"/>
                        </a:rPr>
                        <a:t> 80 of </a:t>
                      </a:r>
                      <a:r>
                        <a:rPr lang="es-ES" sz="1400" dirty="0" err="1" smtClean="0">
                          <a:latin typeface="Trebuchet MS"/>
                          <a:cs typeface="Trebuchet MS"/>
                        </a:rPr>
                        <a:t>November</a:t>
                      </a:r>
                      <a:r>
                        <a:rPr lang="es-ES" sz="1400" dirty="0" smtClean="0">
                          <a:latin typeface="Trebuchet MS"/>
                          <a:cs typeface="Trebuchet MS"/>
                        </a:rPr>
                        <a:t> 2012</a:t>
                      </a:r>
                      <a:endParaRPr lang="es-ES" sz="1400" dirty="0">
                        <a:latin typeface="Trebuchet MS"/>
                        <a:cs typeface="Trebuchet MS"/>
                      </a:endParaRPr>
                    </a:p>
                  </a:txBody>
                  <a:tcPr/>
                </a:tc>
              </a:tr>
              <a:tr h="4804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smtClean="0">
                          <a:solidFill>
                            <a:schemeClr val="lt1"/>
                          </a:solidFill>
                          <a:latin typeface="Trebuchet MS"/>
                          <a:ea typeface="+mn-ea"/>
                          <a:cs typeface="Trebuchet MS"/>
                        </a:rPr>
                        <a:t>Industrial Promotion Certificate (CFI) </a:t>
                      </a:r>
                    </a:p>
                    <a:p>
                      <a:endParaRPr lang="es-ES" sz="1400" dirty="0">
                        <a:latin typeface="Trebuchet MS"/>
                        <a:cs typeface="Trebuchet MS"/>
                      </a:endParaRPr>
                    </a:p>
                  </a:txBody>
                  <a:tcPr/>
                </a:tc>
                <a:tc>
                  <a:txBody>
                    <a:bodyPr/>
                    <a:lstStyle/>
                    <a:p>
                      <a:r>
                        <a:rPr lang="es-ES" sz="1400" dirty="0" err="1" smtClean="0">
                          <a:latin typeface="Trebuchet MS"/>
                          <a:cs typeface="Trebuchet MS"/>
                        </a:rPr>
                        <a:t>Law</a:t>
                      </a:r>
                      <a:r>
                        <a:rPr lang="es-ES" sz="1400" dirty="0" smtClean="0">
                          <a:latin typeface="Trebuchet MS"/>
                          <a:cs typeface="Trebuchet MS"/>
                        </a:rPr>
                        <a:t> 76 of </a:t>
                      </a:r>
                      <a:r>
                        <a:rPr lang="es-ES" sz="1400" dirty="0" err="1" smtClean="0">
                          <a:latin typeface="Trebuchet MS"/>
                          <a:cs typeface="Trebuchet MS"/>
                        </a:rPr>
                        <a:t>November</a:t>
                      </a:r>
                      <a:r>
                        <a:rPr lang="es-ES" sz="1400" dirty="0" smtClean="0">
                          <a:latin typeface="Trebuchet MS"/>
                          <a:cs typeface="Trebuchet MS"/>
                        </a:rPr>
                        <a:t> 2009</a:t>
                      </a:r>
                    </a:p>
                    <a:p>
                      <a:endParaRPr lang="es-ES" sz="1400" dirty="0">
                        <a:latin typeface="Trebuchet MS"/>
                        <a:cs typeface="Trebuchet MS"/>
                      </a:endParaRPr>
                    </a:p>
                  </a:txBody>
                  <a:tcPr/>
                </a:tc>
              </a:tr>
              <a:tr h="480410">
                <a:tc>
                  <a:txBody>
                    <a:bodyPr/>
                    <a:lstStyle/>
                    <a:p>
                      <a:r>
                        <a:rPr lang="en-US" sz="1400" dirty="0" smtClean="0"/>
                        <a:t>Certificate for the Promotion of </a:t>
                      </a:r>
                      <a:r>
                        <a:rPr lang="en-US" sz="1400" dirty="0" err="1" smtClean="0"/>
                        <a:t>Competitiviness</a:t>
                      </a:r>
                      <a:r>
                        <a:rPr lang="en-US" sz="1400" dirty="0" smtClean="0"/>
                        <a:t> of</a:t>
                      </a:r>
                      <a:br>
                        <a:rPr lang="en-US" sz="1400" dirty="0" smtClean="0"/>
                      </a:br>
                      <a:r>
                        <a:rPr lang="en-US" sz="1400" dirty="0" smtClean="0"/>
                        <a:t>Agriculture And Livestock Export</a:t>
                      </a:r>
                      <a:endParaRPr lang="es-ES" sz="1400" dirty="0">
                        <a:latin typeface="Trebuchet MS"/>
                        <a:cs typeface="Trebuchet MS"/>
                      </a:endParaRPr>
                    </a:p>
                  </a:txBody>
                  <a:tcPr/>
                </a:tc>
                <a:tc>
                  <a:txBody>
                    <a:bodyPr/>
                    <a:lstStyle/>
                    <a:p>
                      <a:r>
                        <a:rPr lang="es-ES" sz="1400" dirty="0" err="1" smtClean="0">
                          <a:latin typeface="Trebuchet MS"/>
                          <a:cs typeface="Trebuchet MS"/>
                        </a:rPr>
                        <a:t>Law</a:t>
                      </a:r>
                      <a:r>
                        <a:rPr lang="es-ES" sz="1400" baseline="0" dirty="0" smtClean="0">
                          <a:latin typeface="Trebuchet MS"/>
                          <a:cs typeface="Trebuchet MS"/>
                        </a:rPr>
                        <a:t> 82 of </a:t>
                      </a:r>
                      <a:r>
                        <a:rPr lang="es-ES" sz="1400" baseline="0" dirty="0" err="1" smtClean="0">
                          <a:latin typeface="Trebuchet MS"/>
                          <a:cs typeface="Trebuchet MS"/>
                        </a:rPr>
                        <a:t>December</a:t>
                      </a:r>
                      <a:r>
                        <a:rPr lang="es-ES" sz="1400" baseline="0" dirty="0" smtClean="0">
                          <a:latin typeface="Trebuchet MS"/>
                          <a:cs typeface="Trebuchet MS"/>
                        </a:rPr>
                        <a:t> 2009</a:t>
                      </a:r>
                      <a:endParaRPr lang="es-ES" sz="1400" dirty="0">
                        <a:latin typeface="Trebuchet MS"/>
                        <a:cs typeface="Trebuchet MS"/>
                      </a:endParaRPr>
                    </a:p>
                  </a:txBody>
                  <a:tcPr/>
                </a:tc>
              </a:tr>
              <a:tr h="493387">
                <a:tc>
                  <a:txBody>
                    <a:bodyPr/>
                    <a:lstStyle/>
                    <a:p>
                      <a:r>
                        <a:rPr lang="es-ES" sz="1400" dirty="0" smtClean="0">
                          <a:latin typeface="Trebuchet MS"/>
                          <a:cs typeface="Trebuchet MS"/>
                        </a:rPr>
                        <a:t>Incentive</a:t>
                      </a:r>
                      <a:r>
                        <a:rPr lang="es-ES" sz="1400" baseline="0" dirty="0" smtClean="0">
                          <a:latin typeface="Trebuchet MS"/>
                          <a:cs typeface="Trebuchet MS"/>
                        </a:rPr>
                        <a:t> </a:t>
                      </a:r>
                      <a:r>
                        <a:rPr lang="es-ES" sz="1400" baseline="0" dirty="0" err="1" smtClean="0">
                          <a:latin typeface="Trebuchet MS"/>
                          <a:cs typeface="Trebuchet MS"/>
                        </a:rPr>
                        <a:t>Regime</a:t>
                      </a:r>
                      <a:r>
                        <a:rPr lang="es-ES" sz="1400" baseline="0" dirty="0" smtClean="0">
                          <a:latin typeface="Trebuchet MS"/>
                          <a:cs typeface="Trebuchet MS"/>
                        </a:rPr>
                        <a:t> </a:t>
                      </a:r>
                      <a:r>
                        <a:rPr lang="es-ES" sz="1400" baseline="0" dirty="0" err="1" smtClean="0">
                          <a:latin typeface="Trebuchet MS"/>
                          <a:cs typeface="Trebuchet MS"/>
                        </a:rPr>
                        <a:t>for</a:t>
                      </a:r>
                      <a:r>
                        <a:rPr lang="es-ES" sz="1400" baseline="0" dirty="0" smtClean="0">
                          <a:latin typeface="Trebuchet MS"/>
                          <a:cs typeface="Trebuchet MS"/>
                        </a:rPr>
                        <a:t> </a:t>
                      </a:r>
                      <a:r>
                        <a:rPr lang="es-ES" sz="1400" baseline="0" dirty="0" err="1" smtClean="0">
                          <a:latin typeface="Trebuchet MS"/>
                          <a:cs typeface="Trebuchet MS"/>
                        </a:rPr>
                        <a:t>Investment</a:t>
                      </a:r>
                      <a:r>
                        <a:rPr lang="es-ES" sz="1400" baseline="0" dirty="0" smtClean="0">
                          <a:latin typeface="Trebuchet MS"/>
                          <a:cs typeface="Trebuchet MS"/>
                        </a:rPr>
                        <a:t> in </a:t>
                      </a:r>
                      <a:r>
                        <a:rPr lang="es-ES" sz="1400" baseline="0" dirty="0" err="1" smtClean="0">
                          <a:latin typeface="Trebuchet MS"/>
                          <a:cs typeface="Trebuchet MS"/>
                        </a:rPr>
                        <a:t>Renewable</a:t>
                      </a:r>
                      <a:r>
                        <a:rPr lang="es-ES" sz="1400" baseline="0" dirty="0" smtClean="0">
                          <a:latin typeface="Trebuchet MS"/>
                          <a:cs typeface="Trebuchet MS"/>
                        </a:rPr>
                        <a:t> </a:t>
                      </a:r>
                      <a:r>
                        <a:rPr lang="es-ES" sz="1400" baseline="0" dirty="0" err="1" smtClean="0">
                          <a:latin typeface="Trebuchet MS"/>
                          <a:cs typeface="Trebuchet MS"/>
                        </a:rPr>
                        <a:t>Energy</a:t>
                      </a:r>
                      <a:r>
                        <a:rPr lang="es-ES" sz="1400" dirty="0" smtClean="0">
                          <a:latin typeface="Trebuchet MS"/>
                          <a:cs typeface="Trebuchet MS"/>
                        </a:rPr>
                        <a:t> </a:t>
                      </a:r>
                      <a:endParaRPr lang="es-ES" sz="1400" dirty="0">
                        <a:latin typeface="Trebuchet MS"/>
                        <a:cs typeface="Trebuchet MS"/>
                      </a:endParaRPr>
                    </a:p>
                  </a:txBody>
                  <a:tcPr/>
                </a:tc>
                <a:tc>
                  <a:txBody>
                    <a:bodyPr/>
                    <a:lstStyle/>
                    <a:p>
                      <a:r>
                        <a:rPr lang="es-ES" sz="1400" dirty="0" err="1" smtClean="0">
                          <a:latin typeface="Trebuchet MS"/>
                          <a:cs typeface="Trebuchet MS"/>
                        </a:rPr>
                        <a:t>Law</a:t>
                      </a:r>
                      <a:r>
                        <a:rPr lang="es-ES" sz="1400" dirty="0" smtClean="0">
                          <a:latin typeface="Trebuchet MS"/>
                          <a:cs typeface="Trebuchet MS"/>
                        </a:rPr>
                        <a:t> 45 of </a:t>
                      </a:r>
                      <a:r>
                        <a:rPr lang="es-ES" sz="1400" dirty="0" err="1" smtClean="0">
                          <a:latin typeface="Trebuchet MS"/>
                          <a:cs typeface="Trebuchet MS"/>
                        </a:rPr>
                        <a:t>August</a:t>
                      </a:r>
                      <a:r>
                        <a:rPr lang="es-ES" sz="1400" dirty="0" smtClean="0">
                          <a:latin typeface="Trebuchet MS"/>
                          <a:cs typeface="Trebuchet MS"/>
                        </a:rPr>
                        <a:t> 2004</a:t>
                      </a:r>
                      <a:endParaRPr lang="es-ES" sz="1400" dirty="0">
                        <a:latin typeface="Trebuchet MS"/>
                        <a:cs typeface="Trebuchet MS"/>
                      </a:endParaRPr>
                    </a:p>
                  </a:txBody>
                  <a:tcPr/>
                </a:tc>
              </a:tr>
              <a:tr h="422835">
                <a:tc>
                  <a:txBody>
                    <a:bodyPr/>
                    <a:lstStyle/>
                    <a:p>
                      <a:r>
                        <a:rPr lang="es-ES" sz="1400" dirty="0" err="1" smtClean="0">
                          <a:latin typeface="Trebuchet MS"/>
                          <a:cs typeface="Trebuchet MS"/>
                        </a:rPr>
                        <a:t>Panama</a:t>
                      </a:r>
                      <a:r>
                        <a:rPr lang="es-ES" sz="1400" dirty="0" smtClean="0">
                          <a:latin typeface="Trebuchet MS"/>
                          <a:cs typeface="Trebuchet MS"/>
                        </a:rPr>
                        <a:t> </a:t>
                      </a:r>
                      <a:r>
                        <a:rPr lang="es-ES" sz="1400" dirty="0" err="1" smtClean="0">
                          <a:latin typeface="Trebuchet MS"/>
                          <a:cs typeface="Trebuchet MS"/>
                        </a:rPr>
                        <a:t>Friendly</a:t>
                      </a:r>
                      <a:r>
                        <a:rPr lang="es-ES" sz="1400" dirty="0" smtClean="0">
                          <a:latin typeface="Trebuchet MS"/>
                          <a:cs typeface="Trebuchet MS"/>
                        </a:rPr>
                        <a:t> </a:t>
                      </a:r>
                      <a:r>
                        <a:rPr lang="es-ES" sz="1400" dirty="0" err="1" smtClean="0">
                          <a:latin typeface="Trebuchet MS"/>
                          <a:cs typeface="Trebuchet MS"/>
                        </a:rPr>
                        <a:t>Nation</a:t>
                      </a:r>
                      <a:r>
                        <a:rPr lang="es-ES" sz="1400" dirty="0" smtClean="0">
                          <a:latin typeface="Trebuchet MS"/>
                          <a:cs typeface="Trebuchet MS"/>
                        </a:rPr>
                        <a:t> Visa</a:t>
                      </a:r>
                      <a:endParaRPr lang="es-ES" sz="1400" dirty="0">
                        <a:latin typeface="Trebuchet MS"/>
                        <a:cs typeface="Trebuchet MS"/>
                      </a:endParaRPr>
                    </a:p>
                  </a:txBody>
                  <a:tcPr/>
                </a:tc>
                <a:tc>
                  <a:txBody>
                    <a:bodyPr/>
                    <a:lstStyle/>
                    <a:p>
                      <a:r>
                        <a:rPr lang="es-ES" sz="1400" dirty="0" err="1" smtClean="0">
                          <a:latin typeface="Trebuchet MS"/>
                          <a:cs typeface="Trebuchet MS"/>
                        </a:rPr>
                        <a:t>Presidential</a:t>
                      </a:r>
                      <a:r>
                        <a:rPr lang="es-ES" sz="1400" dirty="0" smtClean="0">
                          <a:latin typeface="Trebuchet MS"/>
                          <a:cs typeface="Trebuchet MS"/>
                        </a:rPr>
                        <a:t> </a:t>
                      </a:r>
                      <a:r>
                        <a:rPr lang="es-ES" sz="1400" dirty="0" err="1" smtClean="0">
                          <a:latin typeface="Trebuchet MS"/>
                          <a:cs typeface="Trebuchet MS"/>
                        </a:rPr>
                        <a:t>Decree</a:t>
                      </a:r>
                      <a:r>
                        <a:rPr lang="es-ES" sz="1400" dirty="0" smtClean="0">
                          <a:latin typeface="Trebuchet MS"/>
                          <a:cs typeface="Trebuchet MS"/>
                        </a:rPr>
                        <a:t> 343 of </a:t>
                      </a:r>
                      <a:r>
                        <a:rPr lang="es-ES" sz="1400" dirty="0" err="1" smtClean="0">
                          <a:latin typeface="Trebuchet MS"/>
                          <a:cs typeface="Trebuchet MS"/>
                        </a:rPr>
                        <a:t>May</a:t>
                      </a:r>
                      <a:r>
                        <a:rPr lang="es-ES" sz="1400" dirty="0" smtClean="0">
                          <a:latin typeface="Trebuchet MS"/>
                          <a:cs typeface="Trebuchet MS"/>
                        </a:rPr>
                        <a:t> 2012</a:t>
                      </a:r>
                      <a:endParaRPr lang="es-ES" sz="1400" dirty="0">
                        <a:latin typeface="Trebuchet MS"/>
                        <a:cs typeface="Trebuchet MS"/>
                      </a:endParaRPr>
                    </a:p>
                  </a:txBody>
                  <a:tcPr/>
                </a:tc>
              </a:tr>
              <a:tr h="519341">
                <a:tc>
                  <a:txBody>
                    <a:bodyPr/>
                    <a:lstStyle/>
                    <a:p>
                      <a:r>
                        <a:rPr lang="es-ES" sz="1400" dirty="0" err="1" smtClean="0">
                          <a:latin typeface="Trebuchet MS"/>
                          <a:cs typeface="Trebuchet MS"/>
                        </a:rPr>
                        <a:t>Reforestation</a:t>
                      </a:r>
                      <a:r>
                        <a:rPr lang="es-ES" sz="1400" dirty="0" smtClean="0">
                          <a:latin typeface="Trebuchet MS"/>
                          <a:cs typeface="Trebuchet MS"/>
                        </a:rPr>
                        <a:t> </a:t>
                      </a:r>
                      <a:r>
                        <a:rPr lang="es-ES" sz="1400" dirty="0" err="1" smtClean="0">
                          <a:latin typeface="Trebuchet MS"/>
                          <a:cs typeface="Trebuchet MS"/>
                        </a:rPr>
                        <a:t>Investment</a:t>
                      </a:r>
                      <a:r>
                        <a:rPr lang="es-ES" sz="1400" dirty="0" smtClean="0">
                          <a:latin typeface="Trebuchet MS"/>
                          <a:cs typeface="Trebuchet MS"/>
                        </a:rPr>
                        <a:t> </a:t>
                      </a:r>
                      <a:r>
                        <a:rPr lang="es-ES" sz="1400" dirty="0" err="1" smtClean="0">
                          <a:latin typeface="Trebuchet MS"/>
                          <a:cs typeface="Trebuchet MS"/>
                        </a:rPr>
                        <a:t>Law</a:t>
                      </a:r>
                      <a:endParaRPr lang="es-ES" sz="1400" dirty="0">
                        <a:latin typeface="Trebuchet MS"/>
                        <a:cs typeface="Trebuchet MS"/>
                      </a:endParaRPr>
                    </a:p>
                  </a:txBody>
                  <a:tcPr/>
                </a:tc>
                <a:tc>
                  <a:txBody>
                    <a:bodyPr/>
                    <a:lstStyle/>
                    <a:p>
                      <a:r>
                        <a:rPr lang="es-ES" sz="1400" dirty="0" err="1" smtClean="0">
                          <a:latin typeface="Trebuchet MS"/>
                          <a:cs typeface="Trebuchet MS"/>
                        </a:rPr>
                        <a:t>Law</a:t>
                      </a:r>
                      <a:r>
                        <a:rPr lang="es-ES" sz="1400" dirty="0" smtClean="0">
                          <a:latin typeface="Trebuchet MS"/>
                          <a:cs typeface="Trebuchet MS"/>
                        </a:rPr>
                        <a:t> 24 of </a:t>
                      </a:r>
                      <a:r>
                        <a:rPr lang="es-ES" sz="1400" dirty="0" err="1" smtClean="0">
                          <a:latin typeface="Trebuchet MS"/>
                          <a:cs typeface="Trebuchet MS"/>
                        </a:rPr>
                        <a:t>November</a:t>
                      </a:r>
                      <a:r>
                        <a:rPr lang="es-ES" sz="1400" dirty="0" smtClean="0">
                          <a:latin typeface="Trebuchet MS"/>
                          <a:cs typeface="Trebuchet MS"/>
                        </a:rPr>
                        <a:t> 1992</a:t>
                      </a:r>
                      <a:endParaRPr lang="es-ES" sz="1400" dirty="0">
                        <a:latin typeface="Trebuchet MS"/>
                        <a:cs typeface="Trebuchet MS"/>
                      </a:endParaRPr>
                    </a:p>
                  </a:txBody>
                  <a:tcPr/>
                </a:tc>
              </a:tr>
              <a:tr h="428024">
                <a:tc>
                  <a:txBody>
                    <a:bodyPr/>
                    <a:lstStyle/>
                    <a:p>
                      <a:r>
                        <a:rPr lang="es-ES" sz="1400" dirty="0" err="1" smtClean="0">
                          <a:latin typeface="Trebuchet MS"/>
                          <a:cs typeface="Trebuchet MS"/>
                        </a:rPr>
                        <a:t>Mining</a:t>
                      </a:r>
                      <a:r>
                        <a:rPr lang="es-ES" sz="1400" dirty="0" smtClean="0">
                          <a:latin typeface="Trebuchet MS"/>
                          <a:cs typeface="Trebuchet MS"/>
                        </a:rPr>
                        <a:t> </a:t>
                      </a:r>
                      <a:r>
                        <a:rPr lang="es-ES" sz="1400" dirty="0" err="1" smtClean="0">
                          <a:latin typeface="Trebuchet MS"/>
                          <a:cs typeface="Trebuchet MS"/>
                        </a:rPr>
                        <a:t>Law</a:t>
                      </a:r>
                      <a:endParaRPr lang="es-ES" sz="1400" dirty="0">
                        <a:latin typeface="Trebuchet MS"/>
                        <a:cs typeface="Trebuchet MS"/>
                      </a:endParaRPr>
                    </a:p>
                  </a:txBody>
                  <a:tcPr/>
                </a:tc>
                <a:tc>
                  <a:txBody>
                    <a:bodyPr/>
                    <a:lstStyle/>
                    <a:p>
                      <a:r>
                        <a:rPr lang="es-ES" sz="1400" dirty="0" err="1" smtClean="0">
                          <a:latin typeface="Trebuchet MS"/>
                          <a:cs typeface="Trebuchet MS"/>
                        </a:rPr>
                        <a:t>Law</a:t>
                      </a:r>
                      <a:r>
                        <a:rPr lang="es-ES" sz="1400" dirty="0" smtClean="0">
                          <a:latin typeface="Trebuchet MS"/>
                          <a:cs typeface="Trebuchet MS"/>
                        </a:rPr>
                        <a:t> 3 of </a:t>
                      </a:r>
                      <a:r>
                        <a:rPr lang="es-ES" sz="1400" dirty="0" err="1" smtClean="0">
                          <a:latin typeface="Trebuchet MS"/>
                          <a:cs typeface="Trebuchet MS"/>
                        </a:rPr>
                        <a:t>January</a:t>
                      </a:r>
                      <a:r>
                        <a:rPr lang="es-ES" sz="1400" dirty="0" smtClean="0">
                          <a:latin typeface="Trebuchet MS"/>
                          <a:cs typeface="Trebuchet MS"/>
                        </a:rPr>
                        <a:t> 1988</a:t>
                      </a:r>
                      <a:endParaRPr lang="es-ES" sz="1400" dirty="0">
                        <a:latin typeface="Trebuchet MS"/>
                        <a:cs typeface="Trebuchet MS"/>
                      </a:endParaRPr>
                    </a:p>
                  </a:txBody>
                  <a:tcPr/>
                </a:tc>
              </a:tr>
              <a:tr h="428024">
                <a:tc>
                  <a:txBody>
                    <a:bodyPr/>
                    <a:lstStyle/>
                    <a:p>
                      <a:r>
                        <a:rPr lang="es-ES" sz="1400" dirty="0" err="1" smtClean="0">
                          <a:latin typeface="Trebuchet MS"/>
                          <a:cs typeface="Trebuchet MS"/>
                        </a:rPr>
                        <a:t>Petroleum</a:t>
                      </a:r>
                      <a:r>
                        <a:rPr lang="es-ES" sz="1400" baseline="0" dirty="0" smtClean="0">
                          <a:latin typeface="Trebuchet MS"/>
                          <a:cs typeface="Trebuchet MS"/>
                        </a:rPr>
                        <a:t>  </a:t>
                      </a:r>
                      <a:r>
                        <a:rPr lang="es-ES" sz="1400" baseline="0" dirty="0" err="1" smtClean="0">
                          <a:latin typeface="Trebuchet MS"/>
                          <a:cs typeface="Trebuchet MS"/>
                        </a:rPr>
                        <a:t>Export</a:t>
                      </a:r>
                      <a:r>
                        <a:rPr lang="es-ES" sz="1400" baseline="0" dirty="0" smtClean="0">
                          <a:latin typeface="Trebuchet MS"/>
                          <a:cs typeface="Trebuchet MS"/>
                        </a:rPr>
                        <a:t> </a:t>
                      </a:r>
                      <a:r>
                        <a:rPr lang="es-ES" sz="1400" baseline="0" dirty="0" err="1" smtClean="0">
                          <a:latin typeface="Trebuchet MS"/>
                          <a:cs typeface="Trebuchet MS"/>
                        </a:rPr>
                        <a:t>Zones</a:t>
                      </a:r>
                      <a:endParaRPr lang="es-ES" sz="1400" dirty="0">
                        <a:latin typeface="Trebuchet MS"/>
                        <a:cs typeface="Trebuchet MS"/>
                      </a:endParaRPr>
                    </a:p>
                  </a:txBody>
                  <a:tcPr/>
                </a:tc>
                <a:tc>
                  <a:txBody>
                    <a:bodyPr/>
                    <a:lstStyle/>
                    <a:p>
                      <a:r>
                        <a:rPr lang="es-ES" sz="1400" dirty="0" err="1" smtClean="0">
                          <a:latin typeface="Trebuchet MS"/>
                          <a:cs typeface="Trebuchet MS"/>
                        </a:rPr>
                        <a:t>Decree</a:t>
                      </a:r>
                      <a:r>
                        <a:rPr lang="es-ES" sz="1400" baseline="0" dirty="0" smtClean="0">
                          <a:latin typeface="Trebuchet MS"/>
                          <a:cs typeface="Trebuchet MS"/>
                        </a:rPr>
                        <a:t> 29 of  </a:t>
                      </a:r>
                      <a:r>
                        <a:rPr lang="es-ES" sz="1400" baseline="0" dirty="0" err="1" smtClean="0">
                          <a:latin typeface="Trebuchet MS"/>
                          <a:cs typeface="Trebuchet MS"/>
                        </a:rPr>
                        <a:t>July</a:t>
                      </a:r>
                      <a:r>
                        <a:rPr lang="es-ES" sz="1400" baseline="0" dirty="0" smtClean="0">
                          <a:latin typeface="Trebuchet MS"/>
                          <a:cs typeface="Trebuchet MS"/>
                        </a:rPr>
                        <a:t> 1992</a:t>
                      </a:r>
                      <a:endParaRPr lang="es-ES" sz="1400" dirty="0">
                        <a:latin typeface="Trebuchet MS"/>
                        <a:cs typeface="Trebuchet MS"/>
                      </a:endParaRPr>
                    </a:p>
                  </a:txBody>
                  <a:tcPr/>
                </a:tc>
              </a:tr>
              <a:tr h="428024">
                <a:tc>
                  <a:txBody>
                    <a:bodyPr/>
                    <a:lstStyle/>
                    <a:p>
                      <a:r>
                        <a:rPr lang="es-ES" sz="1400" dirty="0" err="1" smtClean="0">
                          <a:latin typeface="Trebuchet MS"/>
                          <a:cs typeface="Trebuchet MS"/>
                        </a:rPr>
                        <a:t>Law</a:t>
                      </a:r>
                      <a:r>
                        <a:rPr lang="es-ES" sz="1400" dirty="0" smtClean="0">
                          <a:latin typeface="Trebuchet MS"/>
                          <a:cs typeface="Trebuchet MS"/>
                        </a:rPr>
                        <a:t> </a:t>
                      </a:r>
                      <a:r>
                        <a:rPr lang="es-ES" sz="1400" dirty="0" err="1" smtClean="0">
                          <a:latin typeface="Trebuchet MS"/>
                          <a:cs typeface="Trebuchet MS"/>
                        </a:rPr>
                        <a:t>for</a:t>
                      </a:r>
                      <a:r>
                        <a:rPr lang="es-ES" sz="1400" dirty="0" smtClean="0">
                          <a:latin typeface="Trebuchet MS"/>
                          <a:cs typeface="Trebuchet MS"/>
                        </a:rPr>
                        <a:t> </a:t>
                      </a:r>
                      <a:r>
                        <a:rPr lang="es-ES" sz="1400" dirty="0" err="1" smtClean="0">
                          <a:latin typeface="Trebuchet MS"/>
                          <a:cs typeface="Trebuchet MS"/>
                        </a:rPr>
                        <a:t>the</a:t>
                      </a:r>
                      <a:r>
                        <a:rPr lang="es-ES" sz="1400" dirty="0" smtClean="0">
                          <a:latin typeface="Trebuchet MS"/>
                          <a:cs typeface="Trebuchet MS"/>
                        </a:rPr>
                        <a:t> Leasing</a:t>
                      </a:r>
                      <a:r>
                        <a:rPr lang="es-ES" sz="1400" baseline="0" dirty="0" smtClean="0">
                          <a:latin typeface="Trebuchet MS"/>
                          <a:cs typeface="Trebuchet MS"/>
                        </a:rPr>
                        <a:t> Business</a:t>
                      </a:r>
                      <a:endParaRPr lang="es-ES" sz="1400" dirty="0">
                        <a:latin typeface="Trebuchet MS"/>
                        <a:cs typeface="Trebuchet MS"/>
                      </a:endParaRPr>
                    </a:p>
                  </a:txBody>
                  <a:tcPr/>
                </a:tc>
                <a:tc>
                  <a:txBody>
                    <a:bodyPr/>
                    <a:lstStyle/>
                    <a:p>
                      <a:r>
                        <a:rPr lang="es-ES" sz="1400" dirty="0" err="1" smtClean="0">
                          <a:latin typeface="Trebuchet MS"/>
                          <a:cs typeface="Trebuchet MS"/>
                        </a:rPr>
                        <a:t>Law</a:t>
                      </a:r>
                      <a:r>
                        <a:rPr lang="es-ES" sz="1400" baseline="0" dirty="0" smtClean="0">
                          <a:latin typeface="Trebuchet MS"/>
                          <a:cs typeface="Trebuchet MS"/>
                        </a:rPr>
                        <a:t> 7 of </a:t>
                      </a:r>
                      <a:r>
                        <a:rPr lang="es-ES" sz="1400" baseline="0" dirty="0" err="1" smtClean="0">
                          <a:latin typeface="Trebuchet MS"/>
                          <a:cs typeface="Trebuchet MS"/>
                        </a:rPr>
                        <a:t>July</a:t>
                      </a:r>
                      <a:r>
                        <a:rPr lang="es-ES" sz="1400" baseline="0" dirty="0" smtClean="0">
                          <a:latin typeface="Trebuchet MS"/>
                          <a:cs typeface="Trebuchet MS"/>
                        </a:rPr>
                        <a:t> </a:t>
                      </a:r>
                      <a:r>
                        <a:rPr lang="es-ES" sz="1400" baseline="0" dirty="0" smtClean="0">
                          <a:latin typeface="Trebuchet MS"/>
                          <a:cs typeface="Trebuchet MS"/>
                        </a:rPr>
                        <a:t>1990</a:t>
                      </a:r>
                    </a:p>
                  </a:txBody>
                  <a:tcPr/>
                </a:tc>
              </a:tr>
            </a:tbl>
          </a:graphicData>
        </a:graphic>
      </p:graphicFrame>
    </p:spTree>
    <p:extLst>
      <p:ext uri="{BB962C8B-B14F-4D97-AF65-F5344CB8AC3E}">
        <p14:creationId xmlns:p14="http://schemas.microsoft.com/office/powerpoint/2010/main" val="2309598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91 CuadroTexto"/>
          <p:cNvSpPr txBox="1"/>
          <p:nvPr/>
        </p:nvSpPr>
        <p:spPr>
          <a:xfrm>
            <a:off x="152989" y="157449"/>
            <a:ext cx="6584367" cy="892552"/>
          </a:xfrm>
          <a:prstGeom prst="rect">
            <a:avLst/>
          </a:prstGeom>
          <a:noFill/>
        </p:spPr>
        <p:txBody>
          <a:bodyPr wrap="square" rtlCol="0" anchor="ctr">
            <a:spAutoFit/>
          </a:bodyPr>
          <a:lstStyle/>
          <a:p>
            <a:pPr defTabSz="457200" eaLnBrk="0" hangingPunct="0"/>
            <a:r>
              <a:rPr lang="en-US" sz="2400" b="1" dirty="0" smtClean="0">
                <a:solidFill>
                  <a:prstClr val="white"/>
                </a:solidFill>
                <a:latin typeface="Trebuchet MS" panose="020B0603020202020204" pitchFamily="34" charset="0"/>
                <a:cs typeface="Arial"/>
              </a:rPr>
              <a:t>Panama´s Economic Performance</a:t>
            </a:r>
          </a:p>
          <a:p>
            <a:pPr defTabSz="457200" eaLnBrk="0" hangingPunct="0"/>
            <a:endParaRPr lang="es-PA" sz="2800" b="1" dirty="0">
              <a:solidFill>
                <a:prstClr val="white"/>
              </a:solidFill>
              <a:latin typeface="Arial"/>
              <a:cs typeface="Arial"/>
            </a:endParaRPr>
          </a:p>
        </p:txBody>
      </p:sp>
      <p:pic>
        <p:nvPicPr>
          <p:cNvPr id="29" name="Picture 2"/>
          <p:cNvPicPr>
            <a:picLocks noChangeAspect="1" noChangeArrowheads="1"/>
          </p:cNvPicPr>
          <p:nvPr/>
        </p:nvPicPr>
        <p:blipFill rotWithShape="1">
          <a:blip r:embed="rId5">
            <a:duotone>
              <a:schemeClr val="accent1">
                <a:shade val="45000"/>
                <a:satMod val="135000"/>
              </a:schemeClr>
              <a:prstClr val="white"/>
            </a:duotone>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l="22006" t="10836" r="30599" b="14735"/>
          <a:stretch/>
        </p:blipFill>
        <p:spPr bwMode="auto">
          <a:xfrm>
            <a:off x="4740473" y="1736613"/>
            <a:ext cx="4014432" cy="3507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29 Rectángulo"/>
          <p:cNvSpPr/>
          <p:nvPr/>
        </p:nvSpPr>
        <p:spPr>
          <a:xfrm>
            <a:off x="5177484" y="5032522"/>
            <a:ext cx="1215679" cy="21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300" i="1" dirty="0" err="1">
                <a:solidFill>
                  <a:srgbClr val="4F81BD">
                    <a:lumMod val="50000"/>
                  </a:srgbClr>
                </a:solidFill>
              </a:rPr>
              <a:t>Latin</a:t>
            </a:r>
            <a:r>
              <a:rPr lang="es-MX" sz="1300" i="1" dirty="0">
                <a:solidFill>
                  <a:srgbClr val="4F81BD">
                    <a:lumMod val="50000"/>
                  </a:srgbClr>
                </a:solidFill>
              </a:rPr>
              <a:t> </a:t>
            </a:r>
            <a:r>
              <a:rPr lang="es-MX" sz="1300" i="1" dirty="0" err="1">
                <a:solidFill>
                  <a:srgbClr val="4F81BD">
                    <a:lumMod val="50000"/>
                  </a:srgbClr>
                </a:solidFill>
              </a:rPr>
              <a:t>America</a:t>
            </a:r>
            <a:endParaRPr lang="es-MX" sz="1300" i="1" dirty="0">
              <a:solidFill>
                <a:srgbClr val="4F81BD">
                  <a:lumMod val="50000"/>
                </a:srgbClr>
              </a:solidFill>
            </a:endParaRPr>
          </a:p>
          <a:p>
            <a:pPr algn="ctr" defTabSz="457200" eaLnBrk="0" hangingPunct="0"/>
            <a:endParaRPr lang="es-MX" sz="1300" i="1" dirty="0">
              <a:solidFill>
                <a:srgbClr val="4F81BD">
                  <a:lumMod val="50000"/>
                </a:srgbClr>
              </a:solidFill>
            </a:endParaRPr>
          </a:p>
        </p:txBody>
      </p:sp>
      <p:sp>
        <p:nvSpPr>
          <p:cNvPr id="32" name="31 Rectángulo"/>
          <p:cNvSpPr/>
          <p:nvPr/>
        </p:nvSpPr>
        <p:spPr>
          <a:xfrm>
            <a:off x="5217349" y="3470320"/>
            <a:ext cx="1152128" cy="216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2010 – 5.7%</a:t>
            </a:r>
            <a:endParaRPr lang="es-MX" sz="1100" dirty="0">
              <a:solidFill>
                <a:srgbClr val="4F81BD">
                  <a:lumMod val="50000"/>
                </a:srgbClr>
              </a:solidFill>
            </a:endParaRPr>
          </a:p>
        </p:txBody>
      </p:sp>
      <p:sp>
        <p:nvSpPr>
          <p:cNvPr id="33" name="32 Rectángulo"/>
          <p:cNvSpPr/>
          <p:nvPr/>
        </p:nvSpPr>
        <p:spPr>
          <a:xfrm>
            <a:off x="5217349" y="3710347"/>
            <a:ext cx="1152128" cy="216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2011 – 4.6%</a:t>
            </a:r>
            <a:endParaRPr lang="es-MX" sz="1100" dirty="0">
              <a:solidFill>
                <a:srgbClr val="4F81BD">
                  <a:lumMod val="50000"/>
                </a:srgbClr>
              </a:solidFill>
            </a:endParaRPr>
          </a:p>
        </p:txBody>
      </p:sp>
      <p:sp>
        <p:nvSpPr>
          <p:cNvPr id="34" name="33 Rectángulo"/>
          <p:cNvSpPr/>
          <p:nvPr/>
        </p:nvSpPr>
        <p:spPr>
          <a:xfrm>
            <a:off x="5212875" y="3951541"/>
            <a:ext cx="1156602" cy="216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2012  - 3.0%</a:t>
            </a:r>
            <a:endParaRPr lang="es-MX" sz="1100" dirty="0">
              <a:solidFill>
                <a:srgbClr val="4F81BD">
                  <a:lumMod val="50000"/>
                </a:srgbClr>
              </a:solidFill>
            </a:endParaRPr>
          </a:p>
        </p:txBody>
      </p:sp>
      <p:sp>
        <p:nvSpPr>
          <p:cNvPr id="35" name="34 Elipse"/>
          <p:cNvSpPr/>
          <p:nvPr/>
        </p:nvSpPr>
        <p:spPr>
          <a:xfrm>
            <a:off x="6401253" y="2579883"/>
            <a:ext cx="346436" cy="337343"/>
          </a:xfrm>
          <a:prstGeom prst="ellipse">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endParaRPr lang="es-MX">
              <a:solidFill>
                <a:prstClr val="white"/>
              </a:solidFill>
            </a:endParaRPr>
          </a:p>
        </p:txBody>
      </p:sp>
      <p:cxnSp>
        <p:nvCxnSpPr>
          <p:cNvPr id="36" name="35 Conector recto"/>
          <p:cNvCxnSpPr/>
          <p:nvPr/>
        </p:nvCxnSpPr>
        <p:spPr>
          <a:xfrm flipV="1">
            <a:off x="6747689" y="2138591"/>
            <a:ext cx="945627" cy="549292"/>
          </a:xfrm>
          <a:prstGeom prst="line">
            <a:avLst/>
          </a:prstGeom>
        </p:spPr>
        <p:style>
          <a:lnRef idx="1">
            <a:schemeClr val="accent1"/>
          </a:lnRef>
          <a:fillRef idx="0">
            <a:schemeClr val="accent1"/>
          </a:fillRef>
          <a:effectRef idx="0">
            <a:schemeClr val="accent1"/>
          </a:effectRef>
          <a:fontRef idx="minor">
            <a:schemeClr val="tx1"/>
          </a:fontRef>
        </p:style>
      </p:cxnSp>
      <p:sp>
        <p:nvSpPr>
          <p:cNvPr id="38" name="37 Rectángulo"/>
          <p:cNvSpPr/>
          <p:nvPr/>
        </p:nvSpPr>
        <p:spPr>
          <a:xfrm>
            <a:off x="7693316" y="1779056"/>
            <a:ext cx="972000" cy="216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2008 - 9.1%</a:t>
            </a:r>
            <a:endParaRPr lang="es-MX" sz="1100" dirty="0">
              <a:solidFill>
                <a:srgbClr val="4F81BD">
                  <a:lumMod val="50000"/>
                </a:srgbClr>
              </a:solidFill>
            </a:endParaRPr>
          </a:p>
        </p:txBody>
      </p:sp>
      <p:sp>
        <p:nvSpPr>
          <p:cNvPr id="41" name="40 Rectángulo"/>
          <p:cNvSpPr/>
          <p:nvPr/>
        </p:nvSpPr>
        <p:spPr>
          <a:xfrm>
            <a:off x="7693316" y="2021237"/>
            <a:ext cx="972000" cy="216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2009 – 4.0%</a:t>
            </a:r>
            <a:endParaRPr lang="es-MX" sz="1100" dirty="0">
              <a:solidFill>
                <a:srgbClr val="4F81BD">
                  <a:lumMod val="50000"/>
                </a:srgbClr>
              </a:solidFill>
            </a:endParaRPr>
          </a:p>
        </p:txBody>
      </p:sp>
      <p:sp>
        <p:nvSpPr>
          <p:cNvPr id="42" name="41 Rectángulo"/>
          <p:cNvSpPr/>
          <p:nvPr/>
        </p:nvSpPr>
        <p:spPr>
          <a:xfrm>
            <a:off x="7693316" y="2258564"/>
            <a:ext cx="972000" cy="216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2010 – 5.9%</a:t>
            </a:r>
            <a:endParaRPr lang="es-MX" sz="1100" dirty="0">
              <a:solidFill>
                <a:srgbClr val="4F81BD">
                  <a:lumMod val="50000"/>
                </a:srgbClr>
              </a:solidFill>
            </a:endParaRPr>
          </a:p>
        </p:txBody>
      </p:sp>
      <p:sp>
        <p:nvSpPr>
          <p:cNvPr id="43" name="42 Rectángulo"/>
          <p:cNvSpPr/>
          <p:nvPr/>
        </p:nvSpPr>
        <p:spPr>
          <a:xfrm>
            <a:off x="7693316" y="2493130"/>
            <a:ext cx="972000" cy="216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2011 – 10.8%</a:t>
            </a:r>
            <a:endParaRPr lang="es-MX" sz="1100" dirty="0">
              <a:solidFill>
                <a:srgbClr val="4F81BD">
                  <a:lumMod val="50000"/>
                </a:srgbClr>
              </a:solidFill>
            </a:endParaRPr>
          </a:p>
        </p:txBody>
      </p:sp>
      <p:sp>
        <p:nvSpPr>
          <p:cNvPr id="44" name="43 Rectángulo"/>
          <p:cNvSpPr/>
          <p:nvPr/>
        </p:nvSpPr>
        <p:spPr>
          <a:xfrm>
            <a:off x="5207023" y="4209416"/>
            <a:ext cx="1156602" cy="216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2013 – 2.7%</a:t>
            </a:r>
            <a:endParaRPr lang="es-MX" sz="1100" dirty="0">
              <a:solidFill>
                <a:srgbClr val="4F81BD">
                  <a:lumMod val="50000"/>
                </a:srgbClr>
              </a:solidFill>
            </a:endParaRPr>
          </a:p>
        </p:txBody>
      </p:sp>
      <p:sp>
        <p:nvSpPr>
          <p:cNvPr id="45" name="Text Box 18"/>
          <p:cNvSpPr txBox="1">
            <a:spLocks noChangeArrowheads="1"/>
          </p:cNvSpPr>
          <p:nvPr>
            <p:custDataLst>
              <p:tags r:id="rId2"/>
            </p:custDataLst>
          </p:nvPr>
        </p:nvSpPr>
        <p:spPr bwMode="gray">
          <a:xfrm>
            <a:off x="4560353" y="1025689"/>
            <a:ext cx="4284476" cy="589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s-PA"/>
            </a:defPPr>
            <a:lvl1pPr algn="ctr">
              <a:defRPr sz="1200" b="1">
                <a:solidFill>
                  <a:schemeClr val="accent1">
                    <a:lumMod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457200" eaLnBrk="0" hangingPunct="0"/>
            <a:endParaRPr lang="en-US" sz="1600" dirty="0" smtClean="0">
              <a:solidFill>
                <a:srgbClr val="5B9BD5">
                  <a:lumMod val="50000"/>
                </a:srgbClr>
              </a:solidFill>
            </a:endParaRPr>
          </a:p>
          <a:p>
            <a:pPr defTabSz="457200" eaLnBrk="0" hangingPunct="0"/>
            <a:r>
              <a:rPr lang="en-US" sz="1600" dirty="0" smtClean="0">
                <a:solidFill>
                  <a:srgbClr val="5B9BD5">
                    <a:lumMod val="50000"/>
                  </a:srgbClr>
                </a:solidFill>
              </a:rPr>
              <a:t>Panama </a:t>
            </a:r>
            <a:r>
              <a:rPr lang="en-US" sz="1600" dirty="0">
                <a:solidFill>
                  <a:srgbClr val="5B9BD5">
                    <a:lumMod val="50000"/>
                  </a:srgbClr>
                </a:solidFill>
              </a:rPr>
              <a:t>Growth v . Latin America Growth</a:t>
            </a:r>
          </a:p>
          <a:p>
            <a:pPr defTabSz="457200" eaLnBrk="0" hangingPunct="0"/>
            <a:endParaRPr lang="es-MX" sz="1600" dirty="0">
              <a:solidFill>
                <a:srgbClr val="5B9BD5">
                  <a:lumMod val="50000"/>
                </a:srgbClr>
              </a:solidFill>
            </a:endParaRPr>
          </a:p>
        </p:txBody>
      </p:sp>
      <p:sp>
        <p:nvSpPr>
          <p:cNvPr id="46" name="45 CuadroTexto"/>
          <p:cNvSpPr txBox="1"/>
          <p:nvPr/>
        </p:nvSpPr>
        <p:spPr>
          <a:xfrm>
            <a:off x="291200" y="5918314"/>
            <a:ext cx="1944000" cy="523220"/>
          </a:xfrm>
          <a:prstGeom prst="rect">
            <a:avLst/>
          </a:prstGeom>
          <a:solidFill>
            <a:schemeClr val="tx2"/>
          </a:solidFill>
        </p:spPr>
        <p:txBody>
          <a:bodyPr wrap="square" rtlCol="0">
            <a:spAutoFit/>
          </a:bodyPr>
          <a:lstStyle/>
          <a:p>
            <a:pPr algn="ctr" defTabSz="457200" eaLnBrk="0" hangingPunct="0"/>
            <a:r>
              <a:rPr lang="es-PA" sz="1400" b="1" dirty="0">
                <a:solidFill>
                  <a:prstClr val="white"/>
                </a:solidFill>
                <a:cs typeface="Arial" panose="020B0604020202020204" pitchFamily="34" charset="0"/>
              </a:rPr>
              <a:t>Open and </a:t>
            </a:r>
            <a:r>
              <a:rPr lang="es-PA" sz="1400" b="1" dirty="0" err="1">
                <a:solidFill>
                  <a:prstClr val="white"/>
                </a:solidFill>
                <a:cs typeface="Arial" panose="020B0604020202020204" pitchFamily="34" charset="0"/>
              </a:rPr>
              <a:t>dollarized</a:t>
            </a:r>
            <a:r>
              <a:rPr lang="es-PA" sz="1400" b="1" dirty="0">
                <a:solidFill>
                  <a:prstClr val="white"/>
                </a:solidFill>
                <a:cs typeface="Arial" panose="020B0604020202020204" pitchFamily="34" charset="0"/>
              </a:rPr>
              <a:t> </a:t>
            </a:r>
            <a:r>
              <a:rPr lang="es-PA" sz="1400" b="1" dirty="0" err="1" smtClean="0">
                <a:solidFill>
                  <a:prstClr val="white"/>
                </a:solidFill>
                <a:cs typeface="Arial" panose="020B0604020202020204" pitchFamily="34" charset="0"/>
              </a:rPr>
              <a:t>economy</a:t>
            </a:r>
            <a:endParaRPr lang="es-PA" sz="1400" b="1" dirty="0">
              <a:solidFill>
                <a:prstClr val="white"/>
              </a:solidFill>
              <a:cs typeface="Arial" panose="020B0604020202020204" pitchFamily="34" charset="0"/>
            </a:endParaRPr>
          </a:p>
        </p:txBody>
      </p:sp>
      <p:sp>
        <p:nvSpPr>
          <p:cNvPr id="47" name="46 CuadroTexto"/>
          <p:cNvSpPr txBox="1"/>
          <p:nvPr/>
        </p:nvSpPr>
        <p:spPr>
          <a:xfrm>
            <a:off x="2450200" y="5918314"/>
            <a:ext cx="1944000" cy="523220"/>
          </a:xfrm>
          <a:prstGeom prst="rect">
            <a:avLst/>
          </a:prstGeom>
          <a:solidFill>
            <a:schemeClr val="tx2"/>
          </a:solidFill>
        </p:spPr>
        <p:txBody>
          <a:bodyPr wrap="square" rtlCol="0">
            <a:spAutoFit/>
          </a:bodyPr>
          <a:lstStyle/>
          <a:p>
            <a:pPr algn="ctr" defTabSz="457200" eaLnBrk="0" hangingPunct="0"/>
            <a:r>
              <a:rPr lang="es-PA" sz="1400" b="1" dirty="0" err="1">
                <a:solidFill>
                  <a:prstClr val="white"/>
                </a:solidFill>
                <a:cs typeface="Arial" panose="020B0604020202020204" pitchFamily="34" charset="0"/>
              </a:rPr>
              <a:t>Strong</a:t>
            </a:r>
            <a:r>
              <a:rPr lang="es-PA" sz="1400" b="1" dirty="0">
                <a:solidFill>
                  <a:prstClr val="white"/>
                </a:solidFill>
                <a:cs typeface="Arial" panose="020B0604020202020204" pitchFamily="34" charset="0"/>
              </a:rPr>
              <a:t> </a:t>
            </a:r>
            <a:r>
              <a:rPr lang="es-PA" sz="1400" b="1" dirty="0" err="1">
                <a:solidFill>
                  <a:prstClr val="white"/>
                </a:solidFill>
                <a:cs typeface="Arial" panose="020B0604020202020204" pitchFamily="34" charset="0"/>
              </a:rPr>
              <a:t>investment</a:t>
            </a:r>
            <a:r>
              <a:rPr lang="es-PA" sz="1400" b="1" dirty="0">
                <a:solidFill>
                  <a:prstClr val="white"/>
                </a:solidFill>
                <a:cs typeface="Arial" panose="020B0604020202020204" pitchFamily="34" charset="0"/>
              </a:rPr>
              <a:t> in </a:t>
            </a:r>
            <a:r>
              <a:rPr lang="es-PA" sz="1400" b="1" dirty="0" err="1" smtClean="0">
                <a:solidFill>
                  <a:prstClr val="white"/>
                </a:solidFill>
                <a:cs typeface="Arial" panose="020B0604020202020204" pitchFamily="34" charset="0"/>
              </a:rPr>
              <a:t>infrastructure</a:t>
            </a:r>
            <a:endParaRPr lang="es-PA" sz="1400" b="1" dirty="0">
              <a:solidFill>
                <a:prstClr val="white"/>
              </a:solidFill>
              <a:cs typeface="Arial" panose="020B0604020202020204" pitchFamily="34" charset="0"/>
            </a:endParaRPr>
          </a:p>
        </p:txBody>
      </p:sp>
      <p:sp>
        <p:nvSpPr>
          <p:cNvPr id="48" name="47 CuadroTexto"/>
          <p:cNvSpPr txBox="1"/>
          <p:nvPr/>
        </p:nvSpPr>
        <p:spPr>
          <a:xfrm>
            <a:off x="4634600" y="5918314"/>
            <a:ext cx="1944000" cy="523220"/>
          </a:xfrm>
          <a:prstGeom prst="rect">
            <a:avLst/>
          </a:prstGeom>
          <a:solidFill>
            <a:schemeClr val="tx2"/>
          </a:solidFill>
        </p:spPr>
        <p:txBody>
          <a:bodyPr wrap="square" rtlCol="0">
            <a:spAutoFit/>
          </a:bodyPr>
          <a:lstStyle/>
          <a:p>
            <a:pPr algn="ctr" defTabSz="457200" eaLnBrk="0" hangingPunct="0"/>
            <a:r>
              <a:rPr lang="es-PA" sz="1400" b="1" dirty="0" err="1">
                <a:solidFill>
                  <a:prstClr val="white"/>
                </a:solidFill>
                <a:cs typeface="Arial" panose="020B0604020202020204" pitchFamily="34" charset="0"/>
              </a:rPr>
              <a:t>Robust</a:t>
            </a:r>
            <a:r>
              <a:rPr lang="es-PA" sz="1400" b="1" dirty="0">
                <a:solidFill>
                  <a:prstClr val="white"/>
                </a:solidFill>
                <a:cs typeface="Arial" panose="020B0604020202020204" pitchFamily="34" charset="0"/>
              </a:rPr>
              <a:t> </a:t>
            </a:r>
            <a:r>
              <a:rPr lang="es-PA" sz="1400" b="1" dirty="0" err="1">
                <a:solidFill>
                  <a:prstClr val="white"/>
                </a:solidFill>
                <a:cs typeface="Arial" panose="020B0604020202020204" pitchFamily="34" charset="0"/>
              </a:rPr>
              <a:t>financial</a:t>
            </a:r>
            <a:r>
              <a:rPr lang="es-PA" sz="1400" b="1" dirty="0">
                <a:solidFill>
                  <a:prstClr val="white"/>
                </a:solidFill>
                <a:cs typeface="Arial" panose="020B0604020202020204" pitchFamily="34" charset="0"/>
              </a:rPr>
              <a:t> sector</a:t>
            </a:r>
          </a:p>
          <a:p>
            <a:pPr algn="ctr" defTabSz="457200" eaLnBrk="0" hangingPunct="0"/>
            <a:endParaRPr lang="es-PA" sz="1400" b="1" dirty="0">
              <a:solidFill>
                <a:prstClr val="white"/>
              </a:solidFill>
              <a:cs typeface="Arial" panose="020B0604020202020204" pitchFamily="34" charset="0"/>
            </a:endParaRPr>
          </a:p>
        </p:txBody>
      </p:sp>
      <p:sp>
        <p:nvSpPr>
          <p:cNvPr id="49" name="48 CuadroTexto"/>
          <p:cNvSpPr txBox="1"/>
          <p:nvPr/>
        </p:nvSpPr>
        <p:spPr>
          <a:xfrm>
            <a:off x="6844400" y="5918314"/>
            <a:ext cx="1944000" cy="523220"/>
          </a:xfrm>
          <a:prstGeom prst="rect">
            <a:avLst/>
          </a:prstGeom>
          <a:solidFill>
            <a:schemeClr val="tx2"/>
          </a:solidFill>
        </p:spPr>
        <p:txBody>
          <a:bodyPr wrap="square" rtlCol="0">
            <a:spAutoFit/>
          </a:bodyPr>
          <a:lstStyle/>
          <a:p>
            <a:pPr algn="ctr" defTabSz="457200" eaLnBrk="0" hangingPunct="0"/>
            <a:r>
              <a:rPr lang="es-PA" sz="1400" b="1" dirty="0" err="1">
                <a:solidFill>
                  <a:prstClr val="white"/>
                </a:solidFill>
                <a:cs typeface="Arial" panose="020B0604020202020204" pitchFamily="34" charset="0"/>
              </a:rPr>
              <a:t>Geographic</a:t>
            </a:r>
            <a:r>
              <a:rPr lang="es-PA" sz="1400" b="1" dirty="0">
                <a:solidFill>
                  <a:prstClr val="white"/>
                </a:solidFill>
                <a:cs typeface="Arial" panose="020B0604020202020204" pitchFamily="34" charset="0"/>
              </a:rPr>
              <a:t> position</a:t>
            </a:r>
          </a:p>
          <a:p>
            <a:pPr algn="ctr" defTabSz="457200" eaLnBrk="0" hangingPunct="0"/>
            <a:endParaRPr lang="es-PA" sz="1400" b="1" dirty="0" smtClean="0">
              <a:solidFill>
                <a:prstClr val="white"/>
              </a:solidFill>
              <a:cs typeface="Arial" panose="020B0604020202020204" pitchFamily="34" charset="0"/>
            </a:endParaRPr>
          </a:p>
        </p:txBody>
      </p:sp>
      <p:sp>
        <p:nvSpPr>
          <p:cNvPr id="50" name="49 Rectángulo"/>
          <p:cNvSpPr/>
          <p:nvPr/>
        </p:nvSpPr>
        <p:spPr>
          <a:xfrm>
            <a:off x="127142" y="5587923"/>
            <a:ext cx="8889714" cy="584775"/>
          </a:xfrm>
          <a:prstGeom prst="rect">
            <a:avLst/>
          </a:prstGeom>
        </p:spPr>
        <p:txBody>
          <a:bodyPr wrap="square">
            <a:spAutoFit/>
          </a:bodyPr>
          <a:lstStyle/>
          <a:p>
            <a:pPr algn="just" defTabSz="457200" eaLnBrk="0" hangingPunct="0"/>
            <a:r>
              <a:rPr lang="en-US" b="1" dirty="0" smtClean="0">
                <a:solidFill>
                  <a:srgbClr val="5B9BD5">
                    <a:lumMod val="50000"/>
                  </a:srgbClr>
                </a:solidFill>
                <a:cs typeface="Arial" panose="020B0604020202020204" pitchFamily="34" charset="0"/>
              </a:rPr>
              <a:t>Strength:</a:t>
            </a:r>
          </a:p>
          <a:p>
            <a:pPr algn="just" defTabSz="457200" eaLnBrk="0" hangingPunct="0"/>
            <a:endParaRPr lang="es-PA" sz="1400" dirty="0">
              <a:solidFill>
                <a:srgbClr val="4F81BD">
                  <a:lumMod val="50000"/>
                </a:srgbClr>
              </a:solidFill>
              <a:cs typeface="Arial" panose="020B0604020202020204" pitchFamily="34" charset="0"/>
            </a:endParaRPr>
          </a:p>
        </p:txBody>
      </p:sp>
      <p:sp>
        <p:nvSpPr>
          <p:cNvPr id="40" name="39 Rectángulo"/>
          <p:cNvSpPr/>
          <p:nvPr/>
        </p:nvSpPr>
        <p:spPr>
          <a:xfrm>
            <a:off x="7705205" y="3164346"/>
            <a:ext cx="972000" cy="216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b="1" dirty="0" smtClean="0">
                <a:solidFill>
                  <a:srgbClr val="4F81BD">
                    <a:lumMod val="50000"/>
                  </a:srgbClr>
                </a:solidFill>
              </a:rPr>
              <a:t>2014 – 6.2%</a:t>
            </a:r>
            <a:endParaRPr lang="es-MX" sz="1100" b="1" dirty="0">
              <a:solidFill>
                <a:srgbClr val="4F81BD">
                  <a:lumMod val="50000"/>
                </a:srgbClr>
              </a:solidFill>
            </a:endParaRPr>
          </a:p>
        </p:txBody>
      </p:sp>
      <p:sp>
        <p:nvSpPr>
          <p:cNvPr id="51" name="50 Rectángulo"/>
          <p:cNvSpPr/>
          <p:nvPr/>
        </p:nvSpPr>
        <p:spPr>
          <a:xfrm>
            <a:off x="5209295" y="4457352"/>
            <a:ext cx="1156602" cy="216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b="1" dirty="0" smtClean="0">
                <a:solidFill>
                  <a:srgbClr val="4F81BD">
                    <a:lumMod val="50000"/>
                  </a:srgbClr>
                </a:solidFill>
              </a:rPr>
              <a:t>2014 - 1.3%</a:t>
            </a:r>
            <a:endParaRPr lang="es-MX" sz="1100" b="1" dirty="0">
              <a:solidFill>
                <a:srgbClr val="4F81BD">
                  <a:lumMod val="50000"/>
                </a:srgbClr>
              </a:solidFill>
            </a:endParaRPr>
          </a:p>
        </p:txBody>
      </p:sp>
      <p:sp>
        <p:nvSpPr>
          <p:cNvPr id="54" name="53 CuadroTexto"/>
          <p:cNvSpPr txBox="1"/>
          <p:nvPr/>
        </p:nvSpPr>
        <p:spPr>
          <a:xfrm>
            <a:off x="224506" y="1005794"/>
            <a:ext cx="3380956" cy="584775"/>
          </a:xfrm>
          <a:prstGeom prst="rect">
            <a:avLst/>
          </a:prstGeom>
          <a:solidFill>
            <a:schemeClr val="bg1">
              <a:lumMod val="95000"/>
            </a:schemeClr>
          </a:solidFill>
        </p:spPr>
        <p:txBody>
          <a:bodyPr wrap="square" rtlCol="0">
            <a:spAutoFit/>
          </a:bodyPr>
          <a:lstStyle/>
          <a:p>
            <a:pPr algn="ctr" defTabSz="457200" eaLnBrk="0" hangingPunct="0"/>
            <a:r>
              <a:rPr lang="en-US" sz="1600" b="1" dirty="0">
                <a:solidFill>
                  <a:srgbClr val="5B9BD5">
                    <a:lumMod val="50000"/>
                  </a:srgbClr>
                </a:solidFill>
                <a:cs typeface="Arial" panose="020B0604020202020204" pitchFamily="34" charset="0"/>
              </a:rPr>
              <a:t>GDP Per Capita at Current Prices </a:t>
            </a:r>
          </a:p>
          <a:p>
            <a:pPr algn="ctr" defTabSz="457200" eaLnBrk="0" hangingPunct="0"/>
            <a:r>
              <a:rPr lang="en-US" sz="1600" b="1" dirty="0">
                <a:solidFill>
                  <a:srgbClr val="5B9BD5">
                    <a:lumMod val="50000"/>
                  </a:srgbClr>
                </a:solidFill>
                <a:cs typeface="Arial" panose="020B0604020202020204" pitchFamily="34" charset="0"/>
              </a:rPr>
              <a:t>(US $ </a:t>
            </a:r>
            <a:r>
              <a:rPr lang="en-US" sz="1600" b="1" dirty="0" smtClean="0">
                <a:solidFill>
                  <a:srgbClr val="5B9BD5">
                    <a:lumMod val="50000"/>
                  </a:srgbClr>
                </a:solidFill>
                <a:cs typeface="Arial" panose="020B0604020202020204" pitchFamily="34" charset="0"/>
              </a:rPr>
              <a:t>)</a:t>
            </a:r>
            <a:endParaRPr lang="en-US" sz="1600" b="1" dirty="0">
              <a:solidFill>
                <a:srgbClr val="5B9BD5">
                  <a:lumMod val="50000"/>
                </a:srgbClr>
              </a:solidFill>
              <a:cs typeface="Arial" panose="020B0604020202020204" pitchFamily="34" charset="0"/>
            </a:endParaRPr>
          </a:p>
        </p:txBody>
      </p:sp>
      <p:graphicFrame>
        <p:nvGraphicFramePr>
          <p:cNvPr id="55" name="2 Gráfico"/>
          <p:cNvGraphicFramePr>
            <a:graphicFrameLocks/>
          </p:cNvGraphicFramePr>
          <p:nvPr>
            <p:extLst/>
          </p:nvPr>
        </p:nvGraphicFramePr>
        <p:xfrm>
          <a:off x="268446" y="1341698"/>
          <a:ext cx="3337016" cy="2131442"/>
        </p:xfrm>
        <a:graphic>
          <a:graphicData uri="http://schemas.openxmlformats.org/drawingml/2006/chart">
            <c:chart xmlns:c="http://schemas.openxmlformats.org/drawingml/2006/chart" xmlns:r="http://schemas.openxmlformats.org/officeDocument/2006/relationships" r:id="rId7"/>
          </a:graphicData>
        </a:graphic>
      </p:graphicFrame>
      <p:sp>
        <p:nvSpPr>
          <p:cNvPr id="31" name="9 CuadroTexto"/>
          <p:cNvSpPr txBox="1"/>
          <p:nvPr/>
        </p:nvSpPr>
        <p:spPr>
          <a:xfrm>
            <a:off x="-21755" y="6516896"/>
            <a:ext cx="5791212" cy="253916"/>
          </a:xfrm>
          <a:prstGeom prst="rect">
            <a:avLst/>
          </a:prstGeom>
          <a:noFill/>
        </p:spPr>
        <p:txBody>
          <a:bodyPr wrap="square" rtlCol="0">
            <a:spAutoFit/>
          </a:bodyPr>
          <a:lstStyle/>
          <a:p>
            <a:pPr defTabSz="457200" eaLnBrk="0" hangingPunct="0"/>
            <a:r>
              <a:rPr lang="es-PA" sz="1050" dirty="0" err="1" smtClean="0">
                <a:solidFill>
                  <a:prstClr val="black"/>
                </a:solidFill>
                <a:cs typeface="Arial" panose="020B0604020202020204" pitchFamily="34" charset="0"/>
              </a:rPr>
              <a:t>Source</a:t>
            </a:r>
            <a:r>
              <a:rPr lang="es-PA" sz="1050" dirty="0" smtClean="0">
                <a:solidFill>
                  <a:prstClr val="black"/>
                </a:solidFill>
                <a:cs typeface="Arial" panose="020B0604020202020204" pitchFamily="34" charset="0"/>
              </a:rPr>
              <a:t> : IMF e INEC, Contraloría General de Panamá.</a:t>
            </a:r>
            <a:endParaRPr lang="es-PA" sz="1050" dirty="0">
              <a:solidFill>
                <a:prstClr val="black"/>
              </a:solidFill>
              <a:cs typeface="Arial" panose="020B0604020202020204" pitchFamily="34" charset="0"/>
            </a:endParaRPr>
          </a:p>
        </p:txBody>
      </p:sp>
      <p:pic>
        <p:nvPicPr>
          <p:cNvPr id="3" name="Imagen 2"/>
          <p:cNvPicPr>
            <a:picLocks noChangeAspect="1"/>
          </p:cNvPicPr>
          <p:nvPr/>
        </p:nvPicPr>
        <p:blipFill>
          <a:blip r:embed="rId8"/>
          <a:stretch>
            <a:fillRect/>
          </a:stretch>
        </p:blipFill>
        <p:spPr>
          <a:xfrm>
            <a:off x="7626053" y="164837"/>
            <a:ext cx="1231884" cy="632589"/>
          </a:xfrm>
          <a:prstGeom prst="rect">
            <a:avLst/>
          </a:prstGeom>
        </p:spPr>
      </p:pic>
      <p:sp>
        <p:nvSpPr>
          <p:cNvPr id="5" name="Marcador de número de diapositiva 4"/>
          <p:cNvSpPr>
            <a:spLocks noGrp="1"/>
          </p:cNvSpPr>
          <p:nvPr>
            <p:ph type="sldNum" sz="quarter" idx="12"/>
          </p:nvPr>
        </p:nvSpPr>
        <p:spPr/>
        <p:txBody>
          <a:bodyPr/>
          <a:lstStyle/>
          <a:p>
            <a:pPr>
              <a:defRPr/>
            </a:pPr>
            <a:fld id="{65D48526-ACD0-4723-A62C-D14B9C37857B}" type="slidenum">
              <a:rPr lang="en-US" b="1" smtClean="0">
                <a:solidFill>
                  <a:prstClr val="black">
                    <a:tint val="75000"/>
                  </a:prstClr>
                </a:solidFill>
              </a:rPr>
              <a:pPr>
                <a:defRPr/>
              </a:pPr>
              <a:t>3</a:t>
            </a:fld>
            <a:endParaRPr lang="en-US" b="1" dirty="0">
              <a:solidFill>
                <a:prstClr val="black">
                  <a:tint val="75000"/>
                </a:prstClr>
              </a:solidFill>
            </a:endParaRPr>
          </a:p>
        </p:txBody>
      </p:sp>
      <p:sp>
        <p:nvSpPr>
          <p:cNvPr id="39" name="37 Rectángulo"/>
          <p:cNvSpPr/>
          <p:nvPr/>
        </p:nvSpPr>
        <p:spPr>
          <a:xfrm>
            <a:off x="7705205" y="2980228"/>
            <a:ext cx="972000" cy="161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2013 – 8.4%</a:t>
            </a:r>
            <a:endParaRPr lang="es-MX" sz="1100" dirty="0">
              <a:solidFill>
                <a:srgbClr val="4F81BD">
                  <a:lumMod val="50000"/>
                </a:srgbClr>
              </a:solidFill>
            </a:endParaRPr>
          </a:p>
        </p:txBody>
      </p:sp>
      <p:sp>
        <p:nvSpPr>
          <p:cNvPr id="58" name="37 Rectángulo"/>
          <p:cNvSpPr/>
          <p:nvPr/>
        </p:nvSpPr>
        <p:spPr>
          <a:xfrm>
            <a:off x="7705205" y="2738047"/>
            <a:ext cx="972000" cy="216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2012 – 10.2%</a:t>
            </a:r>
            <a:endParaRPr lang="es-MX" sz="1100" dirty="0">
              <a:solidFill>
                <a:srgbClr val="4F81BD">
                  <a:lumMod val="50000"/>
                </a:srgbClr>
              </a:solidFill>
            </a:endParaRPr>
          </a:p>
        </p:txBody>
      </p:sp>
      <p:sp>
        <p:nvSpPr>
          <p:cNvPr id="59" name="37 Rectángulo"/>
          <p:cNvSpPr/>
          <p:nvPr/>
        </p:nvSpPr>
        <p:spPr>
          <a:xfrm>
            <a:off x="5217349" y="3217415"/>
            <a:ext cx="1146276" cy="20039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2009 – (-1.6)%</a:t>
            </a:r>
            <a:endParaRPr lang="es-MX" sz="1100" dirty="0">
              <a:solidFill>
                <a:srgbClr val="4F81BD">
                  <a:lumMod val="50000"/>
                </a:srgbClr>
              </a:solidFill>
            </a:endParaRPr>
          </a:p>
        </p:txBody>
      </p:sp>
      <p:sp>
        <p:nvSpPr>
          <p:cNvPr id="60" name="37 Rectángulo"/>
          <p:cNvSpPr/>
          <p:nvPr/>
        </p:nvSpPr>
        <p:spPr>
          <a:xfrm>
            <a:off x="5217348" y="2963734"/>
            <a:ext cx="1146277" cy="20061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hangingPunct="0"/>
            <a:r>
              <a:rPr lang="es-MX" sz="1100" dirty="0" smtClean="0">
                <a:solidFill>
                  <a:srgbClr val="4F81BD">
                    <a:lumMod val="50000"/>
                  </a:srgbClr>
                </a:solidFill>
              </a:rPr>
              <a:t>2008 – 3.5%</a:t>
            </a:r>
            <a:endParaRPr lang="es-MX" sz="1100" dirty="0">
              <a:solidFill>
                <a:srgbClr val="4F81BD">
                  <a:lumMod val="50000"/>
                </a:srgbClr>
              </a:solidFill>
            </a:endParaRPr>
          </a:p>
        </p:txBody>
      </p:sp>
      <p:graphicFrame>
        <p:nvGraphicFramePr>
          <p:cNvPr id="61" name="Object 4"/>
          <p:cNvGraphicFramePr>
            <a:graphicFrameLocks/>
          </p:cNvGraphicFramePr>
          <p:nvPr>
            <p:extLst>
              <p:ext uri="{D42A27DB-BD31-4B8C-83A1-F6EECF244321}">
                <p14:modId xmlns:p14="http://schemas.microsoft.com/office/powerpoint/2010/main" val="1464289756"/>
              </p:ext>
            </p:extLst>
          </p:nvPr>
        </p:nvGraphicFramePr>
        <p:xfrm>
          <a:off x="102559" y="3548501"/>
          <a:ext cx="3677353" cy="2081269"/>
        </p:xfrm>
        <a:graphic>
          <a:graphicData uri="http://schemas.openxmlformats.org/presentationml/2006/ole">
            <mc:AlternateContent xmlns:mc="http://schemas.openxmlformats.org/markup-compatibility/2006">
              <mc:Choice xmlns:v="urn:schemas-microsoft-com:vml" Requires="v">
                <p:oleObj spid="_x0000_s22564" r:id="rId9" imgW="4706520" imgH="3072650" progId="Excel.Chart.8">
                  <p:embed/>
                </p:oleObj>
              </mc:Choice>
              <mc:Fallback>
                <p:oleObj r:id="rId9" imgW="4706520" imgH="3072650" progId="Excel.Chart.8">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2559" y="3548501"/>
                        <a:ext cx="3677353" cy="2081269"/>
                      </a:xfrm>
                      <a:prstGeom prst="rect">
                        <a:avLst/>
                      </a:prstGeom>
                      <a:solidFill>
                        <a:schemeClr val="bg1"/>
                      </a:solidFill>
                      <a:ln>
                        <a:noFill/>
                      </a:ln>
                    </p:spPr>
                  </p:pic>
                </p:oleObj>
              </mc:Fallback>
            </mc:AlternateContent>
          </a:graphicData>
        </a:graphic>
      </p:graphicFrame>
    </p:spTree>
    <p:extLst>
      <p:ext uri="{BB962C8B-B14F-4D97-AF65-F5344CB8AC3E}">
        <p14:creationId xmlns:p14="http://schemas.microsoft.com/office/powerpoint/2010/main" val="1832292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3968" y="1124744"/>
            <a:ext cx="5379522" cy="944167"/>
          </a:xfrm>
        </p:spPr>
        <p:txBody>
          <a:bodyPr/>
          <a:lstStyle/>
          <a:p>
            <a:endParaRPr lang="fr-BE" dirty="0"/>
          </a:p>
        </p:txBody>
      </p:sp>
      <p:sp>
        <p:nvSpPr>
          <p:cNvPr id="3" name="2 Marcador de número de diapositiva"/>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30</a:t>
            </a:fld>
            <a:endParaRPr lang="en-US" dirty="0">
              <a:solidFill>
                <a:prstClr val="black">
                  <a:tint val="75000"/>
                </a:prstClr>
              </a:solidFill>
            </a:endParaRPr>
          </a:p>
        </p:txBody>
      </p:sp>
      <p:sp>
        <p:nvSpPr>
          <p:cNvPr id="4" name="3 Rectángulo"/>
          <p:cNvSpPr/>
          <p:nvPr/>
        </p:nvSpPr>
        <p:spPr>
          <a:xfrm>
            <a:off x="107504" y="980728"/>
            <a:ext cx="8892480" cy="57606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Objectives</a:t>
            </a:r>
          </a:p>
          <a:p>
            <a:r>
              <a:rPr lang="en-US" sz="1200" dirty="0" smtClean="0"/>
              <a:t>to </a:t>
            </a:r>
            <a:r>
              <a:rPr lang="en-US" sz="1200" dirty="0"/>
              <a:t>incentivize the industry’s development in Panama, by means of the promotion and execution of actions, oriented towards the incorporation of technologies of high value added, attract FDI and encourage the local investment for incentivizing the efficiency within the national production channels, contribute to the innovation and to the Research and Development (R&amp;D), and guarantee the stability in all the productive sectors, among others</a:t>
            </a:r>
            <a:r>
              <a:rPr lang="en-US" sz="1200" dirty="0" smtClean="0"/>
              <a:t>.</a:t>
            </a:r>
          </a:p>
          <a:p>
            <a:pPr algn="ctr"/>
            <a:endParaRPr lang="en-US" dirty="0" smtClean="0"/>
          </a:p>
          <a:p>
            <a:r>
              <a:rPr lang="en-US" dirty="0" smtClean="0"/>
              <a:t> </a:t>
            </a:r>
            <a:r>
              <a:rPr lang="en-US" dirty="0"/>
              <a:t>Activities Permitted</a:t>
            </a:r>
            <a:r>
              <a:rPr lang="en-US" sz="1200" dirty="0"/>
              <a:t>: </a:t>
            </a:r>
            <a:endParaRPr lang="en-US" sz="1200" dirty="0" smtClean="0"/>
          </a:p>
          <a:p>
            <a:pPr marL="171450" indent="-171450">
              <a:buFont typeface="Arial" panose="020B0604020202020204" pitchFamily="34" charset="0"/>
              <a:buChar char="•"/>
            </a:pPr>
            <a:r>
              <a:rPr lang="en-US" sz="1200" dirty="0" smtClean="0"/>
              <a:t>Research </a:t>
            </a:r>
            <a:r>
              <a:rPr lang="en-US" sz="1200" dirty="0"/>
              <a:t>and Development </a:t>
            </a:r>
            <a:r>
              <a:rPr lang="en-US" sz="1200" dirty="0" smtClean="0"/>
              <a:t>– </a:t>
            </a:r>
          </a:p>
          <a:p>
            <a:pPr marL="171450" indent="-171450">
              <a:buFont typeface="Arial" panose="020B0604020202020204" pitchFamily="34" charset="0"/>
              <a:buChar char="•"/>
            </a:pPr>
            <a:r>
              <a:rPr lang="en-US" sz="1200" dirty="0" smtClean="0"/>
              <a:t>Management </a:t>
            </a:r>
            <a:r>
              <a:rPr lang="en-US" sz="1200" dirty="0"/>
              <a:t>and Quality Assurance Systems and of Environmental Management. </a:t>
            </a:r>
            <a:r>
              <a:rPr lang="en-US" sz="1200" dirty="0" smtClean="0"/>
              <a:t>–</a:t>
            </a:r>
          </a:p>
          <a:p>
            <a:pPr marL="171450" indent="-171450">
              <a:buFont typeface="Arial" panose="020B0604020202020204" pitchFamily="34" charset="0"/>
              <a:buChar char="•"/>
            </a:pPr>
            <a:r>
              <a:rPr lang="en-US" sz="1200" dirty="0" smtClean="0"/>
              <a:t>Investments </a:t>
            </a:r>
            <a:r>
              <a:rPr lang="en-US" sz="1200" dirty="0"/>
              <a:t>and Reinvestments of Utilities. </a:t>
            </a:r>
            <a:endParaRPr lang="en-US" sz="1200" dirty="0" smtClean="0"/>
          </a:p>
          <a:p>
            <a:pPr marL="171450" indent="-171450">
              <a:buFont typeface="Arial" panose="020B0604020202020204" pitchFamily="34" charset="0"/>
              <a:buChar char="•"/>
            </a:pPr>
            <a:r>
              <a:rPr lang="en-US" sz="1200" dirty="0" smtClean="0"/>
              <a:t>Training </a:t>
            </a:r>
            <a:r>
              <a:rPr lang="en-US" sz="1200" dirty="0"/>
              <a:t>and Coaching in the Human Resources. </a:t>
            </a:r>
            <a:r>
              <a:rPr lang="en-US" sz="1200" dirty="0" smtClean="0"/>
              <a:t>– </a:t>
            </a:r>
          </a:p>
          <a:p>
            <a:pPr marL="171450" indent="-171450">
              <a:buFont typeface="Arial" panose="020B0604020202020204" pitchFamily="34" charset="0"/>
              <a:buChar char="•"/>
            </a:pPr>
            <a:r>
              <a:rPr lang="en-US" sz="1200" dirty="0" smtClean="0"/>
              <a:t>Increment </a:t>
            </a:r>
            <a:r>
              <a:rPr lang="en-US" sz="1200" dirty="0"/>
              <a:t>in the Employment Associated to the p</a:t>
            </a:r>
            <a:r>
              <a:rPr lang="en-US" sz="1200" dirty="0" smtClean="0"/>
              <a:t>roduction </a:t>
            </a:r>
          </a:p>
          <a:p>
            <a:pPr marL="171450" indent="-171450">
              <a:buFont typeface="Arial" panose="020B0604020202020204" pitchFamily="34" charset="0"/>
              <a:buChar char="•"/>
            </a:pPr>
            <a:endParaRPr lang="en-US" sz="1200" dirty="0" smtClean="0"/>
          </a:p>
          <a:p>
            <a:r>
              <a:rPr lang="en-US" dirty="0" smtClean="0"/>
              <a:t>Benefits </a:t>
            </a:r>
            <a:r>
              <a:rPr lang="en-US" dirty="0"/>
              <a:t>of the Certificate:</a:t>
            </a:r>
            <a:r>
              <a:rPr lang="en-US" sz="1200" dirty="0"/>
              <a:t> - </a:t>
            </a:r>
            <a:endParaRPr lang="en-US" sz="1200" dirty="0" smtClean="0"/>
          </a:p>
          <a:p>
            <a:pPr marL="171450" indent="-171450">
              <a:buFont typeface="Arial" panose="020B0604020202020204" pitchFamily="34" charset="0"/>
              <a:buChar char="•"/>
            </a:pPr>
            <a:r>
              <a:rPr lang="en-US" sz="1200" dirty="0" smtClean="0"/>
              <a:t>The </a:t>
            </a:r>
            <a:r>
              <a:rPr lang="en-US" sz="1200" dirty="0"/>
              <a:t>agricultural-industrial companies will benefit with the reimbursement of 35% of the payments made. </a:t>
            </a:r>
            <a:endParaRPr lang="en-US" sz="1200" dirty="0" smtClean="0"/>
          </a:p>
          <a:p>
            <a:pPr marL="171450" indent="-171450">
              <a:buFont typeface="Arial" panose="020B0604020202020204" pitchFamily="34" charset="0"/>
              <a:buChar char="•"/>
            </a:pPr>
            <a:r>
              <a:rPr lang="en-US" sz="1200" dirty="0" smtClean="0"/>
              <a:t>The </a:t>
            </a:r>
            <a:r>
              <a:rPr lang="en-US" sz="1200" dirty="0"/>
              <a:t>other industrial activities will benefit with 25%. </a:t>
            </a:r>
            <a:endParaRPr lang="en-US" sz="1200" dirty="0" smtClean="0"/>
          </a:p>
          <a:p>
            <a:endParaRPr lang="en-US" sz="1200" dirty="0"/>
          </a:p>
          <a:p>
            <a:r>
              <a:rPr lang="en-US" dirty="0" smtClean="0"/>
              <a:t>Other </a:t>
            </a:r>
            <a:r>
              <a:rPr lang="en-US" dirty="0"/>
              <a:t>Benefits:</a:t>
            </a:r>
            <a:r>
              <a:rPr lang="en-US" sz="1200" dirty="0"/>
              <a:t> - The option to import, at a preferential tariff of 3%, the raw material, semi-elaborated or intermediate products, machinery equipment and spare parts thereof, canning, packing and other inputs that are a part of the composition or in the process of elaboration of their products. </a:t>
            </a:r>
            <a:endParaRPr lang="en-US" sz="1200" dirty="0" smtClean="0"/>
          </a:p>
          <a:p>
            <a:endParaRPr lang="en-US" sz="1200" dirty="0"/>
          </a:p>
          <a:p>
            <a:r>
              <a:rPr lang="en-US" dirty="0" smtClean="0"/>
              <a:t>Use </a:t>
            </a:r>
            <a:r>
              <a:rPr lang="en-US" dirty="0"/>
              <a:t>of the Certificate: </a:t>
            </a:r>
            <a:r>
              <a:rPr lang="en-US" sz="1200" dirty="0" smtClean="0"/>
              <a:t>-</a:t>
            </a:r>
          </a:p>
          <a:p>
            <a:r>
              <a:rPr lang="en-US" sz="1200" dirty="0" smtClean="0"/>
              <a:t> </a:t>
            </a:r>
            <a:r>
              <a:rPr lang="en-US" sz="1200" dirty="0"/>
              <a:t>The company that has the aforementioned certificate may use it for the payment of the national taxes, fees and their own contributions. </a:t>
            </a:r>
            <a:endParaRPr lang="fr-BE" sz="1200" dirty="0"/>
          </a:p>
        </p:txBody>
      </p:sp>
      <p:sp>
        <p:nvSpPr>
          <p:cNvPr id="5" name="4 Rectángulo"/>
          <p:cNvSpPr/>
          <p:nvPr/>
        </p:nvSpPr>
        <p:spPr>
          <a:xfrm>
            <a:off x="88970" y="188640"/>
            <a:ext cx="5436096" cy="461665"/>
          </a:xfrm>
          <a:prstGeom prst="rect">
            <a:avLst/>
          </a:prstGeom>
        </p:spPr>
        <p:txBody>
          <a:bodyPr wrap="square">
            <a:spAutoFit/>
          </a:bodyPr>
          <a:lstStyle/>
          <a:p>
            <a:pPr algn="ctr"/>
            <a:r>
              <a:rPr lang="en-US" sz="2400" b="1" dirty="0">
                <a:solidFill>
                  <a:schemeClr val="bg1"/>
                </a:solidFill>
              </a:rPr>
              <a:t>Industrial Promotion Certificate (CFI) </a:t>
            </a:r>
          </a:p>
        </p:txBody>
      </p:sp>
    </p:spTree>
    <p:extLst>
      <p:ext uri="{BB962C8B-B14F-4D97-AF65-F5344CB8AC3E}">
        <p14:creationId xmlns:p14="http://schemas.microsoft.com/office/powerpoint/2010/main" val="1550668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z="1800" b="1" dirty="0" smtClean="0"/>
              <a:t/>
            </a:r>
            <a:br>
              <a:rPr lang="en-US" sz="1800" b="1" dirty="0" smtClean="0"/>
            </a:br>
            <a:r>
              <a:rPr lang="en-US" sz="1800" b="1" dirty="0" smtClean="0"/>
              <a:t>Program for </a:t>
            </a:r>
            <a:r>
              <a:rPr lang="en-US" sz="1800" b="1" dirty="0"/>
              <a:t>t</a:t>
            </a:r>
            <a:r>
              <a:rPr lang="en-US" sz="1800" b="1" dirty="0" smtClean="0"/>
              <a:t>he Promotion of </a:t>
            </a:r>
            <a:r>
              <a:rPr lang="en-US" sz="1800" b="1" dirty="0" err="1" smtClean="0"/>
              <a:t>Competitiviness</a:t>
            </a:r>
            <a:r>
              <a:rPr lang="en-US" sz="1800" b="1" dirty="0" smtClean="0"/>
              <a:t> of Agriculture And Livestock Export</a:t>
            </a:r>
            <a:r>
              <a:rPr lang="en-US" sz="2400" b="1" dirty="0" smtClean="0"/>
              <a:t> </a:t>
            </a:r>
            <a:r>
              <a:rPr lang="en-US" sz="2400" dirty="0"/>
              <a:t/>
            </a:r>
            <a:br>
              <a:rPr lang="en-US" sz="2400" dirty="0"/>
            </a:br>
            <a:endParaRPr lang="fr-BE" sz="2400" b="1" dirty="0"/>
          </a:p>
        </p:txBody>
      </p:sp>
      <p:sp>
        <p:nvSpPr>
          <p:cNvPr id="3" name="2 Marcador de número de diapositiva"/>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31</a:t>
            </a:fld>
            <a:endParaRPr lang="en-US" dirty="0">
              <a:solidFill>
                <a:prstClr val="black">
                  <a:tint val="75000"/>
                </a:prstClr>
              </a:solidFill>
            </a:endParaRPr>
          </a:p>
        </p:txBody>
      </p:sp>
      <p:sp>
        <p:nvSpPr>
          <p:cNvPr id="4" name="3 Rectángulo"/>
          <p:cNvSpPr/>
          <p:nvPr/>
        </p:nvSpPr>
        <p:spPr>
          <a:xfrm>
            <a:off x="179512" y="1052736"/>
            <a:ext cx="9433048" cy="57606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dirty="0"/>
          </a:p>
          <a:p>
            <a:r>
              <a:rPr lang="en-US" sz="1200" dirty="0"/>
              <a:t>The program was created by means of Law N° 82 of December, 2009 and it consists </a:t>
            </a:r>
            <a:r>
              <a:rPr lang="en-US" sz="1200" dirty="0" smtClean="0"/>
              <a:t>in supporting </a:t>
            </a:r>
            <a:r>
              <a:rPr lang="en-US" sz="1200" dirty="0"/>
              <a:t>the agriculture export effort of non-traditional products by means of the </a:t>
            </a:r>
            <a:r>
              <a:rPr lang="en-US" sz="1200" dirty="0" smtClean="0"/>
              <a:t>fiscal instrument </a:t>
            </a:r>
            <a:r>
              <a:rPr lang="en-US" sz="1200" dirty="0"/>
              <a:t>denominated Certificate of Promotion to Agricultural Exports (CFA)</a:t>
            </a:r>
          </a:p>
          <a:p>
            <a:r>
              <a:rPr lang="en-US" sz="1200" dirty="0"/>
              <a:t>Characteristics of the CFA:</a:t>
            </a:r>
          </a:p>
          <a:p>
            <a:endParaRPr lang="en-US" sz="1200" dirty="0"/>
          </a:p>
          <a:p>
            <a:r>
              <a:rPr lang="en-US" sz="1200" dirty="0"/>
              <a:t> </a:t>
            </a:r>
            <a:r>
              <a:rPr lang="en-US" sz="1600" dirty="0"/>
              <a:t>Characteristics of the </a:t>
            </a:r>
            <a:r>
              <a:rPr lang="en-US" sz="1600" dirty="0" err="1"/>
              <a:t>CeFA</a:t>
            </a:r>
            <a:r>
              <a:rPr lang="en-US" sz="1600" dirty="0"/>
              <a:t>:</a:t>
            </a:r>
          </a:p>
          <a:p>
            <a:r>
              <a:rPr lang="en-US" sz="1200" dirty="0" smtClean="0"/>
              <a:t> </a:t>
            </a:r>
            <a:r>
              <a:rPr lang="en-US" sz="1200" dirty="0"/>
              <a:t>- </a:t>
            </a:r>
            <a:r>
              <a:rPr lang="en-US" sz="1200" dirty="0" err="1"/>
              <a:t>IIt</a:t>
            </a:r>
            <a:r>
              <a:rPr lang="en-US" sz="1200" dirty="0"/>
              <a:t> is nominative.</a:t>
            </a:r>
          </a:p>
          <a:p>
            <a:r>
              <a:rPr lang="en-US" sz="1200" dirty="0"/>
              <a:t> - Transferable by way of endorsement.</a:t>
            </a:r>
          </a:p>
          <a:p>
            <a:r>
              <a:rPr lang="en-US" sz="1200" dirty="0"/>
              <a:t> - Expires after one year counted from the date of its endorsement by the </a:t>
            </a:r>
            <a:r>
              <a:rPr lang="en-US" sz="1200" dirty="0" smtClean="0"/>
              <a:t>General Comptroller </a:t>
            </a:r>
            <a:r>
              <a:rPr lang="en-US" sz="1200" dirty="0"/>
              <a:t>of the Republic.</a:t>
            </a:r>
          </a:p>
          <a:p>
            <a:r>
              <a:rPr lang="en-US" sz="1200" dirty="0"/>
              <a:t> - It generates obligations by part of the State from the date of its endorsement by the </a:t>
            </a:r>
            <a:r>
              <a:rPr lang="en-US" sz="1200" dirty="0" smtClean="0"/>
              <a:t>General </a:t>
            </a:r>
            <a:r>
              <a:rPr lang="en-US" sz="1200" dirty="0"/>
              <a:t>Comptroller of the </a:t>
            </a:r>
            <a:r>
              <a:rPr lang="en-US" sz="1200" dirty="0" smtClean="0"/>
              <a:t>Republic</a:t>
            </a:r>
            <a:endParaRPr lang="en-US" sz="1200" dirty="0"/>
          </a:p>
          <a:p>
            <a:r>
              <a:rPr lang="en-US" sz="1200" dirty="0"/>
              <a:t> - It does not earn interests.</a:t>
            </a:r>
          </a:p>
          <a:p>
            <a:r>
              <a:rPr lang="en-US" sz="1200" dirty="0"/>
              <a:t> - They are exempted of all type of national taxes, fees, rights, and encumbrances.</a:t>
            </a:r>
          </a:p>
          <a:p>
            <a:r>
              <a:rPr lang="en-US" sz="1200" dirty="0"/>
              <a:t> - It will be useful only for the payment of any national tax, with the exception of </a:t>
            </a:r>
            <a:r>
              <a:rPr lang="en-US" sz="1200" dirty="0" smtClean="0"/>
              <a:t>the municipal </a:t>
            </a:r>
            <a:r>
              <a:rPr lang="en-US" sz="1200" dirty="0"/>
              <a:t>taxes.</a:t>
            </a:r>
          </a:p>
          <a:p>
            <a:r>
              <a:rPr lang="en-US" sz="1200" dirty="0"/>
              <a:t> - The assignment, transfer or alienation of the CFA will cause the income tax at a </a:t>
            </a:r>
            <a:r>
              <a:rPr lang="en-US" sz="1200" dirty="0" smtClean="0"/>
              <a:t>definite rate </a:t>
            </a:r>
            <a:r>
              <a:rPr lang="en-US" sz="1200" dirty="0"/>
              <a:t>of 5% on its value.</a:t>
            </a:r>
          </a:p>
          <a:p>
            <a:r>
              <a:rPr lang="en-US" sz="1200" dirty="0"/>
              <a:t> </a:t>
            </a:r>
            <a:endParaRPr lang="en-US" sz="1200" dirty="0" smtClean="0"/>
          </a:p>
          <a:p>
            <a:r>
              <a:rPr lang="en-US" sz="1600" b="1" dirty="0" smtClean="0"/>
              <a:t>Who </a:t>
            </a:r>
            <a:r>
              <a:rPr lang="en-US" sz="1600" b="1" dirty="0"/>
              <a:t>can apply for the CFA?</a:t>
            </a:r>
          </a:p>
          <a:p>
            <a:endParaRPr lang="en-US" sz="1200" dirty="0"/>
          </a:p>
          <a:p>
            <a:r>
              <a:rPr lang="en-US" sz="1200" dirty="0"/>
              <a:t>All the agricultural or the agricultural-industrial exporting industries.</a:t>
            </a:r>
          </a:p>
          <a:p>
            <a:r>
              <a:rPr lang="en-US" sz="1200" dirty="0"/>
              <a:t> 1 / 2Foreign investment incentives in Panama. Agriculture Promotion.</a:t>
            </a:r>
          </a:p>
          <a:p>
            <a:r>
              <a:rPr lang="en-US" sz="1200" dirty="0"/>
              <a:t> </a:t>
            </a:r>
            <a:r>
              <a:rPr lang="en-US" sz="1600" b="1" dirty="0"/>
              <a:t>Who can not apply?</a:t>
            </a:r>
          </a:p>
          <a:p>
            <a:endParaRPr lang="en-US" sz="1200" dirty="0"/>
          </a:p>
          <a:p>
            <a:r>
              <a:rPr lang="en-US" sz="1200" dirty="0"/>
              <a:t> - Companies located in special zones.</a:t>
            </a:r>
          </a:p>
          <a:p>
            <a:r>
              <a:rPr lang="en-US" sz="1200" dirty="0"/>
              <a:t> - Companies located in Duty Free Zones.</a:t>
            </a:r>
          </a:p>
          <a:p>
            <a:r>
              <a:rPr lang="en-US" sz="1200" dirty="0"/>
              <a:t> - Companies located in Free Zones.</a:t>
            </a:r>
          </a:p>
          <a:p>
            <a:r>
              <a:rPr lang="en-US" sz="1200" dirty="0"/>
              <a:t> - Natural or corporate persons that accept other fiscal incentive programs. </a:t>
            </a:r>
            <a:endParaRPr lang="fr-BE" sz="1200" b="1" dirty="0"/>
          </a:p>
        </p:txBody>
      </p:sp>
    </p:spTree>
    <p:extLst>
      <p:ext uri="{BB962C8B-B14F-4D97-AF65-F5344CB8AC3E}">
        <p14:creationId xmlns:p14="http://schemas.microsoft.com/office/powerpoint/2010/main" val="1538775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s-CR" sz="2800" b="1" dirty="0" err="1" smtClean="0">
                <a:latin typeface="Trebuchet MS" panose="020B0603020202020204" pitchFamily="34" charset="0"/>
              </a:rPr>
              <a:t>Companies</a:t>
            </a:r>
            <a:r>
              <a:rPr lang="es-CR" sz="2800" b="1" dirty="0" smtClean="0">
                <a:latin typeface="Trebuchet MS" panose="020B0603020202020204" pitchFamily="34" charset="0"/>
              </a:rPr>
              <a:t> </a:t>
            </a:r>
            <a:r>
              <a:rPr lang="es-CR" sz="2800" b="1" dirty="0" err="1" smtClean="0">
                <a:latin typeface="Trebuchet MS" panose="020B0603020202020204" pitchFamily="34" charset="0"/>
              </a:rPr>
              <a:t>Established</a:t>
            </a:r>
            <a:r>
              <a:rPr lang="es-CR" sz="2800" b="1" dirty="0" smtClean="0">
                <a:latin typeface="Trebuchet MS" panose="020B0603020202020204" pitchFamily="34" charset="0"/>
              </a:rPr>
              <a:t> </a:t>
            </a:r>
            <a:br>
              <a:rPr lang="es-CR" sz="2800" b="1" dirty="0" smtClean="0">
                <a:latin typeface="Trebuchet MS" panose="020B0603020202020204" pitchFamily="34" charset="0"/>
              </a:rPr>
            </a:br>
            <a:r>
              <a:rPr lang="es-CR" sz="2800" b="1" dirty="0" smtClean="0">
                <a:latin typeface="Trebuchet MS" panose="020B0603020202020204" pitchFamily="34" charset="0"/>
              </a:rPr>
              <a:t>in </a:t>
            </a:r>
            <a:r>
              <a:rPr lang="es-CR" sz="2800" b="1" dirty="0" err="1" smtClean="0">
                <a:latin typeface="Trebuchet MS" panose="020B0603020202020204" pitchFamily="34" charset="0"/>
              </a:rPr>
              <a:t>Panama</a:t>
            </a:r>
            <a:endParaRPr lang="fr-BE" sz="2800" b="1" dirty="0">
              <a:latin typeface="Trebuchet MS" panose="020B0603020202020204" pitchFamily="34" charset="0"/>
            </a:endParaRPr>
          </a:p>
        </p:txBody>
      </p:sp>
      <p:sp>
        <p:nvSpPr>
          <p:cNvPr id="3" name="Slide Number Placeholder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32</a:t>
            </a:fld>
            <a:endParaRPr lang="en-US" dirty="0">
              <a:solidFill>
                <a:prstClr val="black">
                  <a:tint val="75000"/>
                </a:prstClr>
              </a:solidFill>
            </a:endParaRPr>
          </a:p>
        </p:txBody>
      </p:sp>
      <p:pic>
        <p:nvPicPr>
          <p:cNvPr id="4" name="Picture 3"/>
          <p:cNvPicPr>
            <a:picLocks noChangeAspect="1"/>
          </p:cNvPicPr>
          <p:nvPr/>
        </p:nvPicPr>
        <p:blipFill>
          <a:blip r:embed="rId3"/>
          <a:stretch>
            <a:fillRect/>
          </a:stretch>
        </p:blipFill>
        <p:spPr>
          <a:xfrm>
            <a:off x="134863" y="988791"/>
            <a:ext cx="4221113" cy="5869209"/>
          </a:xfrm>
          <a:prstGeom prst="rect">
            <a:avLst/>
          </a:prstGeom>
        </p:spPr>
      </p:pic>
      <p:pic>
        <p:nvPicPr>
          <p:cNvPr id="5" name="Picture 4"/>
          <p:cNvPicPr>
            <a:picLocks noChangeAspect="1"/>
          </p:cNvPicPr>
          <p:nvPr/>
        </p:nvPicPr>
        <p:blipFill>
          <a:blip r:embed="rId4"/>
          <a:stretch>
            <a:fillRect/>
          </a:stretch>
        </p:blipFill>
        <p:spPr>
          <a:xfrm>
            <a:off x="4355976" y="1484784"/>
            <a:ext cx="4640620" cy="5236691"/>
          </a:xfrm>
          <a:prstGeom prst="rect">
            <a:avLst/>
          </a:prstGeom>
        </p:spPr>
      </p:pic>
      <p:pic>
        <p:nvPicPr>
          <p:cNvPr id="6" name="Picture 5"/>
          <p:cNvPicPr>
            <a:picLocks noChangeAspect="1"/>
          </p:cNvPicPr>
          <p:nvPr/>
        </p:nvPicPr>
        <p:blipFill>
          <a:blip r:embed="rId5"/>
          <a:stretch>
            <a:fillRect/>
          </a:stretch>
        </p:blipFill>
        <p:spPr>
          <a:xfrm>
            <a:off x="4447756" y="944167"/>
            <a:ext cx="4696244" cy="635000"/>
          </a:xfrm>
          <a:prstGeom prst="rect">
            <a:avLst/>
          </a:prstGeom>
        </p:spPr>
      </p:pic>
    </p:spTree>
    <p:extLst>
      <p:ext uri="{BB962C8B-B14F-4D97-AF65-F5344CB8AC3E}">
        <p14:creationId xmlns:p14="http://schemas.microsoft.com/office/powerpoint/2010/main" val="2869042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R" b="1" dirty="0" smtClean="0"/>
              <a:t>2016 </a:t>
            </a:r>
            <a:r>
              <a:rPr lang="es-CR" b="1" dirty="0" err="1" smtClean="0"/>
              <a:t>Trade</a:t>
            </a:r>
            <a:r>
              <a:rPr lang="es-CR" b="1" dirty="0" smtClean="0"/>
              <a:t> </a:t>
            </a:r>
            <a:r>
              <a:rPr lang="es-CR" b="1" dirty="0" err="1" smtClean="0"/>
              <a:t>Fairs</a:t>
            </a:r>
            <a:endParaRPr lang="fr-BE" b="1"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170436"/>
            <a:ext cx="3337006" cy="5185914"/>
          </a:xfrm>
          <a:prstGeom prst="rect">
            <a:avLst/>
          </a:prstGeom>
        </p:spPr>
      </p:pic>
      <p:pic>
        <p:nvPicPr>
          <p:cNvPr id="6" name="Picture 5"/>
          <p:cNvPicPr>
            <a:picLocks noChangeAspect="1"/>
          </p:cNvPicPr>
          <p:nvPr/>
        </p:nvPicPr>
        <p:blipFill>
          <a:blip r:embed="rId3"/>
          <a:stretch>
            <a:fillRect/>
          </a:stretch>
        </p:blipFill>
        <p:spPr>
          <a:xfrm>
            <a:off x="4149452" y="1156181"/>
            <a:ext cx="4616995" cy="5185914"/>
          </a:xfrm>
          <a:prstGeom prst="rect">
            <a:avLst/>
          </a:prstGeom>
        </p:spPr>
      </p:pic>
    </p:spTree>
    <p:extLst>
      <p:ext uri="{BB962C8B-B14F-4D97-AF65-F5344CB8AC3E}">
        <p14:creationId xmlns:p14="http://schemas.microsoft.com/office/powerpoint/2010/main" val="2835366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11560" y="404664"/>
            <a:ext cx="7772400" cy="1470025"/>
          </a:xfrm>
        </p:spPr>
        <p:txBody>
          <a:bodyPr>
            <a:normAutofit/>
          </a:bodyPr>
          <a:lstStyle/>
          <a:p>
            <a:r>
              <a:rPr lang="es-CR" sz="6600" dirty="0" err="1" smtClean="0">
                <a:solidFill>
                  <a:srgbClr val="FF0000"/>
                </a:solidFill>
                <a:latin typeface="Trebuchet MS" panose="020B0603020202020204" pitchFamily="34" charset="0"/>
              </a:rPr>
              <a:t>Thank</a:t>
            </a:r>
            <a:r>
              <a:rPr lang="es-CR" sz="6600" dirty="0" smtClean="0">
                <a:solidFill>
                  <a:srgbClr val="FF0000"/>
                </a:solidFill>
                <a:latin typeface="Trebuchet MS" panose="020B0603020202020204" pitchFamily="34" charset="0"/>
              </a:rPr>
              <a:t> </a:t>
            </a:r>
            <a:r>
              <a:rPr lang="es-CR" sz="6600" dirty="0" err="1" smtClean="0">
                <a:solidFill>
                  <a:srgbClr val="FF0000"/>
                </a:solidFill>
                <a:latin typeface="Trebuchet MS" panose="020B0603020202020204" pitchFamily="34" charset="0"/>
              </a:rPr>
              <a:t>You</a:t>
            </a:r>
            <a:endParaRPr lang="fr-BE" sz="6600" dirty="0">
              <a:solidFill>
                <a:srgbClr val="FF0000"/>
              </a:solidFill>
              <a:latin typeface="Trebuchet MS" panose="020B0603020202020204" pitchFamily="34" charset="0"/>
            </a:endParaRPr>
          </a:p>
        </p:txBody>
      </p:sp>
      <p:sp>
        <p:nvSpPr>
          <p:cNvPr id="3" name="Slide Number Placeholder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34</a:t>
            </a:fld>
            <a:endParaRPr lang="en-US" dirty="0">
              <a:solidFill>
                <a:prstClr val="black">
                  <a:tint val="75000"/>
                </a:prstClr>
              </a:solidFill>
            </a:endParaRPr>
          </a:p>
        </p:txBody>
      </p:sp>
      <p:sp>
        <p:nvSpPr>
          <p:cNvPr id="2" name="TextBox 1"/>
          <p:cNvSpPr txBox="1"/>
          <p:nvPr/>
        </p:nvSpPr>
        <p:spPr>
          <a:xfrm>
            <a:off x="1475656" y="2204864"/>
            <a:ext cx="6408712" cy="923330"/>
          </a:xfrm>
          <a:prstGeom prst="rect">
            <a:avLst/>
          </a:prstGeom>
          <a:noFill/>
        </p:spPr>
        <p:txBody>
          <a:bodyPr wrap="square" rtlCol="0">
            <a:spAutoFit/>
          </a:bodyPr>
          <a:lstStyle/>
          <a:p>
            <a:pPr algn="ctr"/>
            <a:r>
              <a:rPr lang="es-CR" dirty="0" err="1" smtClean="0">
                <a:solidFill>
                  <a:schemeClr val="tx2"/>
                </a:solidFill>
              </a:rPr>
              <a:t>For</a:t>
            </a:r>
            <a:r>
              <a:rPr lang="es-CR" dirty="0" smtClean="0">
                <a:solidFill>
                  <a:schemeClr val="tx2"/>
                </a:solidFill>
              </a:rPr>
              <a:t> </a:t>
            </a:r>
            <a:r>
              <a:rPr lang="es-CR" dirty="0" err="1" smtClean="0">
                <a:solidFill>
                  <a:schemeClr val="tx2"/>
                </a:solidFill>
              </a:rPr>
              <a:t>further</a:t>
            </a:r>
            <a:r>
              <a:rPr lang="es-CR" dirty="0" smtClean="0">
                <a:solidFill>
                  <a:schemeClr val="tx2"/>
                </a:solidFill>
              </a:rPr>
              <a:t> </a:t>
            </a:r>
            <a:r>
              <a:rPr lang="es-CR" dirty="0" err="1" smtClean="0">
                <a:solidFill>
                  <a:schemeClr val="tx2"/>
                </a:solidFill>
              </a:rPr>
              <a:t>inquiries</a:t>
            </a:r>
            <a:r>
              <a:rPr lang="es-CR" dirty="0">
                <a:solidFill>
                  <a:schemeClr val="tx2"/>
                </a:solidFill>
              </a:rPr>
              <a:t> </a:t>
            </a:r>
            <a:r>
              <a:rPr lang="es-CR" dirty="0" err="1" smtClean="0">
                <a:solidFill>
                  <a:schemeClr val="tx2"/>
                </a:solidFill>
              </a:rPr>
              <a:t>please</a:t>
            </a:r>
            <a:r>
              <a:rPr lang="es-CR" dirty="0" smtClean="0">
                <a:solidFill>
                  <a:schemeClr val="tx2"/>
                </a:solidFill>
              </a:rPr>
              <a:t> </a:t>
            </a:r>
            <a:r>
              <a:rPr lang="es-CR" dirty="0" err="1" smtClean="0">
                <a:solidFill>
                  <a:schemeClr val="tx2"/>
                </a:solidFill>
              </a:rPr>
              <a:t>contact</a:t>
            </a:r>
            <a:r>
              <a:rPr lang="es-CR" dirty="0" smtClean="0">
                <a:solidFill>
                  <a:schemeClr val="tx2"/>
                </a:solidFill>
              </a:rPr>
              <a:t> </a:t>
            </a:r>
            <a:r>
              <a:rPr lang="es-CR" dirty="0" err="1" smtClean="0">
                <a:solidFill>
                  <a:schemeClr val="tx2"/>
                </a:solidFill>
              </a:rPr>
              <a:t>the</a:t>
            </a:r>
            <a:r>
              <a:rPr lang="es-CR" dirty="0" smtClean="0">
                <a:solidFill>
                  <a:schemeClr val="tx2"/>
                </a:solidFill>
              </a:rPr>
              <a:t> </a:t>
            </a:r>
            <a:r>
              <a:rPr lang="es-CR" dirty="0" err="1" smtClean="0">
                <a:solidFill>
                  <a:schemeClr val="tx2"/>
                </a:solidFill>
              </a:rPr>
              <a:t>Embassy</a:t>
            </a:r>
            <a:r>
              <a:rPr lang="es-CR" dirty="0" smtClean="0">
                <a:solidFill>
                  <a:schemeClr val="tx2"/>
                </a:solidFill>
              </a:rPr>
              <a:t> of </a:t>
            </a:r>
            <a:r>
              <a:rPr lang="es-CR" dirty="0" err="1" smtClean="0">
                <a:solidFill>
                  <a:schemeClr val="tx2"/>
                </a:solidFill>
              </a:rPr>
              <a:t>Panama</a:t>
            </a:r>
            <a:r>
              <a:rPr lang="es-CR" dirty="0" smtClean="0">
                <a:solidFill>
                  <a:schemeClr val="tx2"/>
                </a:solidFill>
              </a:rPr>
              <a:t>:</a:t>
            </a:r>
          </a:p>
          <a:p>
            <a:pPr algn="ctr"/>
            <a:r>
              <a:rPr lang="es-CR" dirty="0" smtClean="0">
                <a:solidFill>
                  <a:schemeClr val="tx2"/>
                </a:solidFill>
              </a:rPr>
              <a:t>info@embpanamabxl.be</a:t>
            </a:r>
          </a:p>
          <a:p>
            <a:pPr algn="ctr"/>
            <a:r>
              <a:rPr lang="es-CR" dirty="0" smtClean="0">
                <a:solidFill>
                  <a:schemeClr val="tx2"/>
                </a:solidFill>
              </a:rPr>
              <a:t>+32(0)26490729</a:t>
            </a:r>
            <a:endParaRPr lang="fr-BE" dirty="0">
              <a:solidFill>
                <a:schemeClr val="tx2"/>
              </a:solidFill>
            </a:endParaRPr>
          </a:p>
        </p:txBody>
      </p:sp>
    </p:spTree>
    <p:extLst>
      <p:ext uri="{BB962C8B-B14F-4D97-AF65-F5344CB8AC3E}">
        <p14:creationId xmlns:p14="http://schemas.microsoft.com/office/powerpoint/2010/main" val="568314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p:cNvPicPr>
          <p:nvPr/>
        </p:nvPicPr>
        <p:blipFill>
          <a:blip r:embed="rId2"/>
          <a:stretch>
            <a:fillRect/>
          </a:stretch>
        </p:blipFill>
        <p:spPr>
          <a:xfrm>
            <a:off x="928688" y="2143125"/>
            <a:ext cx="1831975" cy="2930525"/>
          </a:xfrm>
          <a:prstGeom prst="rect">
            <a:avLst/>
          </a:prstGeom>
          <a:ln>
            <a:noFill/>
          </a:ln>
          <a:effectLst>
            <a:outerShdw blurRad="190500" algn="tl" rotWithShape="0">
              <a:srgbClr val="000000">
                <a:alpha val="70000"/>
              </a:srgbClr>
            </a:outerShdw>
          </a:effectLst>
        </p:spPr>
      </p:pic>
      <p:sp>
        <p:nvSpPr>
          <p:cNvPr id="7171" name="16 CuadroTexto"/>
          <p:cNvSpPr txBox="1">
            <a:spLocks noChangeArrowheads="1"/>
          </p:cNvSpPr>
          <p:nvPr/>
        </p:nvSpPr>
        <p:spPr bwMode="auto">
          <a:xfrm>
            <a:off x="3071813" y="2428875"/>
            <a:ext cx="1143000" cy="646113"/>
          </a:xfrm>
          <a:prstGeom prst="rect">
            <a:avLst/>
          </a:prstGeom>
          <a:noFill/>
          <a:ln w="9525">
            <a:noFill/>
            <a:miter lim="800000"/>
            <a:headEnd/>
            <a:tailEnd/>
          </a:ln>
        </p:spPr>
        <p:txBody>
          <a:bodyPr>
            <a:spAutoFit/>
          </a:bodyPr>
          <a:lstStyle/>
          <a:p>
            <a:r>
              <a:rPr lang="es-PA" altLang="es-PA" b="1">
                <a:solidFill>
                  <a:srgbClr val="FF0000"/>
                </a:solidFill>
                <a:ea typeface="ＭＳ Ｐゴシック" pitchFamily="34" charset="-128"/>
              </a:rPr>
              <a:t>BBB Stable</a:t>
            </a:r>
            <a:endParaRPr lang="es-ES" altLang="es-PA" b="1">
              <a:solidFill>
                <a:srgbClr val="FF0000"/>
              </a:solidFill>
              <a:ea typeface="ＭＳ Ｐゴシック" pitchFamily="34" charset="-128"/>
            </a:endParaRPr>
          </a:p>
        </p:txBody>
      </p:sp>
      <p:sp>
        <p:nvSpPr>
          <p:cNvPr id="7172" name="17 CuadroTexto"/>
          <p:cNvSpPr txBox="1">
            <a:spLocks noChangeArrowheads="1"/>
          </p:cNvSpPr>
          <p:nvPr/>
        </p:nvSpPr>
        <p:spPr bwMode="auto">
          <a:xfrm>
            <a:off x="3071813" y="3286125"/>
            <a:ext cx="1000125" cy="646113"/>
          </a:xfrm>
          <a:prstGeom prst="rect">
            <a:avLst/>
          </a:prstGeom>
          <a:noFill/>
          <a:ln w="9525">
            <a:noFill/>
            <a:miter lim="800000"/>
            <a:headEnd/>
            <a:tailEnd/>
          </a:ln>
        </p:spPr>
        <p:txBody>
          <a:bodyPr>
            <a:spAutoFit/>
          </a:bodyPr>
          <a:lstStyle/>
          <a:p>
            <a:r>
              <a:rPr lang="es-PA" altLang="es-PA" b="1" dirty="0">
                <a:solidFill>
                  <a:srgbClr val="FF0000"/>
                </a:solidFill>
                <a:ea typeface="ＭＳ Ｐゴシック" pitchFamily="34" charset="-128"/>
              </a:rPr>
              <a:t>BBB </a:t>
            </a:r>
            <a:r>
              <a:rPr lang="es-PA" altLang="es-PA" b="1" dirty="0" err="1">
                <a:solidFill>
                  <a:srgbClr val="FF0000"/>
                </a:solidFill>
                <a:ea typeface="ＭＳ Ｐゴシック" pitchFamily="34" charset="-128"/>
              </a:rPr>
              <a:t>Stable</a:t>
            </a:r>
            <a:endParaRPr lang="es-ES" altLang="es-PA" b="1" dirty="0">
              <a:solidFill>
                <a:srgbClr val="FF0000"/>
              </a:solidFill>
              <a:ea typeface="ＭＳ Ｐゴシック" pitchFamily="34" charset="-128"/>
            </a:endParaRPr>
          </a:p>
        </p:txBody>
      </p:sp>
      <p:sp>
        <p:nvSpPr>
          <p:cNvPr id="7173" name="18 CuadroTexto"/>
          <p:cNvSpPr txBox="1">
            <a:spLocks noChangeArrowheads="1"/>
          </p:cNvSpPr>
          <p:nvPr/>
        </p:nvSpPr>
        <p:spPr bwMode="auto">
          <a:xfrm>
            <a:off x="3071813" y="4214813"/>
            <a:ext cx="1000125" cy="646112"/>
          </a:xfrm>
          <a:prstGeom prst="rect">
            <a:avLst/>
          </a:prstGeom>
          <a:noFill/>
          <a:ln w="9525">
            <a:noFill/>
            <a:miter lim="800000"/>
            <a:headEnd/>
            <a:tailEnd/>
          </a:ln>
        </p:spPr>
        <p:txBody>
          <a:bodyPr>
            <a:spAutoFit/>
          </a:bodyPr>
          <a:lstStyle/>
          <a:p>
            <a:r>
              <a:rPr lang="es-PA" altLang="es-PA" b="1" dirty="0">
                <a:solidFill>
                  <a:srgbClr val="FF0000"/>
                </a:solidFill>
                <a:ea typeface="ＭＳ Ｐゴシック" pitchFamily="34" charset="-128"/>
              </a:rPr>
              <a:t>Baa2 </a:t>
            </a:r>
            <a:r>
              <a:rPr lang="es-PA" altLang="es-PA" b="1" dirty="0" err="1">
                <a:solidFill>
                  <a:srgbClr val="FF0000"/>
                </a:solidFill>
                <a:ea typeface="ＭＳ Ｐゴシック" pitchFamily="34" charset="-128"/>
              </a:rPr>
              <a:t>Stable</a:t>
            </a:r>
            <a:endParaRPr lang="es-ES" altLang="es-PA" b="1" dirty="0">
              <a:solidFill>
                <a:srgbClr val="FF0000"/>
              </a:solidFill>
              <a:ea typeface="ＭＳ Ｐゴシック" pitchFamily="34" charset="-128"/>
            </a:endParaRPr>
          </a:p>
        </p:txBody>
      </p:sp>
      <p:sp>
        <p:nvSpPr>
          <p:cNvPr id="7174" name="12 CuadroTexto"/>
          <p:cNvSpPr txBox="1">
            <a:spLocks noChangeArrowheads="1"/>
          </p:cNvSpPr>
          <p:nvPr/>
        </p:nvSpPr>
        <p:spPr bwMode="auto">
          <a:xfrm>
            <a:off x="642938" y="1571625"/>
            <a:ext cx="3159125" cy="368300"/>
          </a:xfrm>
          <a:prstGeom prst="rect">
            <a:avLst/>
          </a:prstGeom>
          <a:noFill/>
          <a:ln w="9525">
            <a:noFill/>
            <a:miter lim="800000"/>
            <a:headEnd/>
            <a:tailEnd/>
          </a:ln>
        </p:spPr>
        <p:txBody>
          <a:bodyPr>
            <a:spAutoFit/>
          </a:bodyPr>
          <a:lstStyle/>
          <a:p>
            <a:r>
              <a:rPr lang="es-MX" altLang="es-PA" dirty="0">
                <a:solidFill>
                  <a:srgbClr val="44546A"/>
                </a:solidFill>
                <a:latin typeface="Trebuchet MS"/>
                <a:cs typeface="Trebuchet MS"/>
              </a:rPr>
              <a:t>Investment Grade in Panama</a:t>
            </a:r>
            <a:endParaRPr lang="es-PA" altLang="es-PA" dirty="0">
              <a:solidFill>
                <a:srgbClr val="44546A"/>
              </a:solidFill>
              <a:latin typeface="Trebuchet MS"/>
              <a:cs typeface="Trebuchet MS"/>
            </a:endParaRPr>
          </a:p>
        </p:txBody>
      </p:sp>
      <p:sp>
        <p:nvSpPr>
          <p:cNvPr id="7175" name="13 CuadroTexto"/>
          <p:cNvSpPr txBox="1">
            <a:spLocks noChangeArrowheads="1"/>
          </p:cNvSpPr>
          <p:nvPr/>
        </p:nvSpPr>
        <p:spPr bwMode="auto">
          <a:xfrm>
            <a:off x="4104792" y="1269604"/>
            <a:ext cx="4929187" cy="923330"/>
          </a:xfrm>
          <a:prstGeom prst="rect">
            <a:avLst/>
          </a:prstGeom>
          <a:noFill/>
          <a:ln w="9525">
            <a:noFill/>
            <a:miter lim="800000"/>
            <a:headEnd/>
            <a:tailEnd/>
          </a:ln>
        </p:spPr>
        <p:txBody>
          <a:bodyPr>
            <a:spAutoFit/>
          </a:bodyPr>
          <a:lstStyle/>
          <a:p>
            <a:r>
              <a:rPr lang="en-US" altLang="es-PA" dirty="0">
                <a:solidFill>
                  <a:srgbClr val="44546A"/>
                </a:solidFill>
                <a:latin typeface="Trebuchet MS"/>
                <a:cs typeface="Trebuchet MS"/>
              </a:rPr>
              <a:t>Panama still as the second most competitive economy in Latin American and the Caribbean</a:t>
            </a:r>
            <a:r>
              <a:rPr lang="es-MX" altLang="es-PA" dirty="0">
                <a:solidFill>
                  <a:srgbClr val="44546A"/>
                </a:solidFill>
                <a:latin typeface="Trebuchet MS"/>
                <a:cs typeface="Trebuchet MS"/>
              </a:rPr>
              <a:t>.</a:t>
            </a:r>
            <a:endParaRPr lang="es-PA" altLang="es-PA" dirty="0">
              <a:solidFill>
                <a:srgbClr val="44546A"/>
              </a:solidFill>
              <a:latin typeface="Trebuchet MS"/>
              <a:cs typeface="Trebuchet MS"/>
            </a:endParaRPr>
          </a:p>
        </p:txBody>
      </p:sp>
      <p:sp>
        <p:nvSpPr>
          <p:cNvPr id="7176" name="14 CuadroTexto"/>
          <p:cNvSpPr txBox="1">
            <a:spLocks noChangeArrowheads="1"/>
          </p:cNvSpPr>
          <p:nvPr/>
        </p:nvSpPr>
        <p:spPr bwMode="auto">
          <a:xfrm>
            <a:off x="395536" y="5356225"/>
            <a:ext cx="3819277" cy="738664"/>
          </a:xfrm>
          <a:prstGeom prst="rect">
            <a:avLst/>
          </a:prstGeom>
          <a:noFill/>
          <a:ln w="9525">
            <a:noFill/>
            <a:miter lim="800000"/>
            <a:headEnd/>
            <a:tailEnd/>
          </a:ln>
        </p:spPr>
        <p:txBody>
          <a:bodyPr wrap="square">
            <a:spAutoFit/>
          </a:bodyPr>
          <a:lstStyle/>
          <a:p>
            <a:pPr algn="just"/>
            <a:r>
              <a:rPr lang="es-MX" altLang="es-PA" sz="1400" dirty="0">
                <a:solidFill>
                  <a:srgbClr val="44546A"/>
                </a:solidFill>
                <a:latin typeface="Trebuchet MS"/>
                <a:cs typeface="Trebuchet MS"/>
              </a:rPr>
              <a:t>Top sovereign risk qualifiers have placed Panama under favorable perspectives since 2010.</a:t>
            </a:r>
            <a:endParaRPr lang="es-PA" altLang="es-PA" sz="1400" dirty="0">
              <a:solidFill>
                <a:srgbClr val="44546A"/>
              </a:solidFill>
              <a:latin typeface="Trebuchet MS"/>
              <a:cs typeface="Trebuchet MS"/>
            </a:endParaRPr>
          </a:p>
        </p:txBody>
      </p:sp>
      <p:sp>
        <p:nvSpPr>
          <p:cNvPr id="7177" name="12 CuadroTexto"/>
          <p:cNvSpPr txBox="1">
            <a:spLocks noChangeArrowheads="1"/>
          </p:cNvSpPr>
          <p:nvPr/>
        </p:nvSpPr>
        <p:spPr bwMode="auto">
          <a:xfrm>
            <a:off x="4225785" y="2966393"/>
            <a:ext cx="4714875" cy="261937"/>
          </a:xfrm>
          <a:prstGeom prst="rect">
            <a:avLst/>
          </a:prstGeom>
          <a:noFill/>
          <a:ln w="9525">
            <a:noFill/>
            <a:miter lim="800000"/>
            <a:headEnd/>
            <a:tailEnd/>
          </a:ln>
        </p:spPr>
        <p:txBody>
          <a:bodyPr>
            <a:spAutoFit/>
          </a:bodyPr>
          <a:lstStyle/>
          <a:p>
            <a:r>
              <a:rPr lang="es-PA" altLang="es-PA" sz="1100" b="1" dirty="0" err="1"/>
              <a:t>Source</a:t>
            </a:r>
            <a:r>
              <a:rPr lang="es-PA" altLang="es-PA" sz="1100" b="1" dirty="0"/>
              <a:t>:</a:t>
            </a:r>
            <a:r>
              <a:rPr lang="es-PA" altLang="es-PA" sz="1100" dirty="0"/>
              <a:t> Global </a:t>
            </a:r>
            <a:r>
              <a:rPr lang="es-PA" altLang="es-PA" sz="1100" dirty="0" err="1"/>
              <a:t>Competitiveness</a:t>
            </a:r>
            <a:r>
              <a:rPr lang="es-PA" altLang="es-PA" sz="1100" dirty="0"/>
              <a:t> </a:t>
            </a:r>
            <a:r>
              <a:rPr lang="es-PA" altLang="es-PA" sz="1100" dirty="0" err="1"/>
              <a:t>Index</a:t>
            </a:r>
            <a:r>
              <a:rPr lang="es-PA" altLang="es-PA" sz="1100" dirty="0"/>
              <a:t> 2014-2015 / </a:t>
            </a:r>
            <a:r>
              <a:rPr lang="es-PA" altLang="es-PA" sz="1100" dirty="0" err="1"/>
              <a:t>World</a:t>
            </a:r>
            <a:r>
              <a:rPr lang="es-PA" altLang="es-PA" sz="1100" dirty="0"/>
              <a:t> </a:t>
            </a:r>
            <a:r>
              <a:rPr lang="es-PA" altLang="es-PA" sz="1100" dirty="0" err="1"/>
              <a:t>Economic</a:t>
            </a:r>
            <a:r>
              <a:rPr lang="es-PA" altLang="es-PA" sz="1100" dirty="0"/>
              <a:t> </a:t>
            </a:r>
            <a:r>
              <a:rPr lang="es-PA" altLang="es-PA" sz="1100" dirty="0" err="1"/>
              <a:t>Forum</a:t>
            </a:r>
            <a:r>
              <a:rPr lang="es-PA" altLang="es-PA" sz="1100" dirty="0"/>
              <a:t> </a:t>
            </a:r>
          </a:p>
        </p:txBody>
      </p:sp>
      <p:sp>
        <p:nvSpPr>
          <p:cNvPr id="14" name="13 Rectángulo"/>
          <p:cNvSpPr/>
          <p:nvPr/>
        </p:nvSpPr>
        <p:spPr>
          <a:xfrm>
            <a:off x="-185762" y="-56506"/>
            <a:ext cx="5892849" cy="1077913"/>
          </a:xfrm>
          <a:prstGeom prst="rect">
            <a:avLst/>
          </a:prstGeom>
        </p:spPr>
        <p:txBody>
          <a:bodyPr wrap="square">
            <a:spAutoFit/>
          </a:bodyPr>
          <a:lstStyle/>
          <a:p>
            <a:pPr algn="ctr">
              <a:defRPr/>
            </a:pPr>
            <a:r>
              <a:rPr lang="en-US" sz="3200" b="1" dirty="0">
                <a:solidFill>
                  <a:schemeClr val="bg1"/>
                </a:solidFill>
                <a:effectLst>
                  <a:outerShdw blurRad="38100" dist="38100" dir="2700000" algn="tl">
                    <a:srgbClr val="000000">
                      <a:alpha val="43137"/>
                    </a:srgbClr>
                  </a:outerShdw>
                </a:effectLst>
                <a:latin typeface="Trebuchet MS"/>
                <a:cs typeface="Trebuchet MS"/>
              </a:rPr>
              <a:t>Competitiveness and Investment Grade</a:t>
            </a:r>
            <a:endParaRPr lang="en-US" sz="3200" dirty="0">
              <a:solidFill>
                <a:schemeClr val="bg1"/>
              </a:solidFill>
              <a:effectLst>
                <a:outerShdw blurRad="38100" dist="38100" dir="2700000" algn="tl">
                  <a:srgbClr val="000000">
                    <a:alpha val="43137"/>
                  </a:srgbClr>
                </a:outerShdw>
              </a:effectLst>
              <a:latin typeface="Trebuchet MS"/>
              <a:cs typeface="Trebuchet MS"/>
            </a:endParaRPr>
          </a:p>
        </p:txBody>
      </p:sp>
      <p:sp>
        <p:nvSpPr>
          <p:cNvPr id="12" name="11 CuadroTexto"/>
          <p:cNvSpPr txBox="1">
            <a:spLocks noChangeArrowheads="1"/>
          </p:cNvSpPr>
          <p:nvPr/>
        </p:nvSpPr>
        <p:spPr bwMode="auto">
          <a:xfrm>
            <a:off x="5707087" y="2073186"/>
            <a:ext cx="936111" cy="369332"/>
          </a:xfrm>
          <a:prstGeom prst="rect">
            <a:avLst/>
          </a:prstGeom>
          <a:noFill/>
          <a:ln w="9525">
            <a:noFill/>
            <a:miter lim="800000"/>
            <a:headEnd/>
            <a:tailEnd/>
          </a:ln>
        </p:spPr>
        <p:txBody>
          <a:bodyPr wrap="none">
            <a:spAutoFit/>
          </a:bodyPr>
          <a:lstStyle/>
          <a:p>
            <a:r>
              <a:rPr lang="es-PA" altLang="es-PA" dirty="0"/>
              <a:t>1. </a:t>
            </a:r>
            <a:r>
              <a:rPr lang="es-PA" altLang="es-PA" dirty="0">
                <a:latin typeface="Trebuchet MS"/>
                <a:cs typeface="Trebuchet MS"/>
              </a:rPr>
              <a:t>Chile</a:t>
            </a:r>
          </a:p>
        </p:txBody>
      </p:sp>
      <p:sp>
        <p:nvSpPr>
          <p:cNvPr id="13" name="12 CuadroTexto"/>
          <p:cNvSpPr txBox="1">
            <a:spLocks noChangeArrowheads="1"/>
          </p:cNvSpPr>
          <p:nvPr/>
        </p:nvSpPr>
        <p:spPr bwMode="auto">
          <a:xfrm>
            <a:off x="5707087" y="2346792"/>
            <a:ext cx="1249060" cy="369332"/>
          </a:xfrm>
          <a:prstGeom prst="rect">
            <a:avLst/>
          </a:prstGeom>
          <a:noFill/>
          <a:ln w="9525">
            <a:noFill/>
            <a:miter lim="800000"/>
            <a:headEnd/>
            <a:tailEnd/>
          </a:ln>
        </p:spPr>
        <p:txBody>
          <a:bodyPr wrap="none">
            <a:spAutoFit/>
          </a:bodyPr>
          <a:lstStyle/>
          <a:p>
            <a:r>
              <a:rPr lang="es-PA" altLang="es-PA" b="1" dirty="0"/>
              <a:t>2. </a:t>
            </a:r>
            <a:r>
              <a:rPr lang="es-PA" altLang="es-PA" b="1" dirty="0">
                <a:latin typeface="Trebuchet MS"/>
                <a:cs typeface="Trebuchet MS"/>
              </a:rPr>
              <a:t>Panama</a:t>
            </a:r>
          </a:p>
        </p:txBody>
      </p:sp>
      <p:sp>
        <p:nvSpPr>
          <p:cNvPr id="15" name="14 CuadroTexto"/>
          <p:cNvSpPr txBox="1">
            <a:spLocks noChangeArrowheads="1"/>
          </p:cNvSpPr>
          <p:nvPr/>
        </p:nvSpPr>
        <p:spPr bwMode="auto">
          <a:xfrm>
            <a:off x="5707087" y="2567265"/>
            <a:ext cx="1423023" cy="369332"/>
          </a:xfrm>
          <a:prstGeom prst="rect">
            <a:avLst/>
          </a:prstGeom>
          <a:noFill/>
          <a:ln w="9525">
            <a:noFill/>
            <a:miter lim="800000"/>
            <a:headEnd/>
            <a:tailEnd/>
          </a:ln>
        </p:spPr>
        <p:txBody>
          <a:bodyPr wrap="none">
            <a:spAutoFit/>
          </a:bodyPr>
          <a:lstStyle/>
          <a:p>
            <a:r>
              <a:rPr lang="es-PA" altLang="es-PA" dirty="0"/>
              <a:t>3. Costa </a:t>
            </a:r>
            <a:r>
              <a:rPr lang="es-PA" altLang="es-PA" dirty="0">
                <a:latin typeface="Trebuchet MS"/>
                <a:cs typeface="Trebuchet MS"/>
              </a:rPr>
              <a:t>Rica</a:t>
            </a:r>
          </a:p>
        </p:txBody>
      </p:sp>
      <p:sp>
        <p:nvSpPr>
          <p:cNvPr id="2" name="TextBox 1"/>
          <p:cNvSpPr txBox="1"/>
          <p:nvPr/>
        </p:nvSpPr>
        <p:spPr>
          <a:xfrm>
            <a:off x="4283967" y="3501008"/>
            <a:ext cx="4750011" cy="3108543"/>
          </a:xfrm>
          <a:prstGeom prst="rect">
            <a:avLst/>
          </a:prstGeom>
          <a:noFill/>
        </p:spPr>
        <p:txBody>
          <a:bodyPr wrap="square" rtlCol="0">
            <a:spAutoFit/>
          </a:bodyPr>
          <a:lstStyle/>
          <a:p>
            <a:pPr lvl="0" eaLnBrk="0" hangingPunct="0"/>
            <a:r>
              <a:rPr lang="fr-FR" altLang="fr-FR" sz="1400" b="1" dirty="0" smtClean="0">
                <a:solidFill>
                  <a:srgbClr val="44546A"/>
                </a:solidFill>
                <a:latin typeface="Trebuchet MS"/>
                <a:cs typeface="Trebuchet MS"/>
              </a:rPr>
              <a:t>2015-2016 </a:t>
            </a:r>
            <a:r>
              <a:rPr lang="fr-FR" altLang="fr-FR" sz="1400" b="1" dirty="0">
                <a:solidFill>
                  <a:srgbClr val="44546A"/>
                </a:solidFill>
                <a:latin typeface="Trebuchet MS"/>
                <a:cs typeface="Trebuchet MS"/>
              </a:rPr>
              <a:t>Global </a:t>
            </a:r>
            <a:r>
              <a:rPr lang="fr-FR" altLang="fr-FR" sz="1400" b="1" dirty="0" err="1">
                <a:solidFill>
                  <a:srgbClr val="44546A"/>
                </a:solidFill>
                <a:latin typeface="Trebuchet MS"/>
                <a:cs typeface="Trebuchet MS"/>
              </a:rPr>
              <a:t>Competitiveness</a:t>
            </a:r>
            <a:r>
              <a:rPr lang="fr-FR" altLang="fr-FR" sz="1400" b="1" dirty="0">
                <a:solidFill>
                  <a:srgbClr val="44546A"/>
                </a:solidFill>
                <a:latin typeface="Trebuchet MS"/>
                <a:cs typeface="Trebuchet MS"/>
              </a:rPr>
              <a:t> </a:t>
            </a:r>
            <a:r>
              <a:rPr lang="fr-FR" altLang="fr-FR" sz="1400" b="1" dirty="0" smtClean="0">
                <a:solidFill>
                  <a:srgbClr val="44546A"/>
                </a:solidFill>
                <a:latin typeface="Trebuchet MS"/>
                <a:cs typeface="Trebuchet MS"/>
              </a:rPr>
              <a:t>Index:</a:t>
            </a:r>
          </a:p>
          <a:p>
            <a:pPr lvl="0" eaLnBrk="0" hangingPunct="0"/>
            <a:endParaRPr lang="fr-FR" altLang="fr-FR" sz="1400" dirty="0" smtClean="0">
              <a:solidFill>
                <a:srgbClr val="44546A"/>
              </a:solidFill>
              <a:latin typeface="Trebuchet MS"/>
              <a:cs typeface="Trebuchet MS"/>
            </a:endParaRPr>
          </a:p>
          <a:p>
            <a:pPr marL="285750" lvl="0" indent="-285750" algn="just" eaLnBrk="0" hangingPunct="0">
              <a:buFont typeface="Wingdings" panose="05000000000000000000" pitchFamily="2" charset="2"/>
              <a:buChar char="ü"/>
            </a:pPr>
            <a:r>
              <a:rPr lang="fr-FR" altLang="fr-FR" sz="1400" dirty="0" smtClean="0">
                <a:solidFill>
                  <a:srgbClr val="44546A"/>
                </a:solidFill>
                <a:latin typeface="Trebuchet MS"/>
                <a:cs typeface="Trebuchet MS"/>
              </a:rPr>
              <a:t>Port </a:t>
            </a:r>
            <a:r>
              <a:rPr lang="fr-FR" altLang="fr-FR" sz="1400" dirty="0">
                <a:solidFill>
                  <a:srgbClr val="44546A"/>
                </a:solidFill>
                <a:latin typeface="Trebuchet MS"/>
                <a:cs typeface="Trebuchet MS"/>
              </a:rPr>
              <a:t>and </a:t>
            </a:r>
            <a:r>
              <a:rPr lang="fr-FR" altLang="fr-FR" sz="1400" dirty="0" err="1">
                <a:solidFill>
                  <a:srgbClr val="44546A"/>
                </a:solidFill>
                <a:latin typeface="Trebuchet MS"/>
                <a:cs typeface="Trebuchet MS"/>
              </a:rPr>
              <a:t>airport</a:t>
            </a:r>
            <a:r>
              <a:rPr lang="fr-FR" altLang="fr-FR" sz="1400" dirty="0">
                <a:solidFill>
                  <a:srgbClr val="44546A"/>
                </a:solidFill>
                <a:latin typeface="Trebuchet MS"/>
                <a:cs typeface="Trebuchet MS"/>
              </a:rPr>
              <a:t> infrastructure </a:t>
            </a:r>
            <a:r>
              <a:rPr lang="fr-FR" altLang="fr-FR" sz="1400" dirty="0" err="1">
                <a:solidFill>
                  <a:srgbClr val="44546A"/>
                </a:solidFill>
                <a:latin typeface="Trebuchet MS"/>
                <a:cs typeface="Trebuchet MS"/>
              </a:rPr>
              <a:t>ranking</a:t>
            </a:r>
            <a:r>
              <a:rPr lang="fr-FR" altLang="fr-FR" sz="1400" dirty="0">
                <a:solidFill>
                  <a:srgbClr val="44546A"/>
                </a:solidFill>
                <a:latin typeface="Trebuchet MS"/>
                <a:cs typeface="Trebuchet MS"/>
              </a:rPr>
              <a:t> </a:t>
            </a:r>
            <a:r>
              <a:rPr lang="fr-FR" altLang="fr-FR" sz="1400" dirty="0" err="1">
                <a:solidFill>
                  <a:srgbClr val="44546A"/>
                </a:solidFill>
                <a:latin typeface="Trebuchet MS"/>
                <a:cs typeface="Trebuchet MS"/>
              </a:rPr>
              <a:t>among</a:t>
            </a:r>
            <a:r>
              <a:rPr lang="fr-FR" altLang="fr-FR" sz="1400" dirty="0">
                <a:solidFill>
                  <a:srgbClr val="44546A"/>
                </a:solidFill>
                <a:latin typeface="Trebuchet MS"/>
                <a:cs typeface="Trebuchet MS"/>
              </a:rPr>
              <a:t> the 10 best in the </a:t>
            </a:r>
            <a:r>
              <a:rPr lang="fr-FR" altLang="fr-FR" sz="1400" dirty="0" smtClean="0">
                <a:solidFill>
                  <a:srgbClr val="44546A"/>
                </a:solidFill>
                <a:latin typeface="Trebuchet MS"/>
                <a:cs typeface="Trebuchet MS"/>
              </a:rPr>
              <a:t>world, </a:t>
            </a:r>
            <a:r>
              <a:rPr lang="fr-FR" altLang="fr-FR" sz="1400" dirty="0" err="1">
                <a:solidFill>
                  <a:srgbClr val="44546A"/>
                </a:solidFill>
                <a:latin typeface="Trebuchet MS"/>
                <a:cs typeface="Trebuchet MS"/>
              </a:rPr>
              <a:t>thanks</a:t>
            </a:r>
            <a:r>
              <a:rPr lang="fr-FR" altLang="fr-FR" sz="1400" dirty="0">
                <a:solidFill>
                  <a:srgbClr val="44546A"/>
                </a:solidFill>
                <a:latin typeface="Trebuchet MS"/>
                <a:cs typeface="Trebuchet MS"/>
              </a:rPr>
              <a:t> to the </a:t>
            </a:r>
            <a:r>
              <a:rPr lang="fr-FR" altLang="fr-FR" sz="1400" dirty="0" err="1">
                <a:solidFill>
                  <a:srgbClr val="44546A"/>
                </a:solidFill>
                <a:latin typeface="Trebuchet MS"/>
                <a:cs typeface="Trebuchet MS"/>
              </a:rPr>
              <a:t>logistics</a:t>
            </a:r>
            <a:r>
              <a:rPr lang="fr-FR" altLang="fr-FR" sz="1400" dirty="0">
                <a:solidFill>
                  <a:srgbClr val="44546A"/>
                </a:solidFill>
                <a:latin typeface="Trebuchet MS"/>
                <a:cs typeface="Trebuchet MS"/>
              </a:rPr>
              <a:t> hub </a:t>
            </a:r>
            <a:r>
              <a:rPr lang="fr-FR" altLang="fr-FR" sz="1400" dirty="0" err="1" smtClean="0">
                <a:solidFill>
                  <a:srgbClr val="44546A"/>
                </a:solidFill>
                <a:latin typeface="Trebuchet MS"/>
                <a:cs typeface="Trebuchet MS"/>
              </a:rPr>
              <a:t>that</a:t>
            </a:r>
            <a:r>
              <a:rPr lang="fr-FR" altLang="fr-FR" sz="1400" dirty="0" smtClean="0">
                <a:solidFill>
                  <a:srgbClr val="44546A"/>
                </a:solidFill>
                <a:latin typeface="Trebuchet MS"/>
                <a:cs typeface="Trebuchet MS"/>
              </a:rPr>
              <a:t> has </a:t>
            </a:r>
            <a:r>
              <a:rPr lang="fr-FR" altLang="fr-FR" sz="1400" dirty="0">
                <a:solidFill>
                  <a:srgbClr val="44546A"/>
                </a:solidFill>
                <a:latin typeface="Trebuchet MS"/>
                <a:cs typeface="Trebuchet MS"/>
              </a:rPr>
              <a:t>been </a:t>
            </a:r>
            <a:r>
              <a:rPr lang="fr-FR" altLang="fr-FR" sz="1400" dirty="0" err="1">
                <a:solidFill>
                  <a:srgbClr val="44546A"/>
                </a:solidFill>
                <a:latin typeface="Trebuchet MS"/>
                <a:cs typeface="Trebuchet MS"/>
              </a:rPr>
              <a:t>strengthened</a:t>
            </a:r>
            <a:r>
              <a:rPr lang="fr-FR" altLang="fr-FR" sz="1400" dirty="0">
                <a:solidFill>
                  <a:srgbClr val="44546A"/>
                </a:solidFill>
                <a:latin typeface="Trebuchet MS"/>
                <a:cs typeface="Trebuchet MS"/>
              </a:rPr>
              <a:t> </a:t>
            </a:r>
            <a:r>
              <a:rPr lang="fr-FR" altLang="fr-FR" sz="1400" dirty="0" err="1">
                <a:solidFill>
                  <a:srgbClr val="44546A"/>
                </a:solidFill>
                <a:latin typeface="Trebuchet MS"/>
                <a:cs typeface="Trebuchet MS"/>
              </a:rPr>
              <a:t>with</a:t>
            </a:r>
            <a:r>
              <a:rPr lang="fr-FR" altLang="fr-FR" sz="1400" dirty="0">
                <a:solidFill>
                  <a:srgbClr val="44546A"/>
                </a:solidFill>
                <a:latin typeface="Trebuchet MS"/>
                <a:cs typeface="Trebuchet MS"/>
              </a:rPr>
              <a:t> the </a:t>
            </a:r>
            <a:r>
              <a:rPr lang="fr-FR" altLang="fr-FR" sz="1400" dirty="0" smtClean="0">
                <a:solidFill>
                  <a:srgbClr val="44546A"/>
                </a:solidFill>
                <a:latin typeface="Trebuchet MS"/>
                <a:cs typeface="Trebuchet MS"/>
              </a:rPr>
              <a:t>expansions of the Panama </a:t>
            </a:r>
            <a:r>
              <a:rPr lang="fr-FR" altLang="fr-FR" sz="1400" dirty="0">
                <a:solidFill>
                  <a:srgbClr val="44546A"/>
                </a:solidFill>
                <a:latin typeface="Trebuchet MS"/>
                <a:cs typeface="Trebuchet MS"/>
              </a:rPr>
              <a:t>Canal </a:t>
            </a:r>
            <a:r>
              <a:rPr lang="fr-FR" altLang="fr-FR" sz="1400" dirty="0" smtClean="0">
                <a:solidFill>
                  <a:srgbClr val="44546A"/>
                </a:solidFill>
                <a:latin typeface="Trebuchet MS"/>
                <a:cs typeface="Trebuchet MS"/>
              </a:rPr>
              <a:t>and the </a:t>
            </a:r>
            <a:r>
              <a:rPr lang="fr-FR" altLang="fr-FR" sz="1400" dirty="0" err="1" smtClean="0">
                <a:solidFill>
                  <a:srgbClr val="44546A"/>
                </a:solidFill>
                <a:latin typeface="Trebuchet MS"/>
                <a:cs typeface="Trebuchet MS"/>
              </a:rPr>
              <a:t>Tocumen</a:t>
            </a:r>
            <a:r>
              <a:rPr lang="fr-FR" altLang="fr-FR" sz="1400" dirty="0" smtClean="0">
                <a:solidFill>
                  <a:srgbClr val="44546A"/>
                </a:solidFill>
                <a:latin typeface="Trebuchet MS"/>
                <a:cs typeface="Trebuchet MS"/>
              </a:rPr>
              <a:t> </a:t>
            </a:r>
            <a:r>
              <a:rPr lang="fr-FR" altLang="fr-FR" sz="1400" dirty="0">
                <a:solidFill>
                  <a:srgbClr val="44546A"/>
                </a:solidFill>
                <a:latin typeface="Trebuchet MS"/>
                <a:cs typeface="Trebuchet MS"/>
              </a:rPr>
              <a:t>International </a:t>
            </a:r>
            <a:r>
              <a:rPr lang="fr-FR" altLang="fr-FR" sz="1400" dirty="0" smtClean="0">
                <a:solidFill>
                  <a:srgbClr val="44546A"/>
                </a:solidFill>
                <a:latin typeface="Trebuchet MS"/>
                <a:cs typeface="Trebuchet MS"/>
              </a:rPr>
              <a:t>Airport.</a:t>
            </a:r>
          </a:p>
          <a:p>
            <a:pPr lvl="0" algn="just" eaLnBrk="0" hangingPunct="0"/>
            <a:endParaRPr lang="fr-FR" altLang="fr-FR" sz="1400" dirty="0" smtClean="0">
              <a:solidFill>
                <a:srgbClr val="44546A"/>
              </a:solidFill>
              <a:latin typeface="Trebuchet MS"/>
              <a:cs typeface="Trebuchet MS"/>
            </a:endParaRPr>
          </a:p>
          <a:p>
            <a:pPr marL="285750" lvl="0" indent="-285750" algn="just" eaLnBrk="0" hangingPunct="0">
              <a:buFont typeface="Wingdings" panose="05000000000000000000" pitchFamily="2" charset="2"/>
              <a:buChar char="ü"/>
            </a:pPr>
            <a:r>
              <a:rPr lang="fr-FR" altLang="fr-FR" sz="1400" dirty="0" smtClean="0">
                <a:solidFill>
                  <a:srgbClr val="44546A"/>
                </a:solidFill>
                <a:latin typeface="Trebuchet MS"/>
                <a:cs typeface="Trebuchet MS"/>
              </a:rPr>
              <a:t>In </a:t>
            </a:r>
            <a:r>
              <a:rPr lang="fr-FR" altLang="fr-FR" sz="1400" dirty="0" err="1">
                <a:solidFill>
                  <a:srgbClr val="44546A"/>
                </a:solidFill>
                <a:latin typeface="Trebuchet MS"/>
                <a:cs typeface="Trebuchet MS"/>
              </a:rPr>
              <a:t>financial</a:t>
            </a:r>
            <a:r>
              <a:rPr lang="fr-FR" altLang="fr-FR" sz="1400" dirty="0">
                <a:solidFill>
                  <a:srgbClr val="44546A"/>
                </a:solidFill>
                <a:latin typeface="Trebuchet MS"/>
                <a:cs typeface="Trebuchet MS"/>
              </a:rPr>
              <a:t> </a:t>
            </a:r>
            <a:r>
              <a:rPr lang="fr-FR" altLang="fr-FR" sz="1400" dirty="0" err="1">
                <a:solidFill>
                  <a:srgbClr val="44546A"/>
                </a:solidFill>
                <a:latin typeface="Trebuchet MS"/>
                <a:cs typeface="Trebuchet MS"/>
              </a:rPr>
              <a:t>market</a:t>
            </a:r>
            <a:r>
              <a:rPr lang="fr-FR" altLang="fr-FR" sz="1400" dirty="0">
                <a:solidFill>
                  <a:srgbClr val="44546A"/>
                </a:solidFill>
                <a:latin typeface="Trebuchet MS"/>
                <a:cs typeface="Trebuchet MS"/>
              </a:rPr>
              <a:t> </a:t>
            </a:r>
            <a:r>
              <a:rPr lang="fr-FR" altLang="fr-FR" sz="1400" dirty="0" smtClean="0">
                <a:solidFill>
                  <a:srgbClr val="44546A"/>
                </a:solidFill>
                <a:latin typeface="Trebuchet MS"/>
                <a:cs typeface="Trebuchet MS"/>
              </a:rPr>
              <a:t>sophistication, </a:t>
            </a:r>
            <a:r>
              <a:rPr lang="fr-FR" altLang="fr-FR" sz="1400" dirty="0">
                <a:solidFill>
                  <a:srgbClr val="44546A"/>
                </a:solidFill>
                <a:latin typeface="Trebuchet MS"/>
                <a:cs typeface="Trebuchet MS"/>
              </a:rPr>
              <a:t>Panama </a:t>
            </a:r>
            <a:r>
              <a:rPr lang="fr-FR" altLang="fr-FR" sz="1400" dirty="0" err="1">
                <a:solidFill>
                  <a:srgbClr val="44546A"/>
                </a:solidFill>
                <a:latin typeface="Trebuchet MS"/>
                <a:cs typeface="Trebuchet MS"/>
              </a:rPr>
              <a:t>occupies</a:t>
            </a:r>
            <a:r>
              <a:rPr lang="fr-FR" altLang="fr-FR" sz="1400" dirty="0">
                <a:solidFill>
                  <a:srgbClr val="44546A"/>
                </a:solidFill>
                <a:latin typeface="Trebuchet MS"/>
                <a:cs typeface="Trebuchet MS"/>
              </a:rPr>
              <a:t> the 15th position </a:t>
            </a:r>
            <a:r>
              <a:rPr lang="fr-FR" altLang="fr-FR" sz="1400" dirty="0" err="1" smtClean="0">
                <a:solidFill>
                  <a:srgbClr val="44546A"/>
                </a:solidFill>
                <a:latin typeface="Trebuchet MS"/>
                <a:cs typeface="Trebuchet MS"/>
              </a:rPr>
              <a:t>worldwide</a:t>
            </a:r>
            <a:r>
              <a:rPr lang="fr-FR" altLang="fr-FR" sz="1400" dirty="0" smtClean="0">
                <a:solidFill>
                  <a:srgbClr val="44546A"/>
                </a:solidFill>
                <a:latin typeface="Trebuchet MS"/>
                <a:cs typeface="Trebuchet MS"/>
              </a:rPr>
              <a:t>, </a:t>
            </a:r>
            <a:r>
              <a:rPr lang="fr-FR" altLang="fr-FR" sz="1400" dirty="0" err="1">
                <a:solidFill>
                  <a:srgbClr val="44546A"/>
                </a:solidFill>
                <a:latin typeface="Trebuchet MS"/>
                <a:cs typeface="Trebuchet MS"/>
              </a:rPr>
              <a:t>demonstrating</a:t>
            </a:r>
            <a:r>
              <a:rPr lang="fr-FR" altLang="fr-FR" sz="1400" dirty="0">
                <a:solidFill>
                  <a:srgbClr val="44546A"/>
                </a:solidFill>
                <a:latin typeface="Trebuchet MS"/>
                <a:cs typeface="Trebuchet MS"/>
              </a:rPr>
              <a:t> confidence and a </a:t>
            </a:r>
            <a:r>
              <a:rPr lang="fr-FR" altLang="fr-FR" sz="1400" dirty="0" err="1">
                <a:solidFill>
                  <a:srgbClr val="44546A"/>
                </a:solidFill>
                <a:latin typeface="Trebuchet MS"/>
                <a:cs typeface="Trebuchet MS"/>
              </a:rPr>
              <a:t>robust</a:t>
            </a:r>
            <a:r>
              <a:rPr lang="fr-FR" altLang="fr-FR" sz="1400" dirty="0">
                <a:solidFill>
                  <a:srgbClr val="44546A"/>
                </a:solidFill>
                <a:latin typeface="Trebuchet MS"/>
                <a:cs typeface="Trebuchet MS"/>
              </a:rPr>
              <a:t> </a:t>
            </a:r>
            <a:r>
              <a:rPr lang="fr-FR" altLang="fr-FR" sz="1400" dirty="0" err="1">
                <a:solidFill>
                  <a:srgbClr val="44546A"/>
                </a:solidFill>
                <a:latin typeface="Trebuchet MS"/>
                <a:cs typeface="Trebuchet MS"/>
              </a:rPr>
              <a:t>financial</a:t>
            </a:r>
            <a:r>
              <a:rPr lang="fr-FR" altLang="fr-FR" sz="1400" dirty="0">
                <a:solidFill>
                  <a:srgbClr val="44546A"/>
                </a:solidFill>
                <a:latin typeface="Trebuchet MS"/>
                <a:cs typeface="Trebuchet MS"/>
              </a:rPr>
              <a:t> </a:t>
            </a:r>
            <a:r>
              <a:rPr lang="fr-FR" altLang="fr-FR" sz="1400" dirty="0" smtClean="0">
                <a:solidFill>
                  <a:srgbClr val="44546A"/>
                </a:solidFill>
                <a:latin typeface="Trebuchet MS"/>
                <a:cs typeface="Trebuchet MS"/>
              </a:rPr>
              <a:t>system. </a:t>
            </a:r>
          </a:p>
          <a:p>
            <a:pPr lvl="0" algn="just" eaLnBrk="0" hangingPunct="0"/>
            <a:endParaRPr lang="fr-FR" altLang="fr-FR" sz="1400" dirty="0" smtClean="0">
              <a:solidFill>
                <a:srgbClr val="44546A"/>
              </a:solidFill>
              <a:latin typeface="Trebuchet MS"/>
              <a:cs typeface="Trebuchet MS"/>
            </a:endParaRPr>
          </a:p>
          <a:p>
            <a:pPr marL="285750" lvl="0" indent="-285750" algn="just" eaLnBrk="0" hangingPunct="0">
              <a:buFont typeface="Wingdings" panose="05000000000000000000" pitchFamily="2" charset="2"/>
              <a:buChar char="ü"/>
            </a:pPr>
            <a:r>
              <a:rPr lang="fr-FR" altLang="fr-FR" sz="1400" dirty="0" smtClean="0">
                <a:solidFill>
                  <a:srgbClr val="44546A"/>
                </a:solidFill>
                <a:latin typeface="Trebuchet MS"/>
                <a:cs typeface="Trebuchet MS"/>
              </a:rPr>
              <a:t>High </a:t>
            </a:r>
            <a:r>
              <a:rPr lang="fr-FR" altLang="fr-FR" sz="1400" dirty="0" err="1">
                <a:solidFill>
                  <a:srgbClr val="44546A"/>
                </a:solidFill>
                <a:latin typeface="Trebuchet MS"/>
                <a:cs typeface="Trebuchet MS"/>
              </a:rPr>
              <a:t>level</a:t>
            </a:r>
            <a:r>
              <a:rPr lang="fr-FR" altLang="fr-FR" sz="1400" dirty="0">
                <a:solidFill>
                  <a:srgbClr val="44546A"/>
                </a:solidFill>
                <a:latin typeface="Trebuchet MS"/>
                <a:cs typeface="Trebuchet MS"/>
              </a:rPr>
              <a:t> in </a:t>
            </a:r>
            <a:r>
              <a:rPr lang="fr-FR" altLang="fr-FR" sz="1400" dirty="0" err="1">
                <a:solidFill>
                  <a:srgbClr val="44546A"/>
                </a:solidFill>
                <a:latin typeface="Trebuchet MS"/>
                <a:cs typeface="Trebuchet MS"/>
              </a:rPr>
              <a:t>attracting</a:t>
            </a:r>
            <a:r>
              <a:rPr lang="fr-FR" altLang="fr-FR" sz="1400" dirty="0">
                <a:solidFill>
                  <a:srgbClr val="44546A"/>
                </a:solidFill>
                <a:latin typeface="Trebuchet MS"/>
                <a:cs typeface="Trebuchet MS"/>
              </a:rPr>
              <a:t> </a:t>
            </a:r>
            <a:r>
              <a:rPr lang="fr-FR" altLang="fr-FR" sz="1400" dirty="0" err="1">
                <a:solidFill>
                  <a:srgbClr val="44546A"/>
                </a:solidFill>
                <a:latin typeface="Trebuchet MS"/>
                <a:cs typeface="Trebuchet MS"/>
              </a:rPr>
              <a:t>Foreign</a:t>
            </a:r>
            <a:r>
              <a:rPr lang="fr-FR" altLang="fr-FR" sz="1400" dirty="0">
                <a:solidFill>
                  <a:srgbClr val="44546A"/>
                </a:solidFill>
                <a:latin typeface="Trebuchet MS"/>
                <a:cs typeface="Trebuchet MS"/>
              </a:rPr>
              <a:t> Direct Investment (</a:t>
            </a:r>
            <a:r>
              <a:rPr lang="fr-FR" altLang="fr-FR" sz="1400" dirty="0" smtClean="0">
                <a:solidFill>
                  <a:srgbClr val="44546A"/>
                </a:solidFill>
                <a:latin typeface="Trebuchet MS"/>
                <a:cs typeface="Trebuchet MS"/>
              </a:rPr>
              <a:t>FDI), </a:t>
            </a:r>
            <a:r>
              <a:rPr lang="fr-FR" altLang="fr-FR" sz="1400" dirty="0" err="1">
                <a:solidFill>
                  <a:srgbClr val="44546A"/>
                </a:solidFill>
                <a:latin typeface="Trebuchet MS"/>
                <a:cs typeface="Trebuchet MS"/>
              </a:rPr>
              <a:t>ranking</a:t>
            </a:r>
            <a:r>
              <a:rPr lang="fr-FR" altLang="fr-FR" sz="1400" dirty="0">
                <a:solidFill>
                  <a:srgbClr val="44546A"/>
                </a:solidFill>
                <a:latin typeface="Trebuchet MS"/>
                <a:cs typeface="Trebuchet MS"/>
              </a:rPr>
              <a:t> </a:t>
            </a:r>
            <a:r>
              <a:rPr lang="fr-FR" altLang="fr-FR" sz="1400" dirty="0" err="1">
                <a:solidFill>
                  <a:srgbClr val="44546A"/>
                </a:solidFill>
                <a:latin typeface="Trebuchet MS"/>
                <a:cs typeface="Trebuchet MS"/>
              </a:rPr>
              <a:t>number</a:t>
            </a:r>
            <a:r>
              <a:rPr lang="fr-FR" altLang="fr-FR" sz="1400" dirty="0">
                <a:solidFill>
                  <a:srgbClr val="44546A"/>
                </a:solidFill>
                <a:latin typeface="Trebuchet MS"/>
                <a:cs typeface="Trebuchet MS"/>
              </a:rPr>
              <a:t> 9 </a:t>
            </a:r>
            <a:r>
              <a:rPr lang="fr-FR" altLang="fr-FR" sz="1400" dirty="0" err="1" smtClean="0">
                <a:solidFill>
                  <a:srgbClr val="44546A"/>
                </a:solidFill>
                <a:latin typeface="Trebuchet MS"/>
                <a:cs typeface="Trebuchet MS"/>
              </a:rPr>
              <a:t>worldwide</a:t>
            </a:r>
            <a:r>
              <a:rPr lang="fr-FR" altLang="fr-FR" sz="1400" dirty="0" smtClean="0">
                <a:solidFill>
                  <a:srgbClr val="44546A"/>
                </a:solidFill>
                <a:latin typeface="Trebuchet MS"/>
                <a:cs typeface="Trebuchet MS"/>
              </a:rPr>
              <a:t> </a:t>
            </a:r>
            <a:r>
              <a:rPr lang="fr-FR" altLang="fr-FR" sz="1400" dirty="0">
                <a:solidFill>
                  <a:srgbClr val="44546A"/>
                </a:solidFill>
                <a:latin typeface="Trebuchet MS"/>
                <a:cs typeface="Trebuchet MS"/>
              </a:rPr>
              <a:t>in the Global </a:t>
            </a:r>
            <a:r>
              <a:rPr lang="fr-FR" altLang="fr-FR" sz="1400" dirty="0" err="1">
                <a:solidFill>
                  <a:srgbClr val="44546A"/>
                </a:solidFill>
                <a:latin typeface="Trebuchet MS"/>
                <a:cs typeface="Trebuchet MS"/>
              </a:rPr>
              <a:t>Competitiveness</a:t>
            </a:r>
            <a:r>
              <a:rPr lang="fr-FR" altLang="fr-FR" sz="1400" dirty="0">
                <a:solidFill>
                  <a:srgbClr val="44546A"/>
                </a:solidFill>
                <a:latin typeface="Trebuchet MS"/>
                <a:cs typeface="Trebuchet MS"/>
              </a:rPr>
              <a:t> </a:t>
            </a:r>
            <a:r>
              <a:rPr lang="fr-FR" altLang="fr-FR" sz="1400" dirty="0" smtClean="0">
                <a:solidFill>
                  <a:srgbClr val="44546A"/>
                </a:solidFill>
                <a:latin typeface="Trebuchet MS"/>
                <a:cs typeface="Trebuchet MS"/>
              </a:rPr>
              <a:t>Index. </a:t>
            </a:r>
            <a:endParaRPr lang="fr-FR" altLang="fr-FR" sz="1400" dirty="0">
              <a:solidFill>
                <a:srgbClr val="44546A"/>
              </a:solidFill>
              <a:latin typeface="Trebuchet MS"/>
              <a:cs typeface="Trebuchet MS"/>
            </a:endParaRPr>
          </a:p>
        </p:txBody>
      </p:sp>
      <p:sp>
        <p:nvSpPr>
          <p:cNvPr id="3" name="Rectangle 1"/>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4638829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
                                        <p:tgtEl>
                                          <p:spTgt spid="12"/>
                                        </p:tgtEl>
                                      </p:cBhvr>
                                    </p:animEffect>
                                    <p:anim calcmode="lin" valueType="num">
                                      <p:cBhvr>
                                        <p:cTn id="8" dur="400" fill="hold"/>
                                        <p:tgtEl>
                                          <p:spTgt spid="12"/>
                                        </p:tgtEl>
                                        <p:attrNameLst>
                                          <p:attrName>ppt_x</p:attrName>
                                        </p:attrNameLst>
                                      </p:cBhvr>
                                      <p:tavLst>
                                        <p:tav tm="0">
                                          <p:val>
                                            <p:strVal val="#ppt_x"/>
                                          </p:val>
                                        </p:tav>
                                        <p:tav tm="100000">
                                          <p:val>
                                            <p:strVal val="#ppt_x"/>
                                          </p:val>
                                        </p:tav>
                                      </p:tavLst>
                                    </p:anim>
                                    <p:anim calcmode="lin" valueType="num">
                                      <p:cBhvr>
                                        <p:cTn id="9" dur="400" fill="hold"/>
                                        <p:tgtEl>
                                          <p:spTgt spid="1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000"/>
                            </p:stCondLst>
                            <p:childTnLst>
                              <p:par>
                                <p:cTn id="13" presetID="52"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Scale>
                                      <p:cBhvr>
                                        <p:cTn id="1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3"/>
                                        </p:tgtEl>
                                        <p:attrNameLst>
                                          <p:attrName>ppt_x</p:attrName>
                                          <p:attrName>ppt_y</p:attrName>
                                        </p:attrNameLst>
                                      </p:cBhvr>
                                    </p:animMotion>
                                    <p:animEffect transition="in" filter="fade">
                                      <p:cBhvr>
                                        <p:cTn id="17" dur="1000"/>
                                        <p:tgtEl>
                                          <p:spTgt spid="13"/>
                                        </p:tgtEl>
                                      </p:cBhvr>
                                    </p:animEffect>
                                  </p:childTnLst>
                                </p:cTn>
                              </p:par>
                            </p:childTnLst>
                          </p:cTn>
                        </p:par>
                        <p:par>
                          <p:cTn id="18" fill="hold" nodeType="afterGroup">
                            <p:stCondLst>
                              <p:cond delay="2000"/>
                            </p:stCondLst>
                            <p:childTnLst>
                              <p:par>
                                <p:cTn id="19" presetID="52"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Scale>
                                      <p:cBhvr>
                                        <p:cTn id="21"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5"/>
                                        </p:tgtEl>
                                        <p:attrNameLst>
                                          <p:attrName>ppt_x</p:attrName>
                                          <p:attrName>ppt_y</p:attrName>
                                        </p:attrNameLst>
                                      </p:cBhvr>
                                    </p:animMotion>
                                    <p:animEffect transition="in" filter="fade">
                                      <p:cBhvr>
                                        <p:cTn id="2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3 CuadroTexto"/>
          <p:cNvSpPr txBox="1">
            <a:spLocks noChangeArrowheads="1"/>
          </p:cNvSpPr>
          <p:nvPr/>
        </p:nvSpPr>
        <p:spPr bwMode="auto">
          <a:xfrm>
            <a:off x="2714625" y="5505450"/>
            <a:ext cx="5500688" cy="923925"/>
          </a:xfrm>
          <a:prstGeom prst="rect">
            <a:avLst/>
          </a:prstGeom>
          <a:noFill/>
          <a:ln w="9525">
            <a:noFill/>
            <a:miter lim="800000"/>
            <a:headEnd/>
            <a:tailEnd/>
          </a:ln>
        </p:spPr>
        <p:txBody>
          <a:bodyPr>
            <a:spAutoFit/>
          </a:bodyPr>
          <a:lstStyle/>
          <a:p>
            <a:pPr marL="285750" indent="-285750" algn="just">
              <a:buFont typeface="Arial" charset="0"/>
              <a:buChar char="•"/>
            </a:pPr>
            <a:r>
              <a:rPr lang="es-PA" altLang="es-PA" dirty="0">
                <a:solidFill>
                  <a:srgbClr val="44546A"/>
                </a:solidFill>
                <a:ea typeface="ＭＳ Ｐゴシック" pitchFamily="34" charset="-128"/>
              </a:rPr>
              <a:t>Strategic Geographical Position</a:t>
            </a:r>
          </a:p>
          <a:p>
            <a:pPr marL="285750" indent="-285750" algn="just">
              <a:buFont typeface="Arial" charset="0"/>
              <a:buChar char="•"/>
            </a:pPr>
            <a:r>
              <a:rPr lang="es-MX" altLang="es-PA" dirty="0">
                <a:solidFill>
                  <a:srgbClr val="44546A"/>
                </a:solidFill>
                <a:ea typeface="ＭＳ Ｐゴシック" pitchFamily="34" charset="-128"/>
              </a:rPr>
              <a:t>Transit Hub since XV century</a:t>
            </a:r>
            <a:endParaRPr lang="es-PA" altLang="es-PA" dirty="0">
              <a:solidFill>
                <a:srgbClr val="44546A"/>
              </a:solidFill>
              <a:ea typeface="ＭＳ Ｐゴシック" pitchFamily="34" charset="-128"/>
            </a:endParaRPr>
          </a:p>
          <a:p>
            <a:pPr marL="285750" indent="-285750" algn="just">
              <a:buFont typeface="Arial" charset="0"/>
              <a:buChar char="•"/>
            </a:pPr>
            <a:r>
              <a:rPr lang="es-PA" altLang="es-PA" dirty="0">
                <a:solidFill>
                  <a:srgbClr val="44546A"/>
                </a:solidFill>
                <a:ea typeface="ＭＳ Ｐゴシック" pitchFamily="34" charset="-128"/>
              </a:rPr>
              <a:t>75% service based economy  </a:t>
            </a:r>
            <a:endParaRPr lang="es-ES" altLang="es-PA" dirty="0">
              <a:solidFill>
                <a:srgbClr val="44546A"/>
              </a:solidFill>
              <a:ea typeface="ＭＳ Ｐゴシック" pitchFamily="34" charset="-128"/>
            </a:endParaRPr>
          </a:p>
        </p:txBody>
      </p:sp>
      <p:sp>
        <p:nvSpPr>
          <p:cNvPr id="3" name="Rectangle 2"/>
          <p:cNvSpPr/>
          <p:nvPr/>
        </p:nvSpPr>
        <p:spPr>
          <a:xfrm>
            <a:off x="179512" y="1124744"/>
            <a:ext cx="8785225" cy="707886"/>
          </a:xfrm>
          <a:prstGeom prst="rect">
            <a:avLst/>
          </a:prstGeom>
        </p:spPr>
        <p:txBody>
          <a:bodyPr>
            <a:spAutoFit/>
          </a:bodyPr>
          <a:lstStyle/>
          <a:p>
            <a:pPr algn="ctr">
              <a:defRPr/>
            </a:pPr>
            <a:r>
              <a:rPr lang="es-PA" sz="2000" b="1" dirty="0" err="1">
                <a:solidFill>
                  <a:srgbClr val="44546A"/>
                </a:solidFill>
                <a:effectLst>
                  <a:outerShdw blurRad="38100" dist="38100" dir="2700000" algn="tl">
                    <a:srgbClr val="000000">
                      <a:alpha val="43137"/>
                    </a:srgbClr>
                  </a:outerShdw>
                </a:effectLst>
                <a:latin typeface="Arial" pitchFamily="34" charset="0"/>
                <a:cs typeface="Arial" pitchFamily="34" charset="0"/>
              </a:rPr>
              <a:t>Panama</a:t>
            </a:r>
            <a:r>
              <a:rPr lang="es-PA" sz="2000" b="1" dirty="0">
                <a:solidFill>
                  <a:srgbClr val="44546A"/>
                </a:solidFill>
                <a:effectLst>
                  <a:outerShdw blurRad="38100" dist="38100" dir="2700000" algn="tl">
                    <a:srgbClr val="000000">
                      <a:alpha val="43137"/>
                    </a:srgbClr>
                  </a:outerShdw>
                </a:effectLst>
                <a:latin typeface="Arial" pitchFamily="34" charset="0"/>
                <a:cs typeface="Arial" pitchFamily="34" charset="0"/>
              </a:rPr>
              <a:t> </a:t>
            </a:r>
            <a:r>
              <a:rPr lang="es-PA" sz="2000" b="1" dirty="0" err="1">
                <a:solidFill>
                  <a:srgbClr val="44546A"/>
                </a:solidFill>
                <a:effectLst>
                  <a:outerShdw blurRad="38100" dist="38100" dir="2700000" algn="tl">
                    <a:srgbClr val="000000">
                      <a:alpha val="43137"/>
                    </a:srgbClr>
                  </a:outerShdw>
                </a:effectLst>
                <a:latin typeface="Arial" pitchFamily="34" charset="0"/>
                <a:cs typeface="Arial" pitchFamily="34" charset="0"/>
              </a:rPr>
              <a:t>is</a:t>
            </a:r>
            <a:r>
              <a:rPr lang="es-PA" sz="2000" b="1" dirty="0">
                <a:solidFill>
                  <a:srgbClr val="44546A"/>
                </a:solidFill>
                <a:effectLst>
                  <a:outerShdw blurRad="38100" dist="38100" dir="2700000" algn="tl">
                    <a:srgbClr val="000000">
                      <a:alpha val="43137"/>
                    </a:srgbClr>
                  </a:outerShdw>
                </a:effectLst>
                <a:latin typeface="Arial" pitchFamily="34" charset="0"/>
                <a:cs typeface="Arial" pitchFamily="34" charset="0"/>
              </a:rPr>
              <a:t> </a:t>
            </a:r>
            <a:r>
              <a:rPr lang="es-PA" sz="2000" b="1" dirty="0" err="1">
                <a:solidFill>
                  <a:srgbClr val="44546A"/>
                </a:solidFill>
                <a:effectLst>
                  <a:outerShdw blurRad="38100" dist="38100" dir="2700000" algn="tl">
                    <a:srgbClr val="000000">
                      <a:alpha val="43137"/>
                    </a:srgbClr>
                  </a:outerShdw>
                </a:effectLst>
                <a:latin typeface="Arial" pitchFamily="34" charset="0"/>
                <a:cs typeface="Arial" pitchFamily="34" charset="0"/>
              </a:rPr>
              <a:t>linked</a:t>
            </a:r>
            <a:r>
              <a:rPr lang="es-PA" sz="2000" b="1" dirty="0">
                <a:solidFill>
                  <a:srgbClr val="44546A"/>
                </a:solidFill>
                <a:effectLst>
                  <a:outerShdw blurRad="38100" dist="38100" dir="2700000" algn="tl">
                    <a:srgbClr val="000000">
                      <a:alpha val="43137"/>
                    </a:srgbClr>
                  </a:outerShdw>
                </a:effectLst>
                <a:latin typeface="Arial" pitchFamily="34" charset="0"/>
                <a:cs typeface="Arial" pitchFamily="34" charset="0"/>
              </a:rPr>
              <a:t> to a 3.5 </a:t>
            </a:r>
            <a:r>
              <a:rPr lang="es-PA" sz="2000" b="1" dirty="0" err="1">
                <a:solidFill>
                  <a:srgbClr val="44546A"/>
                </a:solidFill>
                <a:effectLst>
                  <a:outerShdw blurRad="38100" dist="38100" dir="2700000" algn="tl">
                    <a:srgbClr val="000000">
                      <a:alpha val="43137"/>
                    </a:srgbClr>
                  </a:outerShdw>
                </a:effectLst>
                <a:latin typeface="Arial" pitchFamily="34" charset="0"/>
                <a:cs typeface="Arial" pitchFamily="34" charset="0"/>
              </a:rPr>
              <a:t>billion</a:t>
            </a:r>
            <a:r>
              <a:rPr lang="es-PA" sz="2000" b="1" dirty="0">
                <a:solidFill>
                  <a:srgbClr val="44546A"/>
                </a:solidFill>
                <a:effectLst>
                  <a:outerShdw blurRad="38100" dist="38100" dir="2700000" algn="tl">
                    <a:srgbClr val="000000">
                      <a:alpha val="43137"/>
                    </a:srgbClr>
                  </a:outerShdw>
                </a:effectLst>
                <a:latin typeface="Arial" pitchFamily="34" charset="0"/>
                <a:cs typeface="Arial" pitchFamily="34" charset="0"/>
              </a:rPr>
              <a:t> </a:t>
            </a:r>
            <a:r>
              <a:rPr lang="es-PA" sz="2000" b="1" dirty="0" err="1">
                <a:solidFill>
                  <a:srgbClr val="44546A"/>
                </a:solidFill>
                <a:effectLst>
                  <a:outerShdw blurRad="38100" dist="38100" dir="2700000" algn="tl">
                    <a:srgbClr val="000000">
                      <a:alpha val="43137"/>
                    </a:srgbClr>
                  </a:outerShdw>
                </a:effectLst>
                <a:latin typeface="Arial" pitchFamily="34" charset="0"/>
                <a:cs typeface="Arial" pitchFamily="34" charset="0"/>
              </a:rPr>
              <a:t>people</a:t>
            </a:r>
            <a:r>
              <a:rPr lang="es-PA" sz="2000" b="1" dirty="0">
                <a:solidFill>
                  <a:srgbClr val="44546A"/>
                </a:solidFill>
                <a:effectLst>
                  <a:outerShdw blurRad="38100" dist="38100" dir="2700000" algn="tl">
                    <a:srgbClr val="000000">
                      <a:alpha val="43137"/>
                    </a:srgbClr>
                  </a:outerShdw>
                </a:effectLst>
                <a:latin typeface="Arial" pitchFamily="34" charset="0"/>
                <a:cs typeface="Arial" pitchFamily="34" charset="0"/>
              </a:rPr>
              <a:t> </a:t>
            </a:r>
            <a:r>
              <a:rPr lang="es-PA" sz="2000" b="1" dirty="0" err="1">
                <a:solidFill>
                  <a:srgbClr val="44546A"/>
                </a:solidFill>
                <a:effectLst>
                  <a:outerShdw blurRad="38100" dist="38100" dir="2700000" algn="tl">
                    <a:srgbClr val="000000">
                      <a:alpha val="43137"/>
                    </a:srgbClr>
                  </a:outerShdw>
                </a:effectLst>
                <a:latin typeface="Arial" pitchFamily="34" charset="0"/>
                <a:cs typeface="Arial" pitchFamily="34" charset="0"/>
              </a:rPr>
              <a:t>market</a:t>
            </a:r>
            <a:r>
              <a:rPr lang="en-US" sz="2000" b="1" dirty="0">
                <a:solidFill>
                  <a:srgbClr val="44546A"/>
                </a:solidFill>
                <a:effectLst>
                  <a:outerShdw blurRad="38100" dist="38100" dir="2700000" algn="tl">
                    <a:srgbClr val="000000">
                      <a:alpha val="43137"/>
                    </a:srgbClr>
                  </a:outerShdw>
                </a:effectLst>
                <a:latin typeface="Arial" pitchFamily="34" charset="0"/>
                <a:cs typeface="Arial" pitchFamily="34" charset="0"/>
              </a:rPr>
              <a:t/>
            </a:r>
            <a:br>
              <a:rPr lang="en-US" sz="2000" b="1" dirty="0">
                <a:solidFill>
                  <a:srgbClr val="44546A"/>
                </a:solidFill>
                <a:effectLst>
                  <a:outerShdw blurRad="38100" dist="38100" dir="2700000" algn="tl">
                    <a:srgbClr val="000000">
                      <a:alpha val="43137"/>
                    </a:srgbClr>
                  </a:outerShdw>
                </a:effectLst>
                <a:latin typeface="Arial" pitchFamily="34" charset="0"/>
                <a:cs typeface="Arial" pitchFamily="34" charset="0"/>
              </a:rPr>
            </a:br>
            <a:endParaRPr lang="en-US" sz="2000" b="1" dirty="0">
              <a:solidFill>
                <a:srgbClr val="44546A"/>
              </a:solidFill>
              <a:effectLst>
                <a:outerShdw blurRad="38100" dist="38100" dir="2700000" algn="tl">
                  <a:srgbClr val="000000">
                    <a:alpha val="43137"/>
                  </a:srgbClr>
                </a:outerShdw>
              </a:effectLst>
              <a:latin typeface="Arial" pitchFamily="34" charset="0"/>
              <a:cs typeface="Arial" pitchFamily="34" charset="0"/>
            </a:endParaRPr>
          </a:p>
        </p:txBody>
      </p:sp>
      <p:pic>
        <p:nvPicPr>
          <p:cNvPr id="17412" name="Picture 2" descr="https://micanaldepanama.com/centenario/wp-content/uploads/2013/11/conectividad.jpg"/>
          <p:cNvPicPr>
            <a:picLocks noChangeAspect="1" noChangeArrowheads="1"/>
          </p:cNvPicPr>
          <p:nvPr/>
        </p:nvPicPr>
        <p:blipFill>
          <a:blip r:embed="rId3"/>
          <a:srcRect/>
          <a:stretch>
            <a:fillRect/>
          </a:stretch>
        </p:blipFill>
        <p:spPr bwMode="auto">
          <a:xfrm>
            <a:off x="284163" y="1727200"/>
            <a:ext cx="8575675" cy="3773488"/>
          </a:xfrm>
          <a:prstGeom prst="rect">
            <a:avLst/>
          </a:prstGeom>
          <a:noFill/>
          <a:ln w="9525">
            <a:noFill/>
            <a:miter lim="800000"/>
            <a:headEnd/>
            <a:tailEnd/>
          </a:ln>
        </p:spPr>
      </p:pic>
      <p:sp>
        <p:nvSpPr>
          <p:cNvPr id="6" name="Rectangle 5"/>
          <p:cNvSpPr/>
          <p:nvPr/>
        </p:nvSpPr>
        <p:spPr>
          <a:xfrm>
            <a:off x="104589" y="188640"/>
            <a:ext cx="5220072" cy="1015663"/>
          </a:xfrm>
          <a:prstGeom prst="rect">
            <a:avLst/>
          </a:prstGeom>
        </p:spPr>
        <p:txBody>
          <a:bodyPr wrap="square">
            <a:spAutoFit/>
          </a:bodyPr>
          <a:lstStyle/>
          <a:p>
            <a:pPr algn="ctr">
              <a:defRPr/>
            </a:pPr>
            <a:r>
              <a:rPr lang="es-PA" sz="3200" b="1" dirty="0" err="1" smtClean="0">
                <a:solidFill>
                  <a:schemeClr val="bg1"/>
                </a:solidFill>
                <a:effectLst>
                  <a:outerShdw blurRad="38100" dist="38100" dir="2700000" algn="tl">
                    <a:srgbClr val="000000">
                      <a:alpha val="43137"/>
                    </a:srgbClr>
                  </a:outerShdw>
                </a:effectLst>
                <a:latin typeface="Trebuchet MS"/>
                <a:cs typeface="Trebuchet MS"/>
              </a:rPr>
              <a:t>World</a:t>
            </a:r>
            <a:r>
              <a:rPr lang="es-PA" sz="3200" b="1" dirty="0" smtClean="0">
                <a:solidFill>
                  <a:schemeClr val="bg1"/>
                </a:solidFill>
                <a:effectLst>
                  <a:outerShdw blurRad="38100" dist="38100" dir="2700000" algn="tl">
                    <a:srgbClr val="000000">
                      <a:alpha val="43137"/>
                    </a:srgbClr>
                  </a:outerShdw>
                </a:effectLst>
                <a:latin typeface="Trebuchet MS"/>
                <a:cs typeface="Trebuchet MS"/>
              </a:rPr>
              <a:t> </a:t>
            </a:r>
            <a:r>
              <a:rPr lang="es-PA" sz="3200" b="1" dirty="0" err="1" smtClean="0">
                <a:solidFill>
                  <a:schemeClr val="bg1"/>
                </a:solidFill>
                <a:effectLst>
                  <a:outerShdw blurRad="38100" dist="38100" dir="2700000" algn="tl">
                    <a:srgbClr val="000000">
                      <a:alpha val="43137"/>
                    </a:srgbClr>
                  </a:outerShdw>
                </a:effectLst>
                <a:latin typeface="Trebuchet MS"/>
                <a:cs typeface="Trebuchet MS"/>
              </a:rPr>
              <a:t>Connectivity</a:t>
            </a:r>
            <a:r>
              <a:rPr lang="en-US" sz="2800" b="1" dirty="0">
                <a:effectLst>
                  <a:outerShdw blurRad="38100" dist="38100" dir="2700000" algn="tl">
                    <a:srgbClr val="000000">
                      <a:alpha val="43137"/>
                    </a:srgbClr>
                  </a:outerShdw>
                </a:effectLst>
                <a:latin typeface="Arial" pitchFamily="34" charset="0"/>
                <a:cs typeface="Arial" pitchFamily="34" charset="0"/>
              </a:rPr>
              <a:t/>
            </a:r>
            <a:br>
              <a:rPr lang="en-US" sz="2800" b="1" dirty="0">
                <a:effectLst>
                  <a:outerShdw blurRad="38100" dist="38100" dir="2700000" algn="tl">
                    <a:srgbClr val="000000">
                      <a:alpha val="43137"/>
                    </a:srgbClr>
                  </a:outerShdw>
                </a:effectLst>
                <a:latin typeface="Arial" pitchFamily="34" charset="0"/>
                <a:cs typeface="Arial" pitchFamily="34" charset="0"/>
              </a:rPr>
            </a:br>
            <a:endParaRPr lang="en-US" sz="2800" b="1"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diamond(in)">
                                      <p:cBhvr>
                                        <p:cTn id="7" dur="20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R" b="1" dirty="0" smtClean="0">
                <a:latin typeface="Trebuchet MS" panose="020B0603020202020204" pitchFamily="34" charset="0"/>
              </a:rPr>
              <a:t>Free </a:t>
            </a:r>
            <a:r>
              <a:rPr lang="es-CR" b="1" dirty="0" err="1" smtClean="0">
                <a:latin typeface="Trebuchet MS" panose="020B0603020202020204" pitchFamily="34" charset="0"/>
              </a:rPr>
              <a:t>Trade</a:t>
            </a:r>
            <a:r>
              <a:rPr lang="es-CR" b="1" dirty="0" smtClean="0">
                <a:latin typeface="Trebuchet MS" panose="020B0603020202020204" pitchFamily="34" charset="0"/>
              </a:rPr>
              <a:t> </a:t>
            </a:r>
            <a:r>
              <a:rPr lang="es-CR" b="1" dirty="0" err="1" smtClean="0">
                <a:latin typeface="Trebuchet MS" panose="020B0603020202020204" pitchFamily="34" charset="0"/>
              </a:rPr>
              <a:t>Agreements</a:t>
            </a:r>
            <a:endParaRPr lang="fr-BE" b="1" dirty="0">
              <a:latin typeface="Trebuchet MS" panose="020B0603020202020204" pitchFamily="34" charset="0"/>
            </a:endParaRPr>
          </a:p>
        </p:txBody>
      </p:sp>
      <p:sp>
        <p:nvSpPr>
          <p:cNvPr id="3" name="Slide Number Placeholder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6</a:t>
            </a:fld>
            <a:endParaRPr lang="en-US" dirty="0">
              <a:solidFill>
                <a:prstClr val="black">
                  <a:tint val="75000"/>
                </a:prstClr>
              </a:solidFill>
            </a:endParaRPr>
          </a:p>
        </p:txBody>
      </p:sp>
      <p:pic>
        <p:nvPicPr>
          <p:cNvPr id="4" name="Picture 3"/>
          <p:cNvPicPr>
            <a:picLocks noChangeAspect="1"/>
          </p:cNvPicPr>
          <p:nvPr/>
        </p:nvPicPr>
        <p:blipFill>
          <a:blip r:embed="rId2"/>
          <a:stretch>
            <a:fillRect/>
          </a:stretch>
        </p:blipFill>
        <p:spPr>
          <a:xfrm>
            <a:off x="755576" y="1268760"/>
            <a:ext cx="7488832" cy="4824536"/>
          </a:xfrm>
          <a:prstGeom prst="rect">
            <a:avLst/>
          </a:prstGeom>
          <a:effectLst>
            <a:outerShdw blurRad="63500" sx="102000" sy="102000" algn="ctr" rotWithShape="0">
              <a:prstClr val="black">
                <a:alpha val="40000"/>
              </a:prstClr>
            </a:outerShdw>
            <a:softEdge rad="63500"/>
          </a:effectLst>
        </p:spPr>
      </p:pic>
    </p:spTree>
    <p:extLst>
      <p:ext uri="{BB962C8B-B14F-4D97-AF65-F5344CB8AC3E}">
        <p14:creationId xmlns:p14="http://schemas.microsoft.com/office/powerpoint/2010/main" val="118318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s-CR" sz="2800" b="1" dirty="0" err="1" smtClean="0">
                <a:latin typeface="Trebuchet MS" panose="020B0603020202020204" pitchFamily="34" charset="0"/>
              </a:rPr>
              <a:t>Association</a:t>
            </a:r>
            <a:r>
              <a:rPr lang="es-CR" sz="2800" b="1" dirty="0" smtClean="0">
                <a:latin typeface="Trebuchet MS" panose="020B0603020202020204" pitchFamily="34" charset="0"/>
              </a:rPr>
              <a:t> </a:t>
            </a:r>
            <a:r>
              <a:rPr lang="es-CR" sz="2800" b="1" dirty="0" err="1" smtClean="0">
                <a:latin typeface="Trebuchet MS" panose="020B0603020202020204" pitchFamily="34" charset="0"/>
              </a:rPr>
              <a:t>Agreement</a:t>
            </a:r>
            <a:r>
              <a:rPr lang="es-CR" sz="2800" b="1" dirty="0" smtClean="0">
                <a:latin typeface="Trebuchet MS" panose="020B0603020202020204" pitchFamily="34" charset="0"/>
              </a:rPr>
              <a:t> CA-EU </a:t>
            </a:r>
            <a:r>
              <a:rPr lang="es-CR" sz="2800" b="1" dirty="0" err="1" smtClean="0">
                <a:latin typeface="Trebuchet MS" panose="020B0603020202020204" pitchFamily="34" charset="0"/>
              </a:rPr>
              <a:t>Trade</a:t>
            </a:r>
            <a:r>
              <a:rPr lang="es-CR" sz="2800" b="1" dirty="0" smtClean="0">
                <a:latin typeface="Trebuchet MS" panose="020B0603020202020204" pitchFamily="34" charset="0"/>
              </a:rPr>
              <a:t> Pillar</a:t>
            </a:r>
            <a:endParaRPr lang="fr-BE" sz="2800" b="1" dirty="0">
              <a:latin typeface="Trebuchet MS" panose="020B0603020202020204" pitchFamily="34" charset="0"/>
            </a:endParaRPr>
          </a:p>
        </p:txBody>
      </p:sp>
      <p:sp>
        <p:nvSpPr>
          <p:cNvPr id="3" name="Slide Number Placeholder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7</a:t>
            </a:fld>
            <a:endParaRPr lang="en-US" dirty="0">
              <a:solidFill>
                <a:prstClr val="black">
                  <a:tint val="75000"/>
                </a:prstClr>
              </a:solidFill>
            </a:endParaRPr>
          </a:p>
        </p:txBody>
      </p:sp>
      <p:pic>
        <p:nvPicPr>
          <p:cNvPr id="4" name="Picture 2" descr="http://www.hondudiario.com/sites/default/files/Acuerdo_UE-C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533" y="1416153"/>
            <a:ext cx="2903044" cy="212365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3144232" y="1322690"/>
            <a:ext cx="5986791" cy="2310584"/>
          </a:xfrm>
          <a:prstGeom prst="rect">
            <a:avLst/>
          </a:prstGeom>
        </p:spPr>
      </p:pic>
      <p:sp>
        <p:nvSpPr>
          <p:cNvPr id="7" name="Rectangle 1"/>
          <p:cNvSpPr>
            <a:spLocks noChangeArrowheads="1"/>
          </p:cNvSpPr>
          <p:nvPr/>
        </p:nvSpPr>
        <p:spPr bwMode="auto">
          <a:xfrm>
            <a:off x="3923928" y="4128955"/>
            <a:ext cx="740908"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300" b="1" i="0" u="none" strike="noStrike" cap="none" normalizeH="0" baseline="0" dirty="0" err="1" smtClean="0">
                <a:ln>
                  <a:noFill/>
                </a:ln>
                <a:solidFill>
                  <a:schemeClr val="tx2"/>
                </a:solidFill>
                <a:effectLst/>
                <a:latin typeface="Trebuchet MS" panose="020B0603020202020204" pitchFamily="34" charset="0"/>
              </a:rPr>
              <a:t>Results</a:t>
            </a:r>
            <a:endParaRPr kumimoji="0" lang="fr-FR" altLang="fr-FR" sz="1800" b="0" i="0" u="none" strike="noStrike" cap="none" normalizeH="0" baseline="0" dirty="0" smtClean="0">
              <a:ln>
                <a:noFill/>
              </a:ln>
              <a:solidFill>
                <a:schemeClr val="tx2"/>
              </a:solidFill>
              <a:effectLst/>
              <a:latin typeface="Trebuchet MS" panose="020B0603020202020204" pitchFamily="34" charset="0"/>
            </a:endParaRPr>
          </a:p>
        </p:txBody>
      </p:sp>
      <p:graphicFrame>
        <p:nvGraphicFramePr>
          <p:cNvPr id="9" name="Diagram 8"/>
          <p:cNvGraphicFramePr/>
          <p:nvPr>
            <p:extLst>
              <p:ext uri="{D42A27DB-BD31-4B8C-83A1-F6EECF244321}">
                <p14:modId xmlns:p14="http://schemas.microsoft.com/office/powerpoint/2010/main" val="1558019274"/>
              </p:ext>
            </p:extLst>
          </p:nvPr>
        </p:nvGraphicFramePr>
        <p:xfrm>
          <a:off x="251520" y="3068960"/>
          <a:ext cx="8352928"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19445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p:nvPr/>
        </p:nvSpPr>
        <p:spPr>
          <a:xfrm>
            <a:off x="4477459" y="785813"/>
            <a:ext cx="312906" cy="646331"/>
          </a:xfrm>
          <a:prstGeom prst="rect">
            <a:avLst/>
          </a:prstGeom>
        </p:spPr>
        <p:txBody>
          <a:bodyPr wrap="none">
            <a:spAutoFit/>
          </a:bodyPr>
          <a:lstStyle/>
          <a:p>
            <a:pPr algn="ctr">
              <a:defRPr/>
            </a:pPr>
            <a:r>
              <a:rPr lang="en-US" sz="3600" b="1" dirty="0">
                <a:effectLst>
                  <a:outerShdw blurRad="38100" dist="38100" dir="2700000" algn="tl">
                    <a:srgbClr val="000000">
                      <a:alpha val="43137"/>
                    </a:srgbClr>
                  </a:outerShdw>
                </a:effectLst>
                <a:latin typeface="Arial" pitchFamily="34" charset="0"/>
                <a:cs typeface="Arial" pitchFamily="34" charset="0"/>
              </a:rPr>
              <a:t> </a:t>
            </a:r>
          </a:p>
        </p:txBody>
      </p:sp>
      <p:sp>
        <p:nvSpPr>
          <p:cNvPr id="12291" name="6 CuadroTexto"/>
          <p:cNvSpPr txBox="1">
            <a:spLocks noChangeArrowheads="1"/>
          </p:cNvSpPr>
          <p:nvPr/>
        </p:nvSpPr>
        <p:spPr bwMode="auto">
          <a:xfrm>
            <a:off x="1428750" y="5786438"/>
            <a:ext cx="7500938" cy="538162"/>
          </a:xfrm>
          <a:prstGeom prst="rect">
            <a:avLst/>
          </a:prstGeom>
          <a:noFill/>
          <a:ln w="9525">
            <a:noFill/>
            <a:miter lim="800000"/>
            <a:headEnd/>
            <a:tailEnd/>
          </a:ln>
        </p:spPr>
        <p:txBody>
          <a:bodyPr>
            <a:spAutoFit/>
          </a:bodyPr>
          <a:lstStyle/>
          <a:p>
            <a:pPr algn="r"/>
            <a:r>
              <a:rPr lang="es-PA" altLang="es-PA" b="1" dirty="0">
                <a:solidFill>
                  <a:srgbClr val="000000"/>
                </a:solidFill>
              </a:rPr>
              <a:t>Business Impact of Rules on FDI</a:t>
            </a:r>
            <a:r>
              <a:rPr lang="es-PA" altLang="es-PA" dirty="0">
                <a:solidFill>
                  <a:srgbClr val="000000"/>
                </a:solidFill>
              </a:rPr>
              <a:t>: Thirteenth Place</a:t>
            </a:r>
          </a:p>
          <a:p>
            <a:pPr algn="r"/>
            <a:r>
              <a:rPr lang="es-PA" altLang="es-PA" sz="1100" b="1" dirty="0"/>
              <a:t>Source:</a:t>
            </a:r>
            <a:r>
              <a:rPr lang="es-PA" altLang="es-PA" sz="1100" dirty="0"/>
              <a:t>  Global Competitiveness Index 2014-2015 / World  Economic Forum </a:t>
            </a:r>
            <a:endParaRPr lang="es-PA" altLang="es-PA" sz="1100" dirty="0">
              <a:solidFill>
                <a:srgbClr val="000000"/>
              </a:solidFill>
            </a:endParaRPr>
          </a:p>
        </p:txBody>
      </p:sp>
      <p:graphicFrame>
        <p:nvGraphicFramePr>
          <p:cNvPr id="6" name="5 Tabla"/>
          <p:cNvGraphicFramePr>
            <a:graphicFrameLocks noGrp="1"/>
          </p:cNvGraphicFramePr>
          <p:nvPr>
            <p:extLst>
              <p:ext uri="{D42A27DB-BD31-4B8C-83A1-F6EECF244321}">
                <p14:modId xmlns:p14="http://schemas.microsoft.com/office/powerpoint/2010/main" val="3665881140"/>
              </p:ext>
            </p:extLst>
          </p:nvPr>
        </p:nvGraphicFramePr>
        <p:xfrm>
          <a:off x="4856163" y="1700213"/>
          <a:ext cx="4179888" cy="3916542"/>
        </p:xfrm>
        <a:graphic>
          <a:graphicData uri="http://schemas.openxmlformats.org/drawingml/2006/table">
            <a:tbl>
              <a:tblPr firstRow="1" bandRow="1">
                <a:tableStyleId>{6E25E649-3F16-4E02-A733-19D2CDBF48F0}</a:tableStyleId>
              </a:tblPr>
              <a:tblGrid>
                <a:gridCol w="1965877"/>
                <a:gridCol w="1099374"/>
                <a:gridCol w="1114637"/>
              </a:tblGrid>
              <a:tr h="457163">
                <a:tc>
                  <a:txBody>
                    <a:bodyPr/>
                    <a:lstStyle/>
                    <a:p>
                      <a:r>
                        <a:rPr lang="en-US" sz="1200" baseline="0" noProof="0" dirty="0" smtClean="0"/>
                        <a:t>FDI per economic sector </a:t>
                      </a:r>
                      <a:endParaRPr lang="en-US" sz="1200" noProof="0" dirty="0"/>
                    </a:p>
                  </a:txBody>
                  <a:tcPr marT="45716" marB="45716"/>
                </a:tc>
                <a:tc>
                  <a:txBody>
                    <a:bodyPr/>
                    <a:lstStyle/>
                    <a:p>
                      <a:r>
                        <a:rPr lang="en-US" sz="1200" noProof="0" dirty="0" smtClean="0"/>
                        <a:t>FDI (in US$ Million)</a:t>
                      </a:r>
                      <a:endParaRPr lang="en-US" sz="1200" noProof="0" dirty="0"/>
                    </a:p>
                  </a:txBody>
                  <a:tcPr marT="45716" marB="45716"/>
                </a:tc>
                <a:tc>
                  <a:txBody>
                    <a:bodyPr/>
                    <a:lstStyle/>
                    <a:p>
                      <a:r>
                        <a:rPr lang="en-US" sz="1200" noProof="0" dirty="0" smtClean="0"/>
                        <a:t>% share</a:t>
                      </a:r>
                      <a:r>
                        <a:rPr lang="en-US" sz="1200" baseline="0" noProof="0" dirty="0" smtClean="0"/>
                        <a:t> on Total</a:t>
                      </a:r>
                      <a:endParaRPr lang="en-US" sz="1200" noProof="0" dirty="0"/>
                    </a:p>
                  </a:txBody>
                  <a:tcPr marT="45716" marB="45716"/>
                </a:tc>
              </a:tr>
              <a:tr h="457163">
                <a:tc>
                  <a:txBody>
                    <a:bodyPr/>
                    <a:lstStyle/>
                    <a:p>
                      <a:r>
                        <a:rPr lang="en-US" sz="1200" noProof="0" smtClean="0"/>
                        <a:t>Wholesale</a:t>
                      </a:r>
                      <a:r>
                        <a:rPr lang="en-US" sz="1200" baseline="0" noProof="0" smtClean="0"/>
                        <a:t> and Retail activities</a:t>
                      </a:r>
                      <a:endParaRPr lang="en-US" sz="1200" noProof="0"/>
                    </a:p>
                  </a:txBody>
                  <a:tcPr marT="45716" marB="45716"/>
                </a:tc>
                <a:tc>
                  <a:txBody>
                    <a:bodyPr/>
                    <a:lstStyle/>
                    <a:p>
                      <a:pPr algn="ctr"/>
                      <a:r>
                        <a:rPr lang="es-MX" sz="1200" dirty="0" smtClean="0"/>
                        <a:t>9,696.6</a:t>
                      </a:r>
                      <a:endParaRPr lang="es-PA" sz="1200" dirty="0"/>
                    </a:p>
                  </a:txBody>
                  <a:tcPr marT="45716" marB="45716"/>
                </a:tc>
                <a:tc>
                  <a:txBody>
                    <a:bodyPr/>
                    <a:lstStyle/>
                    <a:p>
                      <a:pPr algn="ctr"/>
                      <a:r>
                        <a:rPr lang="es-MX" sz="1200" dirty="0" smtClean="0"/>
                        <a:t>30.2%</a:t>
                      </a:r>
                      <a:endParaRPr lang="es-PA" sz="1200" dirty="0"/>
                    </a:p>
                  </a:txBody>
                  <a:tcPr marT="45716" marB="45716"/>
                </a:tc>
              </a:tr>
              <a:tr h="457163">
                <a:tc>
                  <a:txBody>
                    <a:bodyPr/>
                    <a:lstStyle/>
                    <a:p>
                      <a:r>
                        <a:rPr lang="en-US" sz="1200" noProof="0" smtClean="0"/>
                        <a:t>Financial</a:t>
                      </a:r>
                      <a:r>
                        <a:rPr lang="en-US" sz="1200" baseline="0" noProof="0" smtClean="0"/>
                        <a:t> Activities and Insurance</a:t>
                      </a:r>
                      <a:endParaRPr lang="en-US" sz="1200" noProof="0"/>
                    </a:p>
                  </a:txBody>
                  <a:tcPr marT="45716" marB="45716"/>
                </a:tc>
                <a:tc>
                  <a:txBody>
                    <a:bodyPr/>
                    <a:lstStyle/>
                    <a:p>
                      <a:pPr algn="ctr"/>
                      <a:r>
                        <a:rPr lang="es-MX" sz="1200" dirty="0" smtClean="0"/>
                        <a:t>8,167.1</a:t>
                      </a:r>
                      <a:endParaRPr lang="es-PA" sz="1200" dirty="0"/>
                    </a:p>
                  </a:txBody>
                  <a:tcPr marT="45716" marB="45716"/>
                </a:tc>
                <a:tc>
                  <a:txBody>
                    <a:bodyPr/>
                    <a:lstStyle/>
                    <a:p>
                      <a:pPr algn="ctr"/>
                      <a:r>
                        <a:rPr lang="es-MX" sz="1200" dirty="0" smtClean="0"/>
                        <a:t>25.5%</a:t>
                      </a:r>
                      <a:endParaRPr lang="es-PA" sz="1200" dirty="0"/>
                    </a:p>
                  </a:txBody>
                  <a:tcPr marT="45716" marB="45716"/>
                </a:tc>
              </a:tr>
              <a:tr h="370810">
                <a:tc>
                  <a:txBody>
                    <a:bodyPr/>
                    <a:lstStyle/>
                    <a:p>
                      <a:r>
                        <a:rPr lang="en-US" sz="1200" noProof="0" smtClean="0"/>
                        <a:t>Transport,</a:t>
                      </a:r>
                      <a:r>
                        <a:rPr lang="en-US" sz="1200" baseline="0" noProof="0" smtClean="0"/>
                        <a:t> Storage and Mail</a:t>
                      </a:r>
                      <a:endParaRPr lang="en-US" sz="1200" noProof="0"/>
                    </a:p>
                  </a:txBody>
                  <a:tcPr marT="45716" marB="45716"/>
                </a:tc>
                <a:tc>
                  <a:txBody>
                    <a:bodyPr/>
                    <a:lstStyle/>
                    <a:p>
                      <a:pPr algn="ctr"/>
                      <a:r>
                        <a:rPr lang="es-MX" sz="1200" dirty="0" smtClean="0"/>
                        <a:t>2,957.6</a:t>
                      </a:r>
                      <a:endParaRPr lang="es-PA" sz="1200" dirty="0"/>
                    </a:p>
                  </a:txBody>
                  <a:tcPr marT="45716" marB="45716"/>
                </a:tc>
                <a:tc>
                  <a:txBody>
                    <a:bodyPr/>
                    <a:lstStyle/>
                    <a:p>
                      <a:pPr algn="ctr"/>
                      <a:r>
                        <a:rPr lang="es-MX" sz="1200" dirty="0" smtClean="0"/>
                        <a:t>9.2%</a:t>
                      </a:r>
                      <a:endParaRPr lang="es-PA" sz="1200" dirty="0"/>
                    </a:p>
                  </a:txBody>
                  <a:tcPr marT="45716" marB="45716"/>
                </a:tc>
              </a:tr>
              <a:tr h="457163">
                <a:tc>
                  <a:txBody>
                    <a:bodyPr/>
                    <a:lstStyle/>
                    <a:p>
                      <a:r>
                        <a:rPr lang="en-US" sz="1200" noProof="0" dirty="0" smtClean="0"/>
                        <a:t>Information</a:t>
                      </a:r>
                      <a:r>
                        <a:rPr lang="en-US" sz="1200" baseline="0" noProof="0" dirty="0" smtClean="0"/>
                        <a:t> and Communications</a:t>
                      </a:r>
                      <a:endParaRPr lang="en-US" sz="1200" noProof="0" dirty="0"/>
                    </a:p>
                  </a:txBody>
                  <a:tcPr marT="45716" marB="45716"/>
                </a:tc>
                <a:tc>
                  <a:txBody>
                    <a:bodyPr/>
                    <a:lstStyle/>
                    <a:p>
                      <a:pPr algn="ctr"/>
                      <a:r>
                        <a:rPr lang="es-MX" sz="1200" dirty="0" smtClean="0"/>
                        <a:t>2,482.4</a:t>
                      </a:r>
                      <a:endParaRPr lang="es-PA" sz="1200" dirty="0"/>
                    </a:p>
                  </a:txBody>
                  <a:tcPr marT="45716" marB="45716"/>
                </a:tc>
                <a:tc>
                  <a:txBody>
                    <a:bodyPr/>
                    <a:lstStyle/>
                    <a:p>
                      <a:pPr algn="ctr"/>
                      <a:r>
                        <a:rPr lang="es-MX" sz="1200" dirty="0" smtClean="0"/>
                        <a:t>7.7%</a:t>
                      </a:r>
                      <a:endParaRPr lang="es-PA" sz="1200" dirty="0"/>
                    </a:p>
                  </a:txBody>
                  <a:tcPr marT="45716" marB="45716"/>
                </a:tc>
              </a:tr>
              <a:tr h="457163">
                <a:tc>
                  <a:txBody>
                    <a:bodyPr/>
                    <a:lstStyle/>
                    <a:p>
                      <a:r>
                        <a:rPr lang="en-US" sz="1200" noProof="0" dirty="0" smtClean="0"/>
                        <a:t>Electricity, Gas and</a:t>
                      </a:r>
                      <a:r>
                        <a:rPr lang="en-US" sz="1200" baseline="0" noProof="0" dirty="0" smtClean="0"/>
                        <a:t> Water Supply</a:t>
                      </a:r>
                    </a:p>
                  </a:txBody>
                  <a:tcPr marT="45716" marB="45716"/>
                </a:tc>
                <a:tc>
                  <a:txBody>
                    <a:bodyPr/>
                    <a:lstStyle/>
                    <a:p>
                      <a:pPr algn="ctr"/>
                      <a:r>
                        <a:rPr lang="es-MX" sz="1200" dirty="0" smtClean="0"/>
                        <a:t>2,294.1</a:t>
                      </a:r>
                      <a:endParaRPr lang="es-PA" sz="1200" dirty="0"/>
                    </a:p>
                  </a:txBody>
                  <a:tcPr marT="45716" marB="45716"/>
                </a:tc>
                <a:tc>
                  <a:txBody>
                    <a:bodyPr/>
                    <a:lstStyle/>
                    <a:p>
                      <a:pPr algn="ctr"/>
                      <a:r>
                        <a:rPr lang="es-MX" sz="1200" dirty="0" smtClean="0"/>
                        <a:t>7.1%</a:t>
                      </a:r>
                      <a:endParaRPr lang="es-PA" sz="1200" dirty="0"/>
                    </a:p>
                  </a:txBody>
                  <a:tcPr marT="45716" marB="45716"/>
                </a:tc>
              </a:tr>
              <a:tr h="370810">
                <a:tc>
                  <a:txBody>
                    <a:bodyPr/>
                    <a:lstStyle/>
                    <a:p>
                      <a:r>
                        <a:rPr lang="en-US" sz="1200" noProof="0" smtClean="0"/>
                        <a:t>Manufacture</a:t>
                      </a:r>
                      <a:r>
                        <a:rPr lang="en-US" sz="1200" baseline="0" noProof="0" smtClean="0"/>
                        <a:t> Industries</a:t>
                      </a:r>
                      <a:endParaRPr lang="en-US" sz="1200" noProof="0"/>
                    </a:p>
                  </a:txBody>
                  <a:tcPr marT="45716" marB="45716"/>
                </a:tc>
                <a:tc>
                  <a:txBody>
                    <a:bodyPr/>
                    <a:lstStyle/>
                    <a:p>
                      <a:pPr algn="ctr"/>
                      <a:r>
                        <a:rPr lang="es-MX" sz="1200" dirty="0" smtClean="0"/>
                        <a:t>2,078.8</a:t>
                      </a:r>
                      <a:endParaRPr lang="es-PA" sz="1200" dirty="0"/>
                    </a:p>
                  </a:txBody>
                  <a:tcPr marT="45716" marB="45716"/>
                </a:tc>
                <a:tc>
                  <a:txBody>
                    <a:bodyPr/>
                    <a:lstStyle/>
                    <a:p>
                      <a:pPr algn="ctr"/>
                      <a:r>
                        <a:rPr lang="es-MX" sz="1200" dirty="0" smtClean="0"/>
                        <a:t>6.5%</a:t>
                      </a:r>
                      <a:endParaRPr lang="es-PA" sz="1200" dirty="0"/>
                    </a:p>
                  </a:txBody>
                  <a:tcPr marT="45716" marB="45716"/>
                </a:tc>
              </a:tr>
              <a:tr h="370810">
                <a:tc>
                  <a:txBody>
                    <a:bodyPr/>
                    <a:lstStyle/>
                    <a:p>
                      <a:r>
                        <a:rPr lang="en-US" sz="1200" noProof="0" dirty="0" smtClean="0"/>
                        <a:t>Other</a:t>
                      </a:r>
                      <a:r>
                        <a:rPr lang="en-US" sz="1200" baseline="0" noProof="0" dirty="0" smtClean="0"/>
                        <a:t> sectors</a:t>
                      </a:r>
                      <a:endParaRPr lang="en-US" sz="1200" noProof="0" dirty="0"/>
                    </a:p>
                  </a:txBody>
                  <a:tcPr marT="45716" marB="45716"/>
                </a:tc>
                <a:tc>
                  <a:txBody>
                    <a:bodyPr/>
                    <a:lstStyle/>
                    <a:p>
                      <a:pPr algn="ctr"/>
                      <a:r>
                        <a:rPr lang="es-MX" sz="1200" dirty="0" smtClean="0"/>
                        <a:t>4,396.6</a:t>
                      </a:r>
                      <a:endParaRPr lang="es-PA" sz="1200" dirty="0"/>
                    </a:p>
                  </a:txBody>
                  <a:tcPr marT="45716" marB="45716"/>
                </a:tc>
                <a:tc>
                  <a:txBody>
                    <a:bodyPr/>
                    <a:lstStyle/>
                    <a:p>
                      <a:pPr algn="ctr"/>
                      <a:r>
                        <a:rPr lang="es-MX" sz="1200" dirty="0" smtClean="0"/>
                        <a:t>13.7%</a:t>
                      </a:r>
                      <a:endParaRPr lang="es-PA" sz="1200" dirty="0"/>
                    </a:p>
                  </a:txBody>
                  <a:tcPr marT="45716" marB="45716"/>
                </a:tc>
              </a:tr>
              <a:tr h="518118">
                <a:tc>
                  <a:txBody>
                    <a:bodyPr/>
                    <a:lstStyle/>
                    <a:p>
                      <a:r>
                        <a:rPr lang="es-MX" sz="1400" b="1" baseline="0" dirty="0" smtClean="0"/>
                        <a:t>OVERALL FDI BY DECEMBER 31st 2013</a:t>
                      </a:r>
                      <a:endParaRPr lang="es-PA" sz="1400" b="1" dirty="0"/>
                    </a:p>
                  </a:txBody>
                  <a:tcPr marT="45716" marB="45716"/>
                </a:tc>
                <a:tc>
                  <a:txBody>
                    <a:bodyPr/>
                    <a:lstStyle/>
                    <a:p>
                      <a:pPr algn="ctr"/>
                      <a:r>
                        <a:rPr lang="es-MX" sz="1400" b="1" dirty="0" smtClean="0"/>
                        <a:t>32,073.2</a:t>
                      </a:r>
                      <a:endParaRPr lang="es-PA" sz="1400" b="1" dirty="0"/>
                    </a:p>
                  </a:txBody>
                  <a:tcPr marT="45716" marB="45716"/>
                </a:tc>
                <a:tc>
                  <a:txBody>
                    <a:bodyPr/>
                    <a:lstStyle/>
                    <a:p>
                      <a:pPr algn="ctr"/>
                      <a:r>
                        <a:rPr lang="es-MX" sz="1400" b="1" dirty="0" smtClean="0"/>
                        <a:t>100%</a:t>
                      </a:r>
                      <a:endParaRPr lang="es-PA" sz="1400" b="1" dirty="0"/>
                    </a:p>
                  </a:txBody>
                  <a:tcPr marT="45716" marB="45716"/>
                </a:tc>
              </a:tr>
            </a:tbl>
          </a:graphicData>
        </a:graphic>
      </p:graphicFrame>
      <p:sp>
        <p:nvSpPr>
          <p:cNvPr id="2" name="Title 1"/>
          <p:cNvSpPr>
            <a:spLocks noGrp="1"/>
          </p:cNvSpPr>
          <p:nvPr>
            <p:ph type="title"/>
          </p:nvPr>
        </p:nvSpPr>
        <p:spPr>
          <a:xfrm>
            <a:off x="106878" y="476672"/>
            <a:ext cx="5379522" cy="467495"/>
          </a:xfrm>
        </p:spPr>
        <p:txBody>
          <a:bodyPr/>
          <a:lstStyle/>
          <a:p>
            <a:pPr algn="ctr"/>
            <a:r>
              <a:rPr lang="en-US" b="1" dirty="0">
                <a:latin typeface="Trebuchet MS"/>
                <a:cs typeface="Trebuchet MS"/>
              </a:rPr>
              <a:t>Foreign Direct Investment in Panama</a:t>
            </a:r>
            <a:br>
              <a:rPr lang="en-US" b="1" dirty="0">
                <a:latin typeface="Trebuchet MS"/>
                <a:cs typeface="Trebuchet MS"/>
              </a:rPr>
            </a:br>
            <a:endParaRPr lang="fr-BE" dirty="0">
              <a:latin typeface="Trebuchet MS"/>
              <a:cs typeface="Trebuchet MS"/>
            </a:endParaRPr>
          </a:p>
        </p:txBody>
      </p:sp>
      <p:grpSp>
        <p:nvGrpSpPr>
          <p:cNvPr id="7" name="Agrupar 6"/>
          <p:cNvGrpSpPr/>
          <p:nvPr/>
        </p:nvGrpSpPr>
        <p:grpSpPr>
          <a:xfrm>
            <a:off x="155854" y="1287780"/>
            <a:ext cx="4583811" cy="5117336"/>
            <a:chOff x="155854" y="1287780"/>
            <a:chExt cx="4583811" cy="4512323"/>
          </a:xfrm>
        </p:grpSpPr>
        <p:sp>
          <p:nvSpPr>
            <p:cNvPr id="8" name="object 14"/>
            <p:cNvSpPr/>
            <p:nvPr/>
          </p:nvSpPr>
          <p:spPr>
            <a:xfrm>
              <a:off x="560831" y="1287780"/>
              <a:ext cx="3773424" cy="4274820"/>
            </a:xfrm>
            <a:prstGeom prst="rect">
              <a:avLst/>
            </a:prstGeom>
            <a:blipFill>
              <a:blip r:embed="rId2" cstate="print"/>
              <a:stretch>
                <a:fillRect/>
              </a:stretch>
            </a:blipFill>
          </p:spPr>
          <p:txBody>
            <a:bodyPr wrap="square" lIns="0" tIns="0" rIns="0" bIns="0" rtlCol="0"/>
            <a:lstStyle/>
            <a:p>
              <a:endParaRPr/>
            </a:p>
          </p:txBody>
        </p:sp>
        <p:sp>
          <p:nvSpPr>
            <p:cNvPr id="9" name="object 21"/>
            <p:cNvSpPr txBox="1"/>
            <p:nvPr/>
          </p:nvSpPr>
          <p:spPr>
            <a:xfrm>
              <a:off x="3466338" y="2122170"/>
              <a:ext cx="594995" cy="255270"/>
            </a:xfrm>
            <a:prstGeom prst="rect">
              <a:avLst/>
            </a:prstGeom>
          </p:spPr>
          <p:txBody>
            <a:bodyPr vert="horz" wrap="square" lIns="0" tIns="0" rIns="0" bIns="0" rtlCol="0">
              <a:spAutoFit/>
            </a:bodyPr>
            <a:lstStyle/>
            <a:p>
              <a:pPr marL="12700">
                <a:lnSpc>
                  <a:spcPct val="100000"/>
                </a:lnSpc>
              </a:pPr>
              <a:r>
                <a:rPr sz="1600" b="1" spc="-5" dirty="0">
                  <a:solidFill>
                    <a:srgbClr val="FF0000"/>
                  </a:solidFill>
                  <a:latin typeface="Trebuchet MS"/>
                  <a:cs typeface="Trebuchet MS"/>
                </a:rPr>
                <a:t>24.6%</a:t>
              </a:r>
              <a:endParaRPr sz="1600">
                <a:latin typeface="Trebuchet MS"/>
                <a:cs typeface="Trebuchet MS"/>
              </a:endParaRPr>
            </a:p>
          </p:txBody>
        </p:sp>
        <p:sp>
          <p:nvSpPr>
            <p:cNvPr id="10" name="object 22"/>
            <p:cNvSpPr txBox="1"/>
            <p:nvPr/>
          </p:nvSpPr>
          <p:spPr>
            <a:xfrm>
              <a:off x="4008501" y="4102861"/>
              <a:ext cx="601980" cy="224790"/>
            </a:xfrm>
            <a:prstGeom prst="rect">
              <a:avLst/>
            </a:prstGeom>
          </p:spPr>
          <p:txBody>
            <a:bodyPr vert="horz" wrap="square" lIns="0" tIns="0" rIns="0" bIns="0" rtlCol="0">
              <a:spAutoFit/>
            </a:bodyPr>
            <a:lstStyle/>
            <a:p>
              <a:pPr marL="12700">
                <a:lnSpc>
                  <a:spcPct val="100000"/>
                </a:lnSpc>
              </a:pPr>
              <a:r>
                <a:rPr sz="1400" b="1" u="sng" dirty="0">
                  <a:latin typeface="Trebuchet MS"/>
                  <a:cs typeface="Trebuchet MS"/>
                </a:rPr>
                <a:t> </a:t>
              </a:r>
              <a:r>
                <a:rPr sz="1400" b="1" u="sng" spc="-265" dirty="0">
                  <a:latin typeface="Trebuchet MS"/>
                  <a:cs typeface="Trebuchet MS"/>
                </a:rPr>
                <a:t> </a:t>
              </a:r>
              <a:r>
                <a:rPr sz="1400" b="1" dirty="0">
                  <a:latin typeface="Trebuchet MS"/>
                  <a:cs typeface="Trebuchet MS"/>
                </a:rPr>
                <a:t>24</a:t>
              </a:r>
              <a:r>
                <a:rPr sz="1400" b="1" spc="-5" dirty="0">
                  <a:latin typeface="Trebuchet MS"/>
                  <a:cs typeface="Trebuchet MS"/>
                </a:rPr>
                <a:t>.</a:t>
              </a:r>
              <a:r>
                <a:rPr sz="1400" b="1" dirty="0">
                  <a:latin typeface="Trebuchet MS"/>
                  <a:cs typeface="Trebuchet MS"/>
                </a:rPr>
                <a:t>1%</a:t>
              </a:r>
              <a:endParaRPr sz="1400">
                <a:latin typeface="Trebuchet MS"/>
                <a:cs typeface="Trebuchet MS"/>
              </a:endParaRPr>
            </a:p>
          </p:txBody>
        </p:sp>
        <p:sp>
          <p:nvSpPr>
            <p:cNvPr id="11" name="object 23"/>
            <p:cNvSpPr txBox="1"/>
            <p:nvPr/>
          </p:nvSpPr>
          <p:spPr>
            <a:xfrm>
              <a:off x="155854" y="2482469"/>
              <a:ext cx="590550" cy="828675"/>
            </a:xfrm>
            <a:prstGeom prst="rect">
              <a:avLst/>
            </a:prstGeom>
          </p:spPr>
          <p:txBody>
            <a:bodyPr vert="horz" wrap="square" lIns="0" tIns="0" rIns="0" bIns="0" rtlCol="0">
              <a:spAutoFit/>
            </a:bodyPr>
            <a:lstStyle/>
            <a:p>
              <a:pPr marL="53975">
                <a:lnSpc>
                  <a:spcPct val="100000"/>
                </a:lnSpc>
                <a:tabLst>
                  <a:tab pos="577215" algn="l"/>
                </a:tabLst>
              </a:pPr>
              <a:r>
                <a:rPr sz="1400" b="1" dirty="0">
                  <a:latin typeface="Trebuchet MS"/>
                  <a:cs typeface="Trebuchet MS"/>
                </a:rPr>
                <a:t>8.6%</a:t>
              </a:r>
              <a:r>
                <a:rPr sz="1400" b="1" spc="-285" dirty="0">
                  <a:latin typeface="Trebuchet MS"/>
                  <a:cs typeface="Trebuchet MS"/>
                </a:rPr>
                <a:t> </a:t>
              </a:r>
              <a:r>
                <a:rPr sz="1400" b="1" u="sng" dirty="0">
                  <a:latin typeface="Trebuchet MS"/>
                  <a:cs typeface="Trebuchet MS"/>
                </a:rPr>
                <a:t> 	</a:t>
              </a:r>
              <a:endParaRPr sz="1400" dirty="0">
                <a:latin typeface="Trebuchet MS"/>
                <a:cs typeface="Trebuchet MS"/>
              </a:endParaRPr>
            </a:p>
            <a:p>
              <a:pPr>
                <a:lnSpc>
                  <a:spcPct val="100000"/>
                </a:lnSpc>
              </a:pPr>
              <a:endParaRPr sz="1400" dirty="0">
                <a:latin typeface="Times New Roman"/>
                <a:cs typeface="Times New Roman"/>
              </a:endParaRPr>
            </a:p>
            <a:p>
              <a:pPr>
                <a:lnSpc>
                  <a:spcPct val="100000"/>
                </a:lnSpc>
                <a:spcBef>
                  <a:spcPts val="27"/>
                </a:spcBef>
              </a:pPr>
              <a:endParaRPr sz="1250" dirty="0">
                <a:latin typeface="Times New Roman"/>
                <a:cs typeface="Times New Roman"/>
              </a:endParaRPr>
            </a:p>
            <a:p>
              <a:pPr marL="12700">
                <a:lnSpc>
                  <a:spcPct val="100000"/>
                </a:lnSpc>
              </a:pPr>
              <a:r>
                <a:rPr sz="1400" b="1" dirty="0">
                  <a:latin typeface="Trebuchet MS"/>
                  <a:cs typeface="Trebuchet MS"/>
                </a:rPr>
                <a:t>9.9%</a:t>
              </a:r>
              <a:endParaRPr sz="1400" dirty="0">
                <a:latin typeface="Trebuchet MS"/>
                <a:cs typeface="Trebuchet MS"/>
              </a:endParaRPr>
            </a:p>
          </p:txBody>
        </p:sp>
        <p:sp>
          <p:nvSpPr>
            <p:cNvPr id="12" name="object 24"/>
            <p:cNvSpPr txBox="1"/>
            <p:nvPr/>
          </p:nvSpPr>
          <p:spPr>
            <a:xfrm>
              <a:off x="782218" y="2188083"/>
              <a:ext cx="548005" cy="224790"/>
            </a:xfrm>
            <a:prstGeom prst="rect">
              <a:avLst/>
            </a:prstGeom>
          </p:spPr>
          <p:txBody>
            <a:bodyPr vert="horz" wrap="square" lIns="0" tIns="0" rIns="0" bIns="0" rtlCol="0">
              <a:spAutoFit/>
            </a:bodyPr>
            <a:lstStyle/>
            <a:p>
              <a:pPr marL="12700">
                <a:lnSpc>
                  <a:spcPct val="100000"/>
                </a:lnSpc>
                <a:tabLst>
                  <a:tab pos="534670" algn="l"/>
                </a:tabLst>
              </a:pPr>
              <a:r>
                <a:rPr sz="1400" b="1" dirty="0">
                  <a:latin typeface="Trebuchet MS"/>
                  <a:cs typeface="Trebuchet MS"/>
                </a:rPr>
                <a:t>7.4%</a:t>
              </a:r>
              <a:r>
                <a:rPr sz="1400" b="1" spc="-280" dirty="0">
                  <a:latin typeface="Trebuchet MS"/>
                  <a:cs typeface="Trebuchet MS"/>
                </a:rPr>
                <a:t> </a:t>
              </a:r>
              <a:r>
                <a:rPr sz="1400" b="1" u="sng" dirty="0">
                  <a:latin typeface="Trebuchet MS"/>
                  <a:cs typeface="Trebuchet MS"/>
                </a:rPr>
                <a:t> 	</a:t>
              </a:r>
              <a:endParaRPr sz="1400" dirty="0">
                <a:latin typeface="Trebuchet MS"/>
                <a:cs typeface="Trebuchet MS"/>
              </a:endParaRPr>
            </a:p>
          </p:txBody>
        </p:sp>
        <p:sp>
          <p:nvSpPr>
            <p:cNvPr id="13" name="object 25"/>
            <p:cNvSpPr txBox="1"/>
            <p:nvPr/>
          </p:nvSpPr>
          <p:spPr>
            <a:xfrm>
              <a:off x="1724405" y="2030729"/>
              <a:ext cx="422909" cy="224790"/>
            </a:xfrm>
            <a:prstGeom prst="rect">
              <a:avLst/>
            </a:prstGeom>
          </p:spPr>
          <p:txBody>
            <a:bodyPr vert="horz" wrap="square" lIns="0" tIns="0" rIns="0" bIns="0" rtlCol="0">
              <a:spAutoFit/>
            </a:bodyPr>
            <a:lstStyle/>
            <a:p>
              <a:pPr marL="12700">
                <a:lnSpc>
                  <a:spcPct val="100000"/>
                </a:lnSpc>
              </a:pPr>
              <a:r>
                <a:rPr sz="1400" b="1" dirty="0">
                  <a:latin typeface="Trebuchet MS"/>
                  <a:cs typeface="Trebuchet MS"/>
                </a:rPr>
                <a:t>7</a:t>
              </a:r>
              <a:r>
                <a:rPr sz="1400" b="1" spc="-5" dirty="0">
                  <a:latin typeface="Trebuchet MS"/>
                  <a:cs typeface="Trebuchet MS"/>
                </a:rPr>
                <a:t>.</a:t>
              </a:r>
              <a:r>
                <a:rPr sz="1400" b="1" dirty="0">
                  <a:latin typeface="Trebuchet MS"/>
                  <a:cs typeface="Trebuchet MS"/>
                </a:rPr>
                <a:t>4%</a:t>
              </a:r>
              <a:endParaRPr sz="1400">
                <a:latin typeface="Trebuchet MS"/>
                <a:cs typeface="Trebuchet MS"/>
              </a:endParaRPr>
            </a:p>
          </p:txBody>
        </p:sp>
        <p:sp>
          <p:nvSpPr>
            <p:cNvPr id="14" name="object 26"/>
            <p:cNvSpPr txBox="1"/>
            <p:nvPr/>
          </p:nvSpPr>
          <p:spPr>
            <a:xfrm>
              <a:off x="184810" y="1368678"/>
              <a:ext cx="4554855" cy="446661"/>
            </a:xfrm>
            <a:prstGeom prst="rect">
              <a:avLst/>
            </a:prstGeom>
          </p:spPr>
          <p:txBody>
            <a:bodyPr vert="horz" wrap="square" lIns="0" tIns="13970" rIns="0" bIns="0" rtlCol="0">
              <a:spAutoFit/>
            </a:bodyPr>
            <a:lstStyle/>
            <a:p>
              <a:pPr marL="1179830" marR="5080" indent="-1167765" algn="ctr">
                <a:lnSpc>
                  <a:spcPts val="1860"/>
                </a:lnSpc>
                <a:spcBef>
                  <a:spcPts val="110"/>
                </a:spcBef>
              </a:pPr>
              <a:r>
                <a:rPr lang="en-US" sz="1600" b="1" spc="-15" dirty="0" smtClean="0">
                  <a:solidFill>
                    <a:srgbClr val="44546A"/>
                  </a:solidFill>
                  <a:latin typeface="Trebuchet MS"/>
                  <a:cs typeface="Trebuchet MS"/>
                </a:rPr>
                <a:t>Overall rank of FDI inflows in </a:t>
              </a:r>
            </a:p>
            <a:p>
              <a:pPr marL="1179830" marR="5080" indent="-1167765" algn="ctr">
                <a:lnSpc>
                  <a:spcPts val="1860"/>
                </a:lnSpc>
                <a:spcBef>
                  <a:spcPts val="110"/>
                </a:spcBef>
              </a:pPr>
              <a:r>
                <a:rPr lang="en-US" sz="1600" b="1" spc="-15" dirty="0" smtClean="0">
                  <a:solidFill>
                    <a:srgbClr val="44546A"/>
                  </a:solidFill>
                  <a:latin typeface="Trebuchet MS"/>
                  <a:cs typeface="Trebuchet MS"/>
                </a:rPr>
                <a:t>accordance to percentage shares</a:t>
              </a:r>
              <a:endParaRPr sz="1600" dirty="0">
                <a:solidFill>
                  <a:srgbClr val="44546A"/>
                </a:solidFill>
                <a:latin typeface="Trebuchet MS"/>
                <a:cs typeface="Trebuchet MS"/>
              </a:endParaRPr>
            </a:p>
          </p:txBody>
        </p:sp>
        <p:sp>
          <p:nvSpPr>
            <p:cNvPr id="16" name="object 37"/>
            <p:cNvSpPr txBox="1"/>
            <p:nvPr/>
          </p:nvSpPr>
          <p:spPr>
            <a:xfrm>
              <a:off x="302463" y="4161028"/>
              <a:ext cx="4125521" cy="1639075"/>
            </a:xfrm>
            <a:prstGeom prst="rect">
              <a:avLst/>
            </a:prstGeom>
          </p:spPr>
          <p:txBody>
            <a:bodyPr vert="horz" wrap="square" lIns="0" tIns="0" rIns="0" bIns="0" rtlCol="0">
              <a:spAutoFit/>
            </a:bodyPr>
            <a:lstStyle/>
            <a:p>
              <a:pPr marL="12700">
                <a:lnSpc>
                  <a:spcPct val="100000"/>
                </a:lnSpc>
                <a:tabLst>
                  <a:tab pos="640715" algn="l"/>
                </a:tabLst>
              </a:pPr>
              <a:r>
                <a:rPr sz="1400" b="1" dirty="0">
                  <a:latin typeface="Trebuchet MS"/>
                  <a:cs typeface="Trebuchet MS"/>
                </a:rPr>
                <a:t>17.9%</a:t>
              </a:r>
              <a:r>
                <a:rPr sz="1400" b="1" spc="-280" dirty="0">
                  <a:latin typeface="Trebuchet MS"/>
                  <a:cs typeface="Trebuchet MS"/>
                </a:rPr>
                <a:t> </a:t>
              </a:r>
              <a:r>
                <a:rPr sz="1400" b="1" u="sng" dirty="0">
                  <a:latin typeface="Trebuchet MS"/>
                  <a:cs typeface="Trebuchet MS"/>
                </a:rPr>
                <a:t> 	</a:t>
              </a:r>
              <a:endParaRPr sz="1400" dirty="0">
                <a:latin typeface="Trebuchet MS"/>
                <a:cs typeface="Trebuchet MS"/>
              </a:endParaRPr>
            </a:p>
            <a:p>
              <a:pPr marL="400050" marR="903605">
                <a:spcBef>
                  <a:spcPts val="0"/>
                </a:spcBef>
              </a:pPr>
              <a:endParaRPr lang="en-US" sz="1200" spc="-5" dirty="0" smtClean="0">
                <a:latin typeface="Trebuchet MS"/>
                <a:cs typeface="Trebuchet MS"/>
              </a:endParaRPr>
            </a:p>
            <a:p>
              <a:pPr marL="400050" marR="903605">
                <a:spcBef>
                  <a:spcPts val="0"/>
                </a:spcBef>
              </a:pPr>
              <a:r>
                <a:rPr lang="en-US" sz="1200" spc="-5" dirty="0" smtClean="0">
                  <a:solidFill>
                    <a:srgbClr val="44546A"/>
                  </a:solidFill>
                  <a:latin typeface="Trebuchet MS"/>
                  <a:cs typeface="Trebuchet MS"/>
                </a:rPr>
                <a:t>24.6% - </a:t>
              </a:r>
              <a:r>
                <a:rPr sz="1200" spc="-5" dirty="0" smtClean="0">
                  <a:solidFill>
                    <a:srgbClr val="44546A"/>
                  </a:solidFill>
                  <a:latin typeface="Trebuchet MS"/>
                  <a:cs typeface="Trebuchet MS"/>
                </a:rPr>
                <a:t>Europea</a:t>
              </a:r>
              <a:r>
                <a:rPr lang="en-US" sz="1200" spc="-5" dirty="0" smtClean="0">
                  <a:solidFill>
                    <a:srgbClr val="44546A"/>
                  </a:solidFill>
                  <a:latin typeface="Trebuchet MS"/>
                  <a:cs typeface="Trebuchet MS"/>
                </a:rPr>
                <a:t>n Union</a:t>
              </a:r>
            </a:p>
            <a:p>
              <a:pPr marL="400050" marR="903605">
                <a:spcBef>
                  <a:spcPts val="0"/>
                </a:spcBef>
              </a:pPr>
              <a:r>
                <a:rPr lang="en-US" sz="1200" spc="-5" dirty="0" smtClean="0">
                  <a:solidFill>
                    <a:srgbClr val="44546A"/>
                  </a:solidFill>
                  <a:latin typeface="Trebuchet MS"/>
                  <a:cs typeface="Trebuchet MS"/>
                </a:rPr>
                <a:t>24.1% - North America</a:t>
              </a:r>
              <a:r>
                <a:rPr sz="1200" spc="-5" dirty="0" smtClean="0">
                  <a:solidFill>
                    <a:srgbClr val="44546A"/>
                  </a:solidFill>
                  <a:latin typeface="Trebuchet MS"/>
                  <a:cs typeface="Trebuchet MS"/>
                </a:rPr>
                <a:t>  </a:t>
              </a:r>
              <a:endParaRPr lang="en-US" sz="1200" spc="-5" dirty="0" smtClean="0">
                <a:solidFill>
                  <a:srgbClr val="44546A"/>
                </a:solidFill>
                <a:latin typeface="Trebuchet MS"/>
                <a:cs typeface="Trebuchet MS"/>
              </a:endParaRPr>
            </a:p>
            <a:p>
              <a:pPr marL="400050" marR="903605">
                <a:spcBef>
                  <a:spcPts val="0"/>
                </a:spcBef>
              </a:pPr>
              <a:r>
                <a:rPr lang="en-US" sz="1200" spc="-5" dirty="0" smtClean="0">
                  <a:solidFill>
                    <a:srgbClr val="44546A"/>
                  </a:solidFill>
                  <a:latin typeface="Trebuchet MS"/>
                  <a:cs typeface="Trebuchet MS"/>
                </a:rPr>
                <a:t>17.9% - </a:t>
              </a:r>
              <a:r>
                <a:rPr sz="1200" spc="-5" dirty="0" smtClean="0">
                  <a:solidFill>
                    <a:srgbClr val="44546A"/>
                  </a:solidFill>
                  <a:latin typeface="Trebuchet MS"/>
                  <a:cs typeface="Trebuchet MS"/>
                </a:rPr>
                <a:t>S</a:t>
              </a:r>
              <a:r>
                <a:rPr lang="en-US" sz="1200" spc="-5" dirty="0" smtClean="0">
                  <a:solidFill>
                    <a:srgbClr val="44546A"/>
                  </a:solidFill>
                  <a:latin typeface="Trebuchet MS"/>
                  <a:cs typeface="Trebuchet MS"/>
                </a:rPr>
                <a:t>outh America</a:t>
              </a:r>
            </a:p>
            <a:p>
              <a:pPr marL="400050" marR="903605">
                <a:spcBef>
                  <a:spcPts val="0"/>
                </a:spcBef>
              </a:pPr>
              <a:r>
                <a:rPr lang="en-US" sz="1200" spc="-5" dirty="0" smtClean="0">
                  <a:solidFill>
                    <a:srgbClr val="44546A"/>
                  </a:solidFill>
                  <a:latin typeface="Trebuchet MS"/>
                  <a:cs typeface="Trebuchet MS"/>
                </a:rPr>
                <a:t>9.9% - Asia</a:t>
              </a:r>
            </a:p>
            <a:p>
              <a:pPr marL="400050" marR="903605">
                <a:spcBef>
                  <a:spcPts val="0"/>
                </a:spcBef>
              </a:pPr>
              <a:r>
                <a:rPr lang="en-US" sz="1200" spc="-5" dirty="0" smtClean="0">
                  <a:solidFill>
                    <a:srgbClr val="44546A"/>
                  </a:solidFill>
                  <a:latin typeface="Trebuchet MS"/>
                  <a:cs typeface="Trebuchet MS"/>
                </a:rPr>
                <a:t>8.6% -Other Countries</a:t>
              </a:r>
            </a:p>
            <a:p>
              <a:pPr marL="400050" marR="903605">
                <a:spcBef>
                  <a:spcPts val="0"/>
                </a:spcBef>
              </a:pPr>
              <a:r>
                <a:rPr lang="en-US" sz="1200" spc="-5" dirty="0" smtClean="0">
                  <a:solidFill>
                    <a:srgbClr val="44546A"/>
                  </a:solidFill>
                  <a:latin typeface="Trebuchet MS"/>
                  <a:cs typeface="Trebuchet MS"/>
                </a:rPr>
                <a:t>7.4% - Africa</a:t>
              </a:r>
            </a:p>
            <a:p>
              <a:pPr marL="400050" marR="903605">
                <a:spcBef>
                  <a:spcPts val="0"/>
                </a:spcBef>
              </a:pPr>
              <a:r>
                <a:rPr lang="en-US" sz="1200" spc="-5" dirty="0" smtClean="0">
                  <a:solidFill>
                    <a:srgbClr val="44546A"/>
                  </a:solidFill>
                  <a:latin typeface="Trebuchet MS"/>
                  <a:cs typeface="Trebuchet MS"/>
                </a:rPr>
                <a:t>7.4% - Central America and Caribbean</a:t>
              </a:r>
              <a:endParaRPr sz="1200" dirty="0">
                <a:solidFill>
                  <a:srgbClr val="44546A"/>
                </a:solidFill>
                <a:latin typeface="Trebuchet MS"/>
                <a:cs typeface="Trebuchet MS"/>
              </a:endParaRPr>
            </a:p>
            <a:p>
              <a:pPr>
                <a:lnSpc>
                  <a:spcPct val="100000"/>
                </a:lnSpc>
                <a:spcBef>
                  <a:spcPts val="35"/>
                </a:spcBef>
              </a:pPr>
              <a:endParaRPr sz="1050" dirty="0">
                <a:latin typeface="Times New Roman"/>
                <a:cs typeface="Times New Roman"/>
              </a:endParaRPr>
            </a:p>
          </p:txBody>
        </p:sp>
      </p:grpSp>
    </p:spTree>
    <p:extLst>
      <p:ext uri="{BB962C8B-B14F-4D97-AF65-F5344CB8AC3E}">
        <p14:creationId xmlns:p14="http://schemas.microsoft.com/office/powerpoint/2010/main" val="324717623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err="1" smtClean="0">
                <a:latin typeface="Trebuchet MS"/>
                <a:cs typeface="Trebuchet MS"/>
              </a:rPr>
              <a:t>Foreign</a:t>
            </a:r>
            <a:r>
              <a:rPr lang="es-ES" b="1" dirty="0" smtClean="0">
                <a:latin typeface="Trebuchet MS"/>
                <a:cs typeface="Trebuchet MS"/>
              </a:rPr>
              <a:t> </a:t>
            </a:r>
            <a:r>
              <a:rPr lang="es-ES" b="1" dirty="0" err="1" smtClean="0">
                <a:latin typeface="Trebuchet MS"/>
                <a:cs typeface="Trebuchet MS"/>
              </a:rPr>
              <a:t>Trade</a:t>
            </a:r>
            <a:r>
              <a:rPr lang="es-ES" b="1" dirty="0" smtClean="0">
                <a:latin typeface="Trebuchet MS"/>
                <a:cs typeface="Trebuchet MS"/>
              </a:rPr>
              <a:t> PMA-EU</a:t>
            </a:r>
            <a:endParaRPr lang="es-ES" b="1" dirty="0">
              <a:latin typeface="Trebuchet MS"/>
              <a:cs typeface="Trebuchet MS"/>
            </a:endParaRPr>
          </a:p>
        </p:txBody>
      </p:sp>
      <p:sp>
        <p:nvSpPr>
          <p:cNvPr id="3" name="Marcador de número de diapositiva 2"/>
          <p:cNvSpPr>
            <a:spLocks noGrp="1"/>
          </p:cNvSpPr>
          <p:nvPr>
            <p:ph type="sldNum" sz="quarter" idx="12"/>
          </p:nvPr>
        </p:nvSpPr>
        <p:spPr/>
        <p:txBody>
          <a:bodyPr/>
          <a:lstStyle/>
          <a:p>
            <a:pPr>
              <a:defRPr/>
            </a:pPr>
            <a:fld id="{F39DFF01-1162-42B1-A170-0DC3D6CED2CA}" type="slidenum">
              <a:rPr lang="en-US" smtClean="0">
                <a:solidFill>
                  <a:prstClr val="black">
                    <a:tint val="75000"/>
                  </a:prstClr>
                </a:solidFill>
              </a:rPr>
              <a:pPr>
                <a:defRPr/>
              </a:pPr>
              <a:t>9</a:t>
            </a:fld>
            <a:endParaRPr lang="en-US" dirty="0">
              <a:solidFill>
                <a:prstClr val="black">
                  <a:tint val="75000"/>
                </a:prstClr>
              </a:solidFill>
            </a:endParaRPr>
          </a:p>
        </p:txBody>
      </p:sp>
      <p:cxnSp>
        <p:nvCxnSpPr>
          <p:cNvPr id="16" name="Conector recto 15"/>
          <p:cNvCxnSpPr/>
          <p:nvPr/>
        </p:nvCxnSpPr>
        <p:spPr>
          <a:xfrm>
            <a:off x="9036496" y="944167"/>
            <a:ext cx="0" cy="5877272"/>
          </a:xfrm>
          <a:prstGeom prst="line">
            <a:avLst/>
          </a:prstGeom>
          <a:ln w="104775" cmpd="thickThin"/>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2"/>
          <a:stretch>
            <a:fillRect/>
          </a:stretch>
        </p:blipFill>
        <p:spPr>
          <a:xfrm>
            <a:off x="634097" y="1166839"/>
            <a:ext cx="7881253" cy="5347925"/>
          </a:xfrm>
          <a:prstGeom prst="rect">
            <a:avLst/>
          </a:prstGeom>
          <a:effectLst>
            <a:glow rad="127000">
              <a:schemeClr val="accent1"/>
            </a:glow>
            <a:outerShdw blurRad="114300" dist="38100" dir="5400000" algn="t" rotWithShape="0">
              <a:prstClr val="black">
                <a:alpha val="40000"/>
              </a:prstClr>
            </a:outerShdw>
          </a:effectLst>
        </p:spPr>
      </p:pic>
    </p:spTree>
    <p:extLst>
      <p:ext uri="{BB962C8B-B14F-4D97-AF65-F5344CB8AC3E}">
        <p14:creationId xmlns:p14="http://schemas.microsoft.com/office/powerpoint/2010/main" val="61242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JPM_OBJECT_NAME" val="jpmObjectTitle"/>
</p:tagLst>
</file>

<file path=ppt/tags/tag2.xml><?xml version="1.0" encoding="utf-8"?>
<p:tagLst xmlns:a="http://schemas.openxmlformats.org/drawingml/2006/main" xmlns:r="http://schemas.openxmlformats.org/officeDocument/2006/relationships" xmlns:p="http://schemas.openxmlformats.org/presentationml/2006/main">
  <p:tag name="ISBANISHED" val="False"/>
  <p:tag name="SLIDEELEMTYPE" val="8"/>
  <p:tag name="ONEMERRILL" val="2"/>
  <p:tag name="DEFAULTLEFT" val="p36"/>
  <p:tag name="DEFAULTTOP" val="p293!7600"/>
  <p:tag name="DEFAULTWIDTH" val="p185!7599"/>
  <p:tag name="DEFAULTHEIGHT" val="p24"/>
  <p:tag name="ISLOCKED" val="True"/>
  <p:tag name="JAZZCOMPLIANT" val="True"/>
</p:tagLst>
</file>

<file path=ppt/tags/tag3.xml><?xml version="1.0" encoding="utf-8"?>
<p:tagLst xmlns:a="http://schemas.openxmlformats.org/drawingml/2006/main" xmlns:r="http://schemas.openxmlformats.org/officeDocument/2006/relationships" xmlns:p="http://schemas.openxmlformats.org/presentationml/2006/main">
  <p:tag name="DEFAULTOFFWIDTH" val="-474"/>
  <p:tag name="DEFAULTONLEFT" val="251"/>
  <p:tag name="SLIDEELEMTYPE" val="10"/>
  <p:tag name="DEFAULTOFFLEFT" val="-488"/>
  <p:tag name="PRESERVEASPECTRATIO" val="0"/>
  <p:tag name="JAZZCOMPLIANT" val="True"/>
  <p:tag name="DEFAULTLEFT" val="p36"/>
  <p:tag name="DEFAULTTOP" val="p126"/>
  <p:tag name="DEFAULTWIDTH" val="p702"/>
  <p:tag name="DEFAULTHEIGHT" val="p20!5000"/>
  <p:tag name="ISLOCKED"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Tema d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6500</TotalTime>
  <Words>2848</Words>
  <Application>Microsoft Office PowerPoint</Application>
  <PresentationFormat>On-screen Show (4:3)</PresentationFormat>
  <Paragraphs>540</Paragraphs>
  <Slides>34</Slides>
  <Notes>14</Notes>
  <HiddenSlides>0</HiddenSlides>
  <MMClips>1</MMClips>
  <ScaleCrop>false</ScaleCrop>
  <HeadingPairs>
    <vt:vector size="8" baseType="variant">
      <vt:variant>
        <vt:lpstr>Fonts Used</vt:lpstr>
      </vt:variant>
      <vt:variant>
        <vt:i4>12</vt:i4>
      </vt:variant>
      <vt:variant>
        <vt:lpstr>Theme</vt:lpstr>
      </vt:variant>
      <vt:variant>
        <vt:i4>2</vt:i4>
      </vt:variant>
      <vt:variant>
        <vt:lpstr>Embedded OLE Servers</vt:lpstr>
      </vt:variant>
      <vt:variant>
        <vt:i4>2</vt:i4>
      </vt:variant>
      <vt:variant>
        <vt:lpstr>Slide Titles</vt:lpstr>
      </vt:variant>
      <vt:variant>
        <vt:i4>34</vt:i4>
      </vt:variant>
    </vt:vector>
  </HeadingPairs>
  <TitlesOfParts>
    <vt:vector size="50" baseType="lpstr">
      <vt:lpstr>MS Gothic</vt:lpstr>
      <vt:lpstr>MS PGothic</vt:lpstr>
      <vt:lpstr>MS PGothic</vt:lpstr>
      <vt:lpstr>Arial</vt:lpstr>
      <vt:lpstr>Arial Narrow</vt:lpstr>
      <vt:lpstr>Arial Narrow Bold</vt:lpstr>
      <vt:lpstr>Calibri</vt:lpstr>
      <vt:lpstr>Calibri Light</vt:lpstr>
      <vt:lpstr>Times New Roman</vt:lpstr>
      <vt:lpstr>Trebuchet MS</vt:lpstr>
      <vt:lpstr>Wingdings</vt:lpstr>
      <vt:lpstr>Wingdings 2</vt:lpstr>
      <vt:lpstr>Office Theme</vt:lpstr>
      <vt:lpstr>1_Office Theme</vt:lpstr>
      <vt:lpstr>Microsoft Excel Chart</vt:lpstr>
      <vt:lpstr>Microsoft Excel 97-2003 Worksheet</vt:lpstr>
      <vt:lpstr>PowerPoint Presentation</vt:lpstr>
      <vt:lpstr>PowerPoint Presentation</vt:lpstr>
      <vt:lpstr>PowerPoint Presentation</vt:lpstr>
      <vt:lpstr>PowerPoint Presentation</vt:lpstr>
      <vt:lpstr>PowerPoint Presentation</vt:lpstr>
      <vt:lpstr>Free Trade Agreements</vt:lpstr>
      <vt:lpstr>Association Agreement CA-EU Trade Pillar</vt:lpstr>
      <vt:lpstr>Foreign Direct Investment in Panama </vt:lpstr>
      <vt:lpstr>Foreign Trade PMA-EU</vt:lpstr>
      <vt:lpstr>Foreign Trade PMA-EU</vt:lpstr>
      <vt:lpstr>Foreign Trade PMA-EU</vt:lpstr>
      <vt:lpstr> The Panama Canal Expansion</vt:lpstr>
      <vt:lpstr>PowerPoint Presentation</vt:lpstr>
      <vt:lpstr>Logistics </vt:lpstr>
      <vt:lpstr>Panama’s Logistics Cluster Support Infrastructure </vt:lpstr>
      <vt:lpstr>Logistics Park Development</vt:lpstr>
      <vt:lpstr>Air Connectivity  through Panama  </vt:lpstr>
      <vt:lpstr>To improve the development of the National Logistics System </vt:lpstr>
      <vt:lpstr>Five Year Goverment  Investment Plan</vt:lpstr>
      <vt:lpstr>Public Investment in the Logistics Sector</vt:lpstr>
      <vt:lpstr>PowerPoint Presentation</vt:lpstr>
      <vt:lpstr>Public Investment in Infrastructure</vt:lpstr>
      <vt:lpstr>Great Connectivity for Telecommunications </vt:lpstr>
      <vt:lpstr>Information and Communication Technology </vt:lpstr>
      <vt:lpstr>Financial Sector </vt:lpstr>
      <vt:lpstr>Education</vt:lpstr>
      <vt:lpstr>Incentive Laws and Special Economic Areas </vt:lpstr>
      <vt:lpstr>Incentive Laws and Special Economic Areas</vt:lpstr>
      <vt:lpstr>More Incentive Laws  for Investments</vt:lpstr>
      <vt:lpstr>PowerPoint Presentation</vt:lpstr>
      <vt:lpstr> Program for the Promotion of Competitiviness of Agriculture And Livestock Export  </vt:lpstr>
      <vt:lpstr>Companies Established  in Panama</vt:lpstr>
      <vt:lpstr>2016 Trade Fairs</vt:lpstr>
      <vt:lpstr>Thank You</vt:lpstr>
    </vt:vector>
  </TitlesOfParts>
  <Company>PROINVEX - MICI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PRESENTACION</dc:title>
  <dc:creator>ACarrion</dc:creator>
  <cp:lastModifiedBy>user</cp:lastModifiedBy>
  <cp:revision>438</cp:revision>
  <dcterms:created xsi:type="dcterms:W3CDTF">2014-08-29T16:57:02Z</dcterms:created>
  <dcterms:modified xsi:type="dcterms:W3CDTF">2015-11-30T10:32:49Z</dcterms:modified>
</cp:coreProperties>
</file>