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522" r:id="rId3"/>
    <p:sldId id="523" r:id="rId4"/>
    <p:sldId id="524" r:id="rId5"/>
    <p:sldId id="525" r:id="rId6"/>
    <p:sldId id="378" r:id="rId7"/>
    <p:sldId id="518" r:id="rId8"/>
    <p:sldId id="450" r:id="rId9"/>
    <p:sldId id="520" r:id="rId10"/>
    <p:sldId id="413" r:id="rId11"/>
    <p:sldId id="494" r:id="rId12"/>
    <p:sldId id="451" r:id="rId13"/>
    <p:sldId id="477" r:id="rId14"/>
    <p:sldId id="476" r:id="rId15"/>
    <p:sldId id="499" r:id="rId16"/>
    <p:sldId id="495" r:id="rId17"/>
    <p:sldId id="496" r:id="rId18"/>
    <p:sldId id="498" r:id="rId19"/>
    <p:sldId id="467" r:id="rId20"/>
    <p:sldId id="468" r:id="rId21"/>
    <p:sldId id="501" r:id="rId22"/>
    <p:sldId id="488" r:id="rId23"/>
    <p:sldId id="503" r:id="rId24"/>
    <p:sldId id="504" r:id="rId25"/>
    <p:sldId id="521" r:id="rId26"/>
    <p:sldId id="475" r:id="rId27"/>
    <p:sldId id="469" r:id="rId28"/>
    <p:sldId id="471" r:id="rId29"/>
    <p:sldId id="493" r:id="rId30"/>
    <p:sldId id="479" r:id="rId31"/>
    <p:sldId id="480" r:id="rId32"/>
    <p:sldId id="481" r:id="rId33"/>
    <p:sldId id="482" r:id="rId34"/>
    <p:sldId id="483" r:id="rId35"/>
    <p:sldId id="505" r:id="rId36"/>
    <p:sldId id="510" r:id="rId37"/>
    <p:sldId id="506" r:id="rId38"/>
    <p:sldId id="507" r:id="rId39"/>
    <p:sldId id="508" r:id="rId40"/>
    <p:sldId id="512" r:id="rId41"/>
    <p:sldId id="513" r:id="rId42"/>
    <p:sldId id="516" r:id="rId43"/>
    <p:sldId id="514" r:id="rId44"/>
    <p:sldId id="515" r:id="rId45"/>
    <p:sldId id="519" r:id="rId46"/>
  </p:sldIdLst>
  <p:sldSz cx="9144000" cy="6858000" type="screen4x3"/>
  <p:notesSz cx="6883400" cy="9906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ECFF"/>
    <a:srgbClr val="333399"/>
    <a:srgbClr val="66CCFF"/>
    <a:srgbClr val="003399"/>
    <a:srgbClr val="FFCC99"/>
    <a:srgbClr val="CC33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80580" autoAdjust="0"/>
  </p:normalViewPr>
  <p:slideViewPr>
    <p:cSldViewPr>
      <p:cViewPr>
        <p:scale>
          <a:sx n="66" d="100"/>
          <a:sy n="66" d="100"/>
        </p:scale>
        <p:origin x="-149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80" y="228"/>
      </p:cViewPr>
      <p:guideLst>
        <p:guide orient="horz" pos="3118"/>
        <p:guide pos="216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0"/>
            <a:ext cx="2981763" cy="495300"/>
          </a:xfrm>
          <a:prstGeom prst="rect">
            <a:avLst/>
          </a:prstGeom>
          <a:noFill/>
          <a:ln w="9525">
            <a:noFill/>
            <a:miter lim="800000"/>
            <a:headEnd/>
            <a:tailEnd/>
          </a:ln>
          <a:effectLst/>
        </p:spPr>
        <p:txBody>
          <a:bodyPr vert="horz" wrap="square" lIns="91442" tIns="45721" rIns="91442" bIns="45721" numCol="1" anchor="t" anchorCtr="0" compatLnSpc="1">
            <a:prstTxWarp prst="textNoShape">
              <a:avLst/>
            </a:prstTxWarp>
          </a:bodyPr>
          <a:lstStyle>
            <a:lvl1pPr>
              <a:defRPr sz="1200" smtClean="0"/>
            </a:lvl1pPr>
          </a:lstStyle>
          <a:p>
            <a:pPr>
              <a:defRPr/>
            </a:pPr>
            <a:endParaRPr lang="en-GB"/>
          </a:p>
        </p:txBody>
      </p:sp>
      <p:sp>
        <p:nvSpPr>
          <p:cNvPr id="8195" name="Rectangle 3"/>
          <p:cNvSpPr>
            <a:spLocks noGrp="1" noChangeArrowheads="1"/>
          </p:cNvSpPr>
          <p:nvPr>
            <p:ph type="dt" sz="quarter" idx="1"/>
          </p:nvPr>
        </p:nvSpPr>
        <p:spPr bwMode="auto">
          <a:xfrm>
            <a:off x="3901637" y="0"/>
            <a:ext cx="2981763" cy="495300"/>
          </a:xfrm>
          <a:prstGeom prst="rect">
            <a:avLst/>
          </a:prstGeom>
          <a:noFill/>
          <a:ln w="9525">
            <a:noFill/>
            <a:miter lim="800000"/>
            <a:headEnd/>
            <a:tailEnd/>
          </a:ln>
          <a:effectLst/>
        </p:spPr>
        <p:txBody>
          <a:bodyPr vert="horz" wrap="square" lIns="91442" tIns="45721" rIns="91442" bIns="45721" numCol="1" anchor="t" anchorCtr="0" compatLnSpc="1">
            <a:prstTxWarp prst="textNoShape">
              <a:avLst/>
            </a:prstTxWarp>
          </a:bodyPr>
          <a:lstStyle>
            <a:lvl1pPr algn="r">
              <a:defRPr sz="1200" smtClean="0"/>
            </a:lvl1pPr>
          </a:lstStyle>
          <a:p>
            <a:pPr>
              <a:defRPr/>
            </a:pPr>
            <a:endParaRPr lang="en-GB"/>
          </a:p>
        </p:txBody>
      </p:sp>
      <p:sp>
        <p:nvSpPr>
          <p:cNvPr id="8196" name="Rectangle 4"/>
          <p:cNvSpPr>
            <a:spLocks noGrp="1" noChangeArrowheads="1"/>
          </p:cNvSpPr>
          <p:nvPr>
            <p:ph type="ftr" sz="quarter" idx="2"/>
          </p:nvPr>
        </p:nvSpPr>
        <p:spPr bwMode="auto">
          <a:xfrm>
            <a:off x="2" y="9410700"/>
            <a:ext cx="2981763" cy="495300"/>
          </a:xfrm>
          <a:prstGeom prst="rect">
            <a:avLst/>
          </a:prstGeom>
          <a:noFill/>
          <a:ln w="9525">
            <a:noFill/>
            <a:miter lim="800000"/>
            <a:headEnd/>
            <a:tailEnd/>
          </a:ln>
          <a:effectLst/>
        </p:spPr>
        <p:txBody>
          <a:bodyPr vert="horz" wrap="square" lIns="91442" tIns="45721" rIns="91442" bIns="45721" numCol="1" anchor="b" anchorCtr="0" compatLnSpc="1">
            <a:prstTxWarp prst="textNoShape">
              <a:avLst/>
            </a:prstTxWarp>
          </a:bodyPr>
          <a:lstStyle>
            <a:lvl1pPr>
              <a:defRPr sz="1200" smtClean="0"/>
            </a:lvl1pPr>
          </a:lstStyle>
          <a:p>
            <a:pPr>
              <a:defRPr/>
            </a:pPr>
            <a:endParaRPr lang="en-GB"/>
          </a:p>
        </p:txBody>
      </p:sp>
      <p:sp>
        <p:nvSpPr>
          <p:cNvPr id="8197" name="Rectangle 5"/>
          <p:cNvSpPr>
            <a:spLocks noGrp="1" noChangeArrowheads="1"/>
          </p:cNvSpPr>
          <p:nvPr>
            <p:ph type="sldNum" sz="quarter" idx="3"/>
          </p:nvPr>
        </p:nvSpPr>
        <p:spPr bwMode="auto">
          <a:xfrm>
            <a:off x="3901637" y="9410700"/>
            <a:ext cx="2981763" cy="495300"/>
          </a:xfrm>
          <a:prstGeom prst="rect">
            <a:avLst/>
          </a:prstGeom>
          <a:noFill/>
          <a:ln w="9525">
            <a:noFill/>
            <a:miter lim="800000"/>
            <a:headEnd/>
            <a:tailEnd/>
          </a:ln>
          <a:effectLst/>
        </p:spPr>
        <p:txBody>
          <a:bodyPr vert="horz" wrap="square" lIns="91442" tIns="45721" rIns="91442" bIns="45721" numCol="1" anchor="b" anchorCtr="0" compatLnSpc="1">
            <a:prstTxWarp prst="textNoShape">
              <a:avLst/>
            </a:prstTxWarp>
          </a:bodyPr>
          <a:lstStyle>
            <a:lvl1pPr algn="r">
              <a:defRPr sz="1200" smtClean="0"/>
            </a:lvl1pPr>
          </a:lstStyle>
          <a:p>
            <a:pPr>
              <a:defRPr/>
            </a:pPr>
            <a:fld id="{FB12AC22-9319-4E50-9081-82EFEBE2C1E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981763" cy="495300"/>
          </a:xfrm>
          <a:prstGeom prst="rect">
            <a:avLst/>
          </a:prstGeom>
          <a:noFill/>
          <a:ln w="9525">
            <a:noFill/>
            <a:miter lim="800000"/>
            <a:headEnd/>
            <a:tailEnd/>
          </a:ln>
          <a:effectLst/>
        </p:spPr>
        <p:txBody>
          <a:bodyPr vert="horz" wrap="square" lIns="91442" tIns="45721" rIns="91442" bIns="45721" numCol="1" anchor="t" anchorCtr="0" compatLnSpc="1">
            <a:prstTxWarp prst="textNoShape">
              <a:avLst/>
            </a:prstTxWarp>
          </a:bodyPr>
          <a:lstStyle>
            <a:lvl1pPr>
              <a:defRPr sz="1200" smtClean="0"/>
            </a:lvl1pPr>
          </a:lstStyle>
          <a:p>
            <a:pPr>
              <a:defRPr/>
            </a:pPr>
            <a:endParaRPr lang="en-GB"/>
          </a:p>
        </p:txBody>
      </p:sp>
      <p:sp>
        <p:nvSpPr>
          <p:cNvPr id="5123" name="Rectangle 3"/>
          <p:cNvSpPr>
            <a:spLocks noGrp="1" noChangeArrowheads="1"/>
          </p:cNvSpPr>
          <p:nvPr>
            <p:ph type="dt" idx="1"/>
          </p:nvPr>
        </p:nvSpPr>
        <p:spPr bwMode="auto">
          <a:xfrm>
            <a:off x="3901637" y="0"/>
            <a:ext cx="2981763" cy="495300"/>
          </a:xfrm>
          <a:prstGeom prst="rect">
            <a:avLst/>
          </a:prstGeom>
          <a:noFill/>
          <a:ln w="9525">
            <a:noFill/>
            <a:miter lim="800000"/>
            <a:headEnd/>
            <a:tailEnd/>
          </a:ln>
          <a:effectLst/>
        </p:spPr>
        <p:txBody>
          <a:bodyPr vert="horz" wrap="square" lIns="91442" tIns="45721" rIns="91442" bIns="45721" numCol="1" anchor="t" anchorCtr="0" compatLnSpc="1">
            <a:prstTxWarp prst="textNoShape">
              <a:avLst/>
            </a:prstTxWarp>
          </a:bodyPr>
          <a:lstStyle>
            <a:lvl1pPr algn="r">
              <a:defRPr sz="1200" smtClean="0"/>
            </a:lvl1pPr>
          </a:lstStyle>
          <a:p>
            <a:pPr>
              <a:defRPr/>
            </a:pPr>
            <a:endParaRPr lang="en-GB"/>
          </a:p>
        </p:txBody>
      </p:sp>
      <p:sp>
        <p:nvSpPr>
          <p:cNvPr id="37892" name="Rectangle 4"/>
          <p:cNvSpPr>
            <a:spLocks noGrp="1" noRot="1" noChangeAspect="1" noChangeArrowheads="1" noTextEdit="1"/>
          </p:cNvSpPr>
          <p:nvPr>
            <p:ph type="sldImg" idx="2"/>
          </p:nvPr>
        </p:nvSpPr>
        <p:spPr bwMode="auto">
          <a:xfrm>
            <a:off x="965200" y="742950"/>
            <a:ext cx="4953000" cy="3714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8310" y="4705350"/>
            <a:ext cx="5046783" cy="4457700"/>
          </a:xfrm>
          <a:prstGeom prst="rect">
            <a:avLst/>
          </a:prstGeom>
          <a:noFill/>
          <a:ln w="9525">
            <a:noFill/>
            <a:miter lim="800000"/>
            <a:headEnd/>
            <a:tailEnd/>
          </a:ln>
          <a:effectLst/>
        </p:spPr>
        <p:txBody>
          <a:bodyPr vert="horz" wrap="square" lIns="91442" tIns="45721" rIns="91442" bIns="4572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2" y="9410700"/>
            <a:ext cx="2981763" cy="495300"/>
          </a:xfrm>
          <a:prstGeom prst="rect">
            <a:avLst/>
          </a:prstGeom>
          <a:noFill/>
          <a:ln w="9525">
            <a:noFill/>
            <a:miter lim="800000"/>
            <a:headEnd/>
            <a:tailEnd/>
          </a:ln>
          <a:effectLst/>
        </p:spPr>
        <p:txBody>
          <a:bodyPr vert="horz" wrap="square" lIns="91442" tIns="45721" rIns="91442" bIns="45721" numCol="1" anchor="b" anchorCtr="0" compatLnSpc="1">
            <a:prstTxWarp prst="textNoShape">
              <a:avLst/>
            </a:prstTxWarp>
          </a:bodyPr>
          <a:lstStyle>
            <a:lvl1pPr>
              <a:defRPr sz="1200" smtClean="0"/>
            </a:lvl1pPr>
          </a:lstStyle>
          <a:p>
            <a:pPr>
              <a:defRPr/>
            </a:pPr>
            <a:endParaRPr lang="en-GB"/>
          </a:p>
        </p:txBody>
      </p:sp>
      <p:sp>
        <p:nvSpPr>
          <p:cNvPr id="5127" name="Rectangle 7"/>
          <p:cNvSpPr>
            <a:spLocks noGrp="1" noChangeArrowheads="1"/>
          </p:cNvSpPr>
          <p:nvPr>
            <p:ph type="sldNum" sz="quarter" idx="5"/>
          </p:nvPr>
        </p:nvSpPr>
        <p:spPr bwMode="auto">
          <a:xfrm>
            <a:off x="3901637" y="9410700"/>
            <a:ext cx="2981763" cy="495300"/>
          </a:xfrm>
          <a:prstGeom prst="rect">
            <a:avLst/>
          </a:prstGeom>
          <a:noFill/>
          <a:ln w="9525">
            <a:noFill/>
            <a:miter lim="800000"/>
            <a:headEnd/>
            <a:tailEnd/>
          </a:ln>
          <a:effectLst/>
        </p:spPr>
        <p:txBody>
          <a:bodyPr vert="horz" wrap="square" lIns="91442" tIns="45721" rIns="91442" bIns="45721" numCol="1" anchor="b" anchorCtr="0" compatLnSpc="1">
            <a:prstTxWarp prst="textNoShape">
              <a:avLst/>
            </a:prstTxWarp>
          </a:bodyPr>
          <a:lstStyle>
            <a:lvl1pPr algn="r">
              <a:defRPr sz="1200" smtClean="0"/>
            </a:lvl1pPr>
          </a:lstStyle>
          <a:p>
            <a:pPr>
              <a:defRPr/>
            </a:pPr>
            <a:fld id="{0AEAA54E-A8D6-4B9E-B0D2-7B529F0D244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A765454-7ED4-4D40-BE8C-A8D640F53910}" type="slidenum">
              <a:rPr lang="en-GB"/>
              <a:pPr/>
              <a:t>1</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LU" dirty="0"/>
          </a:p>
        </p:txBody>
      </p:sp>
      <p:sp>
        <p:nvSpPr>
          <p:cNvPr id="4" name="Slide Number Placeholder 3"/>
          <p:cNvSpPr>
            <a:spLocks noGrp="1"/>
          </p:cNvSpPr>
          <p:nvPr>
            <p:ph type="sldNum" sz="quarter" idx="10"/>
          </p:nvPr>
        </p:nvSpPr>
        <p:spPr/>
        <p:txBody>
          <a:bodyPr/>
          <a:lstStyle/>
          <a:p>
            <a:pPr>
              <a:defRPr/>
            </a:pPr>
            <a:fld id="{0AEAA54E-A8D6-4B9E-B0D2-7B529F0D2448}"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LU" dirty="0"/>
          </a:p>
        </p:txBody>
      </p:sp>
      <p:sp>
        <p:nvSpPr>
          <p:cNvPr id="4" name="Slide Number Placeholder 3"/>
          <p:cNvSpPr>
            <a:spLocks noGrp="1"/>
          </p:cNvSpPr>
          <p:nvPr>
            <p:ph type="sldNum" sz="quarter" idx="10"/>
          </p:nvPr>
        </p:nvSpPr>
        <p:spPr/>
        <p:txBody>
          <a:bodyPr/>
          <a:lstStyle/>
          <a:p>
            <a:pPr>
              <a:defRPr/>
            </a:pPr>
            <a:fld id="{0AEAA54E-A8D6-4B9E-B0D2-7B529F0D2448}"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LU" dirty="0"/>
          </a:p>
        </p:txBody>
      </p:sp>
      <p:sp>
        <p:nvSpPr>
          <p:cNvPr id="4" name="Slide Number Placeholder 3"/>
          <p:cNvSpPr>
            <a:spLocks noGrp="1"/>
          </p:cNvSpPr>
          <p:nvPr>
            <p:ph type="sldNum" sz="quarter" idx="10"/>
          </p:nvPr>
        </p:nvSpPr>
        <p:spPr/>
        <p:txBody>
          <a:bodyPr/>
          <a:lstStyle/>
          <a:p>
            <a:pPr>
              <a:defRPr/>
            </a:pPr>
            <a:fld id="{0AEAA54E-A8D6-4B9E-B0D2-7B529F0D2448}"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LU" dirty="0"/>
          </a:p>
        </p:txBody>
      </p:sp>
      <p:sp>
        <p:nvSpPr>
          <p:cNvPr id="4" name="Slide Number Placeholder 3"/>
          <p:cNvSpPr>
            <a:spLocks noGrp="1"/>
          </p:cNvSpPr>
          <p:nvPr>
            <p:ph type="sldNum" sz="quarter" idx="10"/>
          </p:nvPr>
        </p:nvSpPr>
        <p:spPr/>
        <p:txBody>
          <a:bodyPr/>
          <a:lstStyle/>
          <a:p>
            <a:pPr>
              <a:defRPr/>
            </a:pPr>
            <a:fld id="{0AEAA54E-A8D6-4B9E-B0D2-7B529F0D2448}"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LU" dirty="0" smtClean="0"/>
              <a:t>Incidence totale:</a:t>
            </a:r>
            <a:r>
              <a:rPr lang="fr-LU" baseline="0" dirty="0" smtClean="0"/>
              <a:t> 482 millions EUR</a:t>
            </a:r>
          </a:p>
          <a:p>
            <a:pPr>
              <a:buFont typeface="Symbol"/>
              <a:buChar char="Þ"/>
            </a:pPr>
            <a:r>
              <a:rPr lang="fr-LU" baseline="0" dirty="0" smtClean="0"/>
              <a:t>Fait passer le déficit de l’Administration centrale de </a:t>
            </a:r>
            <a:r>
              <a:rPr lang="fr-LU" sz="1200" kern="1200" baseline="0" dirty="0" smtClean="0">
                <a:solidFill>
                  <a:schemeClr val="tx1"/>
                </a:solidFill>
                <a:latin typeface="Times New Roman" pitchFamily="18" charset="0"/>
                <a:ea typeface="+mn-ea"/>
                <a:cs typeface="+mn-cs"/>
              </a:rPr>
              <a:t>-1.143,2 millions EUR (-2,6% du PIB) à 1.625,2 millions EUR (-3,6% du PIB) </a:t>
            </a:r>
          </a:p>
          <a:p>
            <a:pPr>
              <a:buFont typeface="Symbol"/>
              <a:buChar char="Þ"/>
            </a:pPr>
            <a:r>
              <a:rPr lang="fr-LU" sz="1200" kern="1200" baseline="0" dirty="0" smtClean="0">
                <a:solidFill>
                  <a:schemeClr val="tx1"/>
                </a:solidFill>
                <a:latin typeface="Times New Roman" pitchFamily="18" charset="0"/>
                <a:ea typeface="+mn-ea"/>
                <a:cs typeface="+mn-cs"/>
              </a:rPr>
              <a:t>Fais passer le déficit de l’Administration publique de -329,9 millions EUR (-0,7% du PIB) à 811,9 millions EUR (-1,8% du PIB)</a:t>
            </a:r>
            <a:endParaRPr lang="fr-LU" dirty="0"/>
          </a:p>
        </p:txBody>
      </p:sp>
      <p:sp>
        <p:nvSpPr>
          <p:cNvPr id="4" name="Slide Number Placeholder 3"/>
          <p:cNvSpPr>
            <a:spLocks noGrp="1"/>
          </p:cNvSpPr>
          <p:nvPr>
            <p:ph type="sldNum" sz="quarter" idx="10"/>
          </p:nvPr>
        </p:nvSpPr>
        <p:spPr/>
        <p:txBody>
          <a:bodyPr/>
          <a:lstStyle/>
          <a:p>
            <a:pPr>
              <a:defRPr/>
            </a:pPr>
            <a:fld id="{0AEAA54E-A8D6-4B9E-B0D2-7B529F0D2448}" type="slidenum">
              <a:rPr lang="en-GB" smtClean="0"/>
              <a:pPr>
                <a:defRPr/>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Times New Roman" pitchFamily="18" charset="0"/>
                <a:ea typeface="+mn-ea"/>
                <a:cs typeface="+mn-cs"/>
              </a:rPr>
              <a:t>Malgré le fait que pas moins de 96.942 emplois additionnels aient été créés pendant la période 2001-2010, le nombre de chômeurs résidents a progressé de 13.408 unités. Seule </a:t>
            </a:r>
            <a:r>
              <a:rPr lang="fr-FR" sz="1200" kern="1200" dirty="0" err="1" smtClean="0">
                <a:solidFill>
                  <a:schemeClr val="tx1"/>
                </a:solidFill>
                <a:latin typeface="Times New Roman" pitchFamily="18" charset="0"/>
                <a:ea typeface="+mn-ea"/>
                <a:cs typeface="+mn-cs"/>
              </a:rPr>
              <a:t>e.l’</a:t>
            </a:r>
            <a:r>
              <a:rPr lang="fr-FR" sz="1200" kern="1200" dirty="0" smtClean="0">
                <a:solidFill>
                  <a:schemeClr val="tx1"/>
                </a:solidFill>
                <a:latin typeface="Times New Roman" pitchFamily="18" charset="0"/>
                <a:ea typeface="+mn-ea"/>
                <a:cs typeface="+mn-cs"/>
              </a:rPr>
              <a:t>année 2007, au cours de </a:t>
            </a:r>
            <a:r>
              <a:rPr lang="fr-FR" sz="1200" kern="1200" noProof="0" dirty="0" smtClean="0">
                <a:solidFill>
                  <a:schemeClr val="tx1"/>
                </a:solidFill>
                <a:latin typeface="Times New Roman" pitchFamily="18" charset="0"/>
                <a:ea typeface="+mn-ea"/>
                <a:cs typeface="+mn-cs"/>
              </a:rPr>
              <a:t>laquelle</a:t>
            </a:r>
            <a:r>
              <a:rPr lang="fr-FR" sz="1200" kern="1200" dirty="0" smtClean="0">
                <a:solidFill>
                  <a:schemeClr val="tx1"/>
                </a:solidFill>
                <a:latin typeface="Times New Roman" pitchFamily="18" charset="0"/>
                <a:ea typeface="+mn-ea"/>
                <a:cs typeface="+mn-cs"/>
              </a:rPr>
              <a:t> 14.042 emplois étaient créés, a vu une baisse, à concurrence de 495 unités, du </a:t>
            </a:r>
            <a:r>
              <a:rPr lang="fr-FR" sz="1200" kern="1200" dirty="0" err="1" smtClean="0">
                <a:solidFill>
                  <a:schemeClr val="tx1"/>
                </a:solidFill>
                <a:latin typeface="Times New Roman" pitchFamily="18" charset="0"/>
                <a:ea typeface="+mn-ea"/>
                <a:cs typeface="+mn-cs"/>
              </a:rPr>
              <a:t>chômag</a:t>
            </a:r>
            <a:endParaRPr lang="fr-FR" dirty="0"/>
          </a:p>
        </p:txBody>
      </p:sp>
      <p:sp>
        <p:nvSpPr>
          <p:cNvPr id="4" name="Slide Number Placeholder 3"/>
          <p:cNvSpPr>
            <a:spLocks noGrp="1"/>
          </p:cNvSpPr>
          <p:nvPr>
            <p:ph type="sldNum" sz="quarter" idx="10"/>
          </p:nvPr>
        </p:nvSpPr>
        <p:spPr/>
        <p:txBody>
          <a:bodyPr/>
          <a:lstStyle/>
          <a:p>
            <a:pPr>
              <a:defRPr/>
            </a:pPr>
            <a:fld id="{0AEAA54E-A8D6-4B9E-B0D2-7B529F0D2448}" type="slidenum">
              <a:rPr lang="en-GB" smtClean="0"/>
              <a:pPr>
                <a:defRPr/>
              </a:pPr>
              <a:t>15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LU" dirty="0" smtClean="0"/>
              <a:t>Modulation</a:t>
            </a:r>
            <a:r>
              <a:rPr lang="fr-LU" baseline="0" dirty="0" smtClean="0"/>
              <a:t> de certains transferts sociaux. Quels transferts sociaux =&gt; le forfait d’éducation (</a:t>
            </a:r>
            <a:r>
              <a:rPr lang="fr-LU" baseline="0" dirty="0" err="1" smtClean="0"/>
              <a:t>Mammerent</a:t>
            </a:r>
            <a:r>
              <a:rPr lang="fr-LU" baseline="0" dirty="0" smtClean="0"/>
              <a:t>); l’allocation d’éducation; allocations familiales.</a:t>
            </a:r>
          </a:p>
          <a:p>
            <a:endParaRPr lang="fr-LU" baseline="0" dirty="0" smtClean="0"/>
          </a:p>
          <a:p>
            <a:r>
              <a:rPr lang="fr-LU" u="sng" baseline="0" dirty="0" smtClean="0"/>
              <a:t>Pour l’allocation d’éducation et le forfait d’éducation</a:t>
            </a:r>
            <a:r>
              <a:rPr lang="fr-LU" baseline="0" dirty="0" smtClean="0"/>
              <a:t>: Dans l’avis budgétaire 2010, la CC avait proposé d’accorder ces transferts au taux plein aux ménages ayant des revenus inférieurs au revenu médian et la moitié desdits transferts dans le chef des personnes ayant des revenus compris entre la médiane et le 3</a:t>
            </a:r>
            <a:r>
              <a:rPr lang="fr-LU" baseline="30000" dirty="0" smtClean="0"/>
              <a:t>e</a:t>
            </a:r>
            <a:r>
              <a:rPr lang="fr-LU" baseline="0" dirty="0" smtClean="0"/>
              <a:t> quartile de revenu. Au-delà du 3</a:t>
            </a:r>
            <a:r>
              <a:rPr lang="fr-LU" baseline="30000" dirty="0" smtClean="0"/>
              <a:t>e</a:t>
            </a:r>
            <a:r>
              <a:rPr lang="fr-LU" baseline="0" dirty="0" smtClean="0"/>
              <a:t> quartile (</a:t>
            </a:r>
            <a:r>
              <a:rPr lang="fr-LU" baseline="0" dirty="0" err="1" smtClean="0"/>
              <a:t>càd</a:t>
            </a:r>
            <a:r>
              <a:rPr lang="fr-LU" baseline="0" dirty="0" smtClean="0"/>
              <a:t> dans le chef du quart de la population gagnant le plus), il n’y aurait plus de transfert. </a:t>
            </a:r>
          </a:p>
          <a:p>
            <a:endParaRPr lang="fr-LU" baseline="0" dirty="0" smtClean="0"/>
          </a:p>
          <a:p>
            <a:r>
              <a:rPr lang="fr-LU" u="sng" baseline="0" dirty="0" smtClean="0"/>
              <a:t>Pour les allocations familiales:</a:t>
            </a:r>
            <a:r>
              <a:rPr lang="fr-LU" u="none" baseline="0" dirty="0" smtClean="0"/>
              <a:t> la CC avait proposé de baisser le budget total d’allocations familiales de 5% (ca. 30 millions EUR), en abaissant progressivement de 1% à 7,5% ces allocations en fonction du revenu disponible du ménage par rapport au revenu médian (« </a:t>
            </a:r>
            <a:r>
              <a:rPr lang="fr-LU" u="none" baseline="0" dirty="0" err="1" smtClean="0"/>
              <a:t>Staffelung</a:t>
            </a:r>
            <a:r>
              <a:rPr lang="fr-LU" u="none" baseline="0" dirty="0" smtClean="0"/>
              <a:t> »).</a:t>
            </a:r>
            <a:endParaRPr lang="fr-LU" u="sng" baseline="0" dirty="0" smtClean="0"/>
          </a:p>
          <a:p>
            <a:endParaRPr lang="fr-LU" baseline="0" dirty="0" smtClean="0"/>
          </a:p>
          <a:p>
            <a:r>
              <a:rPr lang="fr-LU" baseline="0" dirty="0" smtClean="0"/>
              <a:t>Revenu médian: 4.350 EUR en 2010 pour un ménage; 2.753 EUR par équivalent-adulte. Nb: </a:t>
            </a:r>
            <a:r>
              <a:rPr lang="fr-LU" sz="1200" kern="1200" baseline="0" dirty="0" smtClean="0">
                <a:solidFill>
                  <a:schemeClr val="tx1"/>
                </a:solidFill>
                <a:latin typeface="Times New Roman" pitchFamily="18" charset="0"/>
                <a:ea typeface="+mn-ea"/>
                <a:cs typeface="+mn-cs"/>
              </a:rPr>
              <a:t>l’échelle dite OCDE modifiée, qui attribue un poids égal à 1 à la personne de référence du ménage, 0.5 à chaque membre du ménage âgé de 14 ans ou plus et 0.3 à chaque membre âgé de 13 ans ou moins. C’est cette échelle qui est aujourd’hui utilisée par Eurostat pour l’analyse de la pauvreté et des inégalités.</a:t>
            </a:r>
            <a:endParaRPr lang="fr-LU" dirty="0"/>
          </a:p>
        </p:txBody>
      </p:sp>
      <p:sp>
        <p:nvSpPr>
          <p:cNvPr id="4" name="Slide Number Placeholder 3"/>
          <p:cNvSpPr>
            <a:spLocks noGrp="1"/>
          </p:cNvSpPr>
          <p:nvPr>
            <p:ph type="sldNum" sz="quarter" idx="10"/>
          </p:nvPr>
        </p:nvSpPr>
        <p:spPr/>
        <p:txBody>
          <a:bodyPr/>
          <a:lstStyle/>
          <a:p>
            <a:pPr>
              <a:defRPr/>
            </a:pPr>
            <a:fld id="{0AEAA54E-A8D6-4B9E-B0D2-7B529F0D2448}" type="slidenum">
              <a:rPr lang="en-GB" smtClean="0"/>
              <a:pPr>
                <a:defRPr/>
              </a:pPr>
              <a:t>40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L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L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L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219200"/>
            <a:ext cx="2190750" cy="5105400"/>
          </a:xfrm>
        </p:spPr>
        <p:txBody>
          <a:bodyPr vert="eaVert"/>
          <a:lstStyle/>
          <a:p>
            <a:r>
              <a:rPr lang="en-US" smtClean="0"/>
              <a:t>Click to edit Master title style</a:t>
            </a:r>
            <a:endParaRPr lang="fr-LU"/>
          </a:p>
        </p:txBody>
      </p:sp>
      <p:sp>
        <p:nvSpPr>
          <p:cNvPr id="3" name="Vertical Text Placeholder 2"/>
          <p:cNvSpPr>
            <a:spLocks noGrp="1"/>
          </p:cNvSpPr>
          <p:nvPr>
            <p:ph type="body" orient="vert" idx="1"/>
          </p:nvPr>
        </p:nvSpPr>
        <p:spPr>
          <a:xfrm>
            <a:off x="228600" y="1219200"/>
            <a:ext cx="64198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L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L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LU"/>
          </a:p>
        </p:txBody>
      </p:sp>
      <p:sp>
        <p:nvSpPr>
          <p:cNvPr id="3" name="Content Placeholder 2"/>
          <p:cNvSpPr>
            <a:spLocks noGrp="1"/>
          </p:cNvSpPr>
          <p:nvPr>
            <p:ph sz="half" idx="1"/>
          </p:nvPr>
        </p:nvSpPr>
        <p:spPr>
          <a:xfrm>
            <a:off x="228600" y="22098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Content Placeholder 3"/>
          <p:cNvSpPr>
            <a:spLocks noGrp="1"/>
          </p:cNvSpPr>
          <p:nvPr>
            <p:ph sz="half" idx="2"/>
          </p:nvPr>
        </p:nvSpPr>
        <p:spPr>
          <a:xfrm>
            <a:off x="4648200" y="22098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L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LU"/>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L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L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L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1219200"/>
            <a:ext cx="8763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228600" y="2209800"/>
            <a:ext cx="8686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3810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cc.l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bright="10000"/>
          </a:blip>
          <a:srcRect l="10536"/>
          <a:stretch>
            <a:fillRect/>
          </a:stretch>
        </p:blipFill>
        <p:spPr bwMode="auto">
          <a:xfrm>
            <a:off x="6698357" y="1772816"/>
            <a:ext cx="2445643" cy="4600575"/>
          </a:xfrm>
          <a:prstGeom prst="rect">
            <a:avLst/>
          </a:prstGeom>
          <a:noFill/>
          <a:ln w="9525">
            <a:noFill/>
            <a:miter lim="800000"/>
            <a:headEnd/>
            <a:tailEnd/>
          </a:ln>
          <a:effectLst/>
        </p:spPr>
      </p:pic>
      <p:sp>
        <p:nvSpPr>
          <p:cNvPr id="3074" name="Text Box 2"/>
          <p:cNvSpPr txBox="1">
            <a:spLocks noChangeArrowheads="1"/>
          </p:cNvSpPr>
          <p:nvPr/>
        </p:nvSpPr>
        <p:spPr bwMode="auto">
          <a:xfrm>
            <a:off x="250825" y="3068638"/>
            <a:ext cx="8497888" cy="3139321"/>
          </a:xfrm>
          <a:prstGeom prst="rect">
            <a:avLst/>
          </a:prstGeom>
          <a:noFill/>
          <a:ln w="9525">
            <a:noFill/>
            <a:miter lim="800000"/>
            <a:headEnd/>
            <a:tailEnd/>
          </a:ln>
        </p:spPr>
        <p:txBody>
          <a:bodyPr>
            <a:spAutoFit/>
          </a:bodyPr>
          <a:lstStyle/>
          <a:p>
            <a:pPr algn="ctr">
              <a:spcBef>
                <a:spcPct val="50000"/>
              </a:spcBef>
            </a:pPr>
            <a:r>
              <a:rPr lang="fr-FR" sz="2800" b="1" dirty="0" smtClean="0">
                <a:latin typeface="Verdana" pitchFamily="34" charset="0"/>
              </a:rPr>
              <a:t>Un cocktail budgétaire explosif entre crise mondiale et insouciance luxembourgeoise</a:t>
            </a:r>
            <a:endParaRPr lang="fr-FR" sz="2800" b="1" dirty="0">
              <a:latin typeface="Verdana" pitchFamily="34" charset="0"/>
            </a:endParaRPr>
          </a:p>
          <a:p>
            <a:pPr algn="ctr">
              <a:spcBef>
                <a:spcPct val="50000"/>
              </a:spcBef>
            </a:pPr>
            <a:r>
              <a:rPr lang="fr-LU" sz="3600" dirty="0" smtClean="0">
                <a:solidFill>
                  <a:srgbClr val="FF6600"/>
                </a:solidFill>
                <a:latin typeface="Verdana" pitchFamily="34" charset="0"/>
              </a:rPr>
              <a:t>___</a:t>
            </a:r>
          </a:p>
          <a:p>
            <a:pPr algn="ctr">
              <a:spcBef>
                <a:spcPct val="50000"/>
              </a:spcBef>
            </a:pPr>
            <a:endParaRPr lang="fr-LU" dirty="0">
              <a:latin typeface="Verdana" pitchFamily="34" charset="0"/>
            </a:endParaRPr>
          </a:p>
          <a:p>
            <a:pPr algn="ctr">
              <a:spcBef>
                <a:spcPct val="50000"/>
              </a:spcBef>
            </a:pPr>
            <a:r>
              <a:rPr lang="fr-LU" sz="1600" dirty="0" smtClean="0">
                <a:latin typeface="Verdana" pitchFamily="34" charset="0"/>
              </a:rPr>
              <a:t>Conférence de presse du 15 novembre 2011</a:t>
            </a:r>
            <a:endParaRPr lang="en-GB" sz="1600" dirty="0">
              <a:latin typeface="Verdana" pitchFamily="34" charset="0"/>
            </a:endParaRPr>
          </a:p>
        </p:txBody>
      </p:sp>
      <p:sp>
        <p:nvSpPr>
          <p:cNvPr id="3075" name="Text Box 7"/>
          <p:cNvSpPr txBox="1">
            <a:spLocks noChangeArrowheads="1"/>
          </p:cNvSpPr>
          <p:nvPr/>
        </p:nvSpPr>
        <p:spPr bwMode="auto">
          <a:xfrm>
            <a:off x="251520" y="1556792"/>
            <a:ext cx="8642350" cy="1508105"/>
          </a:xfrm>
          <a:prstGeom prst="rect">
            <a:avLst/>
          </a:prstGeom>
          <a:noFill/>
          <a:ln w="9525">
            <a:noFill/>
            <a:miter lim="800000"/>
            <a:headEnd/>
            <a:tailEnd/>
          </a:ln>
        </p:spPr>
        <p:txBody>
          <a:bodyPr>
            <a:spAutoFit/>
          </a:bodyPr>
          <a:lstStyle/>
          <a:p>
            <a:pPr algn="ctr">
              <a:spcBef>
                <a:spcPct val="50000"/>
              </a:spcBef>
            </a:pPr>
            <a:r>
              <a:rPr lang="fr-CH" sz="1600" dirty="0">
                <a:latin typeface="Verdana" pitchFamily="34" charset="0"/>
              </a:rPr>
              <a:t>Projet de loi </a:t>
            </a:r>
            <a:r>
              <a:rPr lang="fr-CH" sz="1600" dirty="0" smtClean="0">
                <a:latin typeface="Verdana" pitchFamily="34" charset="0"/>
              </a:rPr>
              <a:t>n°6350 </a:t>
            </a:r>
            <a:r>
              <a:rPr lang="fr-CH" sz="1600" dirty="0">
                <a:latin typeface="Verdana" pitchFamily="34" charset="0"/>
              </a:rPr>
              <a:t>concernant le budget des recettes et des dépenses de </a:t>
            </a:r>
            <a:r>
              <a:rPr lang="fr-CH" sz="1600" dirty="0" smtClean="0">
                <a:latin typeface="Verdana" pitchFamily="34" charset="0"/>
              </a:rPr>
              <a:t>l’Etat </a:t>
            </a:r>
            <a:r>
              <a:rPr lang="fr-CH" sz="1600" dirty="0">
                <a:latin typeface="Verdana" pitchFamily="34" charset="0"/>
              </a:rPr>
              <a:t>pour l’exercice </a:t>
            </a:r>
            <a:r>
              <a:rPr lang="fr-CH" sz="1600" dirty="0" smtClean="0">
                <a:latin typeface="Verdana" pitchFamily="34" charset="0"/>
              </a:rPr>
              <a:t>2012</a:t>
            </a:r>
          </a:p>
          <a:p>
            <a:pPr algn="ctr">
              <a:spcBef>
                <a:spcPct val="50000"/>
              </a:spcBef>
            </a:pPr>
            <a:r>
              <a:rPr lang="fr-CH" sz="1600" dirty="0" smtClean="0">
                <a:latin typeface="Verdana" pitchFamily="34" charset="0"/>
              </a:rPr>
              <a:t>Avis de la Chambre de Commerce</a:t>
            </a:r>
            <a:endParaRPr lang="fr-CH" sz="1600" dirty="0">
              <a:latin typeface="Verdana" pitchFamily="34" charset="0"/>
            </a:endParaRPr>
          </a:p>
          <a:p>
            <a:pPr algn="ctr">
              <a:spcBef>
                <a:spcPct val="50000"/>
              </a:spcBef>
            </a:pPr>
            <a:endParaRPr lang="fr-CH" dirty="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124744"/>
            <a:ext cx="8964488" cy="576064"/>
          </a:xfrm>
        </p:spPr>
        <p:txBody>
          <a:bodyPr/>
          <a:lstStyle/>
          <a:p>
            <a:pPr eaLnBrk="1" hangingPunct="1"/>
            <a:r>
              <a:rPr lang="fr-LU" sz="1800" b="1" dirty="0" smtClean="0">
                <a:solidFill>
                  <a:srgbClr val="CC3300"/>
                </a:solidFill>
              </a:rPr>
              <a:t>Le projet de budget 2012 en un clin d’œil….</a:t>
            </a:r>
            <a:endParaRPr lang="en-US" sz="1800" b="1" dirty="0" smtClean="0">
              <a:solidFill>
                <a:srgbClr val="CC3300"/>
              </a:solidFill>
            </a:endParaRPr>
          </a:p>
        </p:txBody>
      </p:sp>
      <p:graphicFrame>
        <p:nvGraphicFramePr>
          <p:cNvPr id="5" name="Content Placeholder 4"/>
          <p:cNvGraphicFramePr>
            <a:graphicFrameLocks noGrp="1"/>
          </p:cNvGraphicFramePr>
          <p:nvPr>
            <p:ph idx="1"/>
          </p:nvPr>
        </p:nvGraphicFramePr>
        <p:xfrm>
          <a:off x="179512" y="1687019"/>
          <a:ext cx="8712968" cy="5006924"/>
        </p:xfrm>
        <a:graphic>
          <a:graphicData uri="http://schemas.openxmlformats.org/drawingml/2006/table">
            <a:tbl>
              <a:tblPr firstRow="1" bandRow="1">
                <a:tableStyleId>{00A15C55-8517-42AA-B614-E9B94910E393}</a:tableStyleId>
              </a:tblPr>
              <a:tblGrid>
                <a:gridCol w="5184576"/>
                <a:gridCol w="3528392"/>
              </a:tblGrid>
              <a:tr h="325747">
                <a:tc>
                  <a:txBody>
                    <a:bodyPr/>
                    <a:lstStyle/>
                    <a:p>
                      <a:r>
                        <a:rPr lang="fr-LU" sz="1600" dirty="0" smtClean="0"/>
                        <a:t>Elément</a:t>
                      </a:r>
                      <a:endParaRPr lang="fr-LU" sz="1600" dirty="0"/>
                    </a:p>
                  </a:txBody>
                  <a:tcPr>
                    <a:lnB w="12700" cap="flat" cmpd="sng" algn="ctr">
                      <a:solidFill>
                        <a:schemeClr val="tx1"/>
                      </a:solidFill>
                      <a:prstDash val="solid"/>
                      <a:round/>
                      <a:headEnd type="none" w="med" len="med"/>
                      <a:tailEnd type="none" w="med" len="med"/>
                    </a:lnB>
                  </a:tcPr>
                </a:tc>
                <a:tc>
                  <a:txBody>
                    <a:bodyPr/>
                    <a:lstStyle/>
                    <a:p>
                      <a:pPr algn="ctr"/>
                      <a:r>
                        <a:rPr lang="fr-LU" sz="1600" dirty="0" smtClean="0"/>
                        <a:t>Montant</a:t>
                      </a:r>
                      <a:endParaRPr lang="fr-LU" sz="1600" dirty="0"/>
                    </a:p>
                  </a:txBody>
                  <a:tcPr>
                    <a:lnB w="12700" cap="flat" cmpd="sng" algn="ctr">
                      <a:solidFill>
                        <a:schemeClr val="tx1"/>
                      </a:solidFill>
                      <a:prstDash val="solid"/>
                      <a:round/>
                      <a:headEnd type="none" w="med" len="med"/>
                      <a:tailEnd type="none" w="med" len="med"/>
                    </a:lnB>
                  </a:tcPr>
                </a:tc>
              </a:tr>
              <a:tr h="325747">
                <a:tc>
                  <a:txBody>
                    <a:bodyPr/>
                    <a:lstStyle/>
                    <a:p>
                      <a:r>
                        <a:rPr lang="fr-LU" sz="1600" dirty="0" smtClean="0"/>
                        <a:t>Croissance économique projetée </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LU" sz="1600" dirty="0" smtClean="0"/>
                        <a:t>+2,1% (révisée à 1%)</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25747">
                <a:tc>
                  <a:txBody>
                    <a:bodyPr/>
                    <a:lstStyle/>
                    <a:p>
                      <a:r>
                        <a:rPr lang="fr-LU" sz="1600" dirty="0" smtClean="0"/>
                        <a:t>Taux de création d’emploi </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fr-LU" sz="1600" dirty="0" smtClean="0"/>
                        <a:t>+2,0%</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25747">
                <a:tc>
                  <a:txBody>
                    <a:bodyPr/>
                    <a:lstStyle/>
                    <a:p>
                      <a:r>
                        <a:rPr lang="fr-LU" sz="1600" dirty="0" smtClean="0"/>
                        <a:t>Taux de chômage </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fr-LU" sz="1600" dirty="0" smtClean="0"/>
                        <a:t>6,2%</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25747">
                <a:tc>
                  <a:txBody>
                    <a:bodyPr/>
                    <a:lstStyle/>
                    <a:p>
                      <a:r>
                        <a:rPr lang="fr-LU" sz="1600" u="none" dirty="0" smtClean="0"/>
                        <a:t>Indice des prix</a:t>
                      </a:r>
                      <a:r>
                        <a:rPr lang="fr-LU" sz="1600" u="none" baseline="0" dirty="0" smtClean="0"/>
                        <a:t> à la consommation</a:t>
                      </a:r>
                      <a:endParaRPr lang="fr-LU"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LU" sz="1600" u="none" dirty="0" smtClean="0"/>
                        <a:t>+2,4%</a:t>
                      </a:r>
                      <a:endParaRPr lang="fr-LU"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5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LU" sz="1600" baseline="0" dirty="0" smtClean="0"/>
                        <a:t>Solde de l’Administration centrale</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LU" sz="1600" dirty="0" smtClean="0"/>
                        <a:t>-1.143 </a:t>
                      </a:r>
                      <a:r>
                        <a:rPr lang="fr-LU" sz="1600" dirty="0" err="1" smtClean="0"/>
                        <a:t>mio</a:t>
                      </a:r>
                      <a:r>
                        <a:rPr lang="fr-LU" sz="1600" baseline="0" dirty="0" smtClean="0"/>
                        <a:t> EUR (</a:t>
                      </a:r>
                      <a:r>
                        <a:rPr lang="fr-LU" sz="1600" dirty="0" smtClean="0"/>
                        <a:t>2,6% du PIB)</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25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LU" sz="1600" kern="1200" dirty="0" smtClean="0">
                          <a:solidFill>
                            <a:schemeClr val="dk1"/>
                          </a:solidFill>
                          <a:latin typeface="+mn-lt"/>
                          <a:ea typeface="+mn-ea"/>
                          <a:cs typeface="+mn-cs"/>
                          <a:sym typeface="Wingdings"/>
                        </a:rPr>
                        <a:t>Solde de l’Administration publique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fr-LU" sz="1600" kern="1200" dirty="0" smtClean="0">
                          <a:solidFill>
                            <a:schemeClr val="dk1"/>
                          </a:solidFill>
                          <a:latin typeface="+mn-lt"/>
                          <a:ea typeface="+mn-ea"/>
                          <a:cs typeface="+mn-cs"/>
                          <a:sym typeface="Wingdings"/>
                        </a:rPr>
                        <a:t>-330 </a:t>
                      </a:r>
                      <a:r>
                        <a:rPr lang="fr-LU" sz="1600" kern="1200" dirty="0" err="1" smtClean="0">
                          <a:solidFill>
                            <a:schemeClr val="dk1"/>
                          </a:solidFill>
                          <a:latin typeface="+mn-lt"/>
                          <a:ea typeface="+mn-ea"/>
                          <a:cs typeface="+mn-cs"/>
                          <a:sym typeface="Wingdings"/>
                        </a:rPr>
                        <a:t>mio</a:t>
                      </a:r>
                      <a:r>
                        <a:rPr lang="fr-LU" sz="1600" kern="1200" dirty="0" smtClean="0">
                          <a:solidFill>
                            <a:schemeClr val="dk1"/>
                          </a:solidFill>
                          <a:latin typeface="+mn-lt"/>
                          <a:ea typeface="+mn-ea"/>
                          <a:cs typeface="+mn-cs"/>
                          <a:sym typeface="Wingdings"/>
                        </a:rPr>
                        <a:t> EUR (0,7% du PIB)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LU" sz="1600" dirty="0" err="1" smtClean="0"/>
                        <a:t>Evol</a:t>
                      </a:r>
                      <a:r>
                        <a:rPr lang="fr-LU" sz="1600" dirty="0" smtClean="0"/>
                        <a:t>. dépenses 2012 </a:t>
                      </a:r>
                      <a:r>
                        <a:rPr lang="fr-LU" sz="1600" dirty="0" err="1" smtClean="0"/>
                        <a:t>p.r</a:t>
                      </a:r>
                      <a:r>
                        <a:rPr lang="fr-LU" sz="1600" dirty="0" smtClean="0"/>
                        <a:t>. dépenses votées 2011</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LU" sz="1600" dirty="0" smtClean="0"/>
                        <a:t>+1.000 </a:t>
                      </a:r>
                      <a:r>
                        <a:rPr lang="fr-LU" sz="1600" dirty="0" err="1" smtClean="0"/>
                        <a:t>mio</a:t>
                      </a:r>
                      <a:r>
                        <a:rPr lang="fr-LU" sz="1600" dirty="0" smtClean="0"/>
                        <a:t> EUR (+7,8%)</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1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LU" sz="1600" dirty="0" err="1" smtClean="0"/>
                        <a:t>Evol</a:t>
                      </a:r>
                      <a:r>
                        <a:rPr lang="fr-LU" sz="1600" dirty="0" smtClean="0"/>
                        <a:t>. dépenses 2012 </a:t>
                      </a:r>
                      <a:r>
                        <a:rPr lang="fr-LU" sz="1600" dirty="0" err="1" smtClean="0"/>
                        <a:t>p.r</a:t>
                      </a:r>
                      <a:r>
                        <a:rPr lang="fr-LU" sz="1600" dirty="0" smtClean="0"/>
                        <a:t>. dépenses réelles 2011</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r-LU" sz="1600" dirty="0" smtClean="0"/>
                        <a:t>+790 </a:t>
                      </a:r>
                      <a:r>
                        <a:rPr lang="fr-LU" sz="1600" dirty="0" err="1" smtClean="0"/>
                        <a:t>mio</a:t>
                      </a:r>
                      <a:r>
                        <a:rPr lang="fr-LU" sz="1600" baseline="0" dirty="0" smtClean="0"/>
                        <a:t> EUR (+6,1%)</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5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LU" sz="1600" dirty="0" err="1" smtClean="0"/>
                        <a:t>Evol</a:t>
                      </a:r>
                      <a:r>
                        <a:rPr lang="fr-LU" sz="1600" dirty="0" smtClean="0"/>
                        <a:t>. recettes 2012 </a:t>
                      </a:r>
                      <a:r>
                        <a:rPr lang="fr-LU" sz="1600" dirty="0" err="1" smtClean="0"/>
                        <a:t>p.r</a:t>
                      </a:r>
                      <a:r>
                        <a:rPr lang="fr-LU" sz="1600" dirty="0" smtClean="0"/>
                        <a:t>. recettes votées 2011</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r-LU" sz="1600" dirty="0" smtClean="0"/>
                        <a:t>+1.257</a:t>
                      </a:r>
                      <a:r>
                        <a:rPr lang="fr-LU" sz="1600" baseline="0" dirty="0" smtClean="0"/>
                        <a:t> </a:t>
                      </a:r>
                      <a:r>
                        <a:rPr lang="fr-LU" sz="1600" baseline="0" dirty="0" err="1" smtClean="0"/>
                        <a:t>mio</a:t>
                      </a:r>
                      <a:r>
                        <a:rPr lang="fr-LU" sz="1600" baseline="0" dirty="0" smtClean="0"/>
                        <a:t> EUR (+11,1%)</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5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LU" sz="1600" dirty="0" err="1" smtClean="0"/>
                        <a:t>Evol</a:t>
                      </a:r>
                      <a:r>
                        <a:rPr lang="fr-LU" sz="1600" dirty="0" smtClean="0"/>
                        <a:t>. recettes 2012 </a:t>
                      </a:r>
                      <a:r>
                        <a:rPr lang="fr-LU" sz="1600" dirty="0" err="1" smtClean="0"/>
                        <a:t>p.r</a:t>
                      </a:r>
                      <a:r>
                        <a:rPr lang="fr-LU" sz="1600" dirty="0" smtClean="0"/>
                        <a:t>. recettes réelles 2011</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r-LU" sz="1600" dirty="0" smtClean="0"/>
                        <a:t>+594 </a:t>
                      </a:r>
                      <a:r>
                        <a:rPr lang="fr-LU" sz="1600" dirty="0" err="1" smtClean="0"/>
                        <a:t>mio</a:t>
                      </a:r>
                      <a:r>
                        <a:rPr lang="fr-LU" sz="1600" dirty="0" smtClean="0"/>
                        <a:t> EUR (+4,9%)</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953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LU" sz="1600" dirty="0" smtClean="0"/>
                        <a:t>Dette publique fin 2011</a:t>
                      </a:r>
                    </a:p>
                    <a:p>
                      <a:pPr marL="0" marR="0" indent="0" algn="l" defTabSz="914400" rtl="0" eaLnBrk="1" fontAlgn="auto" latinLnBrk="0" hangingPunct="1">
                        <a:lnSpc>
                          <a:spcPct val="100000"/>
                        </a:lnSpc>
                        <a:spcBef>
                          <a:spcPts val="0"/>
                        </a:spcBef>
                        <a:spcAft>
                          <a:spcPts val="0"/>
                        </a:spcAft>
                        <a:buClrTx/>
                        <a:buSzTx/>
                        <a:buFontTx/>
                        <a:buNone/>
                        <a:tabLst/>
                        <a:defRPr/>
                      </a:pPr>
                      <a:r>
                        <a:rPr lang="fr-LU" sz="1600" dirty="0" smtClean="0"/>
                        <a:t>Dépenses d’investissements publics</a:t>
                      </a:r>
                      <a:endParaRPr lang="fr-L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LU" sz="1600" i="0" dirty="0" smtClean="0"/>
                        <a:t>7.780 </a:t>
                      </a:r>
                      <a:r>
                        <a:rPr lang="fr-LU" sz="1600" i="0" dirty="0" err="1" smtClean="0"/>
                        <a:t>mio</a:t>
                      </a:r>
                      <a:r>
                        <a:rPr lang="fr-LU" sz="1600" i="0" dirty="0" smtClean="0"/>
                        <a:t> EUR (18,2% du PIB)</a:t>
                      </a:r>
                    </a:p>
                    <a:p>
                      <a:pPr algn="ctr"/>
                      <a:r>
                        <a:rPr lang="fr-LU" sz="1600" i="0" dirty="0" smtClean="0"/>
                        <a:t>1.857,4 </a:t>
                      </a:r>
                      <a:r>
                        <a:rPr lang="fr-LU" sz="1600" i="0" dirty="0" err="1" smtClean="0"/>
                        <a:t>mio</a:t>
                      </a:r>
                      <a:r>
                        <a:rPr lang="fr-LU" sz="1600" i="0" dirty="0" smtClean="0"/>
                        <a:t> EUR (4,21% du PIB)</a:t>
                      </a:r>
                      <a:endParaRPr lang="fr-LU" sz="16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Prévisions 2012 optimistes des recettes fiscales (en millions EUR): la CC propose une réévaluation</a:t>
            </a:r>
            <a:endParaRPr lang="en-US" sz="1800" b="1" dirty="0" smtClean="0">
              <a:solidFill>
                <a:srgbClr val="CC3300"/>
              </a:solidFill>
            </a:endParaRPr>
          </a:p>
        </p:txBody>
      </p:sp>
      <p:pic>
        <p:nvPicPr>
          <p:cNvPr id="2050" name="Picture 2"/>
          <p:cNvPicPr>
            <a:picLocks noChangeAspect="1" noChangeArrowheads="1"/>
          </p:cNvPicPr>
          <p:nvPr/>
        </p:nvPicPr>
        <p:blipFill>
          <a:blip r:embed="rId3" cstate="print"/>
          <a:srcRect/>
          <a:stretch>
            <a:fillRect/>
          </a:stretch>
        </p:blipFill>
        <p:spPr bwMode="auto">
          <a:xfrm>
            <a:off x="467544" y="2132856"/>
            <a:ext cx="8208912" cy="432048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Evolution de la rémunération des salariés et des marges des entreprises (2007 = 100): les entreprises sont davantage affectées par la crise que les salariés</a:t>
            </a:r>
            <a:endParaRPr lang="en-US" sz="1800" b="1" dirty="0" smtClean="0">
              <a:solidFill>
                <a:srgbClr val="CC3300"/>
              </a:solidFill>
            </a:endParaRPr>
          </a:p>
        </p:txBody>
      </p:sp>
      <p:pic>
        <p:nvPicPr>
          <p:cNvPr id="4" name="Picture 3"/>
          <p:cNvPicPr/>
          <p:nvPr/>
        </p:nvPicPr>
        <p:blipFill>
          <a:blip r:embed="rId2" cstate="print"/>
          <a:srcRect/>
          <a:stretch>
            <a:fillRect/>
          </a:stretch>
        </p:blipFill>
        <p:spPr bwMode="auto">
          <a:xfrm>
            <a:off x="755576" y="2348880"/>
            <a:ext cx="7560840" cy="41764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Taux de croissance du CSU nominal entre 2000 et 2010 (en %): le Luxembourg se trouve parmi un club de pays peu enviables</a:t>
            </a:r>
            <a:endParaRPr lang="en-US" sz="1800" b="1" dirty="0" smtClean="0">
              <a:solidFill>
                <a:srgbClr val="CC3300"/>
              </a:solidFill>
            </a:endParaRPr>
          </a:p>
        </p:txBody>
      </p:sp>
      <p:pic>
        <p:nvPicPr>
          <p:cNvPr id="4098" name="Picture 2"/>
          <p:cNvPicPr>
            <a:picLocks noChangeAspect="1" noChangeArrowheads="1"/>
          </p:cNvPicPr>
          <p:nvPr/>
        </p:nvPicPr>
        <p:blipFill>
          <a:blip r:embed="rId2" cstate="print"/>
          <a:srcRect/>
          <a:stretch>
            <a:fillRect/>
          </a:stretch>
        </p:blipFill>
        <p:spPr bwMode="auto">
          <a:xfrm>
            <a:off x="611560" y="2132857"/>
            <a:ext cx="7488832" cy="432048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Evolution du CSU nominal (2000 = 100): la dégradation de la compétitivité-coûts des entreprises se renforce</a:t>
            </a:r>
            <a:endParaRPr lang="en-US" sz="1800" b="1" dirty="0" smtClean="0">
              <a:solidFill>
                <a:srgbClr val="CC3300"/>
              </a:solidFill>
            </a:endParaRPr>
          </a:p>
        </p:txBody>
      </p:sp>
      <p:pic>
        <p:nvPicPr>
          <p:cNvPr id="5122" name="Picture 2"/>
          <p:cNvPicPr>
            <a:picLocks noChangeAspect="1" noChangeArrowheads="1"/>
          </p:cNvPicPr>
          <p:nvPr/>
        </p:nvPicPr>
        <p:blipFill>
          <a:blip r:embed="rId2" cstate="print"/>
          <a:srcRect/>
          <a:stretch>
            <a:fillRect/>
          </a:stretch>
        </p:blipFill>
        <p:spPr bwMode="auto">
          <a:xfrm>
            <a:off x="251520" y="2132856"/>
            <a:ext cx="8711505" cy="424847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Evolution de l’emploi intérieur et du chômage au Luxembourg:</a:t>
            </a:r>
            <a:br>
              <a:rPr lang="fr-CH" sz="1800" b="1" dirty="0" smtClean="0">
                <a:solidFill>
                  <a:srgbClr val="CC3300"/>
                </a:solidFill>
              </a:rPr>
            </a:br>
            <a:r>
              <a:rPr lang="fr-CH" sz="1800" b="1" dirty="0" smtClean="0">
                <a:solidFill>
                  <a:srgbClr val="CC3300"/>
                </a:solidFill>
              </a:rPr>
              <a:t>un problème structurel, avec des conséquences sociales, économiques et financières graves</a:t>
            </a:r>
            <a:endParaRPr lang="en-US" sz="1800" b="1" dirty="0" smtClean="0">
              <a:solidFill>
                <a:srgbClr val="CC3300"/>
              </a:solidFill>
            </a:endParaRPr>
          </a:p>
        </p:txBody>
      </p:sp>
      <p:pic>
        <p:nvPicPr>
          <p:cNvPr id="1027" name="Picture 3"/>
          <p:cNvPicPr>
            <a:picLocks noChangeAspect="1" noChangeArrowheads="1"/>
          </p:cNvPicPr>
          <p:nvPr/>
        </p:nvPicPr>
        <p:blipFill>
          <a:blip r:embed="rId3" cstate="print"/>
          <a:srcRect/>
          <a:stretch>
            <a:fillRect/>
          </a:stretch>
        </p:blipFill>
        <p:spPr bwMode="auto">
          <a:xfrm>
            <a:off x="539552" y="2276872"/>
            <a:ext cx="7992888" cy="413156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8600" y="1219200"/>
            <a:ext cx="8915400" cy="838200"/>
          </a:xfrm>
        </p:spPr>
        <p:txBody>
          <a:bodyPr/>
          <a:lstStyle/>
          <a:p>
            <a:pPr eaLnBrk="1" hangingPunct="1"/>
            <a:r>
              <a:rPr lang="fr-CH" sz="1800" b="1" dirty="0" smtClean="0">
                <a:solidFill>
                  <a:srgbClr val="CC3300"/>
                </a:solidFill>
              </a:rPr>
              <a:t>De l’État central (loi du 8 juin 1999) …</a:t>
            </a:r>
            <a:endParaRPr lang="en-US" sz="1800" b="1" dirty="0" smtClean="0">
              <a:solidFill>
                <a:srgbClr val="CC3300"/>
              </a:solidFill>
            </a:endParaRPr>
          </a:p>
        </p:txBody>
      </p:sp>
      <p:pic>
        <p:nvPicPr>
          <p:cNvPr id="6" name="Content Placeholder 5"/>
          <p:cNvPicPr>
            <a:picLocks noGrp="1"/>
          </p:cNvPicPr>
          <p:nvPr>
            <p:ph idx="1"/>
          </p:nvPr>
        </p:nvPicPr>
        <p:blipFill>
          <a:blip r:embed="rId2" cstate="print"/>
          <a:srcRect/>
          <a:stretch>
            <a:fillRect/>
          </a:stretch>
        </p:blipFill>
        <p:spPr bwMode="auto">
          <a:xfrm>
            <a:off x="683568" y="1844824"/>
            <a:ext cx="7632848" cy="4464496"/>
          </a:xfrm>
          <a:prstGeom prst="rect">
            <a:avLst/>
          </a:prstGeom>
          <a:noFill/>
          <a:ln w="9525">
            <a:noFill/>
            <a:miter lim="800000"/>
            <a:headEnd/>
            <a:tailEnd/>
          </a:ln>
        </p:spPr>
      </p:pic>
      <p:sp>
        <p:nvSpPr>
          <p:cNvPr id="4"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Etat central</a:t>
            </a:r>
            <a:endParaRPr lang="en-US" b="1" dirty="0">
              <a:solidFill>
                <a:srgbClr val="CC33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981075"/>
            <a:ext cx="8915400" cy="838200"/>
          </a:xfrm>
        </p:spPr>
        <p:txBody>
          <a:bodyPr/>
          <a:lstStyle/>
          <a:p>
            <a:pPr eaLnBrk="1" hangingPunct="1"/>
            <a:r>
              <a:rPr lang="fr-CH" sz="1800" b="1" dirty="0" smtClean="0">
                <a:solidFill>
                  <a:srgbClr val="CC3300"/>
                </a:solidFill>
              </a:rPr>
              <a:t>… à l’Administration centrale (SEC95) …</a:t>
            </a:r>
            <a:endParaRPr lang="en-US" sz="1800" b="1" dirty="0" smtClean="0">
              <a:solidFill>
                <a:srgbClr val="CC3300"/>
              </a:solidFill>
            </a:endParaRPr>
          </a:p>
        </p:txBody>
      </p:sp>
      <p:pic>
        <p:nvPicPr>
          <p:cNvPr id="3074" name="Picture 2"/>
          <p:cNvPicPr>
            <a:picLocks noChangeAspect="1" noChangeArrowheads="1"/>
          </p:cNvPicPr>
          <p:nvPr/>
        </p:nvPicPr>
        <p:blipFill>
          <a:blip r:embed="rId2" cstate="print"/>
          <a:srcRect/>
          <a:stretch>
            <a:fillRect/>
          </a:stretch>
        </p:blipFill>
        <p:spPr bwMode="auto">
          <a:xfrm>
            <a:off x="0" y="1556792"/>
            <a:ext cx="9143999" cy="5301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496944" cy="838200"/>
          </a:xfrm>
        </p:spPr>
        <p:txBody>
          <a:bodyPr/>
          <a:lstStyle/>
          <a:p>
            <a:pPr eaLnBrk="1" hangingPunct="1"/>
            <a:r>
              <a:rPr lang="fr-CH" sz="1800" b="1" dirty="0" smtClean="0">
                <a:solidFill>
                  <a:srgbClr val="CC3300"/>
                </a:solidFill>
              </a:rPr>
              <a:t>Situation financière de l’Administration publique et de ses composantes en 2012: le déficit important de l’A.C. reste camouflé par le surplus non soutenable de l’A.SS.</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467544" y="2420888"/>
            <a:ext cx="8496944" cy="4437112"/>
          </a:xfrm>
          <a:prstGeom prst="rect">
            <a:avLst/>
          </a:prstGeom>
          <a:noFill/>
          <a:ln w="9525">
            <a:noFill/>
            <a:miter lim="800000"/>
            <a:headEnd/>
            <a:tailEnd/>
          </a:ln>
        </p:spPr>
      </p:pic>
      <p:sp>
        <p:nvSpPr>
          <p:cNvPr id="4" name="Text Box 7"/>
          <p:cNvSpPr txBox="1">
            <a:spLocks noChangeArrowheads="1"/>
          </p:cNvSpPr>
          <p:nvPr/>
        </p:nvSpPr>
        <p:spPr bwMode="auto">
          <a:xfrm>
            <a:off x="2627312" y="260350"/>
            <a:ext cx="2736776" cy="830997"/>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Administration publique</a:t>
            </a:r>
            <a:endParaRPr lang="en-US" b="1" dirty="0">
              <a:solidFill>
                <a:srgbClr val="CC33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Mesures de consolidation proposées à travers la 12</a:t>
            </a:r>
            <a:r>
              <a:rPr lang="fr-CH" sz="1800" b="1" baseline="30000" dirty="0" smtClean="0">
                <a:solidFill>
                  <a:srgbClr val="CC3300"/>
                </a:solidFill>
              </a:rPr>
              <a:t>e</a:t>
            </a:r>
            <a:r>
              <a:rPr lang="fr-CH" sz="1800" b="1" dirty="0" smtClean="0">
                <a:solidFill>
                  <a:srgbClr val="CC3300"/>
                </a:solidFill>
              </a:rPr>
              <a:t> actualisation du PSC (en millions EUR et en % du PIB): annonces louables…</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683568" y="2060848"/>
            <a:ext cx="7488832" cy="43924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1124744"/>
            <a:ext cx="8892480" cy="838200"/>
          </a:xfrm>
        </p:spPr>
        <p:txBody>
          <a:bodyPr/>
          <a:lstStyle/>
          <a:p>
            <a:pPr eaLnBrk="1" hangingPunct="1"/>
            <a:r>
              <a:rPr lang="fr-LU" sz="1800" b="1" dirty="0" smtClean="0">
                <a:solidFill>
                  <a:srgbClr val="CC3300"/>
                </a:solidFill>
              </a:rPr>
              <a:t>Un cocktail explosif entre crise mondiale et insouciance luxembourgeoise : synthèse des principales critiques de la CC</a:t>
            </a:r>
            <a:endParaRPr lang="en-US" sz="1800" b="1" dirty="0" smtClean="0">
              <a:solidFill>
                <a:srgbClr val="CC3300"/>
              </a:solidFill>
            </a:endParaRPr>
          </a:p>
        </p:txBody>
      </p:sp>
      <p:sp>
        <p:nvSpPr>
          <p:cNvPr id="3" name="Content Placeholder 6"/>
          <p:cNvSpPr>
            <a:spLocks noGrp="1"/>
          </p:cNvSpPr>
          <p:nvPr>
            <p:ph idx="1"/>
          </p:nvPr>
        </p:nvSpPr>
        <p:spPr>
          <a:xfrm>
            <a:off x="251520" y="2132856"/>
            <a:ext cx="8640960" cy="4725144"/>
          </a:xfrm>
        </p:spPr>
        <p:txBody>
          <a:bodyPr/>
          <a:lstStyle/>
          <a:p>
            <a:pPr>
              <a:buNone/>
            </a:pPr>
            <a:r>
              <a:rPr lang="fr-LU" sz="1600" dirty="0" smtClean="0"/>
              <a:t>1.  Le projet de budget ne tient pas compte de la plus grave crise économique et financière depuis la 2</a:t>
            </a:r>
            <a:r>
              <a:rPr lang="fr-LU" sz="1600" baseline="30000" dirty="0" smtClean="0"/>
              <a:t>e</a:t>
            </a:r>
            <a:r>
              <a:rPr lang="fr-LU" sz="1600" dirty="0" smtClean="0"/>
              <a:t> Guerre Mondiale:</a:t>
            </a:r>
            <a:r>
              <a:rPr lang="fr-LU" sz="1600" b="1" dirty="0" smtClean="0"/>
              <a:t> une insouciance inacceptable</a:t>
            </a:r>
          </a:p>
          <a:p>
            <a:pPr>
              <a:buNone/>
            </a:pPr>
            <a:endParaRPr lang="fr-LU" sz="1600" b="1" dirty="0" smtClean="0"/>
          </a:p>
          <a:p>
            <a:pPr>
              <a:buNone/>
            </a:pPr>
            <a:endParaRPr lang="fr-LU" sz="500" dirty="0" smtClean="0"/>
          </a:p>
          <a:p>
            <a:pPr>
              <a:buNone/>
            </a:pPr>
            <a:endParaRPr lang="fr-LU" sz="1500" b="1" dirty="0" smtClean="0"/>
          </a:p>
          <a:p>
            <a:pPr lvl="1"/>
            <a:endParaRPr lang="fr-LU" sz="1500" b="1" dirty="0" smtClean="0"/>
          </a:p>
          <a:p>
            <a:endParaRPr lang="fr-LU" sz="1600" dirty="0" smtClean="0"/>
          </a:p>
          <a:p>
            <a:endParaRPr lang="fr-LU" sz="1600" dirty="0" smtClean="0"/>
          </a:p>
          <a:p>
            <a:endParaRPr lang="fr-LU" sz="1600" dirty="0" smtClean="0"/>
          </a:p>
          <a:p>
            <a:endParaRPr lang="fr-LU" sz="1400" dirty="0" smtClean="0"/>
          </a:p>
          <a:p>
            <a:pPr lvl="2">
              <a:buNone/>
            </a:pPr>
            <a:endParaRPr lang="fr-FR" sz="1400" dirty="0" smtClean="0"/>
          </a:p>
          <a:p>
            <a:pPr lvl="2"/>
            <a:endParaRPr lang="fr-FR" sz="1400" b="1" dirty="0" smtClean="0"/>
          </a:p>
          <a:p>
            <a:pPr lvl="2">
              <a:buNone/>
            </a:pPr>
            <a:r>
              <a:rPr lang="fr-FR" sz="1200" dirty="0" smtClean="0"/>
              <a:t/>
            </a:r>
            <a:br>
              <a:rPr lang="fr-FR" sz="1200" dirty="0" smtClean="0"/>
            </a:br>
            <a:r>
              <a:rPr lang="fr-FR" sz="1200" dirty="0" smtClean="0"/>
              <a:t>	</a:t>
            </a:r>
          </a:p>
          <a:p>
            <a:pPr lvl="1"/>
            <a:endParaRPr lang="fr-FR" sz="4400" dirty="0" smtClean="0"/>
          </a:p>
          <a:p>
            <a:pPr lvl="1"/>
            <a:endParaRPr lang="fr-FR" sz="4400" dirty="0" smtClean="0"/>
          </a:p>
          <a:p>
            <a:endParaRPr lang="fr-FR" sz="20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 mais non réalisées: divergences importantes entre PSC et le projet de budget 2012</a:t>
            </a:r>
            <a:endParaRPr lang="en-US" sz="1800" b="1" dirty="0" smtClean="0">
              <a:solidFill>
                <a:srgbClr val="CC3300"/>
              </a:solidFill>
            </a:endParaRPr>
          </a:p>
        </p:txBody>
      </p:sp>
      <p:sp>
        <p:nvSpPr>
          <p:cNvPr id="9217" name="Rectangle 1"/>
          <p:cNvSpPr>
            <a:spLocks noChangeArrowheads="1"/>
          </p:cNvSpPr>
          <p:nvPr/>
        </p:nvSpPr>
        <p:spPr bwMode="auto">
          <a:xfrm>
            <a:off x="179512" y="1758515"/>
            <a:ext cx="864096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LU" sz="22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CH" sz="1600" b="0" i="0" u="none" strike="noStrike" cap="none" normalizeH="0" baseline="0" dirty="0" smtClean="0">
                <a:ln>
                  <a:noFill/>
                </a:ln>
                <a:solidFill>
                  <a:schemeClr val="tx1"/>
                </a:solidFill>
                <a:effectLst/>
                <a:latin typeface="+mj-lt"/>
                <a:ea typeface="Times New Roman" pitchFamily="18" charset="0"/>
                <a:cs typeface="Arial" pitchFamily="34" charset="0"/>
              </a:rPr>
              <a:t>au lieu de baisser de 34 millions EUR, les frais de fonctionnement de l’Administration centrale progresseront de 6,2% en 2012 par rapport aux prévisions 2011 ;</a:t>
            </a:r>
          </a:p>
          <a:p>
            <a:pPr marL="0" marR="0" lvl="0" indent="0" algn="just" defTabSz="914400" rtl="0" eaLnBrk="0" fontAlgn="base" latinLnBrk="0" hangingPunct="0">
              <a:lnSpc>
                <a:spcPct val="100000"/>
              </a:lnSpc>
              <a:spcBef>
                <a:spcPct val="0"/>
              </a:spcBef>
              <a:spcAft>
                <a:spcPct val="0"/>
              </a:spcAft>
              <a:buClrTx/>
              <a:buSzTx/>
              <a:tabLst/>
            </a:pPr>
            <a:endParaRPr kumimoji="0" lang="fr-LU"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CH" sz="1600" b="0" i="0" u="none" strike="noStrike" cap="none" normalizeH="0" baseline="0" dirty="0" smtClean="0">
                <a:ln>
                  <a:noFill/>
                </a:ln>
                <a:solidFill>
                  <a:schemeClr val="tx1"/>
                </a:solidFill>
                <a:effectLst/>
                <a:latin typeface="+mj-lt"/>
                <a:ea typeface="Times New Roman" pitchFamily="18" charset="0"/>
                <a:cs typeface="Arial" pitchFamily="34" charset="0"/>
              </a:rPr>
              <a:t>le réaménagement des modalités d’intervention en faveur des étudiants s’est avéré comme n’étant pas une mesure d’économie (-33 millions EUR), mais bien une dépense supplémentaire : d’après le projet de budget, le système afférant se traduira en une dépense de 88 millions EUR en 2012</a:t>
            </a:r>
            <a:r>
              <a:rPr lang="fr-CH" sz="1600" dirty="0" smtClean="0">
                <a:latin typeface="+mj-lt"/>
                <a:ea typeface="Times New Roman" pitchFamily="18" charset="0"/>
                <a:cs typeface="Arial" pitchFamily="34" charset="0"/>
              </a:rPr>
              <a:t>, </a:t>
            </a:r>
            <a:r>
              <a:rPr kumimoji="0" lang="fr-CH" sz="1600" b="0" i="0" u="none" strike="noStrike" cap="none" normalizeH="0" baseline="0" dirty="0" smtClean="0">
                <a:ln>
                  <a:noFill/>
                </a:ln>
                <a:solidFill>
                  <a:schemeClr val="tx1"/>
                </a:solidFill>
                <a:effectLst/>
                <a:latin typeface="+mj-lt"/>
                <a:ea typeface="Times New Roman" pitchFamily="18" charset="0"/>
                <a:cs typeface="Arial" pitchFamily="34" charset="0"/>
              </a:rPr>
              <a:t>contre 46,5 millions EUR en 2010 et 55,3 millions EUR en 2011 ;</a:t>
            </a:r>
          </a:p>
          <a:p>
            <a:pPr marL="0" marR="0" lvl="0" indent="0" algn="just" defTabSz="914400" rtl="0" eaLnBrk="0" fontAlgn="base" latinLnBrk="0" hangingPunct="0">
              <a:lnSpc>
                <a:spcPct val="100000"/>
              </a:lnSpc>
              <a:spcBef>
                <a:spcPct val="0"/>
              </a:spcBef>
              <a:spcAft>
                <a:spcPct val="0"/>
              </a:spcAft>
              <a:buClrTx/>
              <a:buSzTx/>
              <a:tabLst/>
            </a:pPr>
            <a:endParaRPr kumimoji="0" lang="fr-LU"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CH" sz="1600" b="0" i="0" u="none" strike="noStrike" cap="none" normalizeH="0" baseline="0" dirty="0" smtClean="0">
                <a:ln>
                  <a:noFill/>
                </a:ln>
                <a:solidFill>
                  <a:schemeClr val="tx1"/>
                </a:solidFill>
                <a:effectLst/>
                <a:latin typeface="+mj-lt"/>
                <a:ea typeface="Times New Roman" pitchFamily="18" charset="0"/>
                <a:cs typeface="Arial" pitchFamily="34" charset="0"/>
              </a:rPr>
              <a:t>les dépenses d’investissement, censées être réduites de 392 millions EUR, progresseront de 36 millions EUR en 2012 pour s’établir à 1,857 milliards EUR ;</a:t>
            </a:r>
          </a:p>
          <a:p>
            <a:pPr marL="0" marR="0" lvl="0" indent="0" algn="just" defTabSz="914400" rtl="0" eaLnBrk="0" fontAlgn="base" latinLnBrk="0" hangingPunct="0">
              <a:lnSpc>
                <a:spcPct val="100000"/>
              </a:lnSpc>
              <a:spcBef>
                <a:spcPct val="0"/>
              </a:spcBef>
              <a:spcAft>
                <a:spcPct val="0"/>
              </a:spcAft>
              <a:buClrTx/>
              <a:buSzTx/>
              <a:tabLst/>
            </a:pPr>
            <a:endParaRPr kumimoji="0" lang="fr-LU"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CH" sz="1600" b="0" i="0" u="none" strike="noStrike" cap="none" normalizeH="0" baseline="0" dirty="0" smtClean="0">
                <a:ln>
                  <a:noFill/>
                </a:ln>
                <a:solidFill>
                  <a:schemeClr val="tx1"/>
                </a:solidFill>
                <a:effectLst/>
                <a:latin typeface="+mj-lt"/>
                <a:ea typeface="Times New Roman" pitchFamily="18" charset="0"/>
                <a:cs typeface="Arial" pitchFamily="34" charset="0"/>
              </a:rPr>
              <a:t>le projet de budget 2012 propose d’abolir la contribution de crise dès le 1</a:t>
            </a:r>
            <a:r>
              <a:rPr kumimoji="0" lang="fr-CH" sz="1600" b="0" i="0" u="none" strike="noStrike" cap="none" normalizeH="0" baseline="30000" dirty="0" smtClean="0">
                <a:ln>
                  <a:noFill/>
                </a:ln>
                <a:solidFill>
                  <a:schemeClr val="tx1"/>
                </a:solidFill>
                <a:effectLst/>
                <a:latin typeface="+mj-lt"/>
                <a:ea typeface="Times New Roman" pitchFamily="18" charset="0"/>
                <a:cs typeface="Arial" pitchFamily="34" charset="0"/>
              </a:rPr>
              <a:t>er</a:t>
            </a:r>
            <a:r>
              <a:rPr kumimoji="0" lang="fr-CH" sz="1600" b="0" i="0" u="none" strike="noStrike" cap="none" normalizeH="0" baseline="0" dirty="0" smtClean="0">
                <a:ln>
                  <a:noFill/>
                </a:ln>
                <a:solidFill>
                  <a:schemeClr val="tx1"/>
                </a:solidFill>
                <a:effectLst/>
                <a:latin typeface="+mj-lt"/>
                <a:ea typeface="Times New Roman" pitchFamily="18" charset="0"/>
                <a:cs typeface="Arial" pitchFamily="34" charset="0"/>
              </a:rPr>
              <a:t> janvier 2012, avec à la clef une dégradation du solde de financement de l’Administration publique de 90 millions EUR.</a:t>
            </a:r>
            <a:endParaRPr kumimoji="0" lang="fr-CH"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196752"/>
            <a:ext cx="8820472" cy="838200"/>
          </a:xfrm>
        </p:spPr>
        <p:txBody>
          <a:bodyPr/>
          <a:lstStyle/>
          <a:p>
            <a:pPr eaLnBrk="1" hangingPunct="1"/>
            <a:r>
              <a:rPr lang="fr-CH" sz="1800" b="1" dirty="0" smtClean="0">
                <a:solidFill>
                  <a:srgbClr val="CC3300"/>
                </a:solidFill>
              </a:rPr>
              <a:t>Les dépenses courantes de l’Etat central progressent plus vite que l’inflation (taux de variation interannuelle 2012/2011)</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0" y="2060848"/>
            <a:ext cx="9144000" cy="4797152"/>
          </a:xfrm>
          <a:prstGeom prst="rect">
            <a:avLst/>
          </a:prstGeom>
          <a:noFill/>
          <a:ln w="9525">
            <a:noFill/>
            <a:miter lim="800000"/>
            <a:headEnd/>
            <a:tailEnd/>
          </a:ln>
        </p:spPr>
      </p:pic>
      <p:sp>
        <p:nvSpPr>
          <p:cNvPr id="4"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Etat central</a:t>
            </a:r>
            <a:endParaRPr lang="en-US" b="1" dirty="0">
              <a:solidFill>
                <a:srgbClr val="CC33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Les dépenses courantes de l’Etat central progressent plus vite que l’inflation et le PIB réel (en % de variation)</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827584" y="2204864"/>
            <a:ext cx="7272808" cy="4176464"/>
          </a:xfrm>
          <a:prstGeom prst="rect">
            <a:avLst/>
          </a:prstGeom>
          <a:noFill/>
          <a:ln w="9525">
            <a:noFill/>
            <a:miter lim="800000"/>
            <a:headEnd/>
            <a:tailEnd/>
          </a:ln>
        </p:spPr>
      </p:pic>
      <p:cxnSp>
        <p:nvCxnSpPr>
          <p:cNvPr id="3073" name="AutoShape 1"/>
          <p:cNvCxnSpPr>
            <a:cxnSpLocks noChangeShapeType="1"/>
          </p:cNvCxnSpPr>
          <p:nvPr/>
        </p:nvCxnSpPr>
        <p:spPr bwMode="auto">
          <a:xfrm>
            <a:off x="4788024" y="3356992"/>
            <a:ext cx="457200" cy="1028700"/>
          </a:xfrm>
          <a:prstGeom prst="straightConnector1">
            <a:avLst/>
          </a:prstGeom>
          <a:noFill/>
          <a:ln w="9525">
            <a:solidFill>
              <a:srgbClr val="000000"/>
            </a:solidFill>
            <a:round/>
            <a:headEnd/>
            <a:tailEnd/>
          </a:ln>
        </p:spPr>
      </p:cxnSp>
      <p:cxnSp>
        <p:nvCxnSpPr>
          <p:cNvPr id="5" name="AutoShape 1"/>
          <p:cNvCxnSpPr>
            <a:cxnSpLocks noChangeShapeType="1"/>
          </p:cNvCxnSpPr>
          <p:nvPr/>
        </p:nvCxnSpPr>
        <p:spPr bwMode="auto">
          <a:xfrm>
            <a:off x="4139952" y="3140968"/>
            <a:ext cx="457200" cy="1028700"/>
          </a:xfrm>
          <a:prstGeom prst="straightConnector1">
            <a:avLst/>
          </a:prstGeom>
          <a:noFill/>
          <a:ln w="9525">
            <a:solidFill>
              <a:srgbClr val="000000"/>
            </a:solidFill>
            <a:round/>
            <a:headEnd/>
            <a:tailEnd/>
          </a:ln>
        </p:spPr>
      </p:cxnSp>
      <p:cxnSp>
        <p:nvCxnSpPr>
          <p:cNvPr id="6" name="AutoShape 1"/>
          <p:cNvCxnSpPr>
            <a:cxnSpLocks noChangeShapeType="1"/>
          </p:cNvCxnSpPr>
          <p:nvPr/>
        </p:nvCxnSpPr>
        <p:spPr bwMode="auto">
          <a:xfrm>
            <a:off x="2411760" y="3068960"/>
            <a:ext cx="457200" cy="1028700"/>
          </a:xfrm>
          <a:prstGeom prst="straightConnector1">
            <a:avLst/>
          </a:prstGeom>
          <a:noFill/>
          <a:ln w="9525">
            <a:solidFill>
              <a:srgbClr val="000000"/>
            </a:solidFill>
            <a:round/>
            <a:headEnd/>
            <a:tailEnd/>
          </a:ln>
        </p:spPr>
      </p:cxnSp>
      <p:cxnSp>
        <p:nvCxnSpPr>
          <p:cNvPr id="7" name="AutoShape 1"/>
          <p:cNvCxnSpPr>
            <a:cxnSpLocks noChangeShapeType="1"/>
          </p:cNvCxnSpPr>
          <p:nvPr/>
        </p:nvCxnSpPr>
        <p:spPr bwMode="auto">
          <a:xfrm rot="16200000" flipH="1">
            <a:off x="1979712" y="3573016"/>
            <a:ext cx="783704" cy="351656"/>
          </a:xfrm>
          <a:prstGeom prst="straightConnector1">
            <a:avLst/>
          </a:prstGeom>
          <a:noFill/>
          <a:ln w="9525">
            <a:solidFill>
              <a:srgbClr val="000000"/>
            </a:solidFill>
            <a:round/>
            <a:headEnd/>
            <a:tailEnd/>
          </a:ln>
        </p:spPr>
      </p:cxnSp>
      <p:cxnSp>
        <p:nvCxnSpPr>
          <p:cNvPr id="9" name="AutoShape 1"/>
          <p:cNvCxnSpPr>
            <a:cxnSpLocks noChangeShapeType="1"/>
          </p:cNvCxnSpPr>
          <p:nvPr/>
        </p:nvCxnSpPr>
        <p:spPr bwMode="auto">
          <a:xfrm rot="16200000" flipH="1">
            <a:off x="2267744" y="3212976"/>
            <a:ext cx="1296144" cy="576064"/>
          </a:xfrm>
          <a:prstGeom prst="straightConnector1">
            <a:avLst/>
          </a:prstGeom>
          <a:noFill/>
          <a:ln w="9525">
            <a:solidFill>
              <a:srgbClr val="000000"/>
            </a:solidFill>
            <a:round/>
            <a:headEnd/>
            <a:tailEnd/>
          </a:ln>
        </p:spPr>
      </p:cxnSp>
      <p:cxnSp>
        <p:nvCxnSpPr>
          <p:cNvPr id="12" name="AutoShape 1"/>
          <p:cNvCxnSpPr>
            <a:cxnSpLocks noChangeShapeType="1"/>
          </p:cNvCxnSpPr>
          <p:nvPr/>
        </p:nvCxnSpPr>
        <p:spPr bwMode="auto">
          <a:xfrm rot="16200000" flipH="1">
            <a:off x="3926210" y="3354710"/>
            <a:ext cx="1388740" cy="673224"/>
          </a:xfrm>
          <a:prstGeom prst="straightConnector1">
            <a:avLst/>
          </a:prstGeom>
          <a:noFill/>
          <a:ln w="9525">
            <a:solidFill>
              <a:srgbClr val="000000"/>
            </a:solidFill>
            <a:round/>
            <a:headEnd/>
            <a:tailEnd/>
          </a:ln>
        </p:spPr>
      </p:cxnSp>
      <p:cxnSp>
        <p:nvCxnSpPr>
          <p:cNvPr id="14" name="AutoShape 1"/>
          <p:cNvCxnSpPr>
            <a:cxnSpLocks noChangeShapeType="1"/>
          </p:cNvCxnSpPr>
          <p:nvPr/>
        </p:nvCxnSpPr>
        <p:spPr bwMode="auto">
          <a:xfrm rot="16200000" flipH="1">
            <a:off x="3851920" y="3573016"/>
            <a:ext cx="576064" cy="288032"/>
          </a:xfrm>
          <a:prstGeom prst="straightConnector1">
            <a:avLst/>
          </a:prstGeom>
          <a:noFill/>
          <a:ln w="9525">
            <a:solidFill>
              <a:srgbClr val="000000"/>
            </a:solidFill>
            <a:round/>
            <a:headEnd/>
            <a:tailEnd/>
          </a:ln>
        </p:spPr>
      </p:cxnSp>
      <p:cxnSp>
        <p:nvCxnSpPr>
          <p:cNvPr id="16" name="AutoShape 1"/>
          <p:cNvCxnSpPr>
            <a:cxnSpLocks noChangeShapeType="1"/>
          </p:cNvCxnSpPr>
          <p:nvPr/>
        </p:nvCxnSpPr>
        <p:spPr bwMode="auto">
          <a:xfrm rot="16200000" flipH="1">
            <a:off x="5076056" y="3861048"/>
            <a:ext cx="576064" cy="288032"/>
          </a:xfrm>
          <a:prstGeom prst="straightConnector1">
            <a:avLst/>
          </a:prstGeom>
          <a:noFill/>
          <a:ln w="9525">
            <a:solidFill>
              <a:srgbClr val="000000"/>
            </a:solidFill>
            <a:round/>
            <a:headEnd/>
            <a:tailEnd/>
          </a:ln>
        </p:spPr>
      </p:cxnSp>
      <p:cxnSp>
        <p:nvCxnSpPr>
          <p:cNvPr id="17" name="AutoShape 1"/>
          <p:cNvCxnSpPr>
            <a:cxnSpLocks noChangeShapeType="1"/>
          </p:cNvCxnSpPr>
          <p:nvPr/>
        </p:nvCxnSpPr>
        <p:spPr bwMode="auto">
          <a:xfrm rot="16200000" flipH="1">
            <a:off x="7020272" y="3645024"/>
            <a:ext cx="576064" cy="288032"/>
          </a:xfrm>
          <a:prstGeom prst="straightConnector1">
            <a:avLst/>
          </a:prstGeom>
          <a:noFill/>
          <a:ln w="9525">
            <a:solidFill>
              <a:srgbClr val="000000"/>
            </a:solidFill>
            <a:round/>
            <a:headEnd/>
            <a:tailEnd/>
          </a:ln>
        </p:spPr>
      </p:cxnSp>
      <p:cxnSp>
        <p:nvCxnSpPr>
          <p:cNvPr id="18" name="AutoShape 1"/>
          <p:cNvCxnSpPr>
            <a:cxnSpLocks noChangeShapeType="1"/>
          </p:cNvCxnSpPr>
          <p:nvPr/>
        </p:nvCxnSpPr>
        <p:spPr bwMode="auto">
          <a:xfrm rot="16200000" flipH="1">
            <a:off x="5472100" y="3825044"/>
            <a:ext cx="432048" cy="216024"/>
          </a:xfrm>
          <a:prstGeom prst="straightConnector1">
            <a:avLst/>
          </a:prstGeom>
          <a:noFill/>
          <a:ln w="9525">
            <a:solidFill>
              <a:srgbClr val="000000"/>
            </a:solidFill>
            <a:round/>
            <a:headEnd/>
            <a:tailEnd/>
          </a:ln>
        </p:spPr>
      </p:cxnSp>
      <p:cxnSp>
        <p:nvCxnSpPr>
          <p:cNvPr id="20" name="AutoShape 1"/>
          <p:cNvCxnSpPr>
            <a:cxnSpLocks noChangeShapeType="1"/>
          </p:cNvCxnSpPr>
          <p:nvPr/>
        </p:nvCxnSpPr>
        <p:spPr bwMode="auto">
          <a:xfrm rot="16200000" flipH="1">
            <a:off x="6840252" y="3753036"/>
            <a:ext cx="432048" cy="216024"/>
          </a:xfrm>
          <a:prstGeom prst="straightConnector1">
            <a:avLst/>
          </a:prstGeom>
          <a:noFill/>
          <a:ln w="9525">
            <a:solidFill>
              <a:srgbClr val="000000"/>
            </a:solidFill>
            <a:round/>
            <a:headEnd/>
            <a:tailEnd/>
          </a:ln>
        </p:spPr>
      </p:cxnSp>
      <p:sp>
        <p:nvSpPr>
          <p:cNvPr id="15"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Etat central</a:t>
            </a:r>
            <a:endParaRPr lang="en-US" b="1" dirty="0">
              <a:solidFill>
                <a:srgbClr val="CC33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Evolution des dépenses de consommation de l’Etat central (en millions EUR et en %):+7,5%, alors que le PIB progressera de 1%</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683568" y="2492896"/>
            <a:ext cx="7848872" cy="3024336"/>
          </a:xfrm>
          <a:prstGeom prst="rect">
            <a:avLst/>
          </a:prstGeom>
          <a:noFill/>
          <a:ln w="9525">
            <a:noFill/>
            <a:miter lim="800000"/>
            <a:headEnd/>
            <a:tailEnd/>
          </a:ln>
        </p:spPr>
      </p:pic>
      <p:sp>
        <p:nvSpPr>
          <p:cNvPr id="4"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Etat central</a:t>
            </a:r>
            <a:endParaRPr lang="en-US" b="1" dirty="0">
              <a:solidFill>
                <a:srgbClr val="CC33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Coût par habitant des charges salariales de l’Etat central (en EUR et en % de variation)</a:t>
            </a:r>
            <a:endParaRPr lang="en-US" sz="1800" b="1" dirty="0" smtClean="0">
              <a:solidFill>
                <a:srgbClr val="CC3300"/>
              </a:solidFill>
            </a:endParaRPr>
          </a:p>
        </p:txBody>
      </p:sp>
      <p:pic>
        <p:nvPicPr>
          <p:cNvPr id="6146" name="Picture 2"/>
          <p:cNvPicPr>
            <a:picLocks noChangeAspect="1" noChangeArrowheads="1"/>
          </p:cNvPicPr>
          <p:nvPr/>
        </p:nvPicPr>
        <p:blipFill>
          <a:blip r:embed="rId2" cstate="print"/>
          <a:srcRect/>
          <a:stretch>
            <a:fillRect/>
          </a:stretch>
        </p:blipFill>
        <p:spPr bwMode="auto">
          <a:xfrm>
            <a:off x="467544" y="2132856"/>
            <a:ext cx="8280920" cy="4176464"/>
          </a:xfrm>
          <a:prstGeom prst="rect">
            <a:avLst/>
          </a:prstGeom>
          <a:noFill/>
          <a:ln w="9525">
            <a:noFill/>
            <a:miter lim="800000"/>
            <a:headEnd/>
            <a:tailEnd/>
          </a:ln>
          <a:effectLst/>
        </p:spPr>
      </p:pic>
      <p:sp>
        <p:nvSpPr>
          <p:cNvPr id="5"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Etat central</a:t>
            </a:r>
            <a:endParaRPr lang="en-US" b="1" dirty="0">
              <a:solidFill>
                <a:srgbClr val="CC33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196752"/>
            <a:ext cx="8820472" cy="838200"/>
          </a:xfrm>
        </p:spPr>
        <p:txBody>
          <a:bodyPr/>
          <a:lstStyle/>
          <a:p>
            <a:pPr eaLnBrk="1" hangingPunct="1"/>
            <a:r>
              <a:rPr lang="fr-CH" sz="1800" b="1" dirty="0" smtClean="0">
                <a:solidFill>
                  <a:srgbClr val="CC3300"/>
                </a:solidFill>
              </a:rPr>
              <a:t>Les impôts progressent à un rythme freiné (en %)</a:t>
            </a:r>
            <a:endParaRPr lang="en-US" sz="1800" b="1" dirty="0" smtClean="0">
              <a:solidFill>
                <a:srgbClr val="CC3300"/>
              </a:solidFill>
            </a:endParaRPr>
          </a:p>
        </p:txBody>
      </p:sp>
      <p:sp>
        <p:nvSpPr>
          <p:cNvPr id="6" name="Text Box 7"/>
          <p:cNvSpPr txBox="1">
            <a:spLocks noChangeArrowheads="1"/>
          </p:cNvSpPr>
          <p:nvPr/>
        </p:nvSpPr>
        <p:spPr bwMode="auto">
          <a:xfrm>
            <a:off x="2627784" y="260648"/>
            <a:ext cx="2736776" cy="830997"/>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Administration centrale</a:t>
            </a:r>
            <a:endParaRPr lang="en-US" b="1" dirty="0">
              <a:solidFill>
                <a:srgbClr val="CC33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95536" y="1844824"/>
            <a:ext cx="8322270" cy="460851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268760"/>
            <a:ext cx="9144000" cy="838200"/>
          </a:xfrm>
        </p:spPr>
        <p:txBody>
          <a:bodyPr/>
          <a:lstStyle/>
          <a:p>
            <a:pPr eaLnBrk="1" hangingPunct="1"/>
            <a:r>
              <a:rPr lang="fr-CH" sz="1800" b="1" dirty="0" smtClean="0">
                <a:solidFill>
                  <a:srgbClr val="CC3300"/>
                </a:solidFill>
              </a:rPr>
              <a:t>Rythme de progression divergeant entre recettes et dépenses de l’Administration centrale: l’effet ciseaux se renforce (en </a:t>
            </a:r>
            <a:r>
              <a:rPr lang="fr-CH" sz="1800" b="1" dirty="0" err="1" smtClean="0">
                <a:solidFill>
                  <a:srgbClr val="CC3300"/>
                </a:solidFill>
              </a:rPr>
              <a:t>mio</a:t>
            </a:r>
            <a:r>
              <a:rPr lang="fr-CH" sz="1800" b="1" dirty="0" smtClean="0">
                <a:solidFill>
                  <a:srgbClr val="CC3300"/>
                </a:solidFill>
              </a:rPr>
              <a:t> EUR)</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251520" y="2204864"/>
            <a:ext cx="8712968" cy="4653136"/>
          </a:xfrm>
          <a:prstGeom prst="rect">
            <a:avLst/>
          </a:prstGeom>
          <a:noFill/>
          <a:ln w="9525">
            <a:noFill/>
            <a:miter lim="800000"/>
            <a:headEnd/>
            <a:tailEnd/>
          </a:ln>
        </p:spPr>
      </p:pic>
      <p:sp>
        <p:nvSpPr>
          <p:cNvPr id="4" name="Text Box 7"/>
          <p:cNvSpPr txBox="1">
            <a:spLocks noChangeArrowheads="1"/>
          </p:cNvSpPr>
          <p:nvPr/>
        </p:nvSpPr>
        <p:spPr bwMode="auto">
          <a:xfrm>
            <a:off x="2627312" y="260350"/>
            <a:ext cx="2736776" cy="830997"/>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Administration centrale</a:t>
            </a:r>
            <a:endParaRPr lang="en-US" b="1" dirty="0">
              <a:solidFill>
                <a:srgbClr val="CC33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Evolution des recettes et des dépenses de l’Administration centrale par rapport au PIB: à quand le retour vers l’équilibre ?</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179512" y="2204864"/>
            <a:ext cx="8964488" cy="4653136"/>
          </a:xfrm>
          <a:prstGeom prst="rect">
            <a:avLst/>
          </a:prstGeom>
          <a:noFill/>
          <a:ln w="9525">
            <a:noFill/>
            <a:miter lim="800000"/>
            <a:headEnd/>
            <a:tailEnd/>
          </a:ln>
        </p:spPr>
      </p:pic>
      <p:sp>
        <p:nvSpPr>
          <p:cNvPr id="5" name="Text Box 7"/>
          <p:cNvSpPr txBox="1">
            <a:spLocks noChangeArrowheads="1"/>
          </p:cNvSpPr>
          <p:nvPr/>
        </p:nvSpPr>
        <p:spPr bwMode="auto">
          <a:xfrm>
            <a:off x="2627312" y="260350"/>
            <a:ext cx="2736776" cy="830997"/>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Administration centrale</a:t>
            </a:r>
            <a:endParaRPr lang="en-US" b="1" dirty="0">
              <a:solidFill>
                <a:srgbClr val="CC33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Evolution des dépenses courantes au Luxembourg et dans les pays voisins (en % de variation)</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683568" y="2204864"/>
            <a:ext cx="7848872" cy="4176464"/>
          </a:xfrm>
          <a:prstGeom prst="rect">
            <a:avLst/>
          </a:prstGeom>
          <a:noFill/>
          <a:ln w="9525">
            <a:noFill/>
            <a:miter lim="800000"/>
            <a:headEnd/>
            <a:tailEnd/>
          </a:ln>
        </p:spPr>
      </p:pic>
      <p:sp>
        <p:nvSpPr>
          <p:cNvPr id="5" name="Text Box 7"/>
          <p:cNvSpPr txBox="1">
            <a:spLocks noChangeArrowheads="1"/>
          </p:cNvSpPr>
          <p:nvPr/>
        </p:nvSpPr>
        <p:spPr bwMode="auto">
          <a:xfrm>
            <a:off x="2627312" y="260350"/>
            <a:ext cx="2736776" cy="830997"/>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Administration publique</a:t>
            </a:r>
            <a:endParaRPr lang="en-US" b="1" dirty="0">
              <a:solidFill>
                <a:srgbClr val="CC33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Progression réelle des dépenses courantes vs. progression en cas de limitation de la croissance à la moyenne de la zone euro (en millions EUR): un potentiel d’économies important</a:t>
            </a:r>
            <a:br>
              <a:rPr lang="fr-CH" sz="1800" b="1" dirty="0" smtClean="0">
                <a:solidFill>
                  <a:srgbClr val="CC3300"/>
                </a:solidFill>
              </a:rPr>
            </a:br>
            <a:endParaRPr lang="en-US" sz="1800" b="1" dirty="0" smtClean="0">
              <a:solidFill>
                <a:srgbClr val="CC33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95536" y="2132856"/>
            <a:ext cx="8568952" cy="4248150"/>
          </a:xfrm>
          <a:prstGeom prst="rect">
            <a:avLst/>
          </a:prstGeom>
          <a:noFill/>
          <a:ln w="9525">
            <a:noFill/>
            <a:miter lim="800000"/>
            <a:headEnd/>
            <a:tailEnd/>
          </a:ln>
          <a:effectLst/>
        </p:spPr>
      </p:pic>
      <p:sp>
        <p:nvSpPr>
          <p:cNvPr id="4" name="Text Box 7"/>
          <p:cNvSpPr txBox="1">
            <a:spLocks noChangeArrowheads="1"/>
          </p:cNvSpPr>
          <p:nvPr/>
        </p:nvSpPr>
        <p:spPr bwMode="auto">
          <a:xfrm>
            <a:off x="2627312" y="260350"/>
            <a:ext cx="2736776" cy="830997"/>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Administration publique</a:t>
            </a:r>
            <a:endParaRPr lang="en-US" b="1" dirty="0">
              <a:solidFill>
                <a:srgbClr val="CC33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1124744"/>
            <a:ext cx="8892480" cy="838200"/>
          </a:xfrm>
        </p:spPr>
        <p:txBody>
          <a:bodyPr/>
          <a:lstStyle/>
          <a:p>
            <a:pPr eaLnBrk="1" hangingPunct="1"/>
            <a:r>
              <a:rPr lang="fr-LU" sz="1800" b="1" dirty="0" smtClean="0">
                <a:solidFill>
                  <a:srgbClr val="CC3300"/>
                </a:solidFill>
              </a:rPr>
              <a:t>Un cocktail explosif entre crise mondiale et insouciance luxembourgeoise : synthèse des principales critiques de la CC</a:t>
            </a:r>
            <a:endParaRPr lang="en-US" sz="1800" b="1" dirty="0" smtClean="0">
              <a:solidFill>
                <a:srgbClr val="CC3300"/>
              </a:solidFill>
            </a:endParaRPr>
          </a:p>
        </p:txBody>
      </p:sp>
      <p:sp>
        <p:nvSpPr>
          <p:cNvPr id="3" name="Content Placeholder 6"/>
          <p:cNvSpPr>
            <a:spLocks noGrp="1"/>
          </p:cNvSpPr>
          <p:nvPr>
            <p:ph idx="1"/>
          </p:nvPr>
        </p:nvSpPr>
        <p:spPr>
          <a:xfrm>
            <a:off x="251520" y="2132856"/>
            <a:ext cx="8640960" cy="4725144"/>
          </a:xfrm>
        </p:spPr>
        <p:txBody>
          <a:bodyPr/>
          <a:lstStyle/>
          <a:p>
            <a:pPr>
              <a:buNone/>
            </a:pPr>
            <a:endParaRPr lang="fr-LU" sz="1600" b="1" dirty="0" smtClean="0"/>
          </a:p>
          <a:p>
            <a:pPr>
              <a:buAutoNum type="arabicPeriod" startAt="2"/>
            </a:pPr>
            <a:r>
              <a:rPr lang="fr-LU" sz="1600" dirty="0" smtClean="0"/>
              <a:t>Le Gouvernement </a:t>
            </a:r>
            <a:r>
              <a:rPr lang="fr-LU" sz="1600" b="1" dirty="0" smtClean="0"/>
              <a:t>ne respecte pas …</a:t>
            </a:r>
          </a:p>
          <a:p>
            <a:pPr>
              <a:buNone/>
            </a:pPr>
            <a:endParaRPr lang="fr-LU" sz="1600" b="1" dirty="0" smtClean="0"/>
          </a:p>
          <a:p>
            <a:pPr lvl="1"/>
            <a:r>
              <a:rPr lang="fr-LU" sz="1600" dirty="0" smtClean="0"/>
              <a:t>les objectifs qu’il annonce dans le contexte national;</a:t>
            </a:r>
          </a:p>
          <a:p>
            <a:pPr lvl="1"/>
            <a:r>
              <a:rPr lang="fr-LU" sz="1600" dirty="0" smtClean="0"/>
              <a:t>les engagements faits par rapport à l’Union européenne;</a:t>
            </a:r>
          </a:p>
          <a:p>
            <a:pPr lvl="1"/>
            <a:r>
              <a:rPr lang="fr-LU" sz="1600" dirty="0" smtClean="0"/>
              <a:t>les recommandations de l’Union européenne.</a:t>
            </a:r>
          </a:p>
          <a:p>
            <a:pPr lvl="1">
              <a:buNone/>
            </a:pPr>
            <a:endParaRPr lang="fr-LU" sz="1600" dirty="0" smtClean="0"/>
          </a:p>
          <a:p>
            <a:pPr lvl="1">
              <a:buFont typeface="Symbol"/>
              <a:buChar char="Þ"/>
            </a:pPr>
            <a:r>
              <a:rPr lang="fr-LU" sz="1600" b="1" dirty="0" smtClean="0"/>
              <a:t>un problème de gouvernance </a:t>
            </a:r>
            <a:r>
              <a:rPr lang="fr-LU" sz="1600" dirty="0" smtClean="0"/>
              <a:t>au niveau national</a:t>
            </a:r>
          </a:p>
          <a:p>
            <a:pPr lvl="1">
              <a:buNone/>
            </a:pPr>
            <a:endParaRPr lang="fr-LU" sz="1600" dirty="0" smtClean="0"/>
          </a:p>
          <a:p>
            <a:pPr>
              <a:buNone/>
            </a:pPr>
            <a:endParaRPr lang="fr-LU" sz="1500" b="1" dirty="0" smtClean="0"/>
          </a:p>
          <a:p>
            <a:pPr lvl="1"/>
            <a:endParaRPr lang="fr-LU" sz="1500" b="1" dirty="0" smtClean="0"/>
          </a:p>
          <a:p>
            <a:endParaRPr lang="fr-LU" sz="1600" dirty="0" smtClean="0"/>
          </a:p>
          <a:p>
            <a:endParaRPr lang="fr-LU" sz="1600" dirty="0" smtClean="0"/>
          </a:p>
          <a:p>
            <a:endParaRPr lang="fr-LU" sz="1600" dirty="0" smtClean="0"/>
          </a:p>
          <a:p>
            <a:endParaRPr lang="fr-LU" sz="1400" dirty="0" smtClean="0"/>
          </a:p>
          <a:p>
            <a:pPr lvl="2">
              <a:buNone/>
            </a:pPr>
            <a:endParaRPr lang="fr-FR" sz="1400" dirty="0" smtClean="0"/>
          </a:p>
          <a:p>
            <a:pPr lvl="2"/>
            <a:endParaRPr lang="fr-FR" sz="1400" b="1" dirty="0" smtClean="0"/>
          </a:p>
          <a:p>
            <a:pPr lvl="2">
              <a:buNone/>
            </a:pPr>
            <a:r>
              <a:rPr lang="fr-FR" sz="1200" dirty="0" smtClean="0"/>
              <a:t/>
            </a:r>
            <a:br>
              <a:rPr lang="fr-FR" sz="1200" dirty="0" smtClean="0"/>
            </a:br>
            <a:r>
              <a:rPr lang="fr-FR" sz="1200" dirty="0" smtClean="0"/>
              <a:t>	</a:t>
            </a:r>
          </a:p>
          <a:p>
            <a:pPr lvl="1"/>
            <a:endParaRPr lang="fr-FR" sz="4400" dirty="0" smtClean="0"/>
          </a:p>
          <a:p>
            <a:pPr lvl="1"/>
            <a:endParaRPr lang="fr-FR" sz="4400" dirty="0" smtClean="0"/>
          </a:p>
          <a:p>
            <a:endParaRPr lang="fr-FR" sz="20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Evolution des avoirs, des alimentations et des dépenses des fonds spéciaux (en millions EUR): les emprunts évitent la déconfiture</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611560" y="2060848"/>
            <a:ext cx="7848872" cy="4464496"/>
          </a:xfrm>
          <a:prstGeom prst="rect">
            <a:avLst/>
          </a:prstGeom>
          <a:noFill/>
          <a:ln w="9525">
            <a:noFill/>
            <a:miter lim="800000"/>
            <a:headEnd/>
            <a:tailEnd/>
          </a:ln>
        </p:spPr>
      </p:pic>
      <p:sp>
        <p:nvSpPr>
          <p:cNvPr id="4"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Fonds spéciaux</a:t>
            </a:r>
            <a:endParaRPr lang="en-US" b="1" dirty="0">
              <a:solidFill>
                <a:srgbClr val="CC33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Evolution du solde de l’Administration de la sécurité sociale et du taux de création d’emplois: les frontaliers sauvent notre budget, du moins pour l’instant</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251520" y="2276872"/>
            <a:ext cx="8712968" cy="4581128"/>
          </a:xfrm>
          <a:prstGeom prst="rect">
            <a:avLst/>
          </a:prstGeom>
          <a:noFill/>
          <a:ln w="9525">
            <a:noFill/>
            <a:miter lim="800000"/>
            <a:headEnd/>
            <a:tailEnd/>
          </a:ln>
        </p:spPr>
      </p:pic>
      <p:sp>
        <p:nvSpPr>
          <p:cNvPr id="4"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Sécurité sociale</a:t>
            </a:r>
            <a:endParaRPr lang="en-US" b="1" dirty="0">
              <a:solidFill>
                <a:srgbClr val="CC33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Solde de l’Administration de la sécurité sociale selon différents scénarii d’évolution de la masse </a:t>
            </a:r>
            <a:r>
              <a:rPr lang="fr-CH" sz="1800" b="1" dirty="0" err="1" smtClean="0">
                <a:solidFill>
                  <a:srgbClr val="CC3300"/>
                </a:solidFill>
              </a:rPr>
              <a:t>cotisable</a:t>
            </a:r>
            <a:r>
              <a:rPr lang="fr-CH" sz="1800" b="1" dirty="0" smtClean="0">
                <a:solidFill>
                  <a:srgbClr val="CC3300"/>
                </a:solidFill>
              </a:rPr>
              <a:t> (en millions EUR): hypothèses irréalistes ?</a:t>
            </a:r>
            <a:endParaRPr lang="en-US" sz="1800" b="1" dirty="0" smtClean="0">
              <a:solidFill>
                <a:srgbClr val="CC3300"/>
              </a:solidFill>
            </a:endParaRPr>
          </a:p>
        </p:txBody>
      </p:sp>
      <p:pic>
        <p:nvPicPr>
          <p:cNvPr id="7170" name="Picture 2"/>
          <p:cNvPicPr>
            <a:picLocks noChangeAspect="1" noChangeArrowheads="1"/>
          </p:cNvPicPr>
          <p:nvPr/>
        </p:nvPicPr>
        <p:blipFill>
          <a:blip r:embed="rId2" cstate="print"/>
          <a:srcRect/>
          <a:stretch>
            <a:fillRect/>
          </a:stretch>
        </p:blipFill>
        <p:spPr bwMode="auto">
          <a:xfrm>
            <a:off x="251520" y="2348880"/>
            <a:ext cx="8647416" cy="3960440"/>
          </a:xfrm>
          <a:prstGeom prst="rect">
            <a:avLst/>
          </a:prstGeom>
          <a:noFill/>
          <a:ln w="9525">
            <a:noFill/>
            <a:miter lim="800000"/>
            <a:headEnd/>
            <a:tailEnd/>
          </a:ln>
          <a:effectLst/>
        </p:spPr>
      </p:pic>
      <p:sp>
        <p:nvSpPr>
          <p:cNvPr id="5"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Sécurité sociale</a:t>
            </a:r>
            <a:endParaRPr lang="en-US" b="1" dirty="0">
              <a:solidFill>
                <a:srgbClr val="CC33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Progression des recettes et des dépenses de l’Administration de la sécurité sociale: le dynamisme du marché de l’emploi ne suffit plus à équilibrer un système manifestement trop cher (2000=100)</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323528" y="2276872"/>
            <a:ext cx="8640960" cy="4581128"/>
          </a:xfrm>
          <a:prstGeom prst="rect">
            <a:avLst/>
          </a:prstGeom>
          <a:noFill/>
          <a:ln w="9525">
            <a:noFill/>
            <a:miter lim="800000"/>
            <a:headEnd/>
            <a:tailEnd/>
          </a:ln>
        </p:spPr>
      </p:pic>
      <p:sp>
        <p:nvSpPr>
          <p:cNvPr id="4"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Sécurité sociale</a:t>
            </a:r>
            <a:endParaRPr lang="en-US" b="1" dirty="0">
              <a:solidFill>
                <a:srgbClr val="CC33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820472" cy="838200"/>
          </a:xfrm>
        </p:spPr>
        <p:txBody>
          <a:bodyPr/>
          <a:lstStyle/>
          <a:p>
            <a:pPr eaLnBrk="1" hangingPunct="1"/>
            <a:r>
              <a:rPr lang="fr-CH" sz="1800" b="1" dirty="0" smtClean="0">
                <a:solidFill>
                  <a:srgbClr val="CC3300"/>
                </a:solidFill>
              </a:rPr>
              <a:t>PIB et emploi en 2060 d’après la réforme projetée de l’assurance pension: limites intrinsèques du modèle social luxembourgeois</a:t>
            </a:r>
            <a:endParaRPr lang="en-US" sz="1800" b="1" dirty="0" smtClean="0">
              <a:solidFill>
                <a:srgbClr val="CC3300"/>
              </a:solidFill>
            </a:endParaRPr>
          </a:p>
        </p:txBody>
      </p:sp>
      <p:pic>
        <p:nvPicPr>
          <p:cNvPr id="3" name="Picture 2"/>
          <p:cNvPicPr/>
          <p:nvPr/>
        </p:nvPicPr>
        <p:blipFill>
          <a:blip r:embed="rId2" cstate="print"/>
          <a:srcRect/>
          <a:stretch>
            <a:fillRect/>
          </a:stretch>
        </p:blipFill>
        <p:spPr bwMode="auto">
          <a:xfrm>
            <a:off x="827584" y="2115820"/>
            <a:ext cx="7416823" cy="4265508"/>
          </a:xfrm>
          <a:prstGeom prst="rect">
            <a:avLst/>
          </a:prstGeom>
          <a:noFill/>
          <a:ln w="9525">
            <a:noFill/>
            <a:miter lim="800000"/>
            <a:headEnd/>
            <a:tailEnd/>
          </a:ln>
        </p:spPr>
      </p:pic>
      <p:sp>
        <p:nvSpPr>
          <p:cNvPr id="4"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lgn="ctr">
              <a:spcBef>
                <a:spcPct val="50000"/>
              </a:spcBef>
            </a:pPr>
            <a:r>
              <a:rPr lang="fr-CH" b="1" dirty="0" smtClean="0">
                <a:solidFill>
                  <a:srgbClr val="CC3300"/>
                </a:solidFill>
              </a:rPr>
              <a:t>Sécurité sociale</a:t>
            </a:r>
            <a:endParaRPr lang="en-US" b="1" dirty="0">
              <a:solidFill>
                <a:srgbClr val="CC33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268760"/>
            <a:ext cx="8763000" cy="838200"/>
          </a:xfrm>
        </p:spPr>
        <p:txBody>
          <a:bodyPr/>
          <a:lstStyle/>
          <a:p>
            <a:pPr eaLnBrk="1" hangingPunct="1"/>
            <a:r>
              <a:rPr lang="fr-CH" sz="1800" b="1" dirty="0" smtClean="0">
                <a:solidFill>
                  <a:srgbClr val="CC3300"/>
                </a:solidFill>
              </a:rPr>
              <a:t>Les recommandations de la Chambre de Commerce (1)</a:t>
            </a:r>
            <a:endParaRPr lang="en-US" sz="1800" b="1" dirty="0" smtClean="0">
              <a:solidFill>
                <a:srgbClr val="CC3300"/>
              </a:solidFill>
            </a:endParaRPr>
          </a:p>
        </p:txBody>
      </p:sp>
      <p:sp>
        <p:nvSpPr>
          <p:cNvPr id="3" name="Content Placeholder 6"/>
          <p:cNvSpPr>
            <a:spLocks noGrp="1"/>
          </p:cNvSpPr>
          <p:nvPr>
            <p:ph idx="1"/>
          </p:nvPr>
        </p:nvSpPr>
        <p:spPr>
          <a:xfrm>
            <a:off x="179512" y="2060848"/>
            <a:ext cx="8640960" cy="4653136"/>
          </a:xfrm>
        </p:spPr>
        <p:txBody>
          <a:bodyPr/>
          <a:lstStyle/>
          <a:p>
            <a:r>
              <a:rPr lang="fr-LU" sz="1800" b="1" dirty="0" smtClean="0"/>
              <a:t>Respecter nos engagements européens</a:t>
            </a:r>
          </a:p>
          <a:p>
            <a:pPr>
              <a:buNone/>
            </a:pPr>
            <a:endParaRPr lang="fr-LU" sz="1800" b="1" dirty="0" smtClean="0"/>
          </a:p>
          <a:p>
            <a:pPr lvl="1"/>
            <a:r>
              <a:rPr lang="fr-LU" sz="1400" dirty="0" smtClean="0"/>
              <a:t>OMT (objectif budgétaire à moyen terme) = cible, en termes de solde public, que les Etats membres doivent atteindre dans le cadre du PSC (pacte de stabilité et de croissance).</a:t>
            </a:r>
          </a:p>
          <a:p>
            <a:pPr lvl="1">
              <a:buNone/>
            </a:pPr>
            <a:endParaRPr lang="fr-LU" sz="1400" dirty="0" smtClean="0"/>
          </a:p>
          <a:p>
            <a:pPr lvl="1"/>
            <a:r>
              <a:rPr lang="fr-LU" sz="1400" dirty="0" smtClean="0"/>
              <a:t>Le Conseil européen de mars 2005 a jugé que l’OMT doit également comprendre les passifs implicites (dépenses croissantes en raison du vieillissement démographique).</a:t>
            </a:r>
          </a:p>
          <a:p>
            <a:pPr lvl="1">
              <a:buNone/>
            </a:pPr>
            <a:endParaRPr lang="fr-LU" sz="1400" dirty="0" smtClean="0"/>
          </a:p>
          <a:p>
            <a:pPr lvl="1"/>
            <a:r>
              <a:rPr lang="fr-LU" sz="1400" dirty="0" smtClean="0"/>
              <a:t>Au Luxembourg, l’OMT se situe à +0,5%: la mise en réserve des excédents budgétaires ainsi dégagés devrait permettre de couvrir les dépenses supplémentaires occasionnées par le vieillissement démographique d’ici à l’horizon 2040.</a:t>
            </a:r>
          </a:p>
          <a:p>
            <a:pPr lvl="1">
              <a:buNone/>
            </a:pPr>
            <a:endParaRPr lang="fr-LU" sz="1400" dirty="0" smtClean="0"/>
          </a:p>
          <a:p>
            <a:pPr lvl="1"/>
            <a:r>
              <a:rPr lang="fr-LU" sz="1400" dirty="0" smtClean="0"/>
              <a:t>Double recommandation du CE (Conseil Européen) du 20 juin 2011 adressée au Lux.:</a:t>
            </a:r>
            <a:endParaRPr lang="fr-FR" sz="1400" dirty="0" smtClean="0"/>
          </a:p>
          <a:p>
            <a:pPr lvl="2"/>
            <a:r>
              <a:rPr lang="fr-FR" sz="1400" dirty="0" smtClean="0"/>
              <a:t>« </a:t>
            </a:r>
            <a:r>
              <a:rPr lang="fr-FR" sz="1400" i="1" dirty="0" smtClean="0"/>
              <a:t>réduire davantage [le] déficit nominal et atteindre l’OMT en 2012</a:t>
            </a:r>
            <a:r>
              <a:rPr lang="fr-FR" sz="1400" dirty="0" smtClean="0"/>
              <a:t> »</a:t>
            </a:r>
          </a:p>
          <a:p>
            <a:pPr lvl="2"/>
            <a:r>
              <a:rPr lang="fr-FR" sz="1400" i="1" dirty="0" smtClean="0"/>
              <a:t>« compte tenu de l'impact estimé des passifs implicites liés au vieillissement démographique, le pays aurait avantage à définir un OMT plus ambitieux  »</a:t>
            </a:r>
            <a:endParaRPr lang="fr-FR" sz="1400" dirty="0" smtClean="0"/>
          </a:p>
          <a:p>
            <a:pPr lvl="1"/>
            <a:endParaRPr lang="fr-LU" sz="4400" dirty="0" smtClean="0"/>
          </a:p>
          <a:p>
            <a:pPr lvl="1"/>
            <a:endParaRPr lang="fr-LU" sz="4400" dirty="0" smtClean="0"/>
          </a:p>
          <a:p>
            <a:endParaRPr lang="fr-LU" sz="2000" dirty="0" smtClean="0"/>
          </a:p>
        </p:txBody>
      </p:sp>
      <p:sp>
        <p:nvSpPr>
          <p:cNvPr id="5"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124744"/>
            <a:ext cx="8583488" cy="838200"/>
          </a:xfrm>
        </p:spPr>
        <p:txBody>
          <a:bodyPr/>
          <a:lstStyle/>
          <a:p>
            <a:pPr eaLnBrk="1" hangingPunct="1"/>
            <a:r>
              <a:rPr lang="fr-CH" sz="1800" b="1" dirty="0" smtClean="0">
                <a:solidFill>
                  <a:srgbClr val="CC3300"/>
                </a:solidFill>
              </a:rPr>
              <a:t>Les recommandations de la Chambre de Commerce (2)</a:t>
            </a:r>
            <a:endParaRPr lang="en-US" sz="1800" b="1" dirty="0" smtClean="0">
              <a:solidFill>
                <a:srgbClr val="CC3300"/>
              </a:solidFill>
            </a:endParaRPr>
          </a:p>
        </p:txBody>
      </p:sp>
      <p:sp>
        <p:nvSpPr>
          <p:cNvPr id="3" name="Content Placeholder 6"/>
          <p:cNvSpPr>
            <a:spLocks noGrp="1"/>
          </p:cNvSpPr>
          <p:nvPr>
            <p:ph idx="1"/>
          </p:nvPr>
        </p:nvSpPr>
        <p:spPr>
          <a:xfrm>
            <a:off x="0" y="1844824"/>
            <a:ext cx="4716016" cy="4725144"/>
          </a:xfrm>
        </p:spPr>
        <p:txBody>
          <a:bodyPr/>
          <a:lstStyle/>
          <a:p>
            <a:r>
              <a:rPr lang="fr-LU" sz="1800" b="1" dirty="0" smtClean="0"/>
              <a:t>Faire des économies cumulées de 1,18 </a:t>
            </a:r>
            <a:r>
              <a:rPr lang="fr-LU" sz="1800" b="1" dirty="0" err="1" smtClean="0"/>
              <a:t>mia</a:t>
            </a:r>
            <a:r>
              <a:rPr lang="fr-LU" sz="1800" b="1" dirty="0" smtClean="0"/>
              <a:t> EUR jusqu’en 2014</a:t>
            </a:r>
          </a:p>
          <a:p>
            <a:pPr>
              <a:buNone/>
            </a:pPr>
            <a:endParaRPr lang="fr-LU" sz="1600" dirty="0" smtClean="0"/>
          </a:p>
          <a:p>
            <a:pPr lvl="1"/>
            <a:r>
              <a:rPr lang="fr-LU" sz="1600" dirty="0" smtClean="0"/>
              <a:t>Etapes proposées pour respecter recommandations du CE: </a:t>
            </a:r>
          </a:p>
          <a:p>
            <a:pPr lvl="2"/>
            <a:r>
              <a:rPr lang="fr-LU" sz="1400" dirty="0" smtClean="0"/>
              <a:t>atteindre OMT de 0,5% en 2012</a:t>
            </a:r>
          </a:p>
          <a:p>
            <a:pPr lvl="2"/>
            <a:r>
              <a:rPr lang="fr-LU" sz="1400" dirty="0" smtClean="0"/>
              <a:t>atteindre un OMT plus ambitieux de 0,75% en 2013</a:t>
            </a:r>
          </a:p>
          <a:p>
            <a:pPr lvl="2"/>
            <a:r>
              <a:rPr lang="fr-LU" sz="1400" dirty="0" smtClean="0"/>
              <a:t>atteindre OMT plus ambitieux de 1,0% en 2014</a:t>
            </a:r>
          </a:p>
          <a:p>
            <a:pPr lvl="2">
              <a:buNone/>
            </a:pPr>
            <a:endParaRPr lang="fr-LU" sz="1400" dirty="0" smtClean="0"/>
          </a:p>
          <a:p>
            <a:pPr lvl="1"/>
            <a:r>
              <a:rPr lang="fr-LU" sz="1600" dirty="0" smtClean="0"/>
              <a:t>Effort budgétaire à consentir:</a:t>
            </a:r>
          </a:p>
          <a:p>
            <a:pPr lvl="2"/>
            <a:r>
              <a:rPr lang="fr-LU" sz="1400" dirty="0" smtClean="0"/>
              <a:t>2012: 558,0 millions EUR; 1,2% du PIB</a:t>
            </a:r>
          </a:p>
          <a:p>
            <a:pPr lvl="2"/>
            <a:r>
              <a:rPr lang="fr-LU" sz="1400" dirty="0" smtClean="0"/>
              <a:t>2013: 317,2 millions EUR; 0,7% du PIB</a:t>
            </a:r>
          </a:p>
          <a:p>
            <a:pPr lvl="2"/>
            <a:r>
              <a:rPr lang="fr-LU" sz="1400" dirty="0" smtClean="0"/>
              <a:t>2014: 305,6 millions EUR; 0,6% du PIB</a:t>
            </a:r>
          </a:p>
          <a:p>
            <a:pPr lvl="1" algn="r">
              <a:buNone/>
            </a:pPr>
            <a:r>
              <a:rPr lang="fr-LU" sz="1300" i="1" dirty="0" smtClean="0"/>
              <a:t>			</a:t>
            </a:r>
          </a:p>
          <a:p>
            <a:pPr lvl="1"/>
            <a:endParaRPr lang="fr-LU" sz="4400" dirty="0" smtClean="0"/>
          </a:p>
          <a:p>
            <a:pPr lvl="1"/>
            <a:endParaRPr lang="fr-LU" sz="4400" dirty="0" smtClean="0"/>
          </a:p>
          <a:p>
            <a:endParaRPr lang="fr-LU" sz="2000" dirty="0" smtClean="0"/>
          </a:p>
        </p:txBody>
      </p:sp>
      <p:pic>
        <p:nvPicPr>
          <p:cNvPr id="9221" name="Picture 5"/>
          <p:cNvPicPr>
            <a:picLocks noChangeAspect="1" noChangeArrowheads="1"/>
          </p:cNvPicPr>
          <p:nvPr/>
        </p:nvPicPr>
        <p:blipFill>
          <a:blip r:embed="rId2" cstate="print"/>
          <a:srcRect/>
          <a:stretch>
            <a:fillRect/>
          </a:stretch>
        </p:blipFill>
        <p:spPr bwMode="auto">
          <a:xfrm>
            <a:off x="4572000" y="2132856"/>
            <a:ext cx="4572000" cy="4320480"/>
          </a:xfrm>
          <a:prstGeom prst="rect">
            <a:avLst/>
          </a:prstGeom>
          <a:noFill/>
          <a:ln w="9525">
            <a:noFill/>
            <a:miter lim="800000"/>
            <a:headEnd/>
            <a:tailEnd/>
          </a:ln>
          <a:effectLst/>
        </p:spPr>
      </p:pic>
      <p:sp>
        <p:nvSpPr>
          <p:cNvPr id="13"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268760"/>
            <a:ext cx="8763000" cy="838200"/>
          </a:xfrm>
        </p:spPr>
        <p:txBody>
          <a:bodyPr/>
          <a:lstStyle/>
          <a:p>
            <a:pPr eaLnBrk="1" hangingPunct="1"/>
            <a:r>
              <a:rPr lang="fr-CH" sz="1800" b="1" dirty="0" smtClean="0">
                <a:solidFill>
                  <a:srgbClr val="CC3300"/>
                </a:solidFill>
              </a:rPr>
              <a:t>Les recommandations de la Chambre de Commerce (3)</a:t>
            </a:r>
            <a:endParaRPr lang="en-US" sz="1800" b="1" dirty="0" smtClean="0">
              <a:solidFill>
                <a:srgbClr val="CC3300"/>
              </a:solidFill>
            </a:endParaRPr>
          </a:p>
        </p:txBody>
      </p:sp>
      <p:sp>
        <p:nvSpPr>
          <p:cNvPr id="3" name="Content Placeholder 6"/>
          <p:cNvSpPr>
            <a:spLocks noGrp="1"/>
          </p:cNvSpPr>
          <p:nvPr>
            <p:ph idx="1"/>
          </p:nvPr>
        </p:nvSpPr>
        <p:spPr>
          <a:xfrm>
            <a:off x="179512" y="1988840"/>
            <a:ext cx="8568952" cy="4725144"/>
          </a:xfrm>
        </p:spPr>
        <p:txBody>
          <a:bodyPr/>
          <a:lstStyle/>
          <a:p>
            <a:r>
              <a:rPr lang="fr-LU" sz="1800" b="1" dirty="0" smtClean="0"/>
              <a:t>Sécuriser notre avenir via l’instauration d’un fonds souverain</a:t>
            </a:r>
          </a:p>
          <a:p>
            <a:pPr>
              <a:buNone/>
            </a:pPr>
            <a:endParaRPr lang="fr-LU" sz="1000" dirty="0" smtClean="0"/>
          </a:p>
          <a:p>
            <a:pPr lvl="1"/>
            <a:r>
              <a:rPr lang="fr-FR" sz="1400" dirty="0" smtClean="0"/>
              <a:t>Définition: véhicule d’investissement principalement détenu par l’Administration publique, disposant d’un important volume d’actifs gérés sur un horizon de long terme et qui poursuit prioritairement des objectifs de nature structurelle.</a:t>
            </a:r>
          </a:p>
          <a:p>
            <a:pPr lvl="1">
              <a:buNone/>
            </a:pPr>
            <a:endParaRPr lang="fr-FR" sz="1400" dirty="0" smtClean="0"/>
          </a:p>
          <a:p>
            <a:pPr lvl="1"/>
            <a:r>
              <a:rPr lang="fr-FR" sz="1400" dirty="0" smtClean="0"/>
              <a:t>Fonctions essentielles:</a:t>
            </a:r>
          </a:p>
          <a:p>
            <a:pPr lvl="2"/>
            <a:r>
              <a:rPr lang="fr-LU" sz="1400" dirty="0" smtClean="0"/>
              <a:t>stabilisation de l’économie;</a:t>
            </a:r>
          </a:p>
          <a:p>
            <a:pPr lvl="2"/>
            <a:r>
              <a:rPr lang="fr-LU" sz="1400" dirty="0" smtClean="0"/>
              <a:t>lutte contre l’effet dit « </a:t>
            </a:r>
            <a:r>
              <a:rPr lang="fr-LU" sz="1400" i="1" dirty="0" err="1" smtClean="0"/>
              <a:t>Dutch</a:t>
            </a:r>
            <a:r>
              <a:rPr lang="fr-LU" sz="1400" i="1" dirty="0" smtClean="0"/>
              <a:t> </a:t>
            </a:r>
            <a:r>
              <a:rPr lang="fr-LU" sz="1400" i="1" dirty="0" err="1" smtClean="0"/>
              <a:t>disease</a:t>
            </a:r>
            <a:r>
              <a:rPr lang="fr-LU" sz="1400" dirty="0" smtClean="0"/>
              <a:t> »;</a:t>
            </a:r>
          </a:p>
          <a:p>
            <a:pPr lvl="2"/>
            <a:r>
              <a:rPr lang="fr-LU" sz="1400" dirty="0" smtClean="0"/>
              <a:t>sécuriser la redistribution intergénérationnelle;</a:t>
            </a:r>
          </a:p>
          <a:p>
            <a:pPr lvl="2"/>
            <a:r>
              <a:rPr lang="fr-LU" sz="1400" dirty="0" smtClean="0"/>
              <a:t>maximisation du rendement des investissements publics.</a:t>
            </a:r>
          </a:p>
          <a:p>
            <a:pPr lvl="2">
              <a:buNone/>
            </a:pPr>
            <a:endParaRPr lang="fr-LU" sz="1400" dirty="0" smtClean="0"/>
          </a:p>
          <a:p>
            <a:pPr lvl="1"/>
            <a:r>
              <a:rPr lang="fr-LU" sz="1400" dirty="0" smtClean="0"/>
              <a:t>Le fonds souverain serait utile pour fournir au pays une marge de manœuvre financière dans une optique de long terme.</a:t>
            </a:r>
          </a:p>
          <a:p>
            <a:pPr lvl="1">
              <a:buNone/>
            </a:pPr>
            <a:endParaRPr lang="fr-LU" sz="1400" dirty="0" smtClean="0"/>
          </a:p>
          <a:p>
            <a:pPr lvl="1"/>
            <a:r>
              <a:rPr lang="fr-LU" sz="1400" dirty="0" smtClean="0"/>
              <a:t>A l’opposé de l’objectif OMT, qui serait à réaliser prioritairement par une réduction des dépenses (courantes), l’objectif « fonds souverain » résulterait prioritairement d’une canalisation (affectation fixe) d’une partie des recettes fiscales volatiles ou incertaines vers ce fonds.</a:t>
            </a:r>
          </a:p>
          <a:p>
            <a:pPr lvl="1"/>
            <a:endParaRPr lang="fr-LU" sz="1800" dirty="0" smtClean="0"/>
          </a:p>
        </p:txBody>
      </p:sp>
      <p:sp>
        <p:nvSpPr>
          <p:cNvPr id="4"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124744"/>
            <a:ext cx="8763000" cy="838200"/>
          </a:xfrm>
        </p:spPr>
        <p:txBody>
          <a:bodyPr/>
          <a:lstStyle/>
          <a:p>
            <a:pPr eaLnBrk="1" hangingPunct="1"/>
            <a:r>
              <a:rPr lang="fr-CH" sz="1800" b="1" dirty="0" smtClean="0">
                <a:solidFill>
                  <a:srgbClr val="CC3300"/>
                </a:solidFill>
              </a:rPr>
              <a:t>Les recommandations de la Chambre de Commerce (4)</a:t>
            </a:r>
            <a:endParaRPr lang="en-US" sz="1800" b="1" dirty="0" smtClean="0">
              <a:solidFill>
                <a:srgbClr val="CC3300"/>
              </a:solidFill>
            </a:endParaRPr>
          </a:p>
        </p:txBody>
      </p:sp>
      <p:sp>
        <p:nvSpPr>
          <p:cNvPr id="3" name="Content Placeholder 6"/>
          <p:cNvSpPr>
            <a:spLocks noGrp="1"/>
          </p:cNvSpPr>
          <p:nvPr>
            <p:ph idx="1"/>
          </p:nvPr>
        </p:nvSpPr>
        <p:spPr>
          <a:xfrm>
            <a:off x="179512" y="1916832"/>
            <a:ext cx="8712968" cy="4797152"/>
          </a:xfrm>
        </p:spPr>
        <p:txBody>
          <a:bodyPr/>
          <a:lstStyle/>
          <a:p>
            <a:r>
              <a:rPr lang="fr-LU" sz="1800" b="1" dirty="0" smtClean="0"/>
              <a:t>Doter le fonds souverain à partir de 2013 par un montant équivalent à 0,5% du PIB (ca. 240 millions EUR par an)</a:t>
            </a:r>
          </a:p>
          <a:p>
            <a:pPr>
              <a:buNone/>
            </a:pPr>
            <a:endParaRPr lang="fr-LU" sz="2000" dirty="0" smtClean="0"/>
          </a:p>
          <a:p>
            <a:pPr lvl="1"/>
            <a:r>
              <a:rPr lang="fr-LU" sz="1600" dirty="0" smtClean="0"/>
              <a:t>Les recettes fiscales les plus volatiles doivent alimenter le fonds souverain</a:t>
            </a:r>
          </a:p>
          <a:p>
            <a:pPr lvl="1"/>
            <a:endParaRPr lang="fr-LU" sz="1600" dirty="0" smtClean="0"/>
          </a:p>
          <a:p>
            <a:pPr lvl="1"/>
            <a:endParaRPr lang="fr-LU" sz="1600" dirty="0" smtClean="0"/>
          </a:p>
          <a:p>
            <a:pPr lvl="1"/>
            <a:endParaRPr lang="fr-LU" sz="1600" dirty="0" smtClean="0"/>
          </a:p>
          <a:p>
            <a:pPr lvl="1"/>
            <a:endParaRPr lang="fr-LU" sz="1600" dirty="0" smtClean="0"/>
          </a:p>
          <a:p>
            <a:pPr lvl="1"/>
            <a:endParaRPr lang="fr-LU" sz="1600" dirty="0" smtClean="0"/>
          </a:p>
          <a:p>
            <a:pPr lvl="1"/>
            <a:endParaRPr lang="fr-LU" sz="1600" dirty="0" smtClean="0"/>
          </a:p>
          <a:p>
            <a:pPr lvl="1"/>
            <a:endParaRPr lang="fr-LU" sz="1600" dirty="0" smtClean="0"/>
          </a:p>
          <a:p>
            <a:pPr lvl="2">
              <a:buFont typeface="Arial" charset="0"/>
              <a:buChar char="•"/>
            </a:pPr>
            <a:r>
              <a:rPr lang="fr-LU" sz="1200" i="1" dirty="0" smtClean="0"/>
              <a:t>Hors alimentation directe du Fonds pour l’emploi et du Fonds climat et énergie.</a:t>
            </a:r>
          </a:p>
          <a:p>
            <a:pPr lvl="2">
              <a:buFont typeface="Arial" charset="0"/>
              <a:buChar char="•"/>
            </a:pPr>
            <a:r>
              <a:rPr lang="fr-LU" sz="1200" i="1" dirty="0" smtClean="0"/>
              <a:t>Base de calcul: recettes de l’exercice 2010.</a:t>
            </a:r>
          </a:p>
          <a:p>
            <a:pPr lvl="2">
              <a:buNone/>
            </a:pPr>
            <a:endParaRPr lang="fr-LU" sz="1200" dirty="0" smtClean="0"/>
          </a:p>
          <a:p>
            <a:pPr lvl="1"/>
            <a:r>
              <a:rPr lang="fr-FR" sz="1600" dirty="0" smtClean="0"/>
              <a:t>Il suffirait d’une affectation fixe au fonds souverain de quelque 8,5% des recettes fiscales mentionnées dans le tableau ci-avant pour honorer cet engagement à moyen terme.</a:t>
            </a:r>
          </a:p>
          <a:p>
            <a:pPr lvl="1"/>
            <a:endParaRPr lang="fr-LU" sz="1600" dirty="0" smtClean="0"/>
          </a:p>
        </p:txBody>
      </p:sp>
      <p:pic>
        <p:nvPicPr>
          <p:cNvPr id="10246" name="Picture 6"/>
          <p:cNvPicPr>
            <a:picLocks noChangeAspect="1" noChangeArrowheads="1"/>
          </p:cNvPicPr>
          <p:nvPr/>
        </p:nvPicPr>
        <p:blipFill>
          <a:blip r:embed="rId2" cstate="print"/>
          <a:srcRect/>
          <a:stretch>
            <a:fillRect/>
          </a:stretch>
        </p:blipFill>
        <p:spPr bwMode="auto">
          <a:xfrm>
            <a:off x="1907704" y="3212976"/>
            <a:ext cx="5305425" cy="1944216"/>
          </a:xfrm>
          <a:prstGeom prst="rect">
            <a:avLst/>
          </a:prstGeom>
          <a:noFill/>
          <a:ln w="9525">
            <a:noFill/>
            <a:miter lim="800000"/>
            <a:headEnd/>
            <a:tailEnd/>
          </a:ln>
        </p:spPr>
      </p:pic>
      <p:sp>
        <p:nvSpPr>
          <p:cNvPr id="10"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124744"/>
            <a:ext cx="8763000" cy="838200"/>
          </a:xfrm>
        </p:spPr>
        <p:txBody>
          <a:bodyPr/>
          <a:lstStyle/>
          <a:p>
            <a:pPr eaLnBrk="1" hangingPunct="1"/>
            <a:r>
              <a:rPr lang="fr-CH" sz="1800" b="1" dirty="0" smtClean="0">
                <a:solidFill>
                  <a:srgbClr val="CC3300"/>
                </a:solidFill>
              </a:rPr>
              <a:t>Les recommandations de la Chambre de Commerce (5)</a:t>
            </a:r>
            <a:endParaRPr lang="en-US" sz="1800" b="1" dirty="0" smtClean="0">
              <a:solidFill>
                <a:srgbClr val="CC3300"/>
              </a:solidFill>
            </a:endParaRPr>
          </a:p>
        </p:txBody>
      </p:sp>
      <p:sp>
        <p:nvSpPr>
          <p:cNvPr id="4" name="Content Placeholder 6"/>
          <p:cNvSpPr>
            <a:spLocks noGrp="1"/>
          </p:cNvSpPr>
          <p:nvPr>
            <p:ph idx="1"/>
          </p:nvPr>
        </p:nvSpPr>
        <p:spPr>
          <a:xfrm>
            <a:off x="179512" y="1844824"/>
            <a:ext cx="8568952" cy="4869160"/>
          </a:xfrm>
        </p:spPr>
        <p:txBody>
          <a:bodyPr/>
          <a:lstStyle/>
          <a:p>
            <a:r>
              <a:rPr lang="fr-LU" sz="1800" b="1" dirty="0" smtClean="0"/>
              <a:t>Effort financier total jusqu’à la fin de la législature: 1,18 </a:t>
            </a:r>
            <a:r>
              <a:rPr lang="fr-LU" sz="1800" b="1" dirty="0" err="1" smtClean="0"/>
              <a:t>mia</a:t>
            </a:r>
            <a:r>
              <a:rPr lang="fr-LU" sz="1800" b="1" dirty="0" smtClean="0"/>
              <a:t> (OMT) + 482,5 </a:t>
            </a:r>
            <a:r>
              <a:rPr lang="fr-LU" sz="1800" b="1" dirty="0" err="1" smtClean="0"/>
              <a:t>mio</a:t>
            </a:r>
            <a:r>
              <a:rPr lang="fr-LU" sz="1800" b="1" dirty="0" smtClean="0"/>
              <a:t> (fonds souverain) = 1,66 </a:t>
            </a:r>
            <a:r>
              <a:rPr lang="fr-LU" sz="1800" b="1" dirty="0" err="1" smtClean="0"/>
              <a:t>mia</a:t>
            </a:r>
            <a:r>
              <a:rPr lang="fr-LU" sz="1800" b="1" dirty="0" smtClean="0"/>
              <a:t> EUR</a:t>
            </a:r>
          </a:p>
          <a:p>
            <a:pPr lvl="1"/>
            <a:endParaRPr lang="fr-LU" sz="1600" dirty="0" smtClean="0"/>
          </a:p>
          <a:p>
            <a:pPr lvl="2">
              <a:buNone/>
            </a:pPr>
            <a:endParaRPr lang="fr-LU" sz="1200" dirty="0" smtClean="0"/>
          </a:p>
          <a:p>
            <a:pPr lvl="1"/>
            <a:endParaRPr lang="fr-LU" sz="1800" dirty="0" smtClean="0"/>
          </a:p>
        </p:txBody>
      </p:sp>
      <p:pic>
        <p:nvPicPr>
          <p:cNvPr id="11266" name="Picture 2"/>
          <p:cNvPicPr>
            <a:picLocks noChangeAspect="1" noChangeArrowheads="1"/>
          </p:cNvPicPr>
          <p:nvPr/>
        </p:nvPicPr>
        <p:blipFill>
          <a:blip r:embed="rId2" cstate="print"/>
          <a:srcRect/>
          <a:stretch>
            <a:fillRect/>
          </a:stretch>
        </p:blipFill>
        <p:spPr bwMode="auto">
          <a:xfrm>
            <a:off x="323528" y="2636912"/>
            <a:ext cx="8568952" cy="3816424"/>
          </a:xfrm>
          <a:prstGeom prst="rect">
            <a:avLst/>
          </a:prstGeom>
          <a:noFill/>
          <a:ln w="9525">
            <a:noFill/>
            <a:miter lim="800000"/>
            <a:headEnd/>
            <a:tailEnd/>
          </a:ln>
          <a:effectLst/>
        </p:spPr>
      </p:pic>
      <p:sp>
        <p:nvSpPr>
          <p:cNvPr id="6"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1124744"/>
            <a:ext cx="8892480" cy="838200"/>
          </a:xfrm>
        </p:spPr>
        <p:txBody>
          <a:bodyPr/>
          <a:lstStyle/>
          <a:p>
            <a:pPr eaLnBrk="1" hangingPunct="1"/>
            <a:r>
              <a:rPr lang="fr-LU" sz="1800" b="1" dirty="0" smtClean="0">
                <a:solidFill>
                  <a:srgbClr val="CC3300"/>
                </a:solidFill>
              </a:rPr>
              <a:t>Un cocktail explosif entre crise mondiale et insouciance luxembourgeoise : synthèse des principales critiques de la CC</a:t>
            </a:r>
            <a:endParaRPr lang="en-US" sz="1800" b="1" dirty="0" smtClean="0">
              <a:solidFill>
                <a:srgbClr val="CC3300"/>
              </a:solidFill>
            </a:endParaRPr>
          </a:p>
        </p:txBody>
      </p:sp>
      <p:sp>
        <p:nvSpPr>
          <p:cNvPr id="3" name="Content Placeholder 6"/>
          <p:cNvSpPr>
            <a:spLocks noGrp="1"/>
          </p:cNvSpPr>
          <p:nvPr>
            <p:ph idx="1"/>
          </p:nvPr>
        </p:nvSpPr>
        <p:spPr>
          <a:xfrm>
            <a:off x="251520" y="2132856"/>
            <a:ext cx="8640960" cy="4725144"/>
          </a:xfrm>
        </p:spPr>
        <p:txBody>
          <a:bodyPr/>
          <a:lstStyle/>
          <a:p>
            <a:pPr lvl="1">
              <a:buNone/>
            </a:pPr>
            <a:endParaRPr lang="fr-LU" sz="1600" dirty="0" smtClean="0"/>
          </a:p>
          <a:p>
            <a:pPr>
              <a:buNone/>
            </a:pPr>
            <a:r>
              <a:rPr lang="fr-LU" sz="1600" dirty="0" smtClean="0"/>
              <a:t>3.  La situation structurellement déficitaire est dangereuse dans un contexte de crise prolongée: </a:t>
            </a:r>
            <a:r>
              <a:rPr lang="fr-LU" sz="1600" b="1" dirty="0" smtClean="0"/>
              <a:t>est-ce la fin du modèle socio-économique luxembourgeois ? </a:t>
            </a:r>
          </a:p>
          <a:p>
            <a:pPr>
              <a:buNone/>
            </a:pPr>
            <a:endParaRPr lang="fr-LU" sz="1600" b="1" dirty="0" smtClean="0"/>
          </a:p>
          <a:p>
            <a:pPr>
              <a:buNone/>
            </a:pPr>
            <a:endParaRPr lang="fr-LU" sz="500" dirty="0" smtClean="0"/>
          </a:p>
          <a:p>
            <a:pPr>
              <a:buNone/>
            </a:pPr>
            <a:endParaRPr lang="fr-LU" sz="1500" b="1" dirty="0" smtClean="0"/>
          </a:p>
          <a:p>
            <a:pPr lvl="1"/>
            <a:endParaRPr lang="fr-LU" sz="1500" b="1" dirty="0" smtClean="0"/>
          </a:p>
          <a:p>
            <a:endParaRPr lang="fr-LU" sz="1600" dirty="0" smtClean="0"/>
          </a:p>
          <a:p>
            <a:endParaRPr lang="fr-LU" sz="1600" dirty="0" smtClean="0"/>
          </a:p>
          <a:p>
            <a:endParaRPr lang="fr-LU" sz="1600" dirty="0" smtClean="0"/>
          </a:p>
          <a:p>
            <a:endParaRPr lang="fr-LU" sz="1400" dirty="0" smtClean="0"/>
          </a:p>
          <a:p>
            <a:pPr lvl="2">
              <a:buNone/>
            </a:pPr>
            <a:endParaRPr lang="fr-FR" sz="1400" dirty="0" smtClean="0"/>
          </a:p>
          <a:p>
            <a:pPr lvl="2"/>
            <a:endParaRPr lang="fr-FR" sz="1400" b="1" dirty="0" smtClean="0"/>
          </a:p>
          <a:p>
            <a:pPr lvl="2">
              <a:buNone/>
            </a:pPr>
            <a:r>
              <a:rPr lang="fr-FR" sz="1200" dirty="0" smtClean="0"/>
              <a:t/>
            </a:r>
            <a:br>
              <a:rPr lang="fr-FR" sz="1200" dirty="0" smtClean="0"/>
            </a:br>
            <a:r>
              <a:rPr lang="fr-FR" sz="1200" dirty="0" smtClean="0"/>
              <a:t>	</a:t>
            </a:r>
          </a:p>
          <a:p>
            <a:pPr lvl="1"/>
            <a:endParaRPr lang="fr-FR" sz="4400" dirty="0" smtClean="0"/>
          </a:p>
          <a:p>
            <a:pPr lvl="1"/>
            <a:endParaRPr lang="fr-FR" sz="4400" dirty="0" smtClean="0"/>
          </a:p>
          <a:p>
            <a:endParaRPr lang="fr-FR" sz="20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124744"/>
            <a:ext cx="8763000" cy="838200"/>
          </a:xfrm>
        </p:spPr>
        <p:txBody>
          <a:bodyPr/>
          <a:lstStyle/>
          <a:p>
            <a:pPr eaLnBrk="1" hangingPunct="1"/>
            <a:r>
              <a:rPr lang="fr-CH" sz="1800" b="1" dirty="0" smtClean="0">
                <a:solidFill>
                  <a:srgbClr val="CC3300"/>
                </a:solidFill>
              </a:rPr>
              <a:t>Les recommandations de la Chambre de Commerce (6)</a:t>
            </a:r>
            <a:endParaRPr lang="en-US" sz="1800" b="1" dirty="0" smtClean="0">
              <a:solidFill>
                <a:srgbClr val="CC3300"/>
              </a:solidFill>
            </a:endParaRPr>
          </a:p>
        </p:txBody>
      </p:sp>
      <p:sp>
        <p:nvSpPr>
          <p:cNvPr id="3" name="Content Placeholder 6"/>
          <p:cNvSpPr>
            <a:spLocks noGrp="1"/>
          </p:cNvSpPr>
          <p:nvPr>
            <p:ph idx="1"/>
          </p:nvPr>
        </p:nvSpPr>
        <p:spPr>
          <a:xfrm>
            <a:off x="179512" y="1844824"/>
            <a:ext cx="8712968" cy="4869160"/>
          </a:xfrm>
        </p:spPr>
        <p:txBody>
          <a:bodyPr/>
          <a:lstStyle/>
          <a:p>
            <a:r>
              <a:rPr lang="fr-LU" sz="1800" b="1" dirty="0" smtClean="0"/>
              <a:t>Comment y arriver ? =&gt; Mesures ponctuelles</a:t>
            </a:r>
          </a:p>
          <a:p>
            <a:pPr>
              <a:buNone/>
            </a:pPr>
            <a:endParaRPr lang="fr-LU" sz="1800" b="1" dirty="0" smtClean="0"/>
          </a:p>
          <a:p>
            <a:pPr lvl="1"/>
            <a:r>
              <a:rPr lang="fr-LU" sz="1400" dirty="0" smtClean="0"/>
              <a:t>Renonciation à l’indexation des salaires en 2012: </a:t>
            </a:r>
            <a:r>
              <a:rPr lang="fr-LU" sz="1400" b="1" dirty="0" smtClean="0"/>
              <a:t>150 millions EUR</a:t>
            </a:r>
          </a:p>
          <a:p>
            <a:pPr lvl="1"/>
            <a:r>
              <a:rPr lang="fr-LU" sz="1400" dirty="0" smtClean="0"/>
              <a:t>Respect cumulatif des engagements en matière de maîtrise des dépenses de consommation intermédiaire dans l’Administration centrale: </a:t>
            </a:r>
            <a:r>
              <a:rPr lang="fr-LU" sz="1400" b="1" dirty="0" smtClean="0"/>
              <a:t>102 millions EUR</a:t>
            </a:r>
          </a:p>
          <a:p>
            <a:pPr lvl="2"/>
            <a:r>
              <a:rPr lang="fr-LU" sz="1400" dirty="0" smtClean="0"/>
              <a:t>Respect de la circulaire budgétaire (plafonnement des dépenses au niveau atteint en 2011): 68 millions EUR</a:t>
            </a:r>
          </a:p>
          <a:p>
            <a:pPr lvl="2"/>
            <a:r>
              <a:rPr lang="fr-LU" sz="1400" dirty="0" smtClean="0"/>
              <a:t>Baisse prévue dans la 12</a:t>
            </a:r>
            <a:r>
              <a:rPr lang="fr-LU" sz="1400" baseline="30000" dirty="0" smtClean="0"/>
              <a:t>e</a:t>
            </a:r>
            <a:r>
              <a:rPr lang="fr-LU" sz="1400" dirty="0" smtClean="0"/>
              <a:t> actualisation du PSC (avril 2011): 34 millions EUR</a:t>
            </a:r>
          </a:p>
          <a:p>
            <a:pPr lvl="1"/>
            <a:r>
              <a:rPr lang="fr-LU" sz="1400" dirty="0" smtClean="0"/>
              <a:t>Modulation de certains transferts sociaux selon le critère du revenu médian: </a:t>
            </a:r>
            <a:r>
              <a:rPr lang="fr-LU" sz="1400" b="1" dirty="0" smtClean="0"/>
              <a:t>100 millions EUR</a:t>
            </a:r>
          </a:p>
          <a:p>
            <a:pPr lvl="1"/>
            <a:r>
              <a:rPr lang="fr-LU" sz="1400" dirty="0" smtClean="0"/>
              <a:t>Alignement du congé parental sur le standard européen en la matière</a:t>
            </a:r>
            <a:r>
              <a:rPr lang="fr-LU" sz="1400" b="1" dirty="0" smtClean="0"/>
              <a:t>: 20 millions EUR</a:t>
            </a:r>
          </a:p>
          <a:p>
            <a:pPr lvl="1"/>
            <a:r>
              <a:rPr lang="fr-LU" sz="1400" dirty="0" smtClean="0"/>
              <a:t>Réduction de la dotation budgétaire au Fonds pour l’emploi via un relèvement modéré des droits d’accises: </a:t>
            </a:r>
            <a:r>
              <a:rPr lang="fr-LU" sz="1400" b="1" dirty="0" smtClean="0"/>
              <a:t>80 millions EUR </a:t>
            </a:r>
          </a:p>
          <a:p>
            <a:pPr lvl="1"/>
            <a:r>
              <a:rPr lang="fr-LU" sz="1400" dirty="0" smtClean="0"/>
              <a:t>Maintien de la contribution de crise pour 2012, et ce conformément aux mesures fiscales annoncées suite aux réunions tripartites de printemps 2010: </a:t>
            </a:r>
            <a:r>
              <a:rPr lang="fr-LU" sz="1400" b="1" dirty="0" smtClean="0"/>
              <a:t>90 millions EUR</a:t>
            </a:r>
          </a:p>
          <a:p>
            <a:pPr lvl="1">
              <a:buNone/>
            </a:pPr>
            <a:endParaRPr lang="fr-LU" sz="1600" b="1" dirty="0" smtClean="0"/>
          </a:p>
          <a:p>
            <a:pPr lvl="1">
              <a:buNone/>
            </a:pPr>
            <a:r>
              <a:rPr lang="fr-LU" sz="1800" b="1" dirty="0" smtClean="0"/>
              <a:t>Au total: 542 millions EUR</a:t>
            </a:r>
          </a:p>
          <a:p>
            <a:pPr lvl="1">
              <a:buNone/>
            </a:pPr>
            <a:r>
              <a:rPr lang="fr-LU" sz="1400" dirty="0" smtClean="0"/>
              <a:t>=&gt; Un effort à réaliser chaque exercice jusqu’à la fin de la législature !</a:t>
            </a:r>
            <a:r>
              <a:rPr lang="fr-LU" sz="1600" dirty="0" smtClean="0"/>
              <a:t/>
            </a:r>
            <a:br>
              <a:rPr lang="fr-LU" sz="1600" dirty="0" smtClean="0"/>
            </a:br>
            <a:r>
              <a:rPr lang="fr-LU" sz="1600" dirty="0" smtClean="0"/>
              <a:t>	</a:t>
            </a:r>
            <a:endParaRPr lang="fr-FR" sz="1400" dirty="0" smtClean="0"/>
          </a:p>
          <a:p>
            <a:pPr lvl="1"/>
            <a:endParaRPr lang="fr-LU" sz="4400" dirty="0" smtClean="0"/>
          </a:p>
          <a:p>
            <a:pPr lvl="1"/>
            <a:endParaRPr lang="fr-LU" sz="4400" dirty="0" smtClean="0"/>
          </a:p>
          <a:p>
            <a:endParaRPr lang="fr-LU" sz="2000" dirty="0" smtClean="0"/>
          </a:p>
        </p:txBody>
      </p:sp>
      <p:sp>
        <p:nvSpPr>
          <p:cNvPr id="5"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124744"/>
            <a:ext cx="8763000" cy="838200"/>
          </a:xfrm>
        </p:spPr>
        <p:txBody>
          <a:bodyPr/>
          <a:lstStyle/>
          <a:p>
            <a:pPr eaLnBrk="1" hangingPunct="1"/>
            <a:r>
              <a:rPr lang="fr-CH" sz="1800" b="1" dirty="0" smtClean="0">
                <a:solidFill>
                  <a:srgbClr val="CC3300"/>
                </a:solidFill>
              </a:rPr>
              <a:t>Les recommandations de la Chambre de Commerce (7)</a:t>
            </a:r>
            <a:endParaRPr lang="en-US" sz="1800" b="1" dirty="0" smtClean="0">
              <a:solidFill>
                <a:srgbClr val="CC3300"/>
              </a:solidFill>
            </a:endParaRPr>
          </a:p>
        </p:txBody>
      </p:sp>
      <p:sp>
        <p:nvSpPr>
          <p:cNvPr id="3" name="Content Placeholder 6"/>
          <p:cNvSpPr>
            <a:spLocks noGrp="1"/>
          </p:cNvSpPr>
          <p:nvPr>
            <p:ph idx="1"/>
          </p:nvPr>
        </p:nvSpPr>
        <p:spPr>
          <a:xfrm>
            <a:off x="179512" y="1988840"/>
            <a:ext cx="8640960" cy="4725144"/>
          </a:xfrm>
        </p:spPr>
        <p:txBody>
          <a:bodyPr/>
          <a:lstStyle/>
          <a:p>
            <a:r>
              <a:rPr lang="fr-FR" sz="1800" b="1" dirty="0" smtClean="0"/>
              <a:t>Comment y arriver ? =&gt; Mesures structurelles</a:t>
            </a:r>
          </a:p>
          <a:p>
            <a:pPr>
              <a:buNone/>
            </a:pPr>
            <a:endParaRPr lang="fr-FR" sz="1800" b="1" dirty="0" smtClean="0"/>
          </a:p>
          <a:p>
            <a:pPr lvl="1"/>
            <a:r>
              <a:rPr lang="fr-FR" sz="1400" dirty="0" smtClean="0"/>
              <a:t>Instauration </a:t>
            </a:r>
            <a:r>
              <a:rPr lang="fr-FR" sz="1400" b="1" dirty="0" smtClean="0"/>
              <a:t>d’une limitation de la dette publique</a:t>
            </a:r>
            <a:r>
              <a:rPr lang="fr-FR" sz="1400" dirty="0" smtClean="0"/>
              <a:t>:</a:t>
            </a:r>
          </a:p>
          <a:p>
            <a:pPr lvl="2"/>
            <a:r>
              <a:rPr lang="fr-FR" sz="1400" dirty="0" smtClean="0"/>
              <a:t>dans le cadre d’un consensus politique national, limiter l’endettement public à un niveau correspondant à 20% du PIB</a:t>
            </a:r>
          </a:p>
          <a:p>
            <a:pPr lvl="1"/>
            <a:endParaRPr lang="fr-LU" sz="1400" dirty="0" smtClean="0"/>
          </a:p>
          <a:p>
            <a:pPr lvl="1"/>
            <a:r>
              <a:rPr lang="fr-LU" sz="1400" dirty="0" smtClean="0"/>
              <a:t>Implémentation d’une </a:t>
            </a:r>
            <a:r>
              <a:rPr lang="fr-LU" sz="1400" b="1" dirty="0" smtClean="0"/>
              <a:t>architecture budgétaire </a:t>
            </a:r>
            <a:r>
              <a:rPr lang="fr-LU" sz="1400" dirty="0" smtClean="0"/>
              <a:t>gravitant autour d’objectifs, de moyens d’action et de résultats:</a:t>
            </a:r>
          </a:p>
          <a:p>
            <a:pPr lvl="2"/>
            <a:r>
              <a:rPr lang="fr-LU" sz="1400" dirty="0" smtClean="0"/>
              <a:t>la présentation budgétaire actuelle ne permet pas de visualiser les inefficiences au niveau des moyens publics;</a:t>
            </a:r>
          </a:p>
          <a:p>
            <a:pPr lvl="2"/>
            <a:r>
              <a:rPr lang="fr-LU" sz="1400" dirty="0" smtClean="0"/>
              <a:t>le budget des recettes et des dépenses de l’Etat est un simple tableau volumineux d’entrées et de sorties dans lequel des inefficiences de moyens financiers passent souvent inaperçues.</a:t>
            </a:r>
          </a:p>
          <a:p>
            <a:pPr lvl="2">
              <a:buNone/>
            </a:pPr>
            <a:endParaRPr lang="fr-LU" sz="1400" dirty="0" smtClean="0"/>
          </a:p>
          <a:p>
            <a:pPr lvl="1"/>
            <a:r>
              <a:rPr lang="fr-FR" sz="1400" dirty="0" smtClean="0"/>
              <a:t>Implémentation </a:t>
            </a:r>
            <a:r>
              <a:rPr lang="fr-FR" sz="1400" b="1" dirty="0" smtClean="0"/>
              <a:t>d’une norme de progression </a:t>
            </a:r>
            <a:r>
              <a:rPr lang="fr-FR" sz="1400" dirty="0" smtClean="0"/>
              <a:t>des dépenses courantes, alignée sur l’évolution moyenne observée en zone euro</a:t>
            </a:r>
          </a:p>
          <a:p>
            <a:pPr lvl="2"/>
            <a:r>
              <a:rPr lang="fr-FR" sz="1400" dirty="0" smtClean="0"/>
              <a:t>y compris plan d’action pluriannuel pour exploiter les gisements d’efficience au niveau des dépenses courantes  (voir prochain transparent)</a:t>
            </a:r>
          </a:p>
          <a:p>
            <a:pPr lvl="1">
              <a:buNone/>
            </a:pPr>
            <a:r>
              <a:rPr lang="fr-FR" sz="1600" dirty="0" smtClean="0"/>
              <a:t/>
            </a:r>
            <a:br>
              <a:rPr lang="fr-FR" sz="1600" dirty="0" smtClean="0"/>
            </a:br>
            <a:r>
              <a:rPr lang="fr-FR" sz="1600" dirty="0" smtClean="0"/>
              <a:t>	</a:t>
            </a:r>
            <a:endParaRPr lang="fr-FR" sz="1400" dirty="0" smtClean="0"/>
          </a:p>
          <a:p>
            <a:pPr lvl="1"/>
            <a:endParaRPr lang="fr-FR" sz="4400" dirty="0" smtClean="0"/>
          </a:p>
          <a:p>
            <a:pPr lvl="1"/>
            <a:endParaRPr lang="fr-FR" sz="4400" dirty="0" smtClean="0"/>
          </a:p>
          <a:p>
            <a:endParaRPr lang="fr-FR" sz="2000" dirty="0" smtClean="0"/>
          </a:p>
        </p:txBody>
      </p:sp>
      <p:sp>
        <p:nvSpPr>
          <p:cNvPr id="5"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268760"/>
            <a:ext cx="8763000" cy="838200"/>
          </a:xfrm>
        </p:spPr>
        <p:txBody>
          <a:bodyPr/>
          <a:lstStyle/>
          <a:p>
            <a:pPr eaLnBrk="1" hangingPunct="1"/>
            <a:r>
              <a:rPr lang="fr-CH" sz="1800" b="1" dirty="0" smtClean="0">
                <a:solidFill>
                  <a:srgbClr val="CC3300"/>
                </a:solidFill>
              </a:rPr>
              <a:t>Le coût des principales fonctions gouvernementales:</a:t>
            </a:r>
            <a:br>
              <a:rPr lang="fr-CH" sz="1800" b="1" dirty="0" smtClean="0">
                <a:solidFill>
                  <a:srgbClr val="CC3300"/>
                </a:solidFill>
              </a:rPr>
            </a:br>
            <a:r>
              <a:rPr lang="fr-CH" sz="1800" b="1" dirty="0" smtClean="0">
                <a:solidFill>
                  <a:srgbClr val="CC3300"/>
                </a:solidFill>
              </a:rPr>
              <a:t>des gisements d’efficience importants</a:t>
            </a:r>
            <a:endParaRPr lang="en-US" sz="1800" b="1" dirty="0" smtClean="0">
              <a:solidFill>
                <a:srgbClr val="CC3300"/>
              </a:solidFill>
            </a:endParaRPr>
          </a:p>
        </p:txBody>
      </p:sp>
      <p:sp>
        <p:nvSpPr>
          <p:cNvPr id="3" name="Content Placeholder 6"/>
          <p:cNvSpPr>
            <a:spLocks noGrp="1"/>
          </p:cNvSpPr>
          <p:nvPr>
            <p:ph idx="1"/>
          </p:nvPr>
        </p:nvSpPr>
        <p:spPr>
          <a:xfrm>
            <a:off x="179512" y="1844824"/>
            <a:ext cx="8640960" cy="4869160"/>
          </a:xfrm>
        </p:spPr>
        <p:txBody>
          <a:bodyPr/>
          <a:lstStyle/>
          <a:p>
            <a:pPr lvl="1">
              <a:buNone/>
            </a:pPr>
            <a:r>
              <a:rPr lang="fr-FR" sz="1600" dirty="0" smtClean="0"/>
              <a:t/>
            </a:r>
            <a:br>
              <a:rPr lang="fr-FR" sz="1600" dirty="0" smtClean="0"/>
            </a:br>
            <a:r>
              <a:rPr lang="fr-FR" sz="1600" dirty="0" smtClean="0"/>
              <a:t>	</a:t>
            </a:r>
            <a:endParaRPr lang="fr-FR" sz="1400" dirty="0" smtClean="0"/>
          </a:p>
          <a:p>
            <a:pPr lvl="1"/>
            <a:endParaRPr lang="fr-FR" sz="4400" dirty="0" smtClean="0"/>
          </a:p>
          <a:p>
            <a:pPr lvl="1"/>
            <a:endParaRPr lang="fr-FR" sz="4400" dirty="0" smtClean="0"/>
          </a:p>
          <a:p>
            <a:endParaRPr lang="fr-FR" sz="2000" dirty="0" smtClean="0"/>
          </a:p>
        </p:txBody>
      </p:sp>
      <p:sp>
        <p:nvSpPr>
          <p:cNvPr id="5"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pic>
        <p:nvPicPr>
          <p:cNvPr id="7" name="Picture 6"/>
          <p:cNvPicPr/>
          <p:nvPr/>
        </p:nvPicPr>
        <p:blipFill>
          <a:blip r:embed="rId2" cstate="print"/>
          <a:srcRect/>
          <a:stretch>
            <a:fillRect/>
          </a:stretch>
        </p:blipFill>
        <p:spPr bwMode="auto">
          <a:xfrm>
            <a:off x="395536" y="2132856"/>
            <a:ext cx="8424936" cy="424847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268760"/>
            <a:ext cx="8763000" cy="838200"/>
          </a:xfrm>
        </p:spPr>
        <p:txBody>
          <a:bodyPr/>
          <a:lstStyle/>
          <a:p>
            <a:pPr eaLnBrk="1" hangingPunct="1"/>
            <a:r>
              <a:rPr lang="fr-CH" sz="1800" b="1" dirty="0" smtClean="0">
                <a:solidFill>
                  <a:srgbClr val="CC3300"/>
                </a:solidFill>
              </a:rPr>
              <a:t>Les recommandations de la Chambre de Commerce (8)</a:t>
            </a:r>
            <a:endParaRPr lang="en-US" sz="1800" b="1" dirty="0" smtClean="0">
              <a:solidFill>
                <a:srgbClr val="CC3300"/>
              </a:solidFill>
            </a:endParaRPr>
          </a:p>
        </p:txBody>
      </p:sp>
      <p:sp>
        <p:nvSpPr>
          <p:cNvPr id="3" name="Content Placeholder 6"/>
          <p:cNvSpPr>
            <a:spLocks noGrp="1"/>
          </p:cNvSpPr>
          <p:nvPr>
            <p:ph idx="1"/>
          </p:nvPr>
        </p:nvSpPr>
        <p:spPr>
          <a:xfrm>
            <a:off x="0" y="2060848"/>
            <a:ext cx="8892480" cy="4653136"/>
          </a:xfrm>
        </p:spPr>
        <p:txBody>
          <a:bodyPr/>
          <a:lstStyle/>
          <a:p>
            <a:r>
              <a:rPr lang="fr-FR" sz="1800" b="1" dirty="0" smtClean="0"/>
              <a:t>Comment y arriver ? =&gt; Mesures structurelles</a:t>
            </a:r>
          </a:p>
          <a:p>
            <a:pPr lvl="1"/>
            <a:endParaRPr lang="fr-FR" sz="1600" dirty="0" smtClean="0"/>
          </a:p>
          <a:p>
            <a:pPr lvl="1"/>
            <a:r>
              <a:rPr lang="fr-FR" sz="1400" dirty="0" smtClean="0"/>
              <a:t>Aligner la </a:t>
            </a:r>
            <a:r>
              <a:rPr lang="fr-FR" sz="1400" b="1" dirty="0" smtClean="0"/>
              <a:t>progression salariale </a:t>
            </a:r>
            <a:r>
              <a:rPr lang="fr-FR" sz="1400" dirty="0" smtClean="0"/>
              <a:t>dans l’Administration publique à la progression salariale moyenne observée dans l’économie</a:t>
            </a:r>
          </a:p>
          <a:p>
            <a:pPr lvl="2"/>
            <a:r>
              <a:rPr lang="fr-FR" sz="1400" dirty="0" smtClean="0"/>
              <a:t>sur la période 2007-2009, un tel alignement aurait dégagé des économies de 56 millions EUR dans le chef de la seule Administration centrale </a:t>
            </a:r>
            <a:r>
              <a:rPr lang="fr-FR" sz="1000" i="1" dirty="0" smtClean="0"/>
              <a:t>(calculs CC sur base de la compta. </a:t>
            </a:r>
            <a:r>
              <a:rPr lang="fr-FR" sz="1000" i="1" dirty="0" err="1" smtClean="0"/>
              <a:t>nat</a:t>
            </a:r>
            <a:r>
              <a:rPr lang="fr-FR" sz="1000" i="1" dirty="0" smtClean="0"/>
              <a:t>. et rapports « Travail et cohésion sociale »)</a:t>
            </a:r>
          </a:p>
          <a:p>
            <a:pPr lvl="1"/>
            <a:endParaRPr lang="fr-FR" sz="1400" dirty="0" smtClean="0"/>
          </a:p>
          <a:p>
            <a:pPr lvl="1"/>
            <a:r>
              <a:rPr lang="fr-FR" sz="1400" dirty="0" smtClean="0"/>
              <a:t>Réalisation d’une </a:t>
            </a:r>
            <a:r>
              <a:rPr lang="fr-FR" sz="1400" b="1" dirty="0" smtClean="0"/>
              <a:t>radiographie des subsides environnementaux</a:t>
            </a:r>
          </a:p>
          <a:p>
            <a:pPr lvl="1"/>
            <a:endParaRPr lang="fr-FR" sz="1400" b="1" dirty="0" smtClean="0"/>
          </a:p>
          <a:p>
            <a:pPr lvl="1"/>
            <a:r>
              <a:rPr lang="fr-FR" sz="1400" dirty="0" smtClean="0"/>
              <a:t>Réduction progressive, puis abolition, de transferts sociaux qui </a:t>
            </a:r>
            <a:r>
              <a:rPr lang="fr-FR" sz="1400" b="1" dirty="0" smtClean="0"/>
              <a:t>s’opposent à la réalisation d’une augmentation du taux d’emploi</a:t>
            </a:r>
            <a:endParaRPr lang="fr-FR" sz="1400" dirty="0" smtClean="0"/>
          </a:p>
          <a:p>
            <a:pPr lvl="1"/>
            <a:endParaRPr lang="fr-FR" sz="1400" dirty="0" smtClean="0"/>
          </a:p>
          <a:p>
            <a:pPr lvl="1"/>
            <a:r>
              <a:rPr lang="fr-FR" sz="1400" dirty="0" smtClean="0"/>
              <a:t>Implémentation d’une </a:t>
            </a:r>
            <a:r>
              <a:rPr lang="fr-FR" sz="1400" b="1" dirty="0" smtClean="0"/>
              <a:t>baisse de 10% à 20% des frais de fonctionnement </a:t>
            </a:r>
            <a:r>
              <a:rPr lang="fr-FR" sz="1400" dirty="0" smtClean="0"/>
              <a:t>de l’Etat </a:t>
            </a:r>
          </a:p>
          <a:p>
            <a:pPr lvl="2"/>
            <a:r>
              <a:rPr lang="fr-FR" sz="1400" dirty="0" smtClean="0"/>
              <a:t>à l’instar des plan d’économies réalisées sur frais généraux par les entreprises dans le cadre de la crise économique et financière</a:t>
            </a:r>
          </a:p>
          <a:p>
            <a:pPr lvl="1"/>
            <a:endParaRPr lang="fr-FR" sz="1600" b="1" dirty="0" smtClean="0"/>
          </a:p>
          <a:p>
            <a:pPr lvl="2">
              <a:buNone/>
            </a:pPr>
            <a:r>
              <a:rPr lang="fr-FR" sz="1200" dirty="0" smtClean="0"/>
              <a:t/>
            </a:r>
            <a:br>
              <a:rPr lang="fr-FR" sz="1200" dirty="0" smtClean="0"/>
            </a:br>
            <a:r>
              <a:rPr lang="fr-FR" sz="1200" dirty="0" smtClean="0"/>
              <a:t>	</a:t>
            </a:r>
          </a:p>
          <a:p>
            <a:pPr lvl="1"/>
            <a:endParaRPr lang="fr-FR" sz="4400" dirty="0" smtClean="0"/>
          </a:p>
          <a:p>
            <a:pPr lvl="1"/>
            <a:endParaRPr lang="fr-FR" sz="4400" dirty="0" smtClean="0"/>
          </a:p>
          <a:p>
            <a:endParaRPr lang="fr-FR" sz="2000" dirty="0" smtClean="0"/>
          </a:p>
        </p:txBody>
      </p:sp>
      <p:sp>
        <p:nvSpPr>
          <p:cNvPr id="5"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268760"/>
            <a:ext cx="8763000" cy="838200"/>
          </a:xfrm>
        </p:spPr>
        <p:txBody>
          <a:bodyPr/>
          <a:lstStyle/>
          <a:p>
            <a:pPr eaLnBrk="1" hangingPunct="1"/>
            <a:r>
              <a:rPr lang="fr-CH" sz="1800" b="1" dirty="0" smtClean="0">
                <a:solidFill>
                  <a:srgbClr val="CC3300"/>
                </a:solidFill>
              </a:rPr>
              <a:t>Les recommandations de la Chambre de Commerce (9)</a:t>
            </a:r>
            <a:endParaRPr lang="en-US" sz="1800" b="1" dirty="0" smtClean="0">
              <a:solidFill>
                <a:srgbClr val="CC3300"/>
              </a:solidFill>
            </a:endParaRPr>
          </a:p>
        </p:txBody>
      </p:sp>
      <p:sp>
        <p:nvSpPr>
          <p:cNvPr id="3" name="Content Placeholder 6"/>
          <p:cNvSpPr>
            <a:spLocks noGrp="1"/>
          </p:cNvSpPr>
          <p:nvPr>
            <p:ph idx="1"/>
          </p:nvPr>
        </p:nvSpPr>
        <p:spPr>
          <a:xfrm>
            <a:off x="0" y="1988840"/>
            <a:ext cx="8604448" cy="4725144"/>
          </a:xfrm>
        </p:spPr>
        <p:txBody>
          <a:bodyPr/>
          <a:lstStyle/>
          <a:p>
            <a:r>
              <a:rPr lang="fr-FR" sz="1800" b="1" dirty="0" smtClean="0"/>
              <a:t>Comment y arriver ? =&gt; Mesures structurelles</a:t>
            </a:r>
          </a:p>
          <a:p>
            <a:pPr lvl="1"/>
            <a:endParaRPr lang="fr-FR" sz="1600" dirty="0" smtClean="0"/>
          </a:p>
          <a:p>
            <a:pPr lvl="1"/>
            <a:r>
              <a:rPr lang="fr-FR" sz="1600" dirty="0" smtClean="0"/>
              <a:t>Repenser </a:t>
            </a:r>
            <a:r>
              <a:rPr lang="fr-FR" sz="1600" b="1" dirty="0" smtClean="0"/>
              <a:t>la politique sociale </a:t>
            </a:r>
            <a:r>
              <a:rPr lang="fr-FR" sz="1600" dirty="0" smtClean="0"/>
              <a:t>en faveur de l’emploi:</a:t>
            </a:r>
          </a:p>
          <a:p>
            <a:pPr lvl="1"/>
            <a:endParaRPr lang="fr-FR" sz="1400" dirty="0" smtClean="0"/>
          </a:p>
          <a:p>
            <a:pPr lvl="2">
              <a:spcBef>
                <a:spcPts val="600"/>
              </a:spcBef>
            </a:pPr>
            <a:r>
              <a:rPr lang="fr-FR" sz="1400" dirty="0" smtClean="0"/>
              <a:t>la mise au travail constitue un rempart contre la pauvreté, de même qu’elle contribue au bien-être des travailleurs d’une manière plus générale (solidarisation, perception de contribuer à la société, valorisation de l’individu, etc.).</a:t>
            </a:r>
          </a:p>
          <a:p>
            <a:pPr lvl="2">
              <a:spcBef>
                <a:spcPts val="600"/>
              </a:spcBef>
            </a:pPr>
            <a:r>
              <a:rPr lang="fr-FR" sz="1400" dirty="0" smtClean="0"/>
              <a:t>Suite au niveau élevé du SSM au Luxembourg, de nombreuses personnes à plus faible valeur ajoutée sont d’emblée exclues du marché du travail.</a:t>
            </a:r>
          </a:p>
          <a:p>
            <a:pPr lvl="2">
              <a:spcBef>
                <a:spcPts val="600"/>
              </a:spcBef>
            </a:pPr>
            <a:r>
              <a:rPr lang="fr-FR" sz="1400" dirty="0" smtClean="0"/>
              <a:t>Dépenses totales liées à l’inactivité en 2012: 778 millions EUR ou bien 5,66% du total des dépenses de l’Administration centrale, ou encore 1.520 EUR par habitant, 2.055 EUR par emploi productif ou 2,1 millions EUR par jour</a:t>
            </a:r>
          </a:p>
          <a:p>
            <a:pPr lvl="2">
              <a:spcBef>
                <a:spcPts val="600"/>
              </a:spcBef>
            </a:pPr>
            <a:r>
              <a:rPr lang="fr-FR" sz="1400" dirty="0" smtClean="0"/>
              <a:t>Changement de paradigme: </a:t>
            </a:r>
            <a:r>
              <a:rPr lang="fr-FR" sz="1400" b="1" dirty="0" smtClean="0"/>
              <a:t>Subventionner </a:t>
            </a:r>
            <a:r>
              <a:rPr lang="fr-FR" sz="1400" b="1" u="sng" dirty="0" smtClean="0"/>
              <a:t>partiellement</a:t>
            </a:r>
            <a:r>
              <a:rPr lang="fr-FR" sz="1400" b="1" dirty="0" smtClean="0"/>
              <a:t> l’emploi au lieu de financer </a:t>
            </a:r>
            <a:r>
              <a:rPr lang="fr-FR" sz="1400" b="1" u="sng" dirty="0" smtClean="0"/>
              <a:t>intégralement</a:t>
            </a:r>
            <a:r>
              <a:rPr lang="fr-FR" sz="1400" b="1" dirty="0" smtClean="0"/>
              <a:t> l’inactivité</a:t>
            </a:r>
          </a:p>
          <a:p>
            <a:pPr lvl="2">
              <a:spcBef>
                <a:spcPts val="600"/>
              </a:spcBef>
            </a:pPr>
            <a:r>
              <a:rPr lang="fr-LU" sz="1400" dirty="0" smtClean="0"/>
              <a:t>Exemple: contrat de travail en entreprise à un travailleur non-qualifié et au chômage ou inactif rétribué, par exemple, à 60% - 65% du SSM, la différence pouvant être financée par le Fonds pour l’emploi.</a:t>
            </a:r>
          </a:p>
          <a:p>
            <a:pPr lvl="2">
              <a:buNone/>
            </a:pPr>
            <a:endParaRPr lang="fr-FR" sz="1400" dirty="0" smtClean="0"/>
          </a:p>
          <a:p>
            <a:pPr lvl="2"/>
            <a:endParaRPr lang="fr-FR" sz="1400" b="1" dirty="0" smtClean="0"/>
          </a:p>
          <a:p>
            <a:pPr lvl="2">
              <a:buNone/>
            </a:pPr>
            <a:r>
              <a:rPr lang="fr-FR" sz="1200" dirty="0" smtClean="0"/>
              <a:t/>
            </a:r>
            <a:br>
              <a:rPr lang="fr-FR" sz="1200" dirty="0" smtClean="0"/>
            </a:br>
            <a:r>
              <a:rPr lang="fr-FR" sz="1200" dirty="0" smtClean="0"/>
              <a:t>	</a:t>
            </a:r>
          </a:p>
          <a:p>
            <a:pPr lvl="1"/>
            <a:endParaRPr lang="fr-FR" sz="4400" dirty="0" smtClean="0"/>
          </a:p>
          <a:p>
            <a:pPr lvl="1"/>
            <a:endParaRPr lang="fr-FR" sz="4400" dirty="0" smtClean="0"/>
          </a:p>
          <a:p>
            <a:endParaRPr lang="fr-FR" sz="2000" dirty="0" smtClean="0"/>
          </a:p>
        </p:txBody>
      </p:sp>
      <p:sp>
        <p:nvSpPr>
          <p:cNvPr id="5" name="Text Box 7"/>
          <p:cNvSpPr txBox="1">
            <a:spLocks noChangeArrowheads="1"/>
          </p:cNvSpPr>
          <p:nvPr/>
        </p:nvSpPr>
        <p:spPr bwMode="auto">
          <a:xfrm>
            <a:off x="2627312" y="260350"/>
            <a:ext cx="2736776" cy="461665"/>
          </a:xfrm>
          <a:prstGeom prst="rect">
            <a:avLst/>
          </a:prstGeom>
          <a:noFill/>
          <a:ln w="25400">
            <a:solidFill>
              <a:srgbClr val="FF0000"/>
            </a:solidFill>
            <a:miter lim="800000"/>
            <a:headEnd/>
            <a:tailEnd/>
          </a:ln>
        </p:spPr>
        <p:txBody>
          <a:bodyPr wrap="square">
            <a:spAutoFit/>
          </a:bodyPr>
          <a:lstStyle/>
          <a:p>
            <a:pPr>
              <a:spcBef>
                <a:spcPct val="50000"/>
              </a:spcBef>
            </a:pPr>
            <a:r>
              <a:rPr lang="fr-CH" b="1" dirty="0" smtClean="0">
                <a:solidFill>
                  <a:srgbClr val="CC3300"/>
                </a:solidFill>
              </a:rPr>
              <a:t>Recommandations</a:t>
            </a:r>
            <a:endParaRPr lang="en-US" b="1" dirty="0">
              <a:solidFill>
                <a:srgbClr val="CC33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140968"/>
            <a:ext cx="8439472" cy="838200"/>
          </a:xfrm>
        </p:spPr>
        <p:txBody>
          <a:bodyPr/>
          <a:lstStyle/>
          <a:p>
            <a:pPr algn="ctr" eaLnBrk="1" hangingPunct="1"/>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Merci pour votre attention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Questions &amp; </a:t>
            </a:r>
            <a:r>
              <a:rPr lang="fr-CH" sz="1800" b="1" dirty="0" smtClean="0">
                <a:solidFill>
                  <a:srgbClr val="CC3300"/>
                </a:solidFill>
              </a:rPr>
              <a:t>Réponses</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chemeClr val="tx1"/>
                </a:solidFill>
              </a:rPr>
              <a:t>Présentation </a:t>
            </a:r>
            <a:r>
              <a:rPr lang="fr-CH" sz="1800" b="1" dirty="0" err="1" smtClean="0">
                <a:solidFill>
                  <a:schemeClr val="tx1"/>
                </a:solidFill>
              </a:rPr>
              <a:t>ppt</a:t>
            </a:r>
            <a:r>
              <a:rPr lang="fr-CH" sz="1800" b="1" dirty="0" smtClean="0">
                <a:solidFill>
                  <a:schemeClr val="tx1"/>
                </a:solidFill>
              </a:rPr>
              <a:t> sous </a:t>
            </a:r>
            <a:r>
              <a:rPr lang="fr-CH" sz="1800" b="1" dirty="0" smtClean="0">
                <a:solidFill>
                  <a:schemeClr val="tx1"/>
                </a:solidFill>
                <a:hlinkClick r:id="rId2"/>
              </a:rPr>
              <a:t>www.cc.lu</a:t>
            </a:r>
            <a:r>
              <a:rPr lang="fr-CH" sz="1800" b="1" dirty="0" smtClean="0">
                <a:solidFill>
                  <a:schemeClr val="tx1"/>
                </a:solidFill>
              </a:rPr>
              <a:t> </a:t>
            </a: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endParaRPr lang="en-US" sz="1600" i="1" dirty="0" smtClean="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1124744"/>
            <a:ext cx="8892480" cy="838200"/>
          </a:xfrm>
        </p:spPr>
        <p:txBody>
          <a:bodyPr/>
          <a:lstStyle/>
          <a:p>
            <a:pPr eaLnBrk="1" hangingPunct="1"/>
            <a:r>
              <a:rPr lang="fr-LU" sz="1800" b="1" dirty="0" smtClean="0">
                <a:solidFill>
                  <a:srgbClr val="CC3300"/>
                </a:solidFill>
              </a:rPr>
              <a:t>Un cocktail explosif entre crise mondiale et insouciance luxembourgeoise : synthèse des principales critiques de la CC</a:t>
            </a:r>
            <a:endParaRPr lang="en-US" sz="1800" b="1" dirty="0" smtClean="0">
              <a:solidFill>
                <a:srgbClr val="CC3300"/>
              </a:solidFill>
            </a:endParaRPr>
          </a:p>
        </p:txBody>
      </p:sp>
      <p:sp>
        <p:nvSpPr>
          <p:cNvPr id="3" name="Content Placeholder 6"/>
          <p:cNvSpPr>
            <a:spLocks noGrp="1"/>
          </p:cNvSpPr>
          <p:nvPr>
            <p:ph idx="1"/>
          </p:nvPr>
        </p:nvSpPr>
        <p:spPr>
          <a:xfrm>
            <a:off x="251520" y="2132856"/>
            <a:ext cx="8640960" cy="4725144"/>
          </a:xfrm>
        </p:spPr>
        <p:txBody>
          <a:bodyPr/>
          <a:lstStyle/>
          <a:p>
            <a:pPr>
              <a:buNone/>
            </a:pPr>
            <a:endParaRPr lang="fr-LU" sz="1600" b="1" dirty="0" smtClean="0"/>
          </a:p>
          <a:p>
            <a:pPr>
              <a:buAutoNum type="arabicPeriod" startAt="4"/>
            </a:pPr>
            <a:r>
              <a:rPr lang="fr-LU" sz="1600" dirty="0" smtClean="0"/>
              <a:t>L’absence de nouveaux jalons et des recettes fiscales surévaluées :</a:t>
            </a:r>
          </a:p>
          <a:p>
            <a:pPr>
              <a:buNone/>
            </a:pPr>
            <a:r>
              <a:rPr lang="fr-LU" sz="1600" b="1" dirty="0" smtClean="0"/>
              <a:t>      un mélange explosif</a:t>
            </a:r>
          </a:p>
          <a:p>
            <a:pPr>
              <a:buNone/>
            </a:pPr>
            <a:endParaRPr lang="fr-LU" sz="500" dirty="0" smtClean="0"/>
          </a:p>
          <a:p>
            <a:pPr>
              <a:buNone/>
            </a:pPr>
            <a:endParaRPr lang="fr-LU" sz="1500" b="1" dirty="0" smtClean="0"/>
          </a:p>
          <a:p>
            <a:pPr lvl="1"/>
            <a:endParaRPr lang="fr-LU" sz="1500" b="1" dirty="0" smtClean="0"/>
          </a:p>
          <a:p>
            <a:endParaRPr lang="fr-LU" sz="1600" dirty="0" smtClean="0"/>
          </a:p>
          <a:p>
            <a:endParaRPr lang="fr-LU" sz="1600" dirty="0" smtClean="0"/>
          </a:p>
          <a:p>
            <a:endParaRPr lang="fr-LU" sz="1600" dirty="0" smtClean="0"/>
          </a:p>
          <a:p>
            <a:endParaRPr lang="fr-LU" sz="1400" dirty="0" smtClean="0"/>
          </a:p>
          <a:p>
            <a:pPr lvl="2">
              <a:buNone/>
            </a:pPr>
            <a:endParaRPr lang="fr-FR" sz="1400" dirty="0" smtClean="0"/>
          </a:p>
          <a:p>
            <a:pPr lvl="2"/>
            <a:endParaRPr lang="fr-FR" sz="1400" b="1" dirty="0" smtClean="0"/>
          </a:p>
          <a:p>
            <a:pPr lvl="2">
              <a:buNone/>
            </a:pPr>
            <a:r>
              <a:rPr lang="fr-FR" sz="1200" dirty="0" smtClean="0"/>
              <a:t/>
            </a:r>
            <a:br>
              <a:rPr lang="fr-FR" sz="1200" dirty="0" smtClean="0"/>
            </a:br>
            <a:r>
              <a:rPr lang="fr-FR" sz="1200" dirty="0" smtClean="0"/>
              <a:t>	</a:t>
            </a:r>
          </a:p>
          <a:p>
            <a:pPr lvl="1"/>
            <a:endParaRPr lang="fr-FR" sz="4400" dirty="0" smtClean="0"/>
          </a:p>
          <a:p>
            <a:pPr lvl="1"/>
            <a:endParaRPr lang="fr-FR" sz="4400" dirty="0" smtClean="0"/>
          </a:p>
          <a:p>
            <a:endParaRPr lang="fr-FR" sz="2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340768"/>
            <a:ext cx="8763000" cy="838200"/>
          </a:xfrm>
        </p:spPr>
        <p:txBody>
          <a:bodyPr/>
          <a:lstStyle/>
          <a:p>
            <a:pPr eaLnBrk="1" hangingPunct="1"/>
            <a:r>
              <a:rPr lang="fr-CH" sz="1800" b="1" dirty="0" smtClean="0">
                <a:solidFill>
                  <a:srgbClr val="CC3300"/>
                </a:solidFill>
              </a:rPr>
              <a:t>Situation financière des pays du G7 (estimations pour 2011):</a:t>
            </a:r>
            <a:br>
              <a:rPr lang="fr-CH" sz="1800" b="1" dirty="0" smtClean="0">
                <a:solidFill>
                  <a:srgbClr val="CC3300"/>
                </a:solidFill>
              </a:rPr>
            </a:br>
            <a:r>
              <a:rPr lang="fr-CH" sz="1800" b="1" dirty="0" smtClean="0">
                <a:solidFill>
                  <a:srgbClr val="CC3300"/>
                </a:solidFill>
              </a:rPr>
              <a:t>la sortie de crise </a:t>
            </a:r>
            <a:r>
              <a:rPr lang="fr-CH" sz="1800" b="1" smtClean="0">
                <a:solidFill>
                  <a:srgbClr val="CC3300"/>
                </a:solidFill>
              </a:rPr>
              <a:t>sera difficile !</a:t>
            </a:r>
            <a:endParaRPr lang="en-US" sz="1800" b="1" dirty="0" smtClean="0">
              <a:solidFill>
                <a:srgbClr val="CC3300"/>
              </a:solidFill>
            </a:endParaRPr>
          </a:p>
        </p:txBody>
      </p:sp>
      <p:pic>
        <p:nvPicPr>
          <p:cNvPr id="7" name="Picture 6"/>
          <p:cNvPicPr/>
          <p:nvPr/>
        </p:nvPicPr>
        <p:blipFill>
          <a:blip r:embed="rId2" cstate="print"/>
          <a:srcRect t="13896" r="5157"/>
          <a:stretch>
            <a:fillRect/>
          </a:stretch>
        </p:blipFill>
        <p:spPr bwMode="auto">
          <a:xfrm>
            <a:off x="1331640" y="2204864"/>
            <a:ext cx="6552728"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268760"/>
            <a:ext cx="8763000" cy="838200"/>
          </a:xfrm>
        </p:spPr>
        <p:txBody>
          <a:bodyPr/>
          <a:lstStyle/>
          <a:p>
            <a:pPr eaLnBrk="1" hangingPunct="1"/>
            <a:r>
              <a:rPr lang="fr-CH" sz="1800" b="1" dirty="0" smtClean="0">
                <a:solidFill>
                  <a:srgbClr val="CC3300"/>
                </a:solidFill>
              </a:rPr>
              <a:t>Simulation de la charge des intérêts de la dette publique lux. en fonction de divers taux d’intérêt </a:t>
            </a:r>
            <a:endParaRPr lang="en-US" sz="1800" b="1" dirty="0" smtClean="0">
              <a:solidFill>
                <a:srgbClr val="CC3300"/>
              </a:solidFill>
            </a:endParaRPr>
          </a:p>
        </p:txBody>
      </p:sp>
      <p:pic>
        <p:nvPicPr>
          <p:cNvPr id="2" name="Picture 2"/>
          <p:cNvPicPr>
            <a:picLocks noChangeAspect="1" noChangeArrowheads="1"/>
          </p:cNvPicPr>
          <p:nvPr/>
        </p:nvPicPr>
        <p:blipFill>
          <a:blip r:embed="rId2" cstate="print"/>
          <a:srcRect/>
          <a:stretch>
            <a:fillRect/>
          </a:stretch>
        </p:blipFill>
        <p:spPr bwMode="auto">
          <a:xfrm>
            <a:off x="179512" y="2060848"/>
            <a:ext cx="8784976" cy="479715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340768"/>
            <a:ext cx="8964488" cy="838200"/>
          </a:xfrm>
        </p:spPr>
        <p:txBody>
          <a:bodyPr/>
          <a:lstStyle/>
          <a:p>
            <a:pPr eaLnBrk="1" hangingPunct="1"/>
            <a:r>
              <a:rPr lang="fr-CH" sz="1800" b="1" dirty="0" smtClean="0">
                <a:solidFill>
                  <a:srgbClr val="CC3300"/>
                </a:solidFill>
              </a:rPr>
              <a:t>Révision des comptes nationaux par le STATEC (en % de variation): difficulté d’établir des prévisions fiables pour le Luxembourg</a:t>
            </a:r>
            <a:endParaRPr lang="en-US" sz="1800" b="1" dirty="0" smtClean="0">
              <a:solidFill>
                <a:srgbClr val="CC3300"/>
              </a:solidFill>
            </a:endParaRPr>
          </a:p>
        </p:txBody>
      </p:sp>
      <p:pic>
        <p:nvPicPr>
          <p:cNvPr id="4" name="Picture 3"/>
          <p:cNvPicPr/>
          <p:nvPr/>
        </p:nvPicPr>
        <p:blipFill>
          <a:blip r:embed="rId2" cstate="print"/>
          <a:srcRect/>
          <a:stretch>
            <a:fillRect/>
          </a:stretch>
        </p:blipFill>
        <p:spPr bwMode="auto">
          <a:xfrm>
            <a:off x="827584" y="2204864"/>
            <a:ext cx="7560840" cy="417646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140968"/>
            <a:ext cx="8439472" cy="838200"/>
          </a:xfrm>
        </p:spPr>
        <p:txBody>
          <a:bodyPr/>
          <a:lstStyle/>
          <a:p>
            <a:pPr algn="ctr" eaLnBrk="1" hangingPunct="1"/>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r>
              <a:rPr lang="fr-CH" sz="1800" b="1" dirty="0" smtClean="0">
                <a:solidFill>
                  <a:srgbClr val="CC3300"/>
                </a:solidFill>
              </a:rPr>
              <a:t/>
            </a:r>
            <a:br>
              <a:rPr lang="fr-CH" sz="1800" b="1" dirty="0" smtClean="0">
                <a:solidFill>
                  <a:srgbClr val="CC3300"/>
                </a:solidFill>
              </a:rPr>
            </a:br>
            <a:endParaRPr lang="en-US" sz="1600" i="1" dirty="0" smtClean="0">
              <a:solidFill>
                <a:schemeClr val="tx1"/>
              </a:solidFill>
            </a:endParaRPr>
          </a:p>
        </p:txBody>
      </p:sp>
      <p:pic>
        <p:nvPicPr>
          <p:cNvPr id="1026" name="Chart 1" descr="image002"/>
          <p:cNvPicPr>
            <a:picLocks noChangeAspect="1" noChangeArrowheads="1"/>
          </p:cNvPicPr>
          <p:nvPr/>
        </p:nvPicPr>
        <p:blipFill>
          <a:blip r:embed="rId2" cstate="print"/>
          <a:srcRect/>
          <a:stretch>
            <a:fillRect/>
          </a:stretch>
        </p:blipFill>
        <p:spPr bwMode="auto">
          <a:xfrm>
            <a:off x="251520" y="2132856"/>
            <a:ext cx="8712968" cy="4725144"/>
          </a:xfrm>
          <a:prstGeom prst="rect">
            <a:avLst/>
          </a:prstGeom>
          <a:noFill/>
          <a:ln w="9525">
            <a:noFill/>
            <a:miter lim="800000"/>
            <a:headEnd/>
            <a:tailEnd/>
          </a:ln>
        </p:spPr>
      </p:pic>
      <p:cxnSp>
        <p:nvCxnSpPr>
          <p:cNvPr id="1027" name="AutoShape 3"/>
          <p:cNvCxnSpPr>
            <a:cxnSpLocks noChangeShapeType="1"/>
          </p:cNvCxnSpPr>
          <p:nvPr/>
        </p:nvCxnSpPr>
        <p:spPr bwMode="auto">
          <a:xfrm>
            <a:off x="2051720" y="2852936"/>
            <a:ext cx="5753100" cy="3020566"/>
          </a:xfrm>
          <a:prstGeom prst="straightConnector1">
            <a:avLst/>
          </a:prstGeom>
          <a:noFill/>
          <a:ln w="127000">
            <a:solidFill>
              <a:srgbClr val="C0504D"/>
            </a:solidFill>
            <a:round/>
            <a:headEnd/>
            <a:tailEnd type="triangle" w="med" len="med"/>
          </a:ln>
          <a:effectLst/>
        </p:spPr>
      </p:cxnSp>
      <p:sp>
        <p:nvSpPr>
          <p:cNvPr id="5" name="Rectangle 2"/>
          <p:cNvSpPr txBox="1">
            <a:spLocks noChangeArrowheads="1"/>
          </p:cNvSpPr>
          <p:nvPr/>
        </p:nvSpPr>
        <p:spPr bwMode="auto">
          <a:xfrm>
            <a:off x="179512" y="1268760"/>
            <a:ext cx="8784976"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smtClean="0">
              <a:ln>
                <a:noFill/>
              </a:ln>
              <a:solidFill>
                <a:srgbClr val="CC3300"/>
              </a:solidFill>
              <a:effectLst/>
              <a:uLnTx/>
              <a:uFillTx/>
              <a:latin typeface="+mj-lt"/>
              <a:ea typeface="+mj-ea"/>
              <a:cs typeface="+mj-cs"/>
            </a:endParaRPr>
          </a:p>
        </p:txBody>
      </p:sp>
      <p:sp>
        <p:nvSpPr>
          <p:cNvPr id="6" name="Rectangle 5"/>
          <p:cNvSpPr/>
          <p:nvPr/>
        </p:nvSpPr>
        <p:spPr>
          <a:xfrm>
            <a:off x="0" y="1268760"/>
            <a:ext cx="9144000" cy="646331"/>
          </a:xfrm>
          <a:prstGeom prst="rect">
            <a:avLst/>
          </a:prstGeom>
        </p:spPr>
        <p:txBody>
          <a:bodyPr wrap="square">
            <a:spAutoFit/>
          </a:bodyPr>
          <a:lstStyle/>
          <a:p>
            <a:r>
              <a:rPr lang="fr-CH" sz="1800" b="1" dirty="0" smtClean="0">
                <a:solidFill>
                  <a:srgbClr val="CC3300"/>
                </a:solidFill>
                <a:latin typeface="Verdana" pitchFamily="34" charset="0"/>
                <a:ea typeface="Verdana" pitchFamily="34" charset="0"/>
                <a:cs typeface="Verdana" pitchFamily="34" charset="0"/>
              </a:rPr>
              <a:t>Essoufflement du taux de croissance moyen vs. progression non maîtrisée des dépenses courantes: la fin du modèle socio-</a:t>
            </a:r>
            <a:r>
              <a:rPr lang="fr-CH" sz="1800" b="1" dirty="0" err="1" smtClean="0">
                <a:solidFill>
                  <a:srgbClr val="CC3300"/>
                </a:solidFill>
                <a:latin typeface="Verdana" pitchFamily="34" charset="0"/>
                <a:ea typeface="Verdana" pitchFamily="34" charset="0"/>
                <a:cs typeface="Verdana" pitchFamily="34" charset="0"/>
              </a:rPr>
              <a:t>écon</a:t>
            </a:r>
            <a:r>
              <a:rPr lang="fr-CH" sz="1800" b="1" dirty="0" smtClean="0">
                <a:solidFill>
                  <a:srgbClr val="CC3300"/>
                </a:solidFill>
                <a:latin typeface="Verdana" pitchFamily="34" charset="0"/>
                <a:ea typeface="Verdana" pitchFamily="34" charset="0"/>
                <a:cs typeface="Verdana" pitchFamily="34" charset="0"/>
              </a:rPr>
              <a:t>. lux.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6016</TotalTime>
  <Words>2267</Words>
  <Application>Microsoft Office PowerPoint</Application>
  <PresentationFormat>On-screen Show (4:3)</PresentationFormat>
  <Paragraphs>300</Paragraphs>
  <Slides>45</Slides>
  <Notes>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Slide 1</vt:lpstr>
      <vt:lpstr>Un cocktail explosif entre crise mondiale et insouciance luxembourgeoise : synthèse des principales critiques de la CC</vt:lpstr>
      <vt:lpstr>Un cocktail explosif entre crise mondiale et insouciance luxembourgeoise : synthèse des principales critiques de la CC</vt:lpstr>
      <vt:lpstr>Un cocktail explosif entre crise mondiale et insouciance luxembourgeoise : synthèse des principales critiques de la CC</vt:lpstr>
      <vt:lpstr>Un cocktail explosif entre crise mondiale et insouciance luxembourgeoise : synthèse des principales critiques de la CC</vt:lpstr>
      <vt:lpstr>Situation financière des pays du G7 (estimations pour 2011): la sortie de crise sera difficile !</vt:lpstr>
      <vt:lpstr>Simulation de la charge des intérêts de la dette publique lux. en fonction de divers taux d’intérêt </vt:lpstr>
      <vt:lpstr>Révision des comptes nationaux par le STATEC (en % de variation): difficulté d’établir des prévisions fiables pour le Luxembourg</vt:lpstr>
      <vt:lpstr>                </vt:lpstr>
      <vt:lpstr>Le projet de budget 2012 en un clin d’œil….</vt:lpstr>
      <vt:lpstr>Prévisions 2012 optimistes des recettes fiscales (en millions EUR): la CC propose une réévaluation</vt:lpstr>
      <vt:lpstr>Evolution de la rémunération des salariés et des marges des entreprises (2007 = 100): les entreprises sont davantage affectées par la crise que les salariés</vt:lpstr>
      <vt:lpstr>Taux de croissance du CSU nominal entre 2000 et 2010 (en %): le Luxembourg se trouve parmi un club de pays peu enviables</vt:lpstr>
      <vt:lpstr>Evolution du CSU nominal (2000 = 100): la dégradation de la compétitivité-coûts des entreprises se renforce</vt:lpstr>
      <vt:lpstr>Evolution de l’emploi intérieur et du chômage au Luxembourg: un problème structurel, avec des conséquences sociales, économiques et financières graves</vt:lpstr>
      <vt:lpstr>De l’État central (loi du 8 juin 1999) …</vt:lpstr>
      <vt:lpstr>… à l’Administration centrale (SEC95) …</vt:lpstr>
      <vt:lpstr>Situation financière de l’Administration publique et de ses composantes en 2012: le déficit important de l’A.C. reste camouflé par le surplus non soutenable de l’A.SS.</vt:lpstr>
      <vt:lpstr>Mesures de consolidation proposées à travers la 12e actualisation du PSC (en millions EUR et en % du PIB): annonces louables…</vt:lpstr>
      <vt:lpstr>… mais non réalisées: divergences importantes entre PSC et le projet de budget 2012</vt:lpstr>
      <vt:lpstr>Les dépenses courantes de l’Etat central progressent plus vite que l’inflation (taux de variation interannuelle 2012/2011)</vt:lpstr>
      <vt:lpstr>Les dépenses courantes de l’Etat central progressent plus vite que l’inflation et le PIB réel (en % de variation)</vt:lpstr>
      <vt:lpstr>Evolution des dépenses de consommation de l’Etat central (en millions EUR et en %):+7,5%, alors que le PIB progressera de 1%</vt:lpstr>
      <vt:lpstr>Coût par habitant des charges salariales de l’Etat central (en EUR et en % de variation)</vt:lpstr>
      <vt:lpstr>Les impôts progressent à un rythme freiné (en %)</vt:lpstr>
      <vt:lpstr>Rythme de progression divergeant entre recettes et dépenses de l’Administration centrale: l’effet ciseaux se renforce (en mio EUR)</vt:lpstr>
      <vt:lpstr>Evolution des recettes et des dépenses de l’Administration centrale par rapport au PIB: à quand le retour vers l’équilibre ?</vt:lpstr>
      <vt:lpstr>Evolution des dépenses courantes au Luxembourg et dans les pays voisins (en % de variation)</vt:lpstr>
      <vt:lpstr>Progression réelle des dépenses courantes vs. progression en cas de limitation de la croissance à la moyenne de la zone euro (en millions EUR): un potentiel d’économies important </vt:lpstr>
      <vt:lpstr>Evolution des avoirs, des alimentations et des dépenses des fonds spéciaux (en millions EUR): les emprunts évitent la déconfiture</vt:lpstr>
      <vt:lpstr>Evolution du solde de l’Administration de la sécurité sociale et du taux de création d’emplois: les frontaliers sauvent notre budget, du moins pour l’instant</vt:lpstr>
      <vt:lpstr>Solde de l’Administration de la sécurité sociale selon différents scénarii d’évolution de la masse cotisable (en millions EUR): hypothèses irréalistes ?</vt:lpstr>
      <vt:lpstr>Progression des recettes et des dépenses de l’Administration de la sécurité sociale: le dynamisme du marché de l’emploi ne suffit plus à équilibrer un système manifestement trop cher (2000=100)</vt:lpstr>
      <vt:lpstr>PIB et emploi en 2060 d’après la réforme projetée de l’assurance pension: limites intrinsèques du modèle social luxembourgeois</vt:lpstr>
      <vt:lpstr>Les recommandations de la Chambre de Commerce (1)</vt:lpstr>
      <vt:lpstr>Les recommandations de la Chambre de Commerce (2)</vt:lpstr>
      <vt:lpstr>Les recommandations de la Chambre de Commerce (3)</vt:lpstr>
      <vt:lpstr>Les recommandations de la Chambre de Commerce (4)</vt:lpstr>
      <vt:lpstr>Les recommandations de la Chambre de Commerce (5)</vt:lpstr>
      <vt:lpstr>Les recommandations de la Chambre de Commerce (6)</vt:lpstr>
      <vt:lpstr>Les recommandations de la Chambre de Commerce (7)</vt:lpstr>
      <vt:lpstr>Le coût des principales fonctions gouvernementales: des gisements d’efficience importants</vt:lpstr>
      <vt:lpstr>Les recommandations de la Chambre de Commerce (8)</vt:lpstr>
      <vt:lpstr>Les recommandations de la Chambre de Commerce (9)</vt:lpstr>
      <vt:lpstr>        Merci pour votre attention !  Questions &amp; Réponses     Présentation ppt sous www.cc.lu         </vt:lpstr>
    </vt:vector>
  </TitlesOfParts>
  <Company>Chambre de Commerce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EPT</dc:creator>
  <cp:lastModifiedBy>tca</cp:lastModifiedBy>
  <cp:revision>560</cp:revision>
  <dcterms:created xsi:type="dcterms:W3CDTF">2003-10-08T14:46:46Z</dcterms:created>
  <dcterms:modified xsi:type="dcterms:W3CDTF">2011-11-15T09:04:57Z</dcterms:modified>
</cp:coreProperties>
</file>