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0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56" r:id="rId3"/>
    <p:sldId id="259" r:id="rId4"/>
    <p:sldId id="317" r:id="rId5"/>
    <p:sldId id="309" r:id="rId6"/>
    <p:sldId id="318" r:id="rId7"/>
    <p:sldId id="319" r:id="rId8"/>
    <p:sldId id="326" r:id="rId9"/>
    <p:sldId id="327" r:id="rId10"/>
    <p:sldId id="320" r:id="rId11"/>
    <p:sldId id="321" r:id="rId12"/>
    <p:sldId id="323" r:id="rId13"/>
    <p:sldId id="324" r:id="rId14"/>
    <p:sldId id="325" r:id="rId15"/>
  </p:sldIdLst>
  <p:sldSz cx="9144000" cy="6858000" type="screen4x3"/>
  <p:notesSz cx="6807200" cy="9906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ch" initials="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003399"/>
    <a:srgbClr val="CCFFFF"/>
    <a:srgbClr val="CCECFF"/>
    <a:srgbClr val="333399"/>
    <a:srgbClr val="66CCFF"/>
    <a:srgbClr val="FFCC99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84" autoAdjust="0"/>
    <p:restoredTop sz="85652" autoAdjust="0"/>
  </p:normalViewPr>
  <p:slideViewPr>
    <p:cSldViewPr>
      <p:cViewPr>
        <p:scale>
          <a:sx n="66" d="100"/>
          <a:sy n="66" d="100"/>
        </p:scale>
        <p:origin x="-2130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130" y="66"/>
      </p:cViewPr>
      <p:guideLst>
        <p:guide orient="horz" pos="3118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co1\data\ECO\2011\CCH\CONTRIBUTIONS%20DIVERSES\A&amp;T%20COMMEX\GRAPHIQUES\A&amp;T%20EXPORTATIONS_graphiques%20et%20tableaux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co1\data\ECO\2011\CCH\CONTRIBUTIONS%20DIVERSES\A&amp;T%20COMMEX\GRAPHIQUES\A&amp;T%20EXPORTATIONS_graphiques%20et%20tableaux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co1\data\ECO\2011\CCH\CONTRIBUTIONS%20DIVERSES\A&amp;T%20COMMEX\GRAPHIQUES\A&amp;T%20EXPORTATIONS_graphiques%20et%20tableaux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chco1\data\ECO\2011\CCH\CONTRIBUTIONS%20DIVERSES\A&amp;T%20COMMEX\GRAPHIQUES\A&amp;T%20EXPORTATIONS_graphiques%20et%20tableaux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0220247893063331E-2"/>
          <c:y val="5.2126254247958616E-2"/>
          <c:w val="0.92221559815867871"/>
          <c:h val="0.6829486425926663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92D05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8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92D050"/>
              </a:solidFill>
            </c:spPr>
          </c:dPt>
          <c:dPt>
            <c:idx val="11"/>
            <c:spPr>
              <a:solidFill>
                <a:srgbClr val="92D050"/>
              </a:solidFill>
            </c:spPr>
          </c:dPt>
          <c:dPt>
            <c:idx val="12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92D050"/>
              </a:solidFill>
            </c:spPr>
          </c:dPt>
          <c:dPt>
            <c:idx val="14"/>
            <c:spPr>
              <a:solidFill>
                <a:srgbClr val="92D050"/>
              </a:solidFill>
            </c:spPr>
          </c:dPt>
          <c:dPt>
            <c:idx val="15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rgbClr val="92D050"/>
              </a:solidFill>
            </c:spPr>
          </c:dPt>
          <c:dPt>
            <c:idx val="19"/>
            <c:spPr>
              <a:solidFill>
                <a:srgbClr val="FFC000"/>
              </a:solidFill>
            </c:spPr>
          </c:dPt>
          <c:dPt>
            <c:idx val="20"/>
            <c:spPr>
              <a:solidFill>
                <a:srgbClr val="FFC000"/>
              </a:solidFill>
            </c:spPr>
          </c:dPt>
          <c:dPt>
            <c:idx val="24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0"/>
                  <c:y val="-1.2093726379440659E-2"/>
                </c:manualLayout>
              </c:layout>
              <c:showVal val="1"/>
            </c:dLbl>
            <c:dLbl>
              <c:idx val="1"/>
              <c:layout>
                <c:manualLayout>
                  <c:x val="6.6145833333333334E-3"/>
                  <c:y val="9.0702947845805147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0"/>
                </a:pPr>
                <a:endParaRPr lang="en-US"/>
              </a:p>
            </c:txPr>
            <c:showVal val="1"/>
          </c:dLbls>
          <c:cat>
            <c:strRef>
              <c:f>'GRAPH 15 CC'!$A$3:$A$27</c:f>
              <c:strCache>
                <c:ptCount val="25"/>
                <c:pt idx="0">
                  <c:v>1. Belgique</c:v>
                </c:pt>
                <c:pt idx="1">
                  <c:v>2. France</c:v>
                </c:pt>
                <c:pt idx="2">
                  <c:v>3. Allemagne</c:v>
                </c:pt>
                <c:pt idx="3">
                  <c:v>4. Pays-Bas</c:v>
                </c:pt>
                <c:pt idx="4">
                  <c:v>5. UK</c:v>
                </c:pt>
                <c:pt idx="5">
                  <c:v>6. Italie</c:v>
                </c:pt>
                <c:pt idx="6">
                  <c:v>7. Suisse</c:v>
                </c:pt>
                <c:pt idx="7">
                  <c:v>8. Espagne</c:v>
                </c:pt>
                <c:pt idx="8">
                  <c:v>9. Autriche</c:v>
                </c:pt>
                <c:pt idx="9">
                  <c:v>10. Pologne</c:v>
                </c:pt>
                <c:pt idx="10">
                  <c:v>11. USA</c:v>
                </c:pt>
                <c:pt idx="11">
                  <c:v>12. République tchèque</c:v>
                </c:pt>
                <c:pt idx="12">
                  <c:v>13. Portugal</c:v>
                </c:pt>
                <c:pt idx="13">
                  <c:v>14. Suède</c:v>
                </c:pt>
                <c:pt idx="14">
                  <c:v>15. Hongrie</c:v>
                </c:pt>
                <c:pt idx="15">
                  <c:v>16. Danemark</c:v>
                </c:pt>
                <c:pt idx="16">
                  <c:v>17. Russie</c:v>
                </c:pt>
                <c:pt idx="17">
                  <c:v>18. Turquie</c:v>
                </c:pt>
                <c:pt idx="18">
                  <c:v>19. Roumanie</c:v>
                </c:pt>
                <c:pt idx="19">
                  <c:v>20. Slovénie</c:v>
                </c:pt>
                <c:pt idx="20">
                  <c:v>21. Finlande</c:v>
                </c:pt>
                <c:pt idx="21">
                  <c:v>22. Chine</c:v>
                </c:pt>
                <c:pt idx="22">
                  <c:v>23. Inde</c:v>
                </c:pt>
                <c:pt idx="23">
                  <c:v>24. Canada</c:v>
                </c:pt>
                <c:pt idx="24">
                  <c:v>25. Grèce</c:v>
                </c:pt>
              </c:strCache>
            </c:strRef>
          </c:cat>
          <c:val>
            <c:numRef>
              <c:f>'GRAPH 15 CC'!$C$3:$C$27</c:f>
              <c:numCache>
                <c:formatCode>0%</c:formatCode>
                <c:ptCount val="25"/>
                <c:pt idx="0">
                  <c:v>0.67136150234741865</c:v>
                </c:pt>
                <c:pt idx="1">
                  <c:v>0.66666666666666663</c:v>
                </c:pt>
                <c:pt idx="2">
                  <c:v>0.62441314553990557</c:v>
                </c:pt>
                <c:pt idx="3">
                  <c:v>0.44600938967136194</c:v>
                </c:pt>
                <c:pt idx="4">
                  <c:v>0.38028169014084651</c:v>
                </c:pt>
                <c:pt idx="5">
                  <c:v>0.37558685446009388</c:v>
                </c:pt>
                <c:pt idx="6">
                  <c:v>0.35680751173709002</c:v>
                </c:pt>
                <c:pt idx="7">
                  <c:v>0.32863849765258302</c:v>
                </c:pt>
                <c:pt idx="8">
                  <c:v>0.31924882629107981</c:v>
                </c:pt>
                <c:pt idx="9">
                  <c:v>0.29577464788732438</c:v>
                </c:pt>
                <c:pt idx="10">
                  <c:v>0.27230046948356884</c:v>
                </c:pt>
                <c:pt idx="11">
                  <c:v>0.26291079812206664</c:v>
                </c:pt>
                <c:pt idx="12">
                  <c:v>0.25821596244131423</c:v>
                </c:pt>
                <c:pt idx="13">
                  <c:v>0.25821596244131423</c:v>
                </c:pt>
                <c:pt idx="14">
                  <c:v>0.24882629107981241</c:v>
                </c:pt>
                <c:pt idx="15">
                  <c:v>0.23004694835680786</c:v>
                </c:pt>
                <c:pt idx="16">
                  <c:v>0.22535211267605634</c:v>
                </c:pt>
                <c:pt idx="17">
                  <c:v>0.22535211267605634</c:v>
                </c:pt>
                <c:pt idx="18">
                  <c:v>0.21596244131455436</c:v>
                </c:pt>
                <c:pt idx="19">
                  <c:v>0.21596244131455436</c:v>
                </c:pt>
                <c:pt idx="20">
                  <c:v>0.21126760563380281</c:v>
                </c:pt>
                <c:pt idx="21">
                  <c:v>0.21126760563380281</c:v>
                </c:pt>
                <c:pt idx="22">
                  <c:v>0.21126760563380281</c:v>
                </c:pt>
                <c:pt idx="23">
                  <c:v>0.20657276995305118</c:v>
                </c:pt>
                <c:pt idx="24">
                  <c:v>0.20657276995305118</c:v>
                </c:pt>
              </c:numCache>
            </c:numRef>
          </c:val>
        </c:ser>
        <c:axId val="54998912"/>
        <c:axId val="55000448"/>
      </c:barChart>
      <c:catAx>
        <c:axId val="5499891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 sz="900"/>
            </a:pPr>
            <a:endParaRPr lang="en-US"/>
          </a:p>
        </c:txPr>
        <c:crossAx val="55000448"/>
        <c:crosses val="autoZero"/>
        <c:auto val="1"/>
        <c:lblAlgn val="ctr"/>
        <c:lblOffset val="100"/>
      </c:catAx>
      <c:valAx>
        <c:axId val="55000448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numFmt formatCode="0%" sourceLinked="1"/>
        <c:majorTickMark val="none"/>
        <c:minorTickMark val="out"/>
        <c:tickLblPos val="nextTo"/>
        <c:crossAx val="54998912"/>
        <c:crosses val="autoZero"/>
        <c:crossBetween val="between"/>
      </c:valAx>
      <c:spPr>
        <a:ln>
          <a:prstDash val="sysDash"/>
        </a:ln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6.5903327473761944E-2"/>
          <c:y val="7.412844036697247E-2"/>
          <c:w val="0.90782366763541711"/>
          <c:h val="0.63115903125745665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7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92D050"/>
              </a:solidFill>
            </c:spPr>
          </c:dPt>
          <c:dPt>
            <c:idx val="15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rgbClr val="92D050"/>
              </a:solidFill>
            </c:spPr>
          </c:dPt>
          <c:dPt>
            <c:idx val="24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8.514261387824601E-3"/>
                  <c:y val="-3.0848329048843211E-2"/>
                </c:manualLayout>
              </c:layout>
              <c:showVal val="1"/>
            </c:dLbl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Val val="1"/>
          </c:dLbls>
          <c:cat>
            <c:strRef>
              <c:f>'GRAPH 17 CC'!$A$3:$A$27</c:f>
              <c:strCache>
                <c:ptCount val="25"/>
                <c:pt idx="0">
                  <c:v>1. France</c:v>
                </c:pt>
                <c:pt idx="1">
                  <c:v>2. Allemagne</c:v>
                </c:pt>
                <c:pt idx="2">
                  <c:v>3. Belgique</c:v>
                </c:pt>
                <c:pt idx="3">
                  <c:v>4. Italie</c:v>
                </c:pt>
                <c:pt idx="4">
                  <c:v>5. Espagne</c:v>
                </c:pt>
                <c:pt idx="5">
                  <c:v>6. UK</c:v>
                </c:pt>
                <c:pt idx="6">
                  <c:v>7. Pologne</c:v>
                </c:pt>
                <c:pt idx="7">
                  <c:v>8. Pays-Bas</c:v>
                </c:pt>
                <c:pt idx="8">
                  <c:v>9. Russie</c:v>
                </c:pt>
                <c:pt idx="9">
                  <c:v>10. USA</c:v>
                </c:pt>
                <c:pt idx="10">
                  <c:v>11. Suisse</c:v>
                </c:pt>
                <c:pt idx="11">
                  <c:v>12. Inde</c:v>
                </c:pt>
                <c:pt idx="12">
                  <c:v>13. Chine</c:v>
                </c:pt>
                <c:pt idx="13">
                  <c:v>14. Autriche</c:v>
                </c:pt>
                <c:pt idx="14">
                  <c:v>15. République tchèque</c:v>
                </c:pt>
                <c:pt idx="15">
                  <c:v>16. Suède</c:v>
                </c:pt>
                <c:pt idx="16">
                  <c:v>17. Turquie</c:v>
                </c:pt>
                <c:pt idx="17">
                  <c:v>18. Canada</c:v>
                </c:pt>
                <c:pt idx="18">
                  <c:v>19. Danemark</c:v>
                </c:pt>
                <c:pt idx="19">
                  <c:v>20. Corée du Sud</c:v>
                </c:pt>
                <c:pt idx="20">
                  <c:v>21. Brésil</c:v>
                </c:pt>
                <c:pt idx="21">
                  <c:v>22. Australie</c:v>
                </c:pt>
                <c:pt idx="22">
                  <c:v>23. EAU</c:v>
                </c:pt>
                <c:pt idx="23">
                  <c:v>24. Mexique</c:v>
                </c:pt>
                <c:pt idx="24">
                  <c:v>25. Hongrie</c:v>
                </c:pt>
              </c:strCache>
            </c:strRef>
          </c:cat>
          <c:val>
            <c:numRef>
              <c:f>'GRAPH 17 CC'!$C$3:$C$27</c:f>
              <c:numCache>
                <c:formatCode>0.0%</c:formatCode>
                <c:ptCount val="25"/>
                <c:pt idx="0">
                  <c:v>9.6033402922755737E-2</c:v>
                </c:pt>
                <c:pt idx="1">
                  <c:v>7.933194154488539E-2</c:v>
                </c:pt>
                <c:pt idx="2">
                  <c:v>6.4718162839248708E-2</c:v>
                </c:pt>
                <c:pt idx="3">
                  <c:v>5.0104384133611846E-2</c:v>
                </c:pt>
                <c:pt idx="4">
                  <c:v>4.8016701461377882E-2</c:v>
                </c:pt>
                <c:pt idx="5">
                  <c:v>4.5929018789143947E-2</c:v>
                </c:pt>
                <c:pt idx="6">
                  <c:v>4.1753653444676513E-2</c:v>
                </c:pt>
                <c:pt idx="7">
                  <c:v>3.9665970772442612E-2</c:v>
                </c:pt>
                <c:pt idx="8">
                  <c:v>3.9665970772442612E-2</c:v>
                </c:pt>
                <c:pt idx="9">
                  <c:v>3.9665970772442612E-2</c:v>
                </c:pt>
                <c:pt idx="10">
                  <c:v>3.5490605427975101E-2</c:v>
                </c:pt>
                <c:pt idx="11">
                  <c:v>3.5490605427975101E-2</c:v>
                </c:pt>
                <c:pt idx="12">
                  <c:v>3.3402922755741145E-2</c:v>
                </c:pt>
                <c:pt idx="13">
                  <c:v>3.1315240083507417E-2</c:v>
                </c:pt>
                <c:pt idx="14">
                  <c:v>3.1315240083507417E-2</c:v>
                </c:pt>
                <c:pt idx="15">
                  <c:v>3.1315240083507417E-2</c:v>
                </c:pt>
                <c:pt idx="16">
                  <c:v>3.1315240083507417E-2</c:v>
                </c:pt>
                <c:pt idx="17">
                  <c:v>3.1315240083507417E-2</c:v>
                </c:pt>
                <c:pt idx="18">
                  <c:v>2.9227557411273596E-2</c:v>
                </c:pt>
                <c:pt idx="19">
                  <c:v>2.9227557411273596E-2</c:v>
                </c:pt>
                <c:pt idx="20">
                  <c:v>2.9227557411273596E-2</c:v>
                </c:pt>
                <c:pt idx="21">
                  <c:v>2.7139874739039681E-2</c:v>
                </c:pt>
                <c:pt idx="22">
                  <c:v>2.7139874739039681E-2</c:v>
                </c:pt>
                <c:pt idx="23">
                  <c:v>2.7139874739039681E-2</c:v>
                </c:pt>
                <c:pt idx="24">
                  <c:v>2.5052192066805846E-2</c:v>
                </c:pt>
              </c:numCache>
            </c:numRef>
          </c:val>
        </c:ser>
        <c:axId val="55028352"/>
        <c:axId val="55042432"/>
      </c:barChart>
      <c:catAx>
        <c:axId val="55028352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55042432"/>
        <c:crosses val="autoZero"/>
        <c:auto val="1"/>
        <c:lblAlgn val="ctr"/>
        <c:lblOffset val="100"/>
      </c:catAx>
      <c:valAx>
        <c:axId val="55042432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numFmt formatCode="0.0%" sourceLinked="1"/>
        <c:majorTickMark val="none"/>
        <c:minorTickMark val="out"/>
        <c:tickLblPos val="nextTo"/>
        <c:crossAx val="55028352"/>
        <c:crosses val="autoZero"/>
        <c:crossBetween val="between"/>
      </c:valAx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0146323529411766"/>
          <c:y val="0.1065798718080109"/>
          <c:w val="0.92142312715090757"/>
          <c:h val="0.60954334084445227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5"/>
            <c:spPr>
              <a:solidFill>
                <a:srgbClr val="FFC000"/>
              </a:solidFill>
            </c:spPr>
          </c:dPt>
          <c:dPt>
            <c:idx val="6"/>
            <c:spPr>
              <a:solidFill>
                <a:srgbClr val="92D050"/>
              </a:solidFill>
            </c:spPr>
          </c:dPt>
          <c:dPt>
            <c:idx val="7"/>
            <c:spPr>
              <a:solidFill>
                <a:srgbClr val="92D050"/>
              </a:solidFill>
            </c:spPr>
          </c:dPt>
          <c:dPt>
            <c:idx val="8"/>
            <c:spPr>
              <a:solidFill>
                <a:srgbClr val="92D05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0"/>
            <c:spPr>
              <a:solidFill>
                <a:srgbClr val="FFC000"/>
              </a:solidFill>
            </c:spPr>
          </c:dPt>
          <c:dPt>
            <c:idx val="13"/>
            <c:spPr>
              <a:solidFill>
                <a:srgbClr val="FFC000"/>
              </a:solidFill>
            </c:spPr>
          </c:dPt>
          <c:dPt>
            <c:idx val="14"/>
            <c:spPr>
              <a:solidFill>
                <a:srgbClr val="92D050"/>
              </a:solidFill>
            </c:spPr>
          </c:dPt>
          <c:dPt>
            <c:idx val="15"/>
            <c:spPr>
              <a:solidFill>
                <a:srgbClr val="92D050"/>
              </a:solidFill>
            </c:spPr>
          </c:dPt>
          <c:dPt>
            <c:idx val="18"/>
            <c:spPr>
              <a:solidFill>
                <a:srgbClr val="92D050"/>
              </a:solidFill>
            </c:spPr>
          </c:dPt>
          <c:dPt>
            <c:idx val="21"/>
            <c:spPr>
              <a:solidFill>
                <a:srgbClr val="92D050"/>
              </a:solidFill>
            </c:spPr>
          </c:dPt>
          <c:dPt>
            <c:idx val="22"/>
            <c:spPr>
              <a:solidFill>
                <a:srgbClr val="FFC000"/>
              </a:solidFill>
            </c:spPr>
          </c:dPt>
          <c:dPt>
            <c:idx val="23"/>
            <c:spPr>
              <a:solidFill>
                <a:srgbClr val="92D050"/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Val val="1"/>
          </c:dLbls>
          <c:cat>
            <c:strRef>
              <c:f>'GRAPH 18 CC'!$A$3:$A$27</c:f>
              <c:strCache>
                <c:ptCount val="25"/>
                <c:pt idx="0">
                  <c:v>1. Allemagne</c:v>
                </c:pt>
                <c:pt idx="1">
                  <c:v>2. France</c:v>
                </c:pt>
                <c:pt idx="2">
                  <c:v>3. Belgique</c:v>
                </c:pt>
                <c:pt idx="3">
                  <c:v>4. USA</c:v>
                </c:pt>
                <c:pt idx="4">
                  <c:v>5. Chine</c:v>
                </c:pt>
                <c:pt idx="5">
                  <c:v>6. Pays-Bas</c:v>
                </c:pt>
                <c:pt idx="6">
                  <c:v>7. Pologne</c:v>
                </c:pt>
                <c:pt idx="7">
                  <c:v>8. Hongrie</c:v>
                </c:pt>
                <c:pt idx="8">
                  <c:v>9. République tchèque</c:v>
                </c:pt>
                <c:pt idx="9">
                  <c:v>10. Italie</c:v>
                </c:pt>
                <c:pt idx="10">
                  <c:v>11. Espagne</c:v>
                </c:pt>
                <c:pt idx="11">
                  <c:v>12. Australie</c:v>
                </c:pt>
                <c:pt idx="12">
                  <c:v>13. Canada</c:v>
                </c:pt>
                <c:pt idx="13">
                  <c:v>14. Autriche</c:v>
                </c:pt>
                <c:pt idx="14">
                  <c:v>15. UK</c:v>
                </c:pt>
                <c:pt idx="15">
                  <c:v>16. Roumanie</c:v>
                </c:pt>
                <c:pt idx="16">
                  <c:v>17. Inde</c:v>
                </c:pt>
                <c:pt idx="17">
                  <c:v>18. Brésil</c:v>
                </c:pt>
                <c:pt idx="18">
                  <c:v>19. Danemark</c:v>
                </c:pt>
                <c:pt idx="19">
                  <c:v>20. Hong Kong</c:v>
                </c:pt>
                <c:pt idx="20">
                  <c:v>21. Mexique</c:v>
                </c:pt>
                <c:pt idx="21">
                  <c:v>22. Bulgarie</c:v>
                </c:pt>
                <c:pt idx="22">
                  <c:v>23. Slovaquie</c:v>
                </c:pt>
                <c:pt idx="23">
                  <c:v>24. Suède</c:v>
                </c:pt>
                <c:pt idx="24">
                  <c:v>25. Russie</c:v>
                </c:pt>
              </c:strCache>
            </c:strRef>
          </c:cat>
          <c:val>
            <c:numRef>
              <c:f>'GRAPH 18 CC'!$C$3:$C$27</c:f>
              <c:numCache>
                <c:formatCode>0.0%</c:formatCode>
                <c:ptCount val="25"/>
                <c:pt idx="0">
                  <c:v>0.125</c:v>
                </c:pt>
                <c:pt idx="1">
                  <c:v>9.8958333333333703E-2</c:v>
                </c:pt>
                <c:pt idx="2">
                  <c:v>8.3333333333333343E-2</c:v>
                </c:pt>
                <c:pt idx="3">
                  <c:v>6.7708333333333551E-2</c:v>
                </c:pt>
                <c:pt idx="4">
                  <c:v>6.25E-2</c:v>
                </c:pt>
                <c:pt idx="5">
                  <c:v>4.6874999999999986E-2</c:v>
                </c:pt>
                <c:pt idx="6">
                  <c:v>4.6874999999999986E-2</c:v>
                </c:pt>
                <c:pt idx="7">
                  <c:v>4.1666666666666664E-2</c:v>
                </c:pt>
                <c:pt idx="8">
                  <c:v>3.6458333333333336E-2</c:v>
                </c:pt>
                <c:pt idx="9">
                  <c:v>3.6458333333333336E-2</c:v>
                </c:pt>
                <c:pt idx="10">
                  <c:v>3.6458333333333336E-2</c:v>
                </c:pt>
                <c:pt idx="11">
                  <c:v>3.125E-2</c:v>
                </c:pt>
                <c:pt idx="12">
                  <c:v>3.125E-2</c:v>
                </c:pt>
                <c:pt idx="13">
                  <c:v>2.6041666666666758E-2</c:v>
                </c:pt>
                <c:pt idx="14">
                  <c:v>2.6041666666666758E-2</c:v>
                </c:pt>
                <c:pt idx="15">
                  <c:v>2.6041666666666758E-2</c:v>
                </c:pt>
                <c:pt idx="16">
                  <c:v>2.6041666666666758E-2</c:v>
                </c:pt>
                <c:pt idx="17">
                  <c:v>2.6041666666666758E-2</c:v>
                </c:pt>
                <c:pt idx="18">
                  <c:v>2.0833333333333409E-2</c:v>
                </c:pt>
                <c:pt idx="19">
                  <c:v>2.0833333333333409E-2</c:v>
                </c:pt>
                <c:pt idx="20">
                  <c:v>2.0833333333333409E-2</c:v>
                </c:pt>
                <c:pt idx="21">
                  <c:v>1.5625E-2</c:v>
                </c:pt>
                <c:pt idx="22">
                  <c:v>1.5625E-2</c:v>
                </c:pt>
                <c:pt idx="23">
                  <c:v>1.5625E-2</c:v>
                </c:pt>
                <c:pt idx="24">
                  <c:v>1.5625E-2</c:v>
                </c:pt>
              </c:numCache>
            </c:numRef>
          </c:val>
        </c:ser>
        <c:axId val="161427456"/>
        <c:axId val="161428992"/>
      </c:barChart>
      <c:catAx>
        <c:axId val="161427456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1428992"/>
        <c:crosses val="autoZero"/>
        <c:auto val="1"/>
        <c:lblAlgn val="ctr"/>
        <c:lblOffset val="100"/>
      </c:catAx>
      <c:valAx>
        <c:axId val="161428992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numFmt formatCode="0.0%" sourceLinked="1"/>
        <c:majorTickMark val="none"/>
        <c:minorTickMark val="out"/>
        <c:tickLblPos val="nextTo"/>
        <c:crossAx val="161427456"/>
        <c:crosses val="autoZero"/>
        <c:crossBetween val="between"/>
      </c:valAx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8.0720344175695763E-2"/>
          <c:y val="6.0986857825567502E-2"/>
          <c:w val="0.88607774671453055"/>
          <c:h val="0.50293757467144551"/>
        </c:manualLayout>
      </c:layout>
      <c:barChart>
        <c:barDir val="col"/>
        <c:grouping val="clustered"/>
        <c:ser>
          <c:idx val="0"/>
          <c:order val="0"/>
          <c:dPt>
            <c:idx val="0"/>
            <c:spPr>
              <a:solidFill>
                <a:srgbClr val="FFC000"/>
              </a:solidFill>
            </c:spPr>
          </c:dPt>
          <c:dPt>
            <c:idx val="1"/>
            <c:spPr>
              <a:solidFill>
                <a:srgbClr val="FFC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C000"/>
              </a:solidFill>
            </c:spPr>
          </c:dPt>
          <c:dPt>
            <c:idx val="9"/>
            <c:spPr>
              <a:solidFill>
                <a:srgbClr val="FFC000"/>
              </a:solidFill>
            </c:spPr>
          </c:dPt>
          <c:dPt>
            <c:idx val="16"/>
            <c:spPr>
              <a:solidFill>
                <a:srgbClr val="FFC000"/>
              </a:solidFill>
            </c:spPr>
          </c:dPt>
          <c:dPt>
            <c:idx val="19"/>
            <c:spPr>
              <a:solidFill>
                <a:srgbClr val="92D050"/>
              </a:solidFill>
            </c:spPr>
          </c:dPt>
          <c:dPt>
            <c:idx val="20"/>
            <c:spPr>
              <a:solidFill>
                <a:srgbClr val="92D050"/>
              </a:solidFill>
            </c:spPr>
          </c:dPt>
          <c:dPt>
            <c:idx val="23"/>
            <c:spPr>
              <a:solidFill>
                <a:srgbClr val="92D050"/>
              </a:solidFill>
            </c:spPr>
          </c:dPt>
          <c:dPt>
            <c:idx val="24"/>
            <c:spPr>
              <a:solidFill>
                <a:srgbClr val="FFC000"/>
              </a:solidFill>
            </c:spPr>
          </c:dPt>
          <c:dLbls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Val val="1"/>
          </c:dLbls>
          <c:cat>
            <c:strRef>
              <c:f>'GRAPH 20 CC'!$A$4:$A$28</c:f>
              <c:strCache>
                <c:ptCount val="25"/>
                <c:pt idx="0">
                  <c:v>1. Allemagne</c:v>
                </c:pt>
                <c:pt idx="1">
                  <c:v>2. France</c:v>
                </c:pt>
                <c:pt idx="2">
                  <c:v>3. Belgique</c:v>
                </c:pt>
                <c:pt idx="3">
                  <c:v>4. Chine</c:v>
                </c:pt>
                <c:pt idx="4">
                  <c:v>5. Pays-Bas</c:v>
                </c:pt>
                <c:pt idx="5">
                  <c:v>6. Brésil</c:v>
                </c:pt>
                <c:pt idx="6">
                  <c:v>7. USA</c:v>
                </c:pt>
                <c:pt idx="7">
                  <c:v>8. EAU</c:v>
                </c:pt>
                <c:pt idx="8">
                  <c:v>9. Inde</c:v>
                </c:pt>
                <c:pt idx="9">
                  <c:v>10. Italie</c:v>
                </c:pt>
                <c:pt idx="10">
                  <c:v>11. Canada</c:v>
                </c:pt>
                <c:pt idx="11">
                  <c:v>12. Arabie Saoudite</c:v>
                </c:pt>
                <c:pt idx="12">
                  <c:v>13. Suisse</c:v>
                </c:pt>
                <c:pt idx="13">
                  <c:v>14. Japon</c:v>
                </c:pt>
                <c:pt idx="14">
                  <c:v>15. Maroc</c:v>
                </c:pt>
                <c:pt idx="15">
                  <c:v>16. Algérie</c:v>
                </c:pt>
                <c:pt idx="16">
                  <c:v>17. Espagne</c:v>
                </c:pt>
                <c:pt idx="17">
                  <c:v>18. Singapore</c:v>
                </c:pt>
                <c:pt idx="18">
                  <c:v>19. Russie</c:v>
                </c:pt>
                <c:pt idx="19">
                  <c:v>20. Danemark</c:v>
                </c:pt>
                <c:pt idx="20">
                  <c:v>21. Norvège</c:v>
                </c:pt>
                <c:pt idx="21">
                  <c:v>22. Tunisie</c:v>
                </c:pt>
                <c:pt idx="22">
                  <c:v>23. Australie</c:v>
                </c:pt>
                <c:pt idx="23">
                  <c:v>24. Suède</c:v>
                </c:pt>
                <c:pt idx="24">
                  <c:v>25. Finlande</c:v>
                </c:pt>
              </c:strCache>
            </c:strRef>
          </c:cat>
          <c:val>
            <c:numRef>
              <c:f>'GRAPH 20 CC'!$B$4:$B$28</c:f>
              <c:numCache>
                <c:formatCode>0%</c:formatCode>
                <c:ptCount val="25"/>
                <c:pt idx="0">
                  <c:v>0.23</c:v>
                </c:pt>
                <c:pt idx="1">
                  <c:v>0.2</c:v>
                </c:pt>
                <c:pt idx="2">
                  <c:v>0.17</c:v>
                </c:pt>
                <c:pt idx="3">
                  <c:v>0.14000000000000001</c:v>
                </c:pt>
                <c:pt idx="4">
                  <c:v>0.13</c:v>
                </c:pt>
                <c:pt idx="5">
                  <c:v>0.1</c:v>
                </c:pt>
                <c:pt idx="6">
                  <c:v>0.1</c:v>
                </c:pt>
                <c:pt idx="7">
                  <c:v>0.1</c:v>
                </c:pt>
                <c:pt idx="8">
                  <c:v>9.0000000000000024E-2</c:v>
                </c:pt>
                <c:pt idx="9">
                  <c:v>8.0000000000000043E-2</c:v>
                </c:pt>
                <c:pt idx="10">
                  <c:v>6.0000000000000032E-2</c:v>
                </c:pt>
                <c:pt idx="11">
                  <c:v>6.0000000000000032E-2</c:v>
                </c:pt>
                <c:pt idx="12">
                  <c:v>6.0000000000000032E-2</c:v>
                </c:pt>
                <c:pt idx="13">
                  <c:v>6.0000000000000032E-2</c:v>
                </c:pt>
                <c:pt idx="14">
                  <c:v>6.0000000000000032E-2</c:v>
                </c:pt>
                <c:pt idx="15">
                  <c:v>0.05</c:v>
                </c:pt>
                <c:pt idx="16">
                  <c:v>0.05</c:v>
                </c:pt>
                <c:pt idx="17">
                  <c:v>0.05</c:v>
                </c:pt>
                <c:pt idx="18">
                  <c:v>0.05</c:v>
                </c:pt>
                <c:pt idx="19">
                  <c:v>0.05</c:v>
                </c:pt>
                <c:pt idx="20">
                  <c:v>0.05</c:v>
                </c:pt>
                <c:pt idx="21">
                  <c:v>0.05</c:v>
                </c:pt>
                <c:pt idx="22">
                  <c:v>0.05</c:v>
                </c:pt>
                <c:pt idx="23">
                  <c:v>0.05</c:v>
                </c:pt>
                <c:pt idx="24">
                  <c:v>0.05</c:v>
                </c:pt>
              </c:numCache>
            </c:numRef>
          </c:val>
        </c:ser>
        <c:axId val="161450240"/>
        <c:axId val="161460224"/>
      </c:barChart>
      <c:catAx>
        <c:axId val="16145024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61460224"/>
        <c:crosses val="autoZero"/>
        <c:auto val="1"/>
        <c:lblAlgn val="ctr"/>
        <c:lblOffset val="100"/>
      </c:catAx>
      <c:valAx>
        <c:axId val="161460224"/>
        <c:scaling>
          <c:orientation val="minMax"/>
        </c:scaling>
        <c:axPos val="l"/>
        <c:majorGridlines>
          <c:spPr>
            <a:ln>
              <a:prstDash val="sysDash"/>
            </a:ln>
          </c:spPr>
        </c:majorGridlines>
        <c:numFmt formatCode="0%" sourceLinked="1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61450240"/>
        <c:crosses val="autoZero"/>
        <c:crossBetween val="between"/>
      </c:valAx>
    </c:plotArea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8879" y="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1070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8879" y="941070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5D4F291-E038-4CE7-A615-76DB48EB2D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8879" y="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710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418" y="4705350"/>
            <a:ext cx="499236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1070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8879" y="9410700"/>
            <a:ext cx="294832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2" tIns="45721" rIns="91442" bIns="4572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4431C02-463E-4C1B-BEDE-6FCDEC6259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7DADAB-49EF-4E6D-88A2-F3865C80AF50}" type="slidenum">
              <a:rPr lang="en-GB"/>
              <a:pPr/>
              <a:t>1</a:t>
            </a:fld>
            <a:endParaRPr lang="en-GB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219200"/>
            <a:ext cx="21907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219200"/>
            <a:ext cx="64198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1" y="2209800"/>
            <a:ext cx="4273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338" y="2209800"/>
            <a:ext cx="427306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L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219200"/>
            <a:ext cx="21907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1" y="1219200"/>
            <a:ext cx="6431574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267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4267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0113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80113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L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L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L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1029" name="Picture 7" descr="Bâtiment extérieur CdC _ MAI 2008 00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940425" y="-17463"/>
            <a:ext cx="3200400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876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68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477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pic>
        <p:nvPicPr>
          <p:cNvPr id="2053" name="Picture 7" descr="Bâtiment extérieur CdC _ MAI 2008 00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005513" y="-17463"/>
            <a:ext cx="2954337" cy="121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304800" y="5638800"/>
            <a:ext cx="85344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LU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2420888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latin typeface="Verdana" pitchFamily="34" charset="0"/>
              </a:rPr>
              <a:t>Actualité &amp; tendances n°11</a:t>
            </a:r>
            <a:endParaRPr lang="fr-FR" b="1" dirty="0">
              <a:latin typeface="Verdana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LU" sz="2800" b="1" dirty="0" smtClean="0">
                <a:latin typeface="Arial"/>
                <a:ea typeface="Times New Roman"/>
              </a:rPr>
              <a:t> </a:t>
            </a:r>
            <a:endParaRPr lang="fr-LU" sz="2800" dirty="0" smtClean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LU" sz="2800" b="1" dirty="0" smtClean="0">
                <a:solidFill>
                  <a:srgbClr val="CC3300"/>
                </a:solidFill>
                <a:latin typeface="Arial"/>
                <a:ea typeface="Times New Roman"/>
              </a:rPr>
              <a:t>Les exportations du Luxembourg par destination: tendances et opportunités</a:t>
            </a:r>
            <a:endParaRPr lang="fr-LU" sz="2800" dirty="0">
              <a:solidFill>
                <a:srgbClr val="CC3300"/>
              </a:solidFill>
              <a:latin typeface="Times New Roman"/>
              <a:ea typeface="Times New Roman"/>
            </a:endParaRPr>
          </a:p>
        </p:txBody>
      </p:sp>
      <p:sp>
        <p:nvSpPr>
          <p:cNvPr id="13316" name="Text Box 1028"/>
          <p:cNvSpPr txBox="1">
            <a:spLocks noChangeArrowheads="1"/>
          </p:cNvSpPr>
          <p:nvPr/>
        </p:nvSpPr>
        <p:spPr bwMode="auto">
          <a:xfrm>
            <a:off x="1475656" y="5733256"/>
            <a:ext cx="64087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H" sz="2000" dirty="0" smtClean="0">
                <a:latin typeface="Verdana" pitchFamily="34" charset="0"/>
              </a:rPr>
              <a:t>17 octobre 2011</a:t>
            </a:r>
            <a:endParaRPr lang="en-US" sz="2000" dirty="0">
              <a:latin typeface="Verdana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2656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251520" y="1916832"/>
          <a:ext cx="8712968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51520" y="1484784"/>
            <a:ext cx="67185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LU" sz="1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Enquête auprès des entreprises - </a:t>
            </a: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Représentations commerciales à l’étranger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L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4533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95536" y="1988840"/>
          <a:ext cx="8568952" cy="46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329742" y="1559496"/>
            <a:ext cx="68435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Graphique 8: </a:t>
            </a:r>
            <a:r>
              <a:rPr lang="fr-LU" sz="1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Enquête auprès des entreprises - </a:t>
            </a: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Site de production à l’étranger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251520" y="2204864"/>
          <a:ext cx="871296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323528" y="1556792"/>
            <a:ext cx="611898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/>
            <a:r>
              <a:rPr lang="fr-LU" sz="1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Enquête auprès des entreprises  -  </a:t>
            </a: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Les marchés les plus intéressants 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3429000"/>
            <a:ext cx="3549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Questions - Réponses</a:t>
            </a:r>
            <a:endParaRPr lang="fr-LU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LU" sz="2800" dirty="0" smtClean="0">
                <a:solidFill>
                  <a:srgbClr val="CC3300"/>
                </a:solidFill>
              </a:rPr>
              <a:t>Conférence de presse du 17 octobre 2011</a:t>
            </a:r>
            <a:endParaRPr lang="fr-LU" sz="2800" dirty="0">
              <a:solidFill>
                <a:srgbClr val="CC3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060848"/>
            <a:ext cx="8604448" cy="4258816"/>
          </a:xfrm>
        </p:spPr>
        <p:txBody>
          <a:bodyPr/>
          <a:lstStyle/>
          <a:p>
            <a:pPr>
              <a:buNone/>
            </a:pPr>
            <a:r>
              <a:rPr lang="fr-FR" sz="2400" dirty="0" smtClean="0">
                <a:latin typeface="Arial"/>
                <a:ea typeface="Times New Roman"/>
                <a:cs typeface="Times New Roman"/>
              </a:rPr>
              <a:t>Intervenants:</a:t>
            </a:r>
          </a:p>
          <a:p>
            <a:pPr>
              <a:buNone/>
            </a:pPr>
            <a:endParaRPr lang="fr-FR" sz="2400" dirty="0" smtClean="0">
              <a:latin typeface="Arial"/>
              <a:ea typeface="Times New Roman"/>
              <a:cs typeface="Times New Roman"/>
            </a:endParaRPr>
          </a:p>
          <a:p>
            <a:r>
              <a:rPr lang="fr-FR" sz="2400" dirty="0" smtClean="0">
                <a:latin typeface="Arial"/>
                <a:ea typeface="Times New Roman"/>
                <a:cs typeface="Times New Roman"/>
              </a:rPr>
              <a:t>M. Pierre </a:t>
            </a:r>
            <a:r>
              <a:rPr lang="fr-FR" sz="2400" dirty="0" err="1" smtClean="0">
                <a:latin typeface="Arial"/>
                <a:ea typeface="Times New Roman"/>
                <a:cs typeface="Times New Roman"/>
              </a:rPr>
              <a:t>Gramegna</a:t>
            </a:r>
            <a:r>
              <a:rPr lang="fr-FR" sz="2400" dirty="0" smtClean="0">
                <a:latin typeface="Arial"/>
                <a:ea typeface="Times New Roman"/>
                <a:cs typeface="Times New Roman"/>
              </a:rPr>
              <a:t>, Directeur général de la Chambre de Commerce</a:t>
            </a:r>
          </a:p>
          <a:p>
            <a:r>
              <a:rPr lang="fr-FR" sz="2400" dirty="0" smtClean="0">
                <a:latin typeface="Arial"/>
                <a:ea typeface="Times New Roman"/>
                <a:cs typeface="Times New Roman"/>
              </a:rPr>
              <a:t>M. Serge Allegrezza, Directeur général du </a:t>
            </a:r>
            <a:r>
              <a:rPr lang="fr-FR" sz="2400" dirty="0" err="1" smtClean="0">
                <a:latin typeface="Arial"/>
                <a:ea typeface="Times New Roman"/>
                <a:cs typeface="Times New Roman"/>
              </a:rPr>
              <a:t>Statec</a:t>
            </a:r>
            <a:endParaRPr lang="fr-FR" sz="2400" dirty="0" smtClean="0">
              <a:latin typeface="Arial"/>
              <a:ea typeface="Times New Roman"/>
              <a:cs typeface="Times New Roman"/>
            </a:endParaRPr>
          </a:p>
          <a:p>
            <a:r>
              <a:rPr lang="fr-FR" sz="2400" dirty="0" smtClean="0">
                <a:latin typeface="Arial"/>
                <a:ea typeface="Times New Roman"/>
                <a:cs typeface="Times New Roman"/>
              </a:rPr>
              <a:t>M. Guy Schuller, Conseiller Economique auprès du </a:t>
            </a:r>
            <a:r>
              <a:rPr lang="fr-FR" sz="2400" dirty="0" err="1" smtClean="0">
                <a:latin typeface="Arial"/>
                <a:ea typeface="Times New Roman"/>
                <a:cs typeface="Times New Roman"/>
              </a:rPr>
              <a:t>Statec</a:t>
            </a:r>
            <a:endParaRPr lang="fr-FR" sz="2400" dirty="0" smtClean="0">
              <a:latin typeface="Arial"/>
              <a:ea typeface="Times New Roman"/>
              <a:cs typeface="Times New Roman"/>
            </a:endParaRPr>
          </a:p>
          <a:p>
            <a:r>
              <a:rPr lang="fr-FR" sz="2400" dirty="0" smtClean="0">
                <a:latin typeface="Arial"/>
                <a:ea typeface="Times New Roman"/>
                <a:cs typeface="Times New Roman"/>
              </a:rPr>
              <a:t>M. Carlo Thelen, </a:t>
            </a:r>
            <a:r>
              <a:rPr lang="fr-FR" sz="2400" dirty="0" err="1" smtClean="0">
                <a:latin typeface="Arial"/>
                <a:ea typeface="Times New Roman"/>
                <a:cs typeface="Times New Roman"/>
              </a:rPr>
              <a:t>Chief</a:t>
            </a:r>
            <a:r>
              <a:rPr lang="fr-FR" sz="2400" dirty="0" smtClean="0">
                <a:latin typeface="Arial"/>
                <a:ea typeface="Times New Roman"/>
                <a:cs typeface="Times New Roman"/>
              </a:rPr>
              <a:t> </a:t>
            </a:r>
            <a:r>
              <a:rPr lang="fr-FR" sz="2400" dirty="0" err="1" smtClean="0">
                <a:latin typeface="Arial"/>
                <a:ea typeface="Times New Roman"/>
                <a:cs typeface="Times New Roman"/>
              </a:rPr>
              <a:t>Economist</a:t>
            </a:r>
            <a:r>
              <a:rPr lang="fr-FR" sz="2400" dirty="0" smtClean="0">
                <a:latin typeface="Arial"/>
                <a:ea typeface="Times New Roman"/>
                <a:cs typeface="Times New Roman"/>
              </a:rPr>
              <a:t> de la Chambre de Commerce</a:t>
            </a:r>
          </a:p>
          <a:p>
            <a:r>
              <a:rPr lang="fr-FR" sz="2400" dirty="0" smtClean="0">
                <a:latin typeface="Arial"/>
                <a:ea typeface="Times New Roman"/>
                <a:cs typeface="Times New Roman"/>
              </a:rPr>
              <a:t>Questions &amp; Réponses</a:t>
            </a:r>
          </a:p>
          <a:p>
            <a:endParaRPr lang="fr-FR" dirty="0" smtClean="0">
              <a:latin typeface="Arial"/>
              <a:ea typeface="Times New Roman"/>
              <a:cs typeface="Times New Roman"/>
            </a:endParaRPr>
          </a:p>
          <a:p>
            <a:endParaRPr lang="fr-LU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395536" y="6381328"/>
            <a:ext cx="69847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CH" sz="1400" dirty="0"/>
              <a:t>Source: </a:t>
            </a:r>
            <a:r>
              <a:rPr lang="fr-CH" sz="1400" dirty="0" smtClean="0"/>
              <a:t>Comptabilité nationale. Calculs de la Chambre de Commerce, septembre 2011 </a:t>
            </a:r>
            <a:endParaRPr lang="en-US" sz="1400" dirty="0"/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32656"/>
            <a:ext cx="1800200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492896"/>
            <a:ext cx="8496944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1768461"/>
            <a:ext cx="927194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600" b="1" i="0" u="none" strike="noStrike" cap="none" normalizeH="0" baseline="0" dirty="0" smtClean="0" bmk="_Toc30333211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Composition du PIB luxembourgeois sous l’approche « dépenses »: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600" b="1" i="0" u="none" strike="noStrike" cap="none" normalizeH="0" baseline="0" dirty="0" smtClean="0" bmk="_Toc30333211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part croissante</a:t>
            </a:r>
            <a:r>
              <a:rPr kumimoji="0" lang="fr-LU" sz="1600" b="1" i="0" u="none" strike="noStrike" cap="none" normalizeH="0" dirty="0" smtClean="0" bmk="_Toc30333211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 la composante extérieure dans le PIB luxembourgeois</a:t>
            </a:r>
            <a:endParaRPr kumimoji="0" lang="fr-L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pic>
        <p:nvPicPr>
          <p:cNvPr id="3" name="Picture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916832"/>
            <a:ext cx="8712968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7" name="Rectangle 1"/>
          <p:cNvSpPr>
            <a:spLocks noChangeArrowheads="1"/>
          </p:cNvSpPr>
          <p:nvPr/>
        </p:nvSpPr>
        <p:spPr bwMode="auto">
          <a:xfrm>
            <a:off x="251520" y="1379767"/>
            <a:ext cx="713151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400" b="1" dirty="0" smtClean="0" bmk="_Toc294186477">
                <a:latin typeface="Arial" pitchFamily="34" charset="0"/>
                <a:ea typeface="Times New Roman" pitchFamily="18" charset="0"/>
                <a:cs typeface="Arial" pitchFamily="34" charset="0"/>
              </a:rPr>
              <a:t>Les ex</a:t>
            </a:r>
            <a:r>
              <a:rPr kumimoji="0" lang="fr-BE" sz="1400" b="1" i="0" u="none" strike="noStrike" cap="none" normalizeH="0" baseline="0" dirty="0" smtClean="0" bmk="_Toc29418647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portations de biens et de services luxembourgeois (en % du PIB)</a:t>
            </a:r>
            <a:r>
              <a:rPr kumimoji="0" lang="fr-BE" sz="1400" b="1" i="0" u="none" strike="noStrike" cap="none" normalizeH="0" dirty="0" smtClean="0" bmk="_Toc294186477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BE" sz="1400" b="1" dirty="0" smtClean="0" bmk="_Toc294186477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400" b="1" dirty="0" smtClean="0" bmk="_Toc294186477">
                <a:latin typeface="Arial" pitchFamily="34" charset="0"/>
                <a:ea typeface="Times New Roman" pitchFamily="18" charset="0"/>
                <a:cs typeface="Arial" pitchFamily="34" charset="0"/>
              </a:rPr>
              <a:t>part très élevée dans le PIB en comparaison internationale (2007)</a:t>
            </a:r>
            <a:endParaRPr kumimoji="0" lang="fr-B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6396335"/>
            <a:ext cx="3440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100" dirty="0" smtClean="0">
                <a:latin typeface="Arial" pitchFamily="34" charset="0"/>
                <a:cs typeface="Arial" pitchFamily="34" charset="0"/>
              </a:rPr>
              <a:t>Source: Economie et Statistiques </a:t>
            </a:r>
            <a:r>
              <a:rPr lang="fr-LU" sz="1100" dirty="0" err="1" smtClean="0">
                <a:latin typeface="Arial" pitchFamily="34" charset="0"/>
                <a:cs typeface="Arial" pitchFamily="34" charset="0"/>
              </a:rPr>
              <a:t>Statec</a:t>
            </a:r>
            <a:r>
              <a:rPr lang="fr-LU" sz="1100" dirty="0" smtClean="0">
                <a:latin typeface="Arial" pitchFamily="34" charset="0"/>
                <a:cs typeface="Arial" pitchFamily="34" charset="0"/>
              </a:rPr>
              <a:t>, mars 2010</a:t>
            </a:r>
            <a:endParaRPr lang="fr-L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97100"/>
            <a:ext cx="9144000" cy="4256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23528" y="1412776"/>
            <a:ext cx="63963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BE" sz="1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fr-B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consommation des ménages dans le PIB</a:t>
            </a:r>
            <a:r>
              <a:rPr kumimoji="0" lang="fr-BE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BE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une part relativement faible du Luxembourg en </a:t>
            </a:r>
            <a:r>
              <a:rPr kumimoji="0" lang="fr-BE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comparaison européenne</a:t>
            </a:r>
            <a:endParaRPr kumimoji="0" lang="fr-B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381328"/>
            <a:ext cx="15856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100" dirty="0" smtClean="0">
                <a:latin typeface="Arial" pitchFamily="34" charset="0"/>
                <a:cs typeface="Arial" pitchFamily="34" charset="0"/>
              </a:rPr>
              <a:t>Source: Eurostat 2010</a:t>
            </a:r>
            <a:endParaRPr lang="fr-L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44824"/>
            <a:ext cx="896448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055" y="1484784"/>
            <a:ext cx="78903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Les</a:t>
            </a:r>
            <a:r>
              <a:rPr kumimoji="0" lang="fr-L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</a:t>
            </a:r>
            <a:r>
              <a:rPr kumimoji="0" lang="fr-LU" sz="1400" b="1" i="0" u="none" strike="noStrike" cap="none" normalizeH="0" baseline="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xportations de biens et de services par personne employée</a:t>
            </a: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(par milliers d’USD, 2007)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6596390"/>
            <a:ext cx="34788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100" dirty="0" smtClean="0">
                <a:latin typeface="Arial" pitchFamily="34" charset="0"/>
                <a:cs typeface="Arial" pitchFamily="34" charset="0"/>
              </a:rPr>
              <a:t>Source: Economie et Statistiques, </a:t>
            </a:r>
            <a:r>
              <a:rPr lang="fr-LU" sz="1100" dirty="0" err="1" smtClean="0">
                <a:latin typeface="Arial" pitchFamily="34" charset="0"/>
                <a:cs typeface="Arial" pitchFamily="34" charset="0"/>
              </a:rPr>
              <a:t>Statec</a:t>
            </a:r>
            <a:r>
              <a:rPr lang="fr-LU" sz="1100" dirty="0" smtClean="0">
                <a:latin typeface="Arial" pitchFamily="34" charset="0"/>
                <a:cs typeface="Arial" pitchFamily="34" charset="0"/>
              </a:rPr>
              <a:t>, mars 2010</a:t>
            </a:r>
            <a:endParaRPr lang="fr-L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165230"/>
            <a:ext cx="8892480" cy="421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251520" y="1484784"/>
            <a:ext cx="710002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baseline="0" dirty="0" smtClean="0" bmk="_Toc30333211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Balance des biens et des services et compte courant par rapport au PIB: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baseline="0" dirty="0" smtClean="0" bmk="_Toc303332119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dynamique impressionnante sous l’effet des exportations des services financiers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6381328"/>
            <a:ext cx="32864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100" dirty="0" smtClean="0">
                <a:latin typeface="Arial" pitchFamily="34" charset="0"/>
                <a:cs typeface="Arial" pitchFamily="34" charset="0"/>
              </a:rPr>
              <a:t>Source: </a:t>
            </a:r>
            <a:r>
              <a:rPr lang="fr-LU" sz="1100" dirty="0" err="1" smtClean="0">
                <a:latin typeface="Arial" pitchFamily="34" charset="0"/>
                <a:cs typeface="Arial" pitchFamily="34" charset="0"/>
              </a:rPr>
              <a:t>Statec</a:t>
            </a:r>
            <a:r>
              <a:rPr lang="fr-LU" sz="1100" dirty="0" smtClean="0">
                <a:latin typeface="Arial" pitchFamily="34" charset="0"/>
                <a:cs typeface="Arial" pitchFamily="34" charset="0"/>
              </a:rPr>
              <a:t>, Comptabilité nationale, août 2011</a:t>
            </a:r>
            <a:endParaRPr lang="fr-L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2179263"/>
            <a:ext cx="8640960" cy="434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110758" y="1340768"/>
            <a:ext cx="903324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baseline="0" dirty="0" smtClean="0" bmk="_Toc30333212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Taux de croissance en volume des exportations de biens et de services: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baseline="0" dirty="0" smtClean="0" bmk="_Toc30333212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performances élevées</a:t>
            </a:r>
            <a:r>
              <a:rPr kumimoji="0" lang="fr-LU" sz="1400" b="1" i="0" u="none" strike="noStrike" cap="none" normalizeH="0" dirty="0" smtClean="0" bmk="_Toc30333212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des entreprises luxembourgeoises exportatrices, surtout du secteur des services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algn="just" eaLnBrk="0" hangingPunct="0"/>
            <a:r>
              <a:rPr kumimoji="0" lang="fr-L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(Moyenne annuelle 1996-2007 ) </a:t>
            </a:r>
            <a:endParaRPr kumimoji="0" lang="fr-L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6596390"/>
            <a:ext cx="34788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LU" sz="1100" dirty="0" smtClean="0">
                <a:latin typeface="Arial" pitchFamily="34" charset="0"/>
                <a:cs typeface="Arial" pitchFamily="34" charset="0"/>
              </a:rPr>
              <a:t>Source: Economie et Statistiques, </a:t>
            </a:r>
            <a:r>
              <a:rPr lang="fr-LU" sz="1100" dirty="0" err="1" smtClean="0">
                <a:latin typeface="Arial" pitchFamily="34" charset="0"/>
                <a:cs typeface="Arial" pitchFamily="34" charset="0"/>
              </a:rPr>
              <a:t>Statec</a:t>
            </a:r>
            <a:r>
              <a:rPr lang="fr-LU" sz="1100" dirty="0" smtClean="0">
                <a:latin typeface="Arial" pitchFamily="34" charset="0"/>
                <a:cs typeface="Arial" pitchFamily="34" charset="0"/>
              </a:rPr>
              <a:t>, mars 2010</a:t>
            </a:r>
            <a:endParaRPr lang="fr-LU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2924944"/>
            <a:ext cx="8763000" cy="1414264"/>
          </a:xfrm>
        </p:spPr>
        <p:txBody>
          <a:bodyPr/>
          <a:lstStyle/>
          <a:p>
            <a:pPr algn="ctr"/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r>
              <a:rPr lang="fr-LU" sz="3200" dirty="0" smtClean="0">
                <a:solidFill>
                  <a:srgbClr val="CC3300"/>
                </a:solidFill>
              </a:rPr>
              <a:t/>
            </a:r>
            <a:br>
              <a:rPr lang="fr-LU" sz="3200" dirty="0" smtClean="0">
                <a:solidFill>
                  <a:srgbClr val="CC3300"/>
                </a:solidFill>
              </a:rPr>
            </a:br>
            <a:endParaRPr lang="fr-LU" sz="3200" dirty="0">
              <a:solidFill>
                <a:srgbClr val="CC3300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323528" y="2204864"/>
          <a:ext cx="8640960" cy="4464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412776"/>
            <a:ext cx="834824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LU" sz="1400" b="1" dirty="0" smtClean="0">
                <a:latin typeface="Arial" pitchFamily="34" charset="0"/>
                <a:ea typeface="Times New Roman" pitchFamily="18" charset="0"/>
                <a:cs typeface="Times New Roman" pitchFamily="18" charset="0"/>
              </a:rPr>
              <a:t>Enquête auprès des entreprises - </a:t>
            </a: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Exportations de biens et / ou services: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confirmation des chiffres</a:t>
            </a:r>
            <a:r>
              <a:rPr kumimoji="0" lang="fr-L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du </a:t>
            </a:r>
            <a:r>
              <a:rPr kumimoji="0" lang="fr-LU" sz="1400" b="1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Statec</a:t>
            </a:r>
            <a:r>
              <a:rPr kumimoji="0" lang="fr-L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 concernant le Top10 des principales cibles des exportateurs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L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>luxembourgeois</a:t>
            </a:r>
            <a:endParaRPr kumimoji="0" lang="fr-L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7392</TotalTime>
  <Words>302</Words>
  <Application>Microsoft Office PowerPoint</Application>
  <PresentationFormat>On-screen Show (4:3)</PresentationFormat>
  <Paragraphs>48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Default Design</vt:lpstr>
      <vt:lpstr>1_Default Design</vt:lpstr>
      <vt:lpstr>Slide 1</vt:lpstr>
      <vt:lpstr>Conférence de presse du 17 octobre 2011</vt:lpstr>
      <vt:lpstr>Slide 3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Company>Chambre de Commerce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EPT</dc:creator>
  <cp:lastModifiedBy>Marie-Hélène Trouillez</cp:lastModifiedBy>
  <cp:revision>975</cp:revision>
  <dcterms:created xsi:type="dcterms:W3CDTF">2003-10-08T14:46:46Z</dcterms:created>
  <dcterms:modified xsi:type="dcterms:W3CDTF">2011-10-17T12:30:51Z</dcterms:modified>
</cp:coreProperties>
</file>