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2" r:id="rId2"/>
    <p:sldId id="312" r:id="rId3"/>
    <p:sldId id="307" r:id="rId4"/>
    <p:sldId id="355" r:id="rId5"/>
    <p:sldId id="350" r:id="rId6"/>
    <p:sldId id="344" r:id="rId7"/>
    <p:sldId id="348" r:id="rId8"/>
    <p:sldId id="346" r:id="rId9"/>
    <p:sldId id="351" r:id="rId10"/>
    <p:sldId id="352" r:id="rId11"/>
    <p:sldId id="354" r:id="rId12"/>
    <p:sldId id="347" r:id="rId13"/>
    <p:sldId id="325" r:id="rId1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A1D3455F-EC35-4E17-8ED1-A5E5557CA2EA}">
          <p14:sldIdLst>
            <p14:sldId id="322"/>
            <p14:sldId id="312"/>
            <p14:sldId id="307"/>
            <p14:sldId id="355"/>
            <p14:sldId id="350"/>
            <p14:sldId id="344"/>
            <p14:sldId id="348"/>
            <p14:sldId id="346"/>
            <p14:sldId id="351"/>
            <p14:sldId id="352"/>
            <p14:sldId id="354"/>
            <p14:sldId id="347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94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8958" autoAdjust="0"/>
  </p:normalViewPr>
  <p:slideViewPr>
    <p:cSldViewPr>
      <p:cViewPr>
        <p:scale>
          <a:sx n="98" d="100"/>
          <a:sy n="98" d="100"/>
        </p:scale>
        <p:origin x="-150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0914274543349"/>
          <c:y val="0.27935584787565831"/>
          <c:w val="0.8692302689893856"/>
          <c:h val="0.48027826241353755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WSEZ INVESTORS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POLAND (59)</c:v>
                </c:pt>
                <c:pt idx="1">
                  <c:v>GERMANY (27)</c:v>
                </c:pt>
                <c:pt idx="2">
                  <c:v>OTHER (25)</c:v>
                </c:pt>
                <c:pt idx="3">
                  <c:v>ITALY (19)</c:v>
                </c:pt>
                <c:pt idx="4">
                  <c:v>BENELUX (14)</c:v>
                </c:pt>
                <c:pt idx="5">
                  <c:v>JAPAN (12)</c:v>
                </c:pt>
                <c:pt idx="6">
                  <c:v>USA (9)</c:v>
                </c:pt>
                <c:pt idx="7">
                  <c:v>SWEDEN (5)</c:v>
                </c:pt>
                <c:pt idx="8">
                  <c:v>KOREA (4)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59</c:v>
                </c:pt>
                <c:pt idx="1">
                  <c:v>27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12</c:v>
                </c:pt>
                <c:pt idx="6">
                  <c:v>9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</c:ser>
        <c:shape val="box"/>
        <c:axId val="93196288"/>
        <c:axId val="93197824"/>
        <c:axId val="0"/>
      </c:bar3DChart>
      <c:catAx>
        <c:axId val="93196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197824"/>
        <c:crosses val="autoZero"/>
        <c:auto val="1"/>
        <c:lblAlgn val="ctr"/>
        <c:lblOffset val="100"/>
      </c:catAx>
      <c:valAx>
        <c:axId val="93197824"/>
        <c:scaling>
          <c:orientation val="minMax"/>
        </c:scaling>
        <c:axPos val="l"/>
        <c:majorGridlines/>
        <c:numFmt formatCode="General" sourceLinked="1"/>
        <c:tickLblPos val="nextTo"/>
        <c:crossAx val="93196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4CC6-4385-4546-A9B5-D9721B4B9982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5361-B89A-4311-B3E1-6D0DFEE79D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895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2D09-E037-4403-BD47-7CD8A0A3CD92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40B0-50F2-47E0-B6F1-2D587043A5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7915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E40B0-50F2-47E0-B6F1-2D587043A50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E40B0-50F2-47E0-B6F1-2D587043A50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4FB-FBDF-4A23-A6A5-2B411FC28C2B}" type="datetimeFigureOut">
              <a:rPr lang="pl-PL" smtClean="0"/>
              <a:pPr/>
              <a:t>2015-04-24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03F8-F2A4-4CCC-AB40-9C2C97CE52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3.png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a.invest-park.com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1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slajd 01-tl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692" y="209791"/>
            <a:ext cx="9086785" cy="5784138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722" y="209791"/>
            <a:ext cx="8977774" cy="1491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spcBef>
                <a:spcPts val="600"/>
              </a:spcBef>
            </a:pPr>
            <a:r>
              <a:rPr lang="pl-PL" sz="14400" b="1" dirty="0" smtClean="0">
                <a:solidFill>
                  <a:srgbClr val="F7941E"/>
                </a:solidFill>
              </a:rPr>
              <a:t>THE WAŁBRZYCH SPECIAL ECONOMIC ZONE </a:t>
            </a:r>
          </a:p>
          <a:p>
            <a:pPr algn="l">
              <a:spcBef>
                <a:spcPts val="600"/>
              </a:spcBef>
            </a:pPr>
            <a:r>
              <a:rPr lang="pl-PL" sz="14400" b="1" dirty="0" smtClean="0">
                <a:solidFill>
                  <a:srgbClr val="F7941E"/>
                </a:solidFill>
              </a:rPr>
              <a:t>„INVEST-PARK”  </a:t>
            </a:r>
          </a:p>
          <a:p>
            <a:pPr algn="l"/>
            <a:endParaRPr lang="pl-PL" sz="3300" b="1" dirty="0" smtClean="0">
              <a:solidFill>
                <a:srgbClr val="F7941E"/>
              </a:solidFill>
            </a:endParaRPr>
          </a:p>
          <a:p>
            <a:pPr algn="l"/>
            <a:endParaRPr lang="pl-PL" sz="3300" b="1" dirty="0" smtClean="0">
              <a:solidFill>
                <a:srgbClr val="F7941E"/>
              </a:solidFill>
            </a:endParaRPr>
          </a:p>
          <a:p>
            <a:pPr algn="l"/>
            <a:r>
              <a:rPr lang="pl-PL" sz="3400" b="1" dirty="0" smtClean="0"/>
              <a:t/>
            </a:r>
            <a:br>
              <a:rPr lang="pl-PL" sz="3400" b="1" dirty="0" smtClean="0"/>
            </a:br>
            <a:endParaRPr lang="pl-PL" sz="3300" b="1" dirty="0"/>
          </a:p>
        </p:txBody>
      </p:sp>
      <p:sp>
        <p:nvSpPr>
          <p:cNvPr id="4" name="Prostokąt 3"/>
          <p:cNvSpPr/>
          <p:nvPr/>
        </p:nvSpPr>
        <p:spPr>
          <a:xfrm>
            <a:off x="22568" y="2348880"/>
            <a:ext cx="5500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GOOD INVESTMENTS </a:t>
            </a:r>
          </a:p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ZONE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7743" y="37170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Barbara </a:t>
            </a:r>
            <a:r>
              <a:rPr lang="pl-PL" sz="2000" b="1" dirty="0" err="1" smtClean="0"/>
              <a:t>Kaśnikowska</a:t>
            </a:r>
            <a:r>
              <a:rPr lang="pl-PL" sz="2000" b="1" dirty="0" smtClean="0"/>
              <a:t>,</a:t>
            </a:r>
            <a:r>
              <a:rPr lang="en-US" sz="2000" dirty="0"/>
              <a:t> 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President</a:t>
            </a:r>
            <a:r>
              <a:rPr lang="pl-PL" sz="2000" b="1" dirty="0" smtClean="0"/>
              <a:t> of WSEZ „INVEST-PARK”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2772878" y="5809262"/>
            <a:ext cx="374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>
                <a:solidFill>
                  <a:srgbClr val="F7941E"/>
                </a:solidFill>
              </a:rPr>
              <a:t>Luxembourg</a:t>
            </a:r>
            <a:r>
              <a:rPr lang="pl-PL" sz="2400" b="1" dirty="0" smtClean="0">
                <a:solidFill>
                  <a:srgbClr val="F7941E"/>
                </a:solidFill>
              </a:rPr>
              <a:t>, </a:t>
            </a:r>
            <a:r>
              <a:rPr lang="pl-PL" sz="2400" b="1" dirty="0" err="1" smtClean="0">
                <a:solidFill>
                  <a:srgbClr val="F7941E"/>
                </a:solidFill>
              </a:rPr>
              <a:t>April</a:t>
            </a:r>
            <a:r>
              <a:rPr lang="pl-PL" sz="2400" b="1" dirty="0" smtClean="0">
                <a:solidFill>
                  <a:srgbClr val="F7941E"/>
                </a:solidFill>
              </a:rPr>
              <a:t> 21, 2015 </a:t>
            </a:r>
            <a:endParaRPr lang="pl-PL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2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82713"/>
            <a:ext cx="83375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85888"/>
            <a:ext cx="83312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„INVEST-PARK”</a:t>
            </a:r>
            <a:br>
              <a:rPr lang="pl-PL" sz="2900" b="1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SERVICES AND MANUFACTURING HUBS IN POLAND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3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170" y="-58666"/>
            <a:ext cx="9053830" cy="668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2" name="Picture 18" descr="http://i1-news.softpedia-static.com/images/news2/Nokia-Siemens-Networks-and-O2-Europe-Extend-MMS-Agreement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0" y="1829708"/>
            <a:ext cx="1701460" cy="12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encrypted-tbn0.gstatic.com/images?q=tbn:ANd9GcT1Wzx9rhN7E3LK8TpzgAhkTTydm6m2QqTrdSS-8dkMJEbOSvs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8" y="5373216"/>
            <a:ext cx="1324670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infotechlead.com/wp-content/uploads/2013/05/IBM-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09" y="2717910"/>
            <a:ext cx="1765299" cy="10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skynet.pl/uploads/images/hp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3" y="2876548"/>
            <a:ext cx="1157474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wipro.com/images/media/logos/WNC_Logo_H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19" y="287654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globalaccessibilitynews.com/files/2012/07/credit_suisse_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87" y="3878043"/>
            <a:ext cx="2067769" cy="5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http://www.seeklogo.com/images/Q/QAD-logo-5DE752F059-seeklogo.com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00" y="3816341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http://www.kurzweilai.net/images/Google-logo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18" y="3073002"/>
            <a:ext cx="1379629" cy="5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http://www.livingyourfuture.co.uk/images/Logo-Capgemini-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8618"/>
            <a:ext cx="21669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aśnienie w chmurce 13"/>
          <p:cNvSpPr/>
          <p:nvPr/>
        </p:nvSpPr>
        <p:spPr>
          <a:xfrm>
            <a:off x="1599183" y="1331461"/>
            <a:ext cx="7005265" cy="4701430"/>
          </a:xfrm>
          <a:prstGeom prst="cloudCallout">
            <a:avLst>
              <a:gd name="adj1" fmla="val -49576"/>
              <a:gd name="adj2" fmla="val 476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4" name="Picture 20" descr="http://www.polish-business.org/wp-content/uploads/2011/12/McKinseyCo-logo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9922"/>
            <a:ext cx="3288792" cy="3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3486" y="502631"/>
            <a:ext cx="81309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900" b="1" dirty="0">
                <a:latin typeface="+mj-lt"/>
                <a:ea typeface="+mj-ea"/>
                <a:cs typeface="+mj-cs"/>
              </a:rPr>
              <a:t>WROCŁAW CENTRE OF IT/BPO</a:t>
            </a:r>
          </a:p>
        </p:txBody>
      </p:sp>
    </p:spTree>
    <p:extLst>
      <p:ext uri="{BB962C8B-B14F-4D97-AF65-F5344CB8AC3E}">
        <p14:creationId xmlns="" xmlns:p14="http://schemas.microsoft.com/office/powerpoint/2010/main" val="15355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020" y="4247888"/>
            <a:ext cx="124798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892480" cy="657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48801" y="332656"/>
            <a:ext cx="8445624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LOWER SILESIA</a:t>
            </a:r>
            <a:br>
              <a:rPr lang="pl-PL" sz="2900" b="1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INVESTMENT AND TOURISM REGION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23" name="Picture 2" descr="C:\dyskD\UMWD-2\01-ProjektyGraficzne\2012-04-01-PrezenatcjaChiny\Images\uzdrowis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627" y="1412776"/>
            <a:ext cx="6818981" cy="53186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0614" y="4663366"/>
            <a:ext cx="1224136" cy="15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7" descr="fot_4_p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5961" y="1412776"/>
            <a:ext cx="1700189" cy="1224136"/>
          </a:xfrm>
          <a:prstGeom prst="roundRect">
            <a:avLst>
              <a:gd name="adj" fmla="val 854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10" descr="fot_7_po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90142" y="2636912"/>
            <a:ext cx="1472415" cy="1152325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2991" y="3671824"/>
            <a:ext cx="13819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2777" y="5003972"/>
            <a:ext cx="1443572" cy="125528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66056" y="4778523"/>
            <a:ext cx="121038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654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slajd 01-tl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692" y="209791"/>
            <a:ext cx="9086785" cy="5784138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58722" y="209791"/>
            <a:ext cx="8977774" cy="1491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spcBef>
                <a:spcPts val="600"/>
              </a:spcBef>
            </a:pPr>
            <a:r>
              <a:rPr lang="pl-PL" sz="14400" b="1" dirty="0" smtClean="0">
                <a:solidFill>
                  <a:srgbClr val="F7941E"/>
                </a:solidFill>
              </a:rPr>
              <a:t>THE WAŁBRZYCH SPECIAL ECONOMIC ZONE </a:t>
            </a:r>
          </a:p>
          <a:p>
            <a:pPr algn="l">
              <a:spcBef>
                <a:spcPts val="600"/>
              </a:spcBef>
            </a:pPr>
            <a:r>
              <a:rPr lang="pl-PL" sz="14400" b="1" dirty="0" smtClean="0">
                <a:solidFill>
                  <a:srgbClr val="F7941E"/>
                </a:solidFill>
              </a:rPr>
              <a:t>„INVEST-PARK” </a:t>
            </a:r>
          </a:p>
          <a:p>
            <a:pPr algn="l"/>
            <a:endParaRPr lang="pl-PL" sz="3300" b="1" dirty="0" smtClean="0">
              <a:solidFill>
                <a:srgbClr val="F7941E"/>
              </a:solidFill>
            </a:endParaRPr>
          </a:p>
          <a:p>
            <a:pPr algn="l"/>
            <a:endParaRPr lang="pl-PL" sz="3300" b="1" dirty="0" smtClean="0">
              <a:solidFill>
                <a:srgbClr val="F7941E"/>
              </a:solidFill>
            </a:endParaRPr>
          </a:p>
          <a:p>
            <a:pPr algn="l"/>
            <a:r>
              <a:rPr lang="pl-PL" sz="3400" b="1" dirty="0" smtClean="0"/>
              <a:t/>
            </a:r>
            <a:br>
              <a:rPr lang="pl-PL" sz="3400" b="1" dirty="0" smtClean="0"/>
            </a:br>
            <a:endParaRPr lang="pl-PL" sz="3300" b="1" dirty="0"/>
          </a:p>
        </p:txBody>
      </p:sp>
      <p:sp>
        <p:nvSpPr>
          <p:cNvPr id="4" name="Prostokąt 3"/>
          <p:cNvSpPr/>
          <p:nvPr/>
        </p:nvSpPr>
        <p:spPr>
          <a:xfrm>
            <a:off x="108476" y="22048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JOIN THE BEST!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7743" y="37170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Barbara Kaśnikowska, </a:t>
            </a:r>
          </a:p>
          <a:p>
            <a:r>
              <a:rPr lang="pl-PL" sz="2200" b="1" dirty="0" err="1" smtClean="0"/>
              <a:t>President</a:t>
            </a:r>
            <a:r>
              <a:rPr lang="pl-PL" sz="2200" b="1" dirty="0" smtClean="0"/>
              <a:t> of WSEZ „INVEST-PARK”</a:t>
            </a:r>
            <a:endParaRPr lang="pl-PL" sz="2200" b="1" dirty="0"/>
          </a:p>
        </p:txBody>
      </p:sp>
      <p:sp>
        <p:nvSpPr>
          <p:cNvPr id="7" name="Prostokąt 6"/>
          <p:cNvSpPr/>
          <p:nvPr/>
        </p:nvSpPr>
        <p:spPr>
          <a:xfrm>
            <a:off x="107743" y="3316922"/>
            <a:ext cx="29497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200" b="1" dirty="0" err="1" smtClean="0"/>
              <a:t>Thank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you</a:t>
            </a:r>
            <a:r>
              <a:rPr lang="pl-PL" sz="2200" b="1" dirty="0" smtClean="0"/>
              <a:t> for </a:t>
            </a:r>
            <a:r>
              <a:rPr lang="pl-PL" sz="2200" b="1" dirty="0" err="1" smtClean="0"/>
              <a:t>attention</a:t>
            </a:r>
            <a:endParaRPr lang="pl-PL" sz="2200" b="1" dirty="0"/>
          </a:p>
        </p:txBody>
      </p:sp>
    </p:spTree>
    <p:extLst>
      <p:ext uri="{BB962C8B-B14F-4D97-AF65-F5344CB8AC3E}">
        <p14:creationId xmlns="" xmlns:p14="http://schemas.microsoft.com/office/powerpoint/2010/main" val="2255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prosty 19"/>
          <p:cNvCxnSpPr/>
          <p:nvPr/>
        </p:nvCxnSpPr>
        <p:spPr>
          <a:xfrm flipV="1">
            <a:off x="4139952" y="1412776"/>
            <a:ext cx="1228" cy="217344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 flipV="1">
            <a:off x="1259632" y="1249984"/>
            <a:ext cx="1" cy="198501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:\Dane\DK\Prezentacje na wzór\WKŁA DO PREZENTACJI EDYTOWALNYCH\kola_zebat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08" y="1359740"/>
            <a:ext cx="4192892" cy="4192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520" y="171005"/>
            <a:ext cx="8892480" cy="6570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Łącznik prosty 16"/>
          <p:cNvCxnSpPr/>
          <p:nvPr/>
        </p:nvCxnSpPr>
        <p:spPr>
          <a:xfrm rot="5400000" flipH="1" flipV="1">
            <a:off x="2620473" y="1683766"/>
            <a:ext cx="354625" cy="122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 descr="http://www.invest.gov.ma/upload/news/en_gphoto_505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4" y="4957363"/>
            <a:ext cx="2595736" cy="125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ipsa 9"/>
          <p:cNvSpPr/>
          <p:nvPr/>
        </p:nvSpPr>
        <p:spPr>
          <a:xfrm>
            <a:off x="439783" y="3216489"/>
            <a:ext cx="1585317" cy="1584175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298976" y="3501009"/>
            <a:ext cx="1921313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l-PL" sz="2400" b="1" dirty="0" smtClean="0"/>
              <a:t>22nd</a:t>
            </a:r>
          </a:p>
          <a:p>
            <a:pPr algn="ctr"/>
            <a:r>
              <a:rPr lang="pl-PL" sz="2400" dirty="0" err="1" smtClean="0"/>
              <a:t>worldwide</a:t>
            </a:r>
            <a:endParaRPr lang="pl-PL" sz="2400" dirty="0" smtClean="0"/>
          </a:p>
        </p:txBody>
      </p:sp>
      <p:sp>
        <p:nvSpPr>
          <p:cNvPr id="12" name="Elipsa 11"/>
          <p:cNvSpPr/>
          <p:nvPr/>
        </p:nvSpPr>
        <p:spPr>
          <a:xfrm>
            <a:off x="1763688" y="1861693"/>
            <a:ext cx="2069422" cy="1931676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574263" y="1835463"/>
            <a:ext cx="2448272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2400" b="1" dirty="0" smtClean="0"/>
              <a:t>4th </a:t>
            </a:r>
            <a:r>
              <a:rPr lang="pl-PL" sz="2400" b="1" dirty="0" err="1" smtClean="0"/>
              <a:t>best</a:t>
            </a:r>
            <a:endParaRPr lang="pl-PL" sz="2400" b="1" dirty="0" smtClean="0"/>
          </a:p>
          <a:p>
            <a:pPr algn="ctr"/>
            <a:r>
              <a:rPr lang="pl-PL" sz="2400" dirty="0" err="1"/>
              <a:t>z</a:t>
            </a:r>
            <a:r>
              <a:rPr lang="pl-PL" sz="2400" dirty="0" err="1" smtClean="0"/>
              <a:t>one</a:t>
            </a:r>
            <a:r>
              <a:rPr lang="pl-PL" sz="2400" dirty="0" smtClean="0"/>
              <a:t> in Europe</a:t>
            </a:r>
          </a:p>
        </p:txBody>
      </p:sp>
      <p:sp>
        <p:nvSpPr>
          <p:cNvPr id="14" name="Elipsa 13"/>
          <p:cNvSpPr/>
          <p:nvPr/>
        </p:nvSpPr>
        <p:spPr>
          <a:xfrm>
            <a:off x="2891015" y="3586218"/>
            <a:ext cx="2500330" cy="2428892"/>
          </a:xfrm>
          <a:prstGeom prst="ellipse">
            <a:avLst/>
          </a:prstGeom>
          <a:solidFill>
            <a:srgbClr val="F7941E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529208" y="44564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„INVEST-PARK”</a:t>
            </a:r>
            <a:br>
              <a:rPr lang="pl-PL" sz="2900" b="1" dirty="0" smtClean="0"/>
            </a:br>
            <a:r>
              <a:rPr lang="pl-PL" sz="2800" b="1" dirty="0" err="1" smtClean="0">
                <a:solidFill>
                  <a:schemeClr val="bg1"/>
                </a:solidFill>
              </a:rPr>
              <a:t>according</a:t>
            </a:r>
            <a:r>
              <a:rPr lang="pl-PL" sz="2800" b="1" dirty="0" smtClean="0">
                <a:solidFill>
                  <a:schemeClr val="bg1"/>
                </a:solidFill>
              </a:rPr>
              <a:t> to </a:t>
            </a:r>
            <a:r>
              <a:rPr lang="pl-PL" sz="2800" b="1" dirty="0" err="1" smtClean="0">
                <a:solidFill>
                  <a:schemeClr val="bg1"/>
                </a:solidFill>
              </a:rPr>
              <a:t>fDi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</a:rPr>
              <a:t>magazine</a:t>
            </a:r>
            <a:r>
              <a:rPr lang="pl-PL" sz="2800" b="1" dirty="0" smtClean="0">
                <a:solidFill>
                  <a:schemeClr val="bg1"/>
                </a:solidFill>
              </a:rPr>
              <a:t> of the </a:t>
            </a:r>
            <a:r>
              <a:rPr lang="pl-PL" sz="2800" b="1" dirty="0" err="1" smtClean="0">
                <a:solidFill>
                  <a:schemeClr val="bg1"/>
                </a:solidFill>
              </a:rPr>
              <a:t>Financal</a:t>
            </a:r>
            <a:r>
              <a:rPr lang="pl-PL" sz="2800" b="1" dirty="0" smtClean="0">
                <a:solidFill>
                  <a:schemeClr val="bg1"/>
                </a:solidFill>
              </a:rPr>
              <a:t> Times </a:t>
            </a:r>
            <a:r>
              <a:rPr lang="pl-PL" sz="2800" b="1" dirty="0" err="1" smtClean="0">
                <a:solidFill>
                  <a:schemeClr val="bg1"/>
                </a:solidFill>
              </a:rPr>
              <a:t>group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2915816" y="3933056"/>
            <a:ext cx="2448272" cy="194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in 2014</a:t>
            </a:r>
          </a:p>
          <a:p>
            <a:pPr algn="ctr"/>
            <a:r>
              <a:rPr lang="pl-PL" sz="2400" b="1" dirty="0" err="1" smtClean="0">
                <a:solidFill>
                  <a:schemeClr val="bg1"/>
                </a:solidFill>
              </a:rPr>
              <a:t>commended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lang="pl-PL" sz="2400" b="1" dirty="0" err="1" smtClean="0">
                <a:solidFill>
                  <a:schemeClr val="bg1"/>
                </a:solidFill>
              </a:rPr>
              <a:t>soft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landing</a:t>
            </a:r>
            <a:endParaRPr lang="pl-PL" sz="24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302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Łącznik prosty 15"/>
          <p:cNvCxnSpPr/>
          <p:nvPr/>
        </p:nvCxnSpPr>
        <p:spPr>
          <a:xfrm>
            <a:off x="7426854" y="5821275"/>
            <a:ext cx="15311" cy="48918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S:\Dane\Users\dk9\wszystko\różne\Luksemburg\Polska_autostrady_lotniska_S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7115"/>
            <a:ext cx="4896544" cy="4483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y 15"/>
          <p:cNvCxnSpPr/>
          <p:nvPr/>
        </p:nvCxnSpPr>
        <p:spPr>
          <a:xfrm>
            <a:off x="7389606" y="1059082"/>
            <a:ext cx="0" cy="81963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06" y="13442"/>
            <a:ext cx="8892480" cy="6570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Łącznik prosty 15"/>
          <p:cNvCxnSpPr>
            <a:endCxn id="10" idx="0"/>
          </p:cNvCxnSpPr>
          <p:nvPr/>
        </p:nvCxnSpPr>
        <p:spPr>
          <a:xfrm>
            <a:off x="5589583" y="1165904"/>
            <a:ext cx="0" cy="191327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937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</a:t>
            </a:r>
            <a:r>
              <a:rPr lang="pl-PL" sz="2900" b="1" dirty="0"/>
              <a:t>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>
                <a:solidFill>
                  <a:schemeClr val="bg1"/>
                </a:solidFill>
              </a:rPr>
              <a:t>GOOD INVESTMENTS ZONE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3303403" y="1575916"/>
            <a:ext cx="1871945" cy="1870619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817121" y="3079180"/>
            <a:ext cx="1544924" cy="1469606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02622" y="3298623"/>
            <a:ext cx="1973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174</a:t>
            </a:r>
            <a:endParaRPr lang="pl-PL" sz="2800" b="1" dirty="0"/>
          </a:p>
          <a:p>
            <a:pPr algn="ctr"/>
            <a:r>
              <a:rPr lang="pl-PL" sz="2400" b="1" dirty="0" err="1"/>
              <a:t>companies</a:t>
            </a:r>
            <a:endParaRPr lang="pl-PL" sz="2600" b="1" dirty="0"/>
          </a:p>
        </p:txBody>
      </p:sp>
      <p:sp>
        <p:nvSpPr>
          <p:cNvPr id="3" name="Prostokąt 2"/>
          <p:cNvSpPr/>
          <p:nvPr/>
        </p:nvSpPr>
        <p:spPr>
          <a:xfrm>
            <a:off x="2724943" y="1755741"/>
            <a:ext cx="3048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err="1"/>
              <a:t>over</a:t>
            </a:r>
            <a:endParaRPr lang="pl-PL" sz="2200" b="1" dirty="0"/>
          </a:p>
          <a:p>
            <a:pPr algn="ctr"/>
            <a:r>
              <a:rPr lang="pl-PL" sz="3600" b="1" dirty="0" smtClean="0"/>
              <a:t>40,000</a:t>
            </a:r>
            <a:endParaRPr lang="pl-PL" sz="3600" b="1" dirty="0"/>
          </a:p>
          <a:p>
            <a:pPr algn="ctr"/>
            <a:r>
              <a:rPr lang="pl-PL" sz="2200" dirty="0" err="1"/>
              <a:t>jobs</a:t>
            </a:r>
            <a:r>
              <a:rPr lang="pl-PL" sz="2200" dirty="0"/>
              <a:t> </a:t>
            </a:r>
            <a:r>
              <a:rPr lang="pl-PL" sz="2200" dirty="0" err="1"/>
              <a:t>created</a:t>
            </a:r>
            <a:endParaRPr lang="pl-PL" sz="2200" dirty="0"/>
          </a:p>
        </p:txBody>
      </p:sp>
      <p:sp>
        <p:nvSpPr>
          <p:cNvPr id="17" name="Elipsa 16"/>
          <p:cNvSpPr/>
          <p:nvPr/>
        </p:nvSpPr>
        <p:spPr>
          <a:xfrm>
            <a:off x="6291455" y="1575916"/>
            <a:ext cx="2160240" cy="2121975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331423" y="1878716"/>
            <a:ext cx="21908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err="1"/>
              <a:t>total</a:t>
            </a:r>
            <a:r>
              <a:rPr lang="pl-PL" sz="2200" dirty="0"/>
              <a:t> </a:t>
            </a:r>
            <a:r>
              <a:rPr lang="pl-PL" sz="2200" dirty="0" err="1"/>
              <a:t>capital</a:t>
            </a:r>
            <a:endParaRPr lang="pl-PL" sz="2200" dirty="0"/>
          </a:p>
          <a:p>
            <a:pPr algn="ctr"/>
            <a:r>
              <a:rPr lang="pl-PL" sz="2200" dirty="0" err="1"/>
              <a:t>expenditure</a:t>
            </a:r>
            <a:r>
              <a:rPr lang="pl-PL" sz="2200" dirty="0"/>
              <a:t>:</a:t>
            </a:r>
          </a:p>
          <a:p>
            <a:pPr algn="ctr"/>
            <a:r>
              <a:rPr lang="pl-PL" sz="2200" dirty="0" err="1"/>
              <a:t>o</a:t>
            </a:r>
            <a:r>
              <a:rPr lang="pl-PL" sz="2200" dirty="0" err="1" smtClean="0"/>
              <a:t>ver</a:t>
            </a:r>
            <a:r>
              <a:rPr lang="pl-PL" sz="2000" b="1" dirty="0" smtClean="0"/>
              <a:t> </a:t>
            </a:r>
            <a:r>
              <a:rPr lang="pl-PL" sz="3600" b="1" dirty="0" smtClean="0"/>
              <a:t>4,5 </a:t>
            </a:r>
            <a:r>
              <a:rPr lang="pl-PL" sz="3600" b="1" dirty="0"/>
              <a:t>BLN</a:t>
            </a:r>
          </a:p>
          <a:p>
            <a:pPr algn="ctr"/>
            <a:r>
              <a:rPr lang="pl-PL" sz="2200" b="1" dirty="0" smtClean="0"/>
              <a:t>EUR</a:t>
            </a:r>
            <a:endParaRPr lang="pl-PL" sz="2200" b="1" dirty="0"/>
          </a:p>
        </p:txBody>
      </p:sp>
      <p:sp>
        <p:nvSpPr>
          <p:cNvPr id="21" name="Elipsa 20"/>
          <p:cNvSpPr/>
          <p:nvPr/>
        </p:nvSpPr>
        <p:spPr>
          <a:xfrm>
            <a:off x="6362045" y="3943892"/>
            <a:ext cx="2160240" cy="2121975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362045" y="4374725"/>
            <a:ext cx="2160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/>
              <a:t>over</a:t>
            </a:r>
            <a:r>
              <a:rPr lang="pl-PL" sz="2000" dirty="0"/>
              <a:t> </a:t>
            </a:r>
            <a:r>
              <a:rPr lang="pl-PL" sz="2800" b="1" dirty="0"/>
              <a:t>2,650 ha </a:t>
            </a:r>
            <a:r>
              <a:rPr lang="pl-PL" sz="2000" dirty="0"/>
              <a:t>of land for </a:t>
            </a:r>
            <a:r>
              <a:rPr lang="pl-PL" sz="2000" dirty="0" err="1"/>
              <a:t>investments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in 44 </a:t>
            </a:r>
            <a:r>
              <a:rPr lang="pl-PL" sz="2000" dirty="0" err="1"/>
              <a:t>subzones</a:t>
            </a:r>
            <a:endParaRPr lang="pl-PL" sz="2000" dirty="0"/>
          </a:p>
        </p:txBody>
      </p:sp>
      <p:cxnSp>
        <p:nvCxnSpPr>
          <p:cNvPr id="14" name="Łącznik prosty 15"/>
          <p:cNvCxnSpPr>
            <a:endCxn id="9" idx="0"/>
          </p:cNvCxnSpPr>
          <p:nvPr/>
        </p:nvCxnSpPr>
        <p:spPr>
          <a:xfrm>
            <a:off x="4237525" y="1113129"/>
            <a:ext cx="1851" cy="462787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aśnienie prostokątne zaokrąglone 21"/>
          <p:cNvSpPr/>
          <p:nvPr/>
        </p:nvSpPr>
        <p:spPr>
          <a:xfrm>
            <a:off x="2381939" y="5821275"/>
            <a:ext cx="4380121" cy="489184"/>
          </a:xfrm>
          <a:prstGeom prst="wedgeRoundRectCallout">
            <a:avLst>
              <a:gd name="adj1" fmla="val 37670"/>
              <a:gd name="adj2" fmla="val -84815"/>
              <a:gd name="adj3" fmla="val 16667"/>
            </a:avLst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/>
              <a:t>m</a:t>
            </a:r>
            <a:r>
              <a:rPr lang="pl-PL" dirty="0" err="1" smtClean="0"/>
              <a:t>ore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: </a:t>
            </a:r>
            <a:r>
              <a:rPr lang="pl-PL" dirty="0" smtClean="0">
                <a:hlinkClick r:id="rId4"/>
              </a:rPr>
              <a:t>mapa.invest-park.com.pl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597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:\Dane\Users\dk9\wszystko\różne\Luksemburg\podstrefy województw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56" b="21938"/>
          <a:stretch/>
        </p:blipFill>
        <p:spPr bwMode="auto">
          <a:xfrm>
            <a:off x="4644008" y="1208340"/>
            <a:ext cx="3990036" cy="4875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74" y="99396"/>
            <a:ext cx="8892480" cy="657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6" descr="D:\pobra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11" y="5140116"/>
            <a:ext cx="573825" cy="5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S:\Dane\DK\LOGOTYPY firm\Toyota\logo TOYOTA 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00" y="5427029"/>
            <a:ext cx="1405152" cy="468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S:\Dane\DK\LOGOTYPY firm\Polaris\Polari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8840" y="5895121"/>
            <a:ext cx="1766096" cy="37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Łącznik prosty 15"/>
          <p:cNvCxnSpPr/>
          <p:nvPr/>
        </p:nvCxnSpPr>
        <p:spPr>
          <a:xfrm flipH="1" flipV="1">
            <a:off x="1763689" y="3155606"/>
            <a:ext cx="324035" cy="22897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15"/>
          <p:cNvCxnSpPr>
            <a:stCxn id="24" idx="4"/>
            <a:endCxn id="16" idx="0"/>
          </p:cNvCxnSpPr>
          <p:nvPr/>
        </p:nvCxnSpPr>
        <p:spPr>
          <a:xfrm>
            <a:off x="1127887" y="3580149"/>
            <a:ext cx="22298" cy="114499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5"/>
          <p:cNvCxnSpPr/>
          <p:nvPr/>
        </p:nvCxnSpPr>
        <p:spPr>
          <a:xfrm flipH="1">
            <a:off x="1691680" y="2223603"/>
            <a:ext cx="720081" cy="29695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937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</a:t>
            </a:r>
            <a:r>
              <a:rPr lang="pl-PL" sz="2900" b="1" dirty="0"/>
              <a:t>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>
                <a:solidFill>
                  <a:schemeClr val="bg1"/>
                </a:solidFill>
              </a:rPr>
              <a:t>GOOD INVESTMENTS ZONE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30532" y="4725145"/>
            <a:ext cx="1439306" cy="13056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385935" y="2121988"/>
            <a:ext cx="1483903" cy="145816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02034" y="2386165"/>
            <a:ext cx="1874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/>
              <a:t>KEY INDUSTRIES </a:t>
            </a:r>
            <a:endParaRPr lang="pl-PL" sz="2200" b="1" dirty="0"/>
          </a:p>
        </p:txBody>
      </p:sp>
      <p:sp>
        <p:nvSpPr>
          <p:cNvPr id="29" name="Prostokąt 28"/>
          <p:cNvSpPr/>
          <p:nvPr/>
        </p:nvSpPr>
        <p:spPr>
          <a:xfrm>
            <a:off x="461667" y="5025732"/>
            <a:ext cx="1446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accent6"/>
              </a:buClr>
              <a:buSzPct val="150000"/>
            </a:pPr>
            <a:r>
              <a:rPr lang="pl-PL" sz="2000" b="1" dirty="0" err="1"/>
              <a:t>automotive</a:t>
            </a:r>
            <a:r>
              <a:rPr lang="pl-PL" sz="2000" b="1" dirty="0"/>
              <a:t> </a:t>
            </a:r>
          </a:p>
          <a:p>
            <a:pPr marL="342900" indent="-342900" algn="ctr">
              <a:buClr>
                <a:schemeClr val="accent6"/>
              </a:buClr>
              <a:buSzPct val="150000"/>
            </a:pPr>
            <a:r>
              <a:rPr lang="pl-PL" sz="2000" b="1" dirty="0"/>
              <a:t>23%</a:t>
            </a:r>
          </a:p>
        </p:txBody>
      </p:sp>
      <p:sp>
        <p:nvSpPr>
          <p:cNvPr id="39" name="Elipsa 38"/>
          <p:cNvSpPr/>
          <p:nvPr/>
        </p:nvSpPr>
        <p:spPr>
          <a:xfrm>
            <a:off x="2362781" y="1436226"/>
            <a:ext cx="1362155" cy="124963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230158" y="1554081"/>
            <a:ext cx="162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000" dirty="0"/>
              <a:t>f</a:t>
            </a:r>
            <a:r>
              <a:rPr lang="pl-PL" sz="2000" dirty="0" smtClean="0"/>
              <a:t>ood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000" dirty="0" err="1" smtClean="0"/>
              <a:t>processing</a:t>
            </a:r>
            <a:r>
              <a:rPr lang="pl-PL" sz="2000" b="1" dirty="0" smtClean="0"/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400" b="1" dirty="0" smtClean="0"/>
              <a:t>7</a:t>
            </a:r>
            <a:r>
              <a:rPr lang="pl-PL" sz="2400" b="1" dirty="0"/>
              <a:t>%</a:t>
            </a:r>
          </a:p>
        </p:txBody>
      </p:sp>
      <p:sp>
        <p:nvSpPr>
          <p:cNvPr id="40" name="Elipsa 39"/>
          <p:cNvSpPr/>
          <p:nvPr/>
        </p:nvSpPr>
        <p:spPr>
          <a:xfrm>
            <a:off x="1940574" y="3095777"/>
            <a:ext cx="1374421" cy="1322846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1973127" y="3307125"/>
            <a:ext cx="13500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000" dirty="0" err="1"/>
              <a:t>h</a:t>
            </a:r>
            <a:r>
              <a:rPr lang="pl-PL" sz="2000" dirty="0" err="1" smtClean="0"/>
              <a:t>ousehold</a:t>
            </a:r>
            <a:r>
              <a:rPr lang="pl-PL" sz="2000" dirty="0" smtClean="0"/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000" dirty="0" err="1" smtClean="0"/>
              <a:t>appliances</a:t>
            </a:r>
            <a:r>
              <a:rPr lang="pl-PL" sz="2000" dirty="0" smtClean="0"/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50000"/>
              <a:defRPr/>
            </a:pPr>
            <a:r>
              <a:rPr lang="pl-PL" sz="2400" b="1" dirty="0" smtClean="0"/>
              <a:t>5</a:t>
            </a:r>
            <a:r>
              <a:rPr lang="pl-PL" sz="2400" b="1" dirty="0"/>
              <a:t>%</a:t>
            </a:r>
          </a:p>
        </p:txBody>
      </p:sp>
      <p:pic>
        <p:nvPicPr>
          <p:cNvPr id="43" name="Picture 17" descr="S:\Dane\DK\LOGOTYPY firm\Mando\Mando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95121"/>
            <a:ext cx="1460356" cy="376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S:\Dane\Wspolny\DK\Materiały promocyjne\Inwestorzy WSSE - logo\Mondelez\Mondelez 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28" y="2004654"/>
            <a:ext cx="1614541" cy="386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S:\Dane\DK\LOGOTYPY firm\Bama Europa\logo Bama Europ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49" y="2685856"/>
            <a:ext cx="1453075" cy="33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S:\Dane\DK\LOGOTYPY firm\Electrolux\Logo_Electrolux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35" y="4046715"/>
            <a:ext cx="1689574" cy="33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4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53"/>
            <a:ext cx="8892480" cy="6570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1035476790"/>
              </p:ext>
            </p:extLst>
          </p:nvPr>
        </p:nvGraphicFramePr>
        <p:xfrm>
          <a:off x="251520" y="1778743"/>
          <a:ext cx="5038585" cy="45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81" name="Picture 9" descr="S:\Dane\DK\LOGOTYPY firm\BOSCH\bosch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44" y="4751741"/>
            <a:ext cx="1231176" cy="984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Dane\DK\LOGOTYPY firm\Colgate Palmolive\Colgate-Palmolive_h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26" y="4581128"/>
            <a:ext cx="1322963" cy="986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937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</a:t>
            </a:r>
            <a:r>
              <a:rPr lang="pl-PL" sz="2900" b="1" dirty="0"/>
              <a:t>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>
                <a:solidFill>
                  <a:schemeClr val="bg1"/>
                </a:solidFill>
              </a:rPr>
              <a:t>GOOD INVESTMENTS ZONE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S:\Dane\DK\LOGOTYPY firm\GE logo\General_Electri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97" y="3627675"/>
            <a:ext cx="690221" cy="690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Dane\DK\LOGOTYPY firm\Bridgestone\Bridgestone 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07" y="3481465"/>
            <a:ext cx="1997938" cy="443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:\Dane\DK\LOGOTYPY firm\3M\3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20" y="2528186"/>
            <a:ext cx="856716" cy="44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:\Dane\DK\LOGOTYPY firm\Mahle logo\Mahl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21" y="3972786"/>
            <a:ext cx="958510" cy="958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:\Dane\DK\LOGOTYPY firm\Donaldson\Donaldson-Filtration-Solutions-Logo_hi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36" y="5737969"/>
            <a:ext cx="2028666" cy="50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S:\Dane\DK\LOGOTYPY firm\IBM\IBM-Logo-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26" y="1988840"/>
            <a:ext cx="1313826" cy="656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S:\Dane\Wspolny\DK\Materiały promocyjne\Inwestorzy WSSE - logo\Umicore\6 umicor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39" y="2665376"/>
            <a:ext cx="1596515" cy="816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35064" y="1407168"/>
            <a:ext cx="8222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Some</a:t>
            </a:r>
            <a:r>
              <a:rPr lang="pl-PL" sz="2400" b="1" dirty="0" smtClean="0"/>
              <a:t> of the </a:t>
            </a:r>
            <a:r>
              <a:rPr lang="pl-PL" sz="2400" b="1" dirty="0" err="1" smtClean="0"/>
              <a:t>world’s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largest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corporations</a:t>
            </a:r>
            <a:r>
              <a:rPr lang="pl-PL" sz="2400" b="1" dirty="0" smtClean="0"/>
              <a:t> </a:t>
            </a:r>
          </a:p>
          <a:p>
            <a:pPr algn="ctr"/>
            <a:r>
              <a:rPr lang="pl-PL" sz="2400" b="1" dirty="0" err="1" smtClean="0"/>
              <a:t>have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placed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their</a:t>
            </a:r>
            <a:r>
              <a:rPr lang="pl-PL" sz="2400" b="1" dirty="0" smtClean="0"/>
              <a:t> trust in </a:t>
            </a:r>
            <a:r>
              <a:rPr lang="pl-PL" sz="2400" b="1" dirty="0" err="1" smtClean="0"/>
              <a:t>us</a:t>
            </a:r>
            <a:r>
              <a:rPr lang="pl-PL" sz="2400" b="1" dirty="0" smtClean="0"/>
              <a:t>: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755576" y="2492945"/>
            <a:ext cx="288032" cy="152808"/>
          </a:xfrm>
          <a:prstGeom prst="rect">
            <a:avLst/>
          </a:prstGeom>
          <a:solidFill>
            <a:srgbClr val="F7941E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7624" y="2394546"/>
            <a:ext cx="189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WSEZ INVESTORS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20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Dane\DK\Prezentacje wszystkie\WKŁA DO PREZENTACJI EDYTOWALNYCH\kola puste sza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73" y="1352392"/>
            <a:ext cx="3540360" cy="35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Dane\DK\Prezentacje wszystkie\WKŁA DO PREZENTACJI EDYTOWALNYCH\kola puste sza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32" y="3068592"/>
            <a:ext cx="3600147" cy="360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68" y="29194"/>
            <a:ext cx="8892480" cy="657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S:\Dane\Wspolny\DK\Materiały promocyjne\Inwestorzy WSSE - logo\Donaldson\donalds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97" y="3492219"/>
            <a:ext cx="1195996" cy="1325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93732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</a:t>
            </a:r>
            <a:r>
              <a:rPr lang="pl-PL" sz="2900" b="1" dirty="0"/>
              <a:t>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>
                <a:solidFill>
                  <a:schemeClr val="bg1"/>
                </a:solidFill>
              </a:rPr>
              <a:t>INVESTORS FROM BENELUX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6309" y="4154790"/>
            <a:ext cx="196107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err="1"/>
              <a:t>over</a:t>
            </a:r>
            <a:endParaRPr lang="pl-PL" sz="2200" b="1" dirty="0"/>
          </a:p>
          <a:p>
            <a:pPr algn="ctr"/>
            <a:r>
              <a:rPr lang="pl-PL" sz="3600" b="1" dirty="0" smtClean="0"/>
              <a:t>4,000</a:t>
            </a:r>
            <a:endParaRPr lang="pl-PL" sz="3600" b="1" dirty="0"/>
          </a:p>
          <a:p>
            <a:pPr algn="ctr"/>
            <a:r>
              <a:rPr lang="pl-PL" sz="2200" dirty="0" err="1"/>
              <a:t>jobs</a:t>
            </a:r>
            <a:r>
              <a:rPr lang="pl-PL" sz="2200" dirty="0"/>
              <a:t> </a:t>
            </a:r>
            <a:r>
              <a:rPr lang="pl-PL" sz="2200" dirty="0" err="1"/>
              <a:t>created</a:t>
            </a:r>
            <a:endParaRPr lang="pl-PL" sz="2200" dirty="0"/>
          </a:p>
          <a:p>
            <a:pPr algn="ctr"/>
            <a:endParaRPr lang="pl-PL" sz="2200" dirty="0"/>
          </a:p>
        </p:txBody>
      </p:sp>
      <p:pic>
        <p:nvPicPr>
          <p:cNvPr id="1029" name="Picture 5" descr="S:\Dane\Wspolny\DK\Materiały promocyjne\Inwestorzy WSSE - logo\SRG Global\SRG Global Bolesławiec F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64" y="4610706"/>
            <a:ext cx="1697798" cy="75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Dane\Wspolny\DK\Materiały promocyjne\Inwestorzy WSSE - logo\Wabco\logo-wabc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8522"/>
            <a:ext cx="1240679" cy="525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Dane\Wspolny\DK\Materiały promocyjne\Inwestorzy WSSE - logo\Wemeco logo\wemeco 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35" y="1693624"/>
            <a:ext cx="2532500" cy="32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:\Dane\Wspolny\DK\Materiały promocyjne\Inwestorzy WSSE - logo\Mondelez\Mondelez Log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6" y="2809907"/>
            <a:ext cx="2160240" cy="517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:\Dane\Wspolny\DK\Materiały promocyjne\Inwestorzy WSSE - logo\3M\3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10" y="2321468"/>
            <a:ext cx="787410" cy="41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:\Dane\Wspolny\DK\Materiały promocyjne\Inwestorzy WSSE - logo\HSV\logo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2" y="4501125"/>
            <a:ext cx="1354380" cy="632470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1036" name="Picture 12" descr="S:\Dane\Wspolny\DK\Materiały promocyjne\Inwestorzy WSSE - logo\Polish Assembly Center\Polish Assembly Center_logo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2" y="5544628"/>
            <a:ext cx="1857342" cy="665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:\Dane\Wspolny\DK\Materiały promocyjne\Inwestorzy WSSE - logo\HFG\HFG- heerema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2" y="3314375"/>
            <a:ext cx="747337" cy="91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:\Dane\Wspolny\DK\Materiały promocyjne\Inwestorzy WSSE - logo\Cosma\cosma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35" y="4924878"/>
            <a:ext cx="893943" cy="123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:\Dane\Wspolny\DK\Materiały promocyjne\Inwestorzy WSSE - logo\Aquila\LOGO_AQUILA-cmyk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74" y="5619364"/>
            <a:ext cx="14351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:\Dane\Wspolny\DK\Materiały promocyjne\Inwestorzy WSSE - logo\Umicore\6 umicore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3" y="1564061"/>
            <a:ext cx="1814112" cy="927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945449" y="2321466"/>
            <a:ext cx="22663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/>
              <a:t>total</a:t>
            </a:r>
            <a:r>
              <a:rPr lang="pl-PL" sz="2400" dirty="0"/>
              <a:t> </a:t>
            </a:r>
            <a:r>
              <a:rPr lang="pl-PL" sz="2400" dirty="0" err="1"/>
              <a:t>capital</a:t>
            </a:r>
            <a:endParaRPr lang="pl-PL" sz="2400" dirty="0"/>
          </a:p>
          <a:p>
            <a:pPr algn="ctr"/>
            <a:r>
              <a:rPr lang="pl-PL" sz="2400" dirty="0" err="1"/>
              <a:t>expenditure</a:t>
            </a:r>
            <a:r>
              <a:rPr lang="pl-PL" sz="2400" dirty="0"/>
              <a:t>:</a:t>
            </a:r>
          </a:p>
          <a:p>
            <a:pPr algn="ctr"/>
            <a:r>
              <a:rPr lang="pl-PL" sz="2400" dirty="0" err="1"/>
              <a:t>o</a:t>
            </a:r>
            <a:r>
              <a:rPr lang="pl-PL" sz="2400" dirty="0" err="1" smtClean="0"/>
              <a:t>ver</a:t>
            </a:r>
            <a:r>
              <a:rPr lang="pl-PL" b="1" dirty="0" smtClean="0"/>
              <a:t> </a:t>
            </a:r>
            <a:r>
              <a:rPr lang="pl-PL" sz="3600" b="1" dirty="0" smtClean="0"/>
              <a:t>342 </a:t>
            </a:r>
            <a:r>
              <a:rPr lang="pl-PL" sz="2400" b="1" dirty="0" smtClean="0"/>
              <a:t>MLN</a:t>
            </a:r>
            <a:endParaRPr lang="pl-PL" sz="3600" b="1" dirty="0"/>
          </a:p>
          <a:p>
            <a:pPr algn="ctr"/>
            <a:r>
              <a:rPr lang="pl-PL" sz="2200" b="1" dirty="0" smtClean="0"/>
              <a:t>EUR</a:t>
            </a:r>
            <a:endParaRPr lang="pl-PL" sz="2200" b="1" dirty="0"/>
          </a:p>
        </p:txBody>
      </p:sp>
      <p:pic>
        <p:nvPicPr>
          <p:cNvPr id="1038" name="Picture 14" descr="S:\Dane\Wspolny\DK\Materiały promocyjne\Inwestorzy WSSE - logo\Tama\Tama-Logo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33" y="2913229"/>
            <a:ext cx="1456096" cy="553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9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:\Dane\DK\Prezentacje na wzór\WKŁA DO PREZENTACJI EDYTOWALNYCH\kola_seminar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90" y="1528140"/>
            <a:ext cx="4779247" cy="477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474" y="171004"/>
            <a:ext cx="8892480" cy="657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529208" y="44564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„INVEST-PARK”</a:t>
            </a:r>
            <a:br>
              <a:rPr lang="pl-PL" sz="2900" b="1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SUPPORT FOR INVESTORS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6432751" y="4027153"/>
            <a:ext cx="2219057" cy="11488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F7941E"/>
                </a:solidFill>
              </a:rPr>
              <a:t>Modern shop </a:t>
            </a:r>
            <a:r>
              <a:rPr lang="pl-PL" sz="2400" b="1" dirty="0" err="1">
                <a:solidFill>
                  <a:srgbClr val="F7941E"/>
                </a:solidFill>
              </a:rPr>
              <a:t>floor</a:t>
            </a:r>
            <a:r>
              <a:rPr lang="pl-PL" sz="2400" b="1" dirty="0">
                <a:solidFill>
                  <a:srgbClr val="F7941E"/>
                </a:solidFill>
              </a:rPr>
              <a:t> and </a:t>
            </a:r>
            <a:r>
              <a:rPr lang="pl-PL" sz="2400" b="1" dirty="0" err="1">
                <a:solidFill>
                  <a:srgbClr val="F7941E"/>
                </a:solidFill>
              </a:rPr>
              <a:t>office</a:t>
            </a:r>
            <a:r>
              <a:rPr lang="pl-PL" sz="2400" b="1" dirty="0">
                <a:solidFill>
                  <a:srgbClr val="F7941E"/>
                </a:solidFill>
              </a:rPr>
              <a:t> </a:t>
            </a:r>
            <a:r>
              <a:rPr lang="pl-PL" sz="2400" b="1" dirty="0" err="1">
                <a:solidFill>
                  <a:srgbClr val="F7941E"/>
                </a:solidFill>
              </a:rPr>
              <a:t>spaces</a:t>
            </a:r>
            <a:endParaRPr lang="pl-PL" sz="2400" b="1" dirty="0">
              <a:solidFill>
                <a:srgbClr val="F7941E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55576" y="2652592"/>
            <a:ext cx="1718498" cy="100973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rgbClr val="F7941E"/>
                </a:solidFill>
              </a:rPr>
              <a:t>Purchasing</a:t>
            </a:r>
            <a:r>
              <a:rPr lang="pl-PL" sz="2400" b="1" dirty="0">
                <a:solidFill>
                  <a:srgbClr val="F7941E"/>
                </a:solidFill>
              </a:rPr>
              <a:t> </a:t>
            </a:r>
            <a:r>
              <a:rPr lang="pl-PL" sz="2400" b="1" dirty="0" err="1">
                <a:solidFill>
                  <a:srgbClr val="F7941E"/>
                </a:solidFill>
              </a:rPr>
              <a:t>groups</a:t>
            </a:r>
            <a:endParaRPr lang="pl-PL" sz="2400" b="1" dirty="0">
              <a:solidFill>
                <a:srgbClr val="F7941E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670046" y="5527043"/>
            <a:ext cx="5836449" cy="9089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rgbClr val="F7941E"/>
                </a:solidFill>
              </a:rPr>
              <a:t>Support</a:t>
            </a:r>
            <a:r>
              <a:rPr lang="pl-PL" sz="2400" b="1" dirty="0" smtClean="0">
                <a:solidFill>
                  <a:srgbClr val="F7941E"/>
                </a:solidFill>
              </a:rPr>
              <a:t> and </a:t>
            </a:r>
            <a:r>
              <a:rPr lang="pl-PL" sz="2400" b="1" dirty="0" err="1" smtClean="0">
                <a:solidFill>
                  <a:srgbClr val="F7941E"/>
                </a:solidFill>
              </a:rPr>
              <a:t>assistance</a:t>
            </a:r>
            <a:r>
              <a:rPr lang="pl-PL" sz="2400" b="1" dirty="0" smtClean="0">
                <a:solidFill>
                  <a:srgbClr val="F7941E"/>
                </a:solidFill>
              </a:rPr>
              <a:t> </a:t>
            </a:r>
            <a:r>
              <a:rPr lang="pl-PL" sz="2400" b="1" dirty="0" err="1" smtClean="0">
                <a:solidFill>
                  <a:srgbClr val="F7941E"/>
                </a:solidFill>
              </a:rPr>
              <a:t>at</a:t>
            </a:r>
            <a:r>
              <a:rPr lang="pl-PL" sz="2400" b="1" dirty="0" smtClean="0">
                <a:solidFill>
                  <a:srgbClr val="F7941E"/>
                </a:solidFill>
              </a:rPr>
              <a:t> </a:t>
            </a:r>
            <a:r>
              <a:rPr lang="pl-PL" sz="2400" b="1" dirty="0" err="1" smtClean="0">
                <a:solidFill>
                  <a:srgbClr val="F7941E"/>
                </a:solidFill>
              </a:rPr>
              <a:t>every</a:t>
            </a:r>
            <a:r>
              <a:rPr lang="pl-PL" sz="2400" b="1" dirty="0" smtClean="0">
                <a:solidFill>
                  <a:srgbClr val="F7941E"/>
                </a:solidFill>
              </a:rPr>
              <a:t> </a:t>
            </a:r>
            <a:r>
              <a:rPr lang="pl-PL" sz="2400" b="1" dirty="0" err="1" smtClean="0">
                <a:solidFill>
                  <a:srgbClr val="F7941E"/>
                </a:solidFill>
              </a:rPr>
              <a:t>stage</a:t>
            </a:r>
            <a:r>
              <a:rPr lang="pl-PL" sz="2400" b="1" dirty="0" smtClean="0">
                <a:solidFill>
                  <a:srgbClr val="F7941E"/>
                </a:solidFill>
              </a:rPr>
              <a:t> of the investment and in </a:t>
            </a:r>
            <a:r>
              <a:rPr lang="pl-PL" sz="2400" b="1" dirty="0" err="1" smtClean="0">
                <a:solidFill>
                  <a:srgbClr val="F7941E"/>
                </a:solidFill>
              </a:rPr>
              <a:t>running</a:t>
            </a:r>
            <a:r>
              <a:rPr lang="pl-PL" sz="2400" b="1" dirty="0" smtClean="0">
                <a:solidFill>
                  <a:srgbClr val="F7941E"/>
                </a:solidFill>
              </a:rPr>
              <a:t> a business</a:t>
            </a:r>
            <a:endParaRPr lang="pl-PL" sz="2400" b="1" dirty="0">
              <a:solidFill>
                <a:srgbClr val="F7941E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755576" y="4149410"/>
            <a:ext cx="1718498" cy="90431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F7941E"/>
                </a:solidFill>
              </a:rPr>
              <a:t>HR club 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6444208" y="2457293"/>
            <a:ext cx="2157502" cy="98846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F7941E"/>
                </a:solidFill>
              </a:rPr>
              <a:t>INVEST in EDU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317755" y="1638401"/>
            <a:ext cx="4527241" cy="64807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7941E"/>
                </a:solidFill>
              </a:rPr>
              <a:t>T</a:t>
            </a:r>
            <a:r>
              <a:rPr lang="en-US" sz="2400" b="1" dirty="0" smtClean="0">
                <a:solidFill>
                  <a:srgbClr val="F7941E"/>
                </a:solidFill>
              </a:rPr>
              <a:t>raining</a:t>
            </a:r>
            <a:r>
              <a:rPr lang="pl-PL" sz="2400" b="1" dirty="0" smtClean="0">
                <a:solidFill>
                  <a:srgbClr val="F7941E"/>
                </a:solidFill>
              </a:rPr>
              <a:t> </a:t>
            </a:r>
            <a:r>
              <a:rPr lang="pl-PL" sz="2400" b="1" dirty="0" err="1">
                <a:solidFill>
                  <a:srgbClr val="F7941E"/>
                </a:solidFill>
              </a:rPr>
              <a:t>courses</a:t>
            </a:r>
            <a:r>
              <a:rPr lang="en-US" sz="2400" b="1" dirty="0">
                <a:solidFill>
                  <a:srgbClr val="F7941E"/>
                </a:solidFill>
              </a:rPr>
              <a:t> for employees </a:t>
            </a:r>
            <a:endParaRPr lang="pl-PL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9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rostokąt zaokrąglony 2051"/>
          <p:cNvSpPr/>
          <p:nvPr/>
        </p:nvSpPr>
        <p:spPr>
          <a:xfrm>
            <a:off x="395536" y="5294692"/>
            <a:ext cx="8352928" cy="1158644"/>
          </a:xfrm>
          <a:prstGeom prst="roundRect">
            <a:avLst/>
          </a:prstGeom>
          <a:solidFill>
            <a:schemeClr val="accent6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474" y="171004"/>
            <a:ext cx="8892480" cy="6570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Łącznik prosty 15"/>
          <p:cNvCxnSpPr/>
          <p:nvPr/>
        </p:nvCxnSpPr>
        <p:spPr>
          <a:xfrm flipH="1">
            <a:off x="7589409" y="1256382"/>
            <a:ext cx="1" cy="149329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S:\Dane\Users\dk9\wszystko\różne\Luksemburg\Mapa Wrześn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09" y="1713634"/>
            <a:ext cx="6148508" cy="3462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529208" y="44564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„INVEST-PARK”</a:t>
            </a:r>
            <a:br>
              <a:rPr lang="pl-PL" sz="2900" b="1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WRZESNIA ECONOMY ACTIVITY ZONE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985" y="5294692"/>
            <a:ext cx="82395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onditions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the automotive </a:t>
            </a:r>
            <a:r>
              <a:rPr lang="en-US" sz="2400" b="1" dirty="0" smtClean="0">
                <a:solidFill>
                  <a:schemeClr val="bg1"/>
                </a:solidFill>
              </a:rPr>
              <a:t>cluster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</a:rPr>
              <a:t>creation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sz="6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(VW and </a:t>
            </a:r>
            <a:r>
              <a:rPr lang="pl-PL" sz="2200" dirty="0">
                <a:solidFill>
                  <a:schemeClr val="bg1"/>
                </a:solidFill>
              </a:rPr>
              <a:t>39 </a:t>
            </a:r>
            <a:r>
              <a:rPr lang="pl-PL" sz="2200" dirty="0" err="1" smtClean="0">
                <a:solidFill>
                  <a:schemeClr val="bg1"/>
                </a:solidFill>
              </a:rPr>
              <a:t>companies</a:t>
            </a:r>
            <a:r>
              <a:rPr lang="pl-PL" sz="2200" dirty="0" smtClean="0">
                <a:solidFill>
                  <a:schemeClr val="bg1"/>
                </a:solidFill>
              </a:rPr>
              <a:t> from </a:t>
            </a:r>
            <a:r>
              <a:rPr lang="pl-PL" sz="2200" dirty="0" err="1" smtClean="0">
                <a:solidFill>
                  <a:schemeClr val="bg1"/>
                </a:solidFill>
              </a:rPr>
              <a:t>automotive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industry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2200" dirty="0" err="1" smtClean="0">
                <a:solidFill>
                  <a:schemeClr val="bg1"/>
                </a:solidFill>
              </a:rPr>
              <a:t>operating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 err="1" smtClean="0">
                <a:solidFill>
                  <a:schemeClr val="bg1"/>
                </a:solidFill>
              </a:rPr>
              <a:t>within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smtClean="0">
                <a:solidFill>
                  <a:schemeClr val="bg1"/>
                </a:solidFill>
              </a:rPr>
              <a:t>the WSEZ)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539299" y="2770797"/>
            <a:ext cx="2100222" cy="206251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95536" y="2049860"/>
            <a:ext cx="1944216" cy="2007236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4444" y="3015244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/>
              <a:t>staff</a:t>
            </a:r>
            <a:r>
              <a:rPr lang="pl-PL" sz="2400" dirty="0"/>
              <a:t> </a:t>
            </a:r>
            <a:r>
              <a:rPr lang="pl-PL" sz="2400" b="1" dirty="0" err="1"/>
              <a:t>training</a:t>
            </a:r>
            <a:r>
              <a:rPr lang="pl-PL" sz="2400" b="1" dirty="0"/>
              <a:t> </a:t>
            </a:r>
            <a:r>
              <a:rPr lang="pl-PL" sz="2400" b="1" dirty="0" err="1"/>
              <a:t>center</a:t>
            </a:r>
            <a:r>
              <a:rPr lang="pl-PL" sz="2400" b="1" dirty="0"/>
              <a:t> </a:t>
            </a:r>
            <a:r>
              <a:rPr lang="pl-PL" sz="2400" dirty="0"/>
              <a:t>for </a:t>
            </a:r>
            <a:r>
              <a:rPr lang="pl-PL" sz="2400" dirty="0" err="1"/>
              <a:t>automotive</a:t>
            </a:r>
            <a:r>
              <a:rPr lang="pl-PL" sz="2400" dirty="0"/>
              <a:t> </a:t>
            </a:r>
            <a:r>
              <a:rPr lang="pl-PL" sz="2400" dirty="0" err="1"/>
              <a:t>industry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91919" y="2255856"/>
            <a:ext cx="257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90 ha </a:t>
            </a:r>
          </a:p>
          <a:p>
            <a:pPr algn="ctr"/>
            <a:r>
              <a:rPr lang="pl-PL" sz="2400" dirty="0" smtClean="0"/>
              <a:t>of </a:t>
            </a:r>
            <a:r>
              <a:rPr lang="pl-PL" sz="2400" dirty="0" err="1" smtClean="0"/>
              <a:t>available</a:t>
            </a:r>
            <a:r>
              <a:rPr lang="pl-PL" sz="2400" dirty="0" smtClean="0"/>
              <a:t> investment </a:t>
            </a:r>
          </a:p>
          <a:p>
            <a:pPr algn="ctr"/>
            <a:r>
              <a:rPr lang="pl-PL" sz="2400" dirty="0" smtClean="0"/>
              <a:t>land</a:t>
            </a:r>
            <a:endParaRPr lang="pl-PL" dirty="0"/>
          </a:p>
        </p:txBody>
      </p:sp>
      <p:cxnSp>
        <p:nvCxnSpPr>
          <p:cNvPr id="20" name="Łącznik prosty 15"/>
          <p:cNvCxnSpPr/>
          <p:nvPr/>
        </p:nvCxnSpPr>
        <p:spPr>
          <a:xfrm>
            <a:off x="1367644" y="1532031"/>
            <a:ext cx="0" cy="51782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37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WalbrzyskaStrefaEkonomiczna\Chorzow_ppt\pdf\02_Chorzo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82713"/>
            <a:ext cx="83375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7" descr="S:\Dane\DK\LOGOTYPY Inwestorzy WSSE\YAGI\YAGI Pola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835525"/>
            <a:ext cx="11318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S:\Dane\DK\LOGOTYPY Inwestorzy WSSE\NIFCO\logo Nifc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16986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323850" y="5675313"/>
            <a:ext cx="2303463" cy="5984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2536" name="Picture 15" descr="S:\Dane\DK\LOGOTYPY Inwestorzy WSSE\Mando\Mando ne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748338"/>
            <a:ext cx="19161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Prostokąt zaokrąglony 46"/>
          <p:cNvSpPr/>
          <p:nvPr/>
        </p:nvSpPr>
        <p:spPr>
          <a:xfrm>
            <a:off x="2728913" y="5675313"/>
            <a:ext cx="2922587" cy="5984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2538" name="Picture 9" descr="S:\Dane\DK\LOGOTYPY Inwestorzy WSSE\Daicel Safety Systems\logo Daicel Safety Systems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781675"/>
            <a:ext cx="2874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rostokąt zaokrąglony 47"/>
          <p:cNvSpPr/>
          <p:nvPr/>
        </p:nvSpPr>
        <p:spPr>
          <a:xfrm>
            <a:off x="5802313" y="5672138"/>
            <a:ext cx="1277937" cy="5984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2540" name="Picture 3" descr="S:\Dane\DK\LOGOTYPY Inwestorzy WSSE\NSK\NS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819775"/>
            <a:ext cx="11699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Prostokąt zaokrąglony 48"/>
          <p:cNvSpPr/>
          <p:nvPr/>
        </p:nvSpPr>
        <p:spPr>
          <a:xfrm>
            <a:off x="7210425" y="5697538"/>
            <a:ext cx="1277938" cy="5969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22542" name="Picture 4" descr="S:\Dane\DK\LOGOTYPY Inwestorzy WSSE\AKS\AKS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807075"/>
            <a:ext cx="10795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Łącznik prosty 15"/>
          <p:cNvCxnSpPr>
            <a:endCxn id="4" idx="3"/>
          </p:cNvCxnSpPr>
          <p:nvPr/>
        </p:nvCxnSpPr>
        <p:spPr>
          <a:xfrm flipH="1">
            <a:off x="2627313" y="5970588"/>
            <a:ext cx="101600" cy="31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15"/>
          <p:cNvCxnSpPr/>
          <p:nvPr/>
        </p:nvCxnSpPr>
        <p:spPr>
          <a:xfrm>
            <a:off x="4859338" y="5199063"/>
            <a:ext cx="0" cy="4730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15"/>
          <p:cNvCxnSpPr>
            <a:stCxn id="48" idx="1"/>
          </p:cNvCxnSpPr>
          <p:nvPr/>
        </p:nvCxnSpPr>
        <p:spPr>
          <a:xfrm flipH="1">
            <a:off x="5651500" y="5970588"/>
            <a:ext cx="15081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15"/>
          <p:cNvCxnSpPr/>
          <p:nvPr/>
        </p:nvCxnSpPr>
        <p:spPr>
          <a:xfrm flipH="1" flipV="1">
            <a:off x="7080250" y="5995988"/>
            <a:ext cx="12541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"/>
          <p:cNvSpPr txBox="1">
            <a:spLocks/>
          </p:cNvSpPr>
          <p:nvPr/>
        </p:nvSpPr>
        <p:spPr>
          <a:xfrm>
            <a:off x="300339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900" b="1" dirty="0" smtClean="0"/>
              <a:t>Wałbrzych Special </a:t>
            </a:r>
            <a:r>
              <a:rPr lang="pl-PL" sz="2900" b="1" dirty="0" err="1" smtClean="0"/>
              <a:t>Economic</a:t>
            </a:r>
            <a:r>
              <a:rPr lang="pl-PL" sz="2900" b="1" dirty="0" smtClean="0"/>
              <a:t> Zone „INVEST-PARK”</a:t>
            </a:r>
            <a:br>
              <a:rPr lang="pl-PL" sz="2900" b="1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SERVICES AND MANUFACTURING HUBS IN POLAND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9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11691</TotalTime>
  <Words>268</Words>
  <Application>Microsoft Office PowerPoint</Application>
  <PresentationFormat>On-screen Show (4:3)</PresentationFormat>
  <Paragraphs>86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Slide 1</vt:lpstr>
      <vt:lpstr>Wałbrzych Special Economic Zone „INVEST-PARK” according to fDi magazine of the Financal Times group</vt:lpstr>
      <vt:lpstr>Wałbrzych Special Economic Zone „INVEST-PARK” GOOD INVESTMENTS ZONE</vt:lpstr>
      <vt:lpstr>Wałbrzych Special Economic Zone „INVEST-PARK” GOOD INVESTMENTS ZONE</vt:lpstr>
      <vt:lpstr>Wałbrzych Special Economic Zone „INVEST-PARK” GOOD INVESTMENTS ZONE</vt:lpstr>
      <vt:lpstr>Wałbrzych Special Economic Zone „INVEST-PARK” INVESTORS FROM BENELUX</vt:lpstr>
      <vt:lpstr>Wałbrzych Special Economic Zone „INVEST-PARK” SUPPORT FOR INVESTORS</vt:lpstr>
      <vt:lpstr>Wałbrzych Special Economic Zone „INVEST-PARK” WRZESNIA ECONOMY ACTIVITY ZONE</vt:lpstr>
      <vt:lpstr>Slide 9</vt:lpstr>
      <vt:lpstr>Wałbrzych Special Economic Zone „INVEST-PARK” SERVICES AND MANUFACTURING HUBS IN POLAND</vt:lpstr>
      <vt:lpstr>Slide 11</vt:lpstr>
      <vt:lpstr>LOWER SILESIA INVESTMENT AND TOURISM REGION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LED</cp:lastModifiedBy>
  <cp:revision>398</cp:revision>
  <cp:lastPrinted>2015-04-15T07:04:24Z</cp:lastPrinted>
  <dcterms:created xsi:type="dcterms:W3CDTF">2014-02-12T12:29:05Z</dcterms:created>
  <dcterms:modified xsi:type="dcterms:W3CDTF">2015-04-24T06:35:08Z</dcterms:modified>
</cp:coreProperties>
</file>