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972" r:id="rId3"/>
    <p:sldMasterId id="2147483996" r:id="rId4"/>
    <p:sldMasterId id="2147484020" r:id="rId5"/>
    <p:sldMasterId id="2147484032" r:id="rId6"/>
  </p:sldMasterIdLst>
  <p:notesMasterIdLst>
    <p:notesMasterId r:id="rId25"/>
  </p:notesMasterIdLst>
  <p:handoutMasterIdLst>
    <p:handoutMasterId r:id="rId26"/>
  </p:handoutMasterIdLst>
  <p:sldIdLst>
    <p:sldId id="386" r:id="rId7"/>
    <p:sldId id="387" r:id="rId8"/>
    <p:sldId id="391" r:id="rId9"/>
    <p:sldId id="395" r:id="rId10"/>
    <p:sldId id="390" r:id="rId11"/>
    <p:sldId id="350" r:id="rId12"/>
    <p:sldId id="374" r:id="rId13"/>
    <p:sldId id="402" r:id="rId14"/>
    <p:sldId id="403" r:id="rId15"/>
    <p:sldId id="393" r:id="rId16"/>
    <p:sldId id="394" r:id="rId17"/>
    <p:sldId id="383" r:id="rId18"/>
    <p:sldId id="384" r:id="rId19"/>
    <p:sldId id="385" r:id="rId20"/>
    <p:sldId id="400" r:id="rId21"/>
    <p:sldId id="401" r:id="rId22"/>
    <p:sldId id="270" r:id="rId23"/>
    <p:sldId id="398" r:id="rId24"/>
  </p:sldIdLst>
  <p:sldSz cx="9144000" cy="5143500" type="screen16x9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BFF"/>
    <a:srgbClr val="CDEFFA"/>
    <a:srgbClr val="E4F1F7"/>
    <a:srgbClr val="E5F3F7"/>
    <a:srgbClr val="FF3300"/>
    <a:srgbClr val="FAD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764" autoAdjust="0"/>
  </p:normalViewPr>
  <p:slideViewPr>
    <p:cSldViewPr>
      <p:cViewPr>
        <p:scale>
          <a:sx n="100" d="100"/>
          <a:sy n="100" d="100"/>
        </p:scale>
        <p:origin x="-1092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2665839264458"/>
          <c:y val="3.4335875984251966E-2"/>
          <c:w val="0.85471834553329451"/>
          <c:h val="0.7148307086614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cat>
            <c:numRef>
              <c:f>Arkusz1!$A$2:$A$9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14756</c:v>
                </c:pt>
                <c:pt idx="1">
                  <c:v>18893</c:v>
                </c:pt>
                <c:pt idx="2">
                  <c:v>20844</c:v>
                </c:pt>
                <c:pt idx="3">
                  <c:v>23248</c:v>
                </c:pt>
                <c:pt idx="4">
                  <c:v>24450</c:v>
                </c:pt>
                <c:pt idx="5">
                  <c:v>25925</c:v>
                </c:pt>
                <c:pt idx="6">
                  <c:v>28882</c:v>
                </c:pt>
                <c:pt idx="7">
                  <c:v>32230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752000"/>
        <c:axId val="34753536"/>
      </c:barChart>
      <c:catAx>
        <c:axId val="347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9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pPr>
            <a:endParaRPr lang="pl-PL"/>
          </a:p>
        </c:txPr>
        <c:crossAx val="34753536"/>
        <c:crosses val="autoZero"/>
        <c:auto val="1"/>
        <c:lblAlgn val="ctr"/>
        <c:lblOffset val="100"/>
        <c:noMultiLvlLbl val="0"/>
      </c:catAx>
      <c:valAx>
        <c:axId val="34753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7520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2665839264458"/>
          <c:y val="3.4335875984251966E-2"/>
          <c:w val="0.85471834553329451"/>
          <c:h val="0.7148307086614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cat>
            <c:numRef>
              <c:f>Arkusz1!$A$2:$A$9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0.97</c:v>
                </c:pt>
                <c:pt idx="1">
                  <c:v>1.45</c:v>
                </c:pt>
                <c:pt idx="2">
                  <c:v>1.79</c:v>
                </c:pt>
                <c:pt idx="3">
                  <c:v>2.0499999999999998</c:v>
                </c:pt>
                <c:pt idx="4">
                  <c:v>2.2999999999999998</c:v>
                </c:pt>
                <c:pt idx="5">
                  <c:v>2.5</c:v>
                </c:pt>
                <c:pt idx="6">
                  <c:v>2.7</c:v>
                </c:pt>
                <c:pt idx="7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815360"/>
        <c:axId val="34837632"/>
      </c:barChart>
      <c:catAx>
        <c:axId val="3481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9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pPr>
            <a:endParaRPr lang="pl-PL"/>
          </a:p>
        </c:txPr>
        <c:crossAx val="34837632"/>
        <c:crosses val="autoZero"/>
        <c:auto val="1"/>
        <c:lblAlgn val="ctr"/>
        <c:lblOffset val="100"/>
        <c:noMultiLvlLbl val="0"/>
      </c:catAx>
      <c:valAx>
        <c:axId val="34837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153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5A283-6B16-4A37-B153-871A75E9CF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BF9624B-EF22-44EF-8E72-FC6CA9AEBCED}">
      <dgm:prSet phldrT="[Tekst]" custT="1"/>
      <dgm:spPr>
        <a:solidFill>
          <a:srgbClr val="00B0F0"/>
        </a:solidFill>
      </dgm:spPr>
      <dgm:t>
        <a:bodyPr/>
        <a:lstStyle/>
        <a:p>
          <a:pPr algn="ctr" rtl="0"/>
          <a:r>
            <a:rPr lang="pl-PL" sz="16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ROP IS A DOCUMENT REGULATING THE USAGE OF THE UNION FUNDS IN POLAND.</a:t>
          </a:r>
          <a:br>
            <a:rPr lang="pl-PL" sz="16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</a:br>
          <a:r>
            <a:rPr lang="en-US" sz="16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THERE ARE 16 PROGRAMMES IN POLAND</a:t>
          </a:r>
          <a:r>
            <a:rPr lang="pl-PL" sz="16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 – </a:t>
          </a:r>
          <a:r>
            <a:rPr lang="en-US" sz="16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SEPARATE FOR EACH </a:t>
          </a:r>
          <a:r>
            <a:rPr lang="pl-PL" sz="16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REGION</a:t>
          </a:r>
          <a:endParaRPr lang="pl-PL" sz="1600" b="0" dirty="0" smtClean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1C74B84-259A-4AFC-8741-3A09F12CEBD9}" type="parTrans" cxnId="{539D417F-B6B5-4AEC-8AAB-E3534E9AAAE5}">
      <dgm:prSet/>
      <dgm:spPr/>
      <dgm:t>
        <a:bodyPr/>
        <a:lstStyle/>
        <a:p>
          <a:pPr algn="ctr"/>
          <a:endParaRPr lang="pl-PL" sz="1400" b="0" dirty="0"/>
        </a:p>
      </dgm:t>
    </dgm:pt>
    <dgm:pt modelId="{0477C02E-DDE6-4DD6-AAF5-CEFE67A62B45}" type="sibTrans" cxnId="{539D417F-B6B5-4AEC-8AAB-E3534E9AAAE5}">
      <dgm:prSet/>
      <dgm:spPr/>
      <dgm:t>
        <a:bodyPr/>
        <a:lstStyle/>
        <a:p>
          <a:pPr algn="ctr"/>
          <a:endParaRPr lang="pl-PL" sz="1400" b="0" dirty="0"/>
        </a:p>
      </dgm:t>
    </dgm:pt>
    <dgm:pt modelId="{B1DC9A92-4575-47ED-822F-28D161CFC60D}">
      <dgm:prSet phldrT="[Tekst]" custT="1"/>
      <dgm:spPr>
        <a:solidFill>
          <a:srgbClr val="00B0F0"/>
        </a:solidFill>
      </dgm:spPr>
      <dgm:t>
        <a:bodyPr/>
        <a:lstStyle/>
        <a:p>
          <a:pPr algn="ctr" rtl="0"/>
          <a:r>
            <a:rPr lang="pl-PL" sz="1600" b="0" dirty="0" smtClean="0">
              <a:latin typeface="Arial Narrow" panose="020B0606020202030204" pitchFamily="34" charset="0"/>
            </a:rPr>
            <a:t>ROP COOEXISTS WITH OTHER EU PROGRAMMES AND </a:t>
          </a:r>
          <a:r>
            <a:rPr lang="pl-PL" sz="1600" dirty="0" smtClean="0">
              <a:latin typeface="Arial Narrow" pitchFamily="34" charset="0"/>
            </a:rPr>
            <a:t>IMPLEMENTS</a:t>
          </a:r>
          <a:r>
            <a:rPr lang="pl-PL" sz="1600" b="0" dirty="0" smtClean="0">
              <a:latin typeface="Arial Narrow" panose="020B0606020202030204" pitchFamily="34" charset="0"/>
            </a:rPr>
            <a:t> EUROPEAN POLICY </a:t>
          </a:r>
          <a:br>
            <a:rPr lang="pl-PL" sz="1600" b="0" dirty="0" smtClean="0">
              <a:latin typeface="Arial Narrow" panose="020B0606020202030204" pitchFamily="34" charset="0"/>
            </a:rPr>
          </a:br>
          <a:r>
            <a:rPr lang="pl-PL" sz="1600" b="0" dirty="0" smtClean="0">
              <a:latin typeface="Arial Narrow" panose="020B0606020202030204" pitchFamily="34" charset="0"/>
            </a:rPr>
            <a:t>IN POLAND</a:t>
          </a:r>
          <a:endParaRPr lang="pl-PL" sz="1600" b="0" dirty="0">
            <a:latin typeface="Arial Narrow" panose="020B0606020202030204" pitchFamily="34" charset="0"/>
          </a:endParaRPr>
        </a:p>
      </dgm:t>
    </dgm:pt>
    <dgm:pt modelId="{738E3F12-8358-4E13-BC02-CEFCB1B592C6}" type="parTrans" cxnId="{91950610-C6D4-4202-8805-06637D93A217}">
      <dgm:prSet/>
      <dgm:spPr/>
      <dgm:t>
        <a:bodyPr/>
        <a:lstStyle/>
        <a:p>
          <a:pPr algn="ctr"/>
          <a:endParaRPr lang="pl-PL" sz="1400" b="0" dirty="0"/>
        </a:p>
      </dgm:t>
    </dgm:pt>
    <dgm:pt modelId="{F4C384DD-232E-4BDE-80D6-121DE2999E73}" type="sibTrans" cxnId="{91950610-C6D4-4202-8805-06637D93A217}">
      <dgm:prSet/>
      <dgm:spPr/>
      <dgm:t>
        <a:bodyPr/>
        <a:lstStyle/>
        <a:p>
          <a:pPr algn="ctr"/>
          <a:endParaRPr lang="pl-PL" sz="1400" b="0" dirty="0"/>
        </a:p>
      </dgm:t>
    </dgm:pt>
    <dgm:pt modelId="{F317F1A4-27E0-4BC2-BC87-BCB5F1E67577}">
      <dgm:prSet phldrT="[Tekst]" custT="1"/>
      <dgm:spPr>
        <a:solidFill>
          <a:srgbClr val="00B0F0"/>
        </a:solidFill>
      </dgm:spPr>
      <dgm:t>
        <a:bodyPr/>
        <a:lstStyle/>
        <a:p>
          <a:pPr algn="ctr" rtl="0"/>
          <a:r>
            <a:rPr lang="pl-PL" sz="1600" b="0" dirty="0" smtClean="0">
              <a:latin typeface="Arial Narrow" panose="020B0606020202030204" pitchFamily="34" charset="0"/>
            </a:rPr>
            <a:t>ROP IS FINANCED FROM THE EUROPEAN REGIONAL DEVELOPMENT FUND </a:t>
          </a:r>
          <a:br>
            <a:rPr lang="pl-PL" sz="1600" b="0" dirty="0" smtClean="0">
              <a:latin typeface="Arial Narrow" panose="020B0606020202030204" pitchFamily="34" charset="0"/>
            </a:rPr>
          </a:br>
          <a:r>
            <a:rPr lang="pl-PL" sz="1600" b="0" dirty="0" smtClean="0">
              <a:latin typeface="Arial Narrow" panose="020B0606020202030204" pitchFamily="34" charset="0"/>
            </a:rPr>
            <a:t>AND EUROPEAN SOCIAL FUND</a:t>
          </a:r>
          <a:endParaRPr lang="pl-PL" sz="1600" b="0" dirty="0">
            <a:latin typeface="Arial Narrow" panose="020B0606020202030204" pitchFamily="34" charset="0"/>
          </a:endParaRPr>
        </a:p>
      </dgm:t>
    </dgm:pt>
    <dgm:pt modelId="{A8D0837C-592D-4512-BFF0-172E7EF17317}" type="parTrans" cxnId="{65729608-AFE7-4F0A-BF4A-C867C7362C2B}">
      <dgm:prSet/>
      <dgm:spPr/>
      <dgm:t>
        <a:bodyPr/>
        <a:lstStyle/>
        <a:p>
          <a:pPr algn="ctr"/>
          <a:endParaRPr lang="pl-PL" sz="1400" b="0" dirty="0"/>
        </a:p>
      </dgm:t>
    </dgm:pt>
    <dgm:pt modelId="{4FFCC8D7-65E8-47CE-BBBA-422A60501053}" type="sibTrans" cxnId="{65729608-AFE7-4F0A-BF4A-C867C7362C2B}">
      <dgm:prSet/>
      <dgm:spPr/>
      <dgm:t>
        <a:bodyPr/>
        <a:lstStyle/>
        <a:p>
          <a:pPr algn="ctr"/>
          <a:endParaRPr lang="pl-PL" sz="1400" b="0" dirty="0"/>
        </a:p>
      </dgm:t>
    </dgm:pt>
    <dgm:pt modelId="{ECD9D513-A9C1-47E3-8B95-C3A0821A7FBE}">
      <dgm:prSet phldrT="[Tekst]" custT="1"/>
      <dgm:spPr>
        <a:solidFill>
          <a:srgbClr val="00B0F0"/>
        </a:solidFill>
      </dgm:spPr>
      <dgm:t>
        <a:bodyPr/>
        <a:lstStyle/>
        <a:p>
          <a:pPr algn="ctr" rtl="0"/>
          <a:r>
            <a:rPr lang="pl-PL" sz="1600" b="0" dirty="0" smtClean="0">
              <a:latin typeface="Arial Narrow" panose="020B0606020202030204" pitchFamily="34" charset="0"/>
            </a:rPr>
            <a:t>THE MAIN OBJECTIVE OF ROP IS ECONOMIC GROWTH AND EMPLOYMENT </a:t>
          </a:r>
          <a:br>
            <a:rPr lang="pl-PL" sz="1600" b="0" dirty="0" smtClean="0">
              <a:latin typeface="Arial Narrow" panose="020B0606020202030204" pitchFamily="34" charset="0"/>
            </a:rPr>
          </a:br>
          <a:r>
            <a:rPr lang="pl-PL" sz="1600" b="0" dirty="0" smtClean="0">
              <a:latin typeface="Arial Narrow" panose="020B0606020202030204" pitchFamily="34" charset="0"/>
            </a:rPr>
            <a:t>IN EACH REGION</a:t>
          </a:r>
        </a:p>
      </dgm:t>
    </dgm:pt>
    <dgm:pt modelId="{C6FDBCFA-0647-46B4-973E-E2086D0468A5}" type="parTrans" cxnId="{D1BB59DF-08D3-4CF0-A79E-FC8260C91C54}">
      <dgm:prSet/>
      <dgm:spPr/>
      <dgm:t>
        <a:bodyPr/>
        <a:lstStyle/>
        <a:p>
          <a:pPr algn="ctr"/>
          <a:endParaRPr lang="pl-PL" sz="1400" b="0" dirty="0"/>
        </a:p>
      </dgm:t>
    </dgm:pt>
    <dgm:pt modelId="{491D340C-D96B-4329-8CFF-C043BEE2B6AD}" type="sibTrans" cxnId="{D1BB59DF-08D3-4CF0-A79E-FC8260C91C54}">
      <dgm:prSet/>
      <dgm:spPr/>
      <dgm:t>
        <a:bodyPr/>
        <a:lstStyle/>
        <a:p>
          <a:pPr algn="ctr"/>
          <a:endParaRPr lang="pl-PL" sz="1400" b="0" dirty="0"/>
        </a:p>
      </dgm:t>
    </dgm:pt>
    <dgm:pt modelId="{27DDD74D-78F5-499F-B4BC-0FD8E6606DFE}">
      <dgm:prSet phldrT="[Tekst]" custT="1"/>
      <dgm:spPr>
        <a:solidFill>
          <a:srgbClr val="00B0F0"/>
        </a:solidFill>
      </dgm:spPr>
      <dgm:t>
        <a:bodyPr/>
        <a:lstStyle/>
        <a:p>
          <a:pPr algn="ctr" rtl="0"/>
          <a:r>
            <a:rPr lang="pl-PL" sz="1600" b="0" dirty="0" smtClean="0">
              <a:latin typeface="Arial Narrow" panose="020B0606020202030204" pitchFamily="34" charset="0"/>
            </a:rPr>
            <a:t>MAIN AREAS OF SUPPORT: </a:t>
          </a:r>
        </a:p>
        <a:p>
          <a:pPr algn="ctr" rtl="0"/>
          <a:r>
            <a:rPr lang="en-US" sz="1600" dirty="0" smtClean="0">
              <a:latin typeface="Arial Narrow" pitchFamily="34" charset="0"/>
            </a:rPr>
            <a:t>RESEARCH</a:t>
          </a:r>
          <a:r>
            <a:rPr lang="pl-PL" sz="1600" dirty="0" smtClean="0">
              <a:latin typeface="Arial Narrow" pitchFamily="34" charset="0"/>
            </a:rPr>
            <a:t>;</a:t>
          </a:r>
          <a:r>
            <a:rPr lang="en-US" sz="1600" dirty="0" smtClean="0">
              <a:latin typeface="Arial Narrow" pitchFamily="34" charset="0"/>
            </a:rPr>
            <a:t> DEVELOPMENT</a:t>
          </a:r>
          <a:r>
            <a:rPr lang="pl-PL" sz="1600" dirty="0" smtClean="0">
              <a:latin typeface="Arial Narrow" pitchFamily="34" charset="0"/>
            </a:rPr>
            <a:t>; INNOVATIVE AND COMPETITIVE ECONOMY; EMPLOYMENT AND </a:t>
          </a:r>
          <a:r>
            <a:rPr lang="en-US" sz="1600" dirty="0" smtClean="0">
              <a:latin typeface="Arial Narrow" pitchFamily="34" charset="0"/>
            </a:rPr>
            <a:t>R</a:t>
          </a:r>
          <a:r>
            <a:rPr lang="pl-PL" sz="1600" dirty="0" smtClean="0">
              <a:latin typeface="Arial Narrow" pitchFamily="34" charset="0"/>
            </a:rPr>
            <a:t>A</a:t>
          </a:r>
          <a:r>
            <a:rPr lang="en-US" sz="1600" dirty="0" smtClean="0">
              <a:latin typeface="Arial Narrow" pitchFamily="34" charset="0"/>
            </a:rPr>
            <a:t>ISING</a:t>
          </a:r>
          <a:r>
            <a:rPr lang="pl-PL" sz="1600" dirty="0" smtClean="0">
              <a:latin typeface="Arial Narrow" pitchFamily="34" charset="0"/>
            </a:rPr>
            <a:t> OF</a:t>
          </a:r>
          <a:r>
            <a:rPr lang="en-US" sz="1600" dirty="0" smtClean="0">
              <a:latin typeface="Arial Narrow" pitchFamily="34" charset="0"/>
            </a:rPr>
            <a:t> THE QUALIFICATIONS OF WORKERS</a:t>
          </a:r>
          <a:r>
            <a:rPr lang="pl-PL" sz="1600" b="0" dirty="0" smtClean="0">
              <a:latin typeface="Arial Narrow" panose="020B0606020202030204" pitchFamily="34" charset="0"/>
            </a:rPr>
            <a:t> </a:t>
          </a:r>
        </a:p>
      </dgm:t>
    </dgm:pt>
    <dgm:pt modelId="{35AE49C8-5603-4F0B-BF22-369D0DF1E88D}" type="parTrans" cxnId="{37A01C6A-C738-4357-9259-B0BE286CAA2E}">
      <dgm:prSet/>
      <dgm:spPr/>
      <dgm:t>
        <a:bodyPr/>
        <a:lstStyle/>
        <a:p>
          <a:pPr algn="ctr"/>
          <a:endParaRPr lang="pl-PL" sz="1600" b="0" dirty="0"/>
        </a:p>
      </dgm:t>
    </dgm:pt>
    <dgm:pt modelId="{06E86364-72A4-4D7A-BDF7-DC589FE828C1}" type="sibTrans" cxnId="{37A01C6A-C738-4357-9259-B0BE286CAA2E}">
      <dgm:prSet/>
      <dgm:spPr/>
      <dgm:t>
        <a:bodyPr/>
        <a:lstStyle/>
        <a:p>
          <a:pPr algn="ctr"/>
          <a:endParaRPr lang="pl-PL" sz="1600" b="0" dirty="0"/>
        </a:p>
      </dgm:t>
    </dgm:pt>
    <dgm:pt modelId="{10852AFC-AE17-4E62-86DB-64A4935CAC40}" type="pres">
      <dgm:prSet presAssocID="{ED15A283-6B16-4A37-B153-871A75E9CF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1D4C0E7-3BB6-4D62-BEB1-E58E7D50FA9F}" type="pres">
      <dgm:prSet presAssocID="{BBF9624B-EF22-44EF-8E72-FC6CA9AEBCED}" presName="parentText" presStyleLbl="node1" presStyleIdx="0" presStyleCnt="5" custScaleY="80972" custLinFactNeighborX="-284" custLinFactNeighborY="-22837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14842E98-B1E8-4DBA-B37E-A4451F85465D}" type="pres">
      <dgm:prSet presAssocID="{0477C02E-DDE6-4DD6-AAF5-CEFE67A62B45}" presName="spacer" presStyleCnt="0"/>
      <dgm:spPr/>
    </dgm:pt>
    <dgm:pt modelId="{3504B213-4B1E-42FD-AAAA-6F7D90433480}" type="pres">
      <dgm:prSet presAssocID="{B1DC9A92-4575-47ED-822F-28D161CFC60D}" presName="parentText" presStyleLbl="node1" presStyleIdx="1" presStyleCnt="5" custScaleY="80972" custLinFactNeighborY="-7387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91273FCC-BF94-4EC8-8778-D78138F9EA89}" type="pres">
      <dgm:prSet presAssocID="{F4C384DD-232E-4BDE-80D6-121DE2999E73}" presName="spacer" presStyleCnt="0"/>
      <dgm:spPr/>
    </dgm:pt>
    <dgm:pt modelId="{7F5F3E07-CBC1-43A6-B3DD-828814C3BBB9}" type="pres">
      <dgm:prSet presAssocID="{F317F1A4-27E0-4BC2-BC87-BCB5F1E67577}" presName="parentText" presStyleLbl="node1" presStyleIdx="2" presStyleCnt="5" custScaleY="80972" custLinFactY="-5591" custLinFactNeighborY="-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CEE20CA4-274E-470F-B20B-60EF8E6BFBEC}" type="pres">
      <dgm:prSet presAssocID="{4FFCC8D7-65E8-47CE-BBBA-422A60501053}" presName="spacer" presStyleCnt="0"/>
      <dgm:spPr/>
    </dgm:pt>
    <dgm:pt modelId="{8794EBD0-FE86-4004-821B-B1C2B502566C}" type="pres">
      <dgm:prSet presAssocID="{ECD9D513-A9C1-47E3-8B95-C3A0821A7FBE}" presName="parentText" presStyleLbl="node1" presStyleIdx="3" presStyleCnt="5" custScaleY="80972" custLinFactY="-14965" custLinFactNeighborY="-1000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3C4666E7-1694-4372-86F9-346E00947019}" type="pres">
      <dgm:prSet presAssocID="{491D340C-D96B-4329-8CFF-C043BEE2B6AD}" presName="spacer" presStyleCnt="0"/>
      <dgm:spPr/>
    </dgm:pt>
    <dgm:pt modelId="{A223A981-CBD7-4EA2-897C-4CFECA58561A}" type="pres">
      <dgm:prSet presAssocID="{27DDD74D-78F5-499F-B4BC-0FD8E6606DFE}" presName="parentText" presStyleLbl="node1" presStyleIdx="4" presStyleCnt="5" custScaleY="114199" custLinFactY="-24339" custLinFactNeighborX="9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729608-AFE7-4F0A-BF4A-C867C7362C2B}" srcId="{ED15A283-6B16-4A37-B153-871A75E9CFD2}" destId="{F317F1A4-27E0-4BC2-BC87-BCB5F1E67577}" srcOrd="2" destOrd="0" parTransId="{A8D0837C-592D-4512-BFF0-172E7EF17317}" sibTransId="{4FFCC8D7-65E8-47CE-BBBA-422A60501053}"/>
    <dgm:cxn modelId="{539D417F-B6B5-4AEC-8AAB-E3534E9AAAE5}" srcId="{ED15A283-6B16-4A37-B153-871A75E9CFD2}" destId="{BBF9624B-EF22-44EF-8E72-FC6CA9AEBCED}" srcOrd="0" destOrd="0" parTransId="{61C74B84-259A-4AFC-8741-3A09F12CEBD9}" sibTransId="{0477C02E-DDE6-4DD6-AAF5-CEFE67A62B45}"/>
    <dgm:cxn modelId="{60692733-5E42-4B19-83B6-D6AF7342D818}" type="presOf" srcId="{BBF9624B-EF22-44EF-8E72-FC6CA9AEBCED}" destId="{71D4C0E7-3BB6-4D62-BEB1-E58E7D50FA9F}" srcOrd="0" destOrd="0" presId="urn:microsoft.com/office/officeart/2005/8/layout/vList2"/>
    <dgm:cxn modelId="{41A8E89D-0A28-4A73-9DE7-3133CC5D8C72}" type="presOf" srcId="{B1DC9A92-4575-47ED-822F-28D161CFC60D}" destId="{3504B213-4B1E-42FD-AAAA-6F7D90433480}" srcOrd="0" destOrd="0" presId="urn:microsoft.com/office/officeart/2005/8/layout/vList2"/>
    <dgm:cxn modelId="{36D7973F-1ADC-44E9-970A-48FD07D1C50C}" type="presOf" srcId="{27DDD74D-78F5-499F-B4BC-0FD8E6606DFE}" destId="{A223A981-CBD7-4EA2-897C-4CFECA58561A}" srcOrd="0" destOrd="0" presId="urn:microsoft.com/office/officeart/2005/8/layout/vList2"/>
    <dgm:cxn modelId="{9F865E2B-2778-462A-ABB2-2D115F1A4567}" type="presOf" srcId="{ED15A283-6B16-4A37-B153-871A75E9CFD2}" destId="{10852AFC-AE17-4E62-86DB-64A4935CAC40}" srcOrd="0" destOrd="0" presId="urn:microsoft.com/office/officeart/2005/8/layout/vList2"/>
    <dgm:cxn modelId="{D1BB59DF-08D3-4CF0-A79E-FC8260C91C54}" srcId="{ED15A283-6B16-4A37-B153-871A75E9CFD2}" destId="{ECD9D513-A9C1-47E3-8B95-C3A0821A7FBE}" srcOrd="3" destOrd="0" parTransId="{C6FDBCFA-0647-46B4-973E-E2086D0468A5}" sibTransId="{491D340C-D96B-4329-8CFF-C043BEE2B6AD}"/>
    <dgm:cxn modelId="{A60022E2-FC02-434E-9BDF-442F0E97135A}" type="presOf" srcId="{ECD9D513-A9C1-47E3-8B95-C3A0821A7FBE}" destId="{8794EBD0-FE86-4004-821B-B1C2B502566C}" srcOrd="0" destOrd="0" presId="urn:microsoft.com/office/officeart/2005/8/layout/vList2"/>
    <dgm:cxn modelId="{37A01C6A-C738-4357-9259-B0BE286CAA2E}" srcId="{ED15A283-6B16-4A37-B153-871A75E9CFD2}" destId="{27DDD74D-78F5-499F-B4BC-0FD8E6606DFE}" srcOrd="4" destOrd="0" parTransId="{35AE49C8-5603-4F0B-BF22-369D0DF1E88D}" sibTransId="{06E86364-72A4-4D7A-BDF7-DC589FE828C1}"/>
    <dgm:cxn modelId="{4A793248-FA61-4BFE-8D50-08DEF5D6DF3F}" type="presOf" srcId="{F317F1A4-27E0-4BC2-BC87-BCB5F1E67577}" destId="{7F5F3E07-CBC1-43A6-B3DD-828814C3BBB9}" srcOrd="0" destOrd="0" presId="urn:microsoft.com/office/officeart/2005/8/layout/vList2"/>
    <dgm:cxn modelId="{91950610-C6D4-4202-8805-06637D93A217}" srcId="{ED15A283-6B16-4A37-B153-871A75E9CFD2}" destId="{B1DC9A92-4575-47ED-822F-28D161CFC60D}" srcOrd="1" destOrd="0" parTransId="{738E3F12-8358-4E13-BC02-CEFCB1B592C6}" sibTransId="{F4C384DD-232E-4BDE-80D6-121DE2999E73}"/>
    <dgm:cxn modelId="{5DC1F563-0D47-48B0-9E80-C17B6A30B4C8}" type="presParOf" srcId="{10852AFC-AE17-4E62-86DB-64A4935CAC40}" destId="{71D4C0E7-3BB6-4D62-BEB1-E58E7D50FA9F}" srcOrd="0" destOrd="0" presId="urn:microsoft.com/office/officeart/2005/8/layout/vList2"/>
    <dgm:cxn modelId="{6DBBBB56-5E2C-4BF9-8BDE-B5EFCDD2F09F}" type="presParOf" srcId="{10852AFC-AE17-4E62-86DB-64A4935CAC40}" destId="{14842E98-B1E8-4DBA-B37E-A4451F85465D}" srcOrd="1" destOrd="0" presId="urn:microsoft.com/office/officeart/2005/8/layout/vList2"/>
    <dgm:cxn modelId="{333940A1-A0FB-4AB1-A1AE-F46BE139BC57}" type="presParOf" srcId="{10852AFC-AE17-4E62-86DB-64A4935CAC40}" destId="{3504B213-4B1E-42FD-AAAA-6F7D90433480}" srcOrd="2" destOrd="0" presId="urn:microsoft.com/office/officeart/2005/8/layout/vList2"/>
    <dgm:cxn modelId="{E2113E09-266E-4C01-91C1-841DBC229626}" type="presParOf" srcId="{10852AFC-AE17-4E62-86DB-64A4935CAC40}" destId="{91273FCC-BF94-4EC8-8778-D78138F9EA89}" srcOrd="3" destOrd="0" presId="urn:microsoft.com/office/officeart/2005/8/layout/vList2"/>
    <dgm:cxn modelId="{F2B56D22-0AB8-40EB-AAA6-0999CE988245}" type="presParOf" srcId="{10852AFC-AE17-4E62-86DB-64A4935CAC40}" destId="{7F5F3E07-CBC1-43A6-B3DD-828814C3BBB9}" srcOrd="4" destOrd="0" presId="urn:microsoft.com/office/officeart/2005/8/layout/vList2"/>
    <dgm:cxn modelId="{C1D70053-1A4D-4AD6-9411-2470463B1DAC}" type="presParOf" srcId="{10852AFC-AE17-4E62-86DB-64A4935CAC40}" destId="{CEE20CA4-274E-470F-B20B-60EF8E6BFBEC}" srcOrd="5" destOrd="0" presId="urn:microsoft.com/office/officeart/2005/8/layout/vList2"/>
    <dgm:cxn modelId="{04D7FB9D-07CE-415F-A63A-1594B6A859F2}" type="presParOf" srcId="{10852AFC-AE17-4E62-86DB-64A4935CAC40}" destId="{8794EBD0-FE86-4004-821B-B1C2B502566C}" srcOrd="6" destOrd="0" presId="urn:microsoft.com/office/officeart/2005/8/layout/vList2"/>
    <dgm:cxn modelId="{6683CF9B-A35B-45F6-A076-0D069ED5721E}" type="presParOf" srcId="{10852AFC-AE17-4E62-86DB-64A4935CAC40}" destId="{3C4666E7-1694-4372-86F9-346E00947019}" srcOrd="7" destOrd="0" presId="urn:microsoft.com/office/officeart/2005/8/layout/vList2"/>
    <dgm:cxn modelId="{F12C9D1A-C567-4C6F-A08E-13152490910E}" type="presParOf" srcId="{10852AFC-AE17-4E62-86DB-64A4935CAC40}" destId="{A223A981-CBD7-4EA2-897C-4CFECA5856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F40F2-7B28-4844-8E1F-F479C91D7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102BF9F-E768-42F0-ACA5-B80F1B41E5A0}">
      <dgm:prSet phldrT="[Tekst]" custT="1"/>
      <dgm:spPr>
        <a:solidFill>
          <a:srgbClr val="00B2D4"/>
        </a:solidFill>
        <a:ln w="53975" cap="rnd">
          <a:solidFill>
            <a:srgbClr val="00B2D4"/>
          </a:solidFill>
        </a:ln>
      </dgm:spPr>
      <dgm:t>
        <a:bodyPr/>
        <a:lstStyle/>
        <a:p>
          <a:pPr algn="ctr"/>
          <a:r>
            <a:rPr lang="pl-PL" sz="1200" b="0" dirty="0" smtClean="0">
              <a:latin typeface="Arial Narrow" pitchFamily="34" charset="0"/>
            </a:rPr>
            <a:t>                      IT/BPO        </a:t>
          </a:r>
          <a:endParaRPr lang="pl-PL" sz="1200" b="0" dirty="0">
            <a:latin typeface="Arial Narrow" pitchFamily="34" charset="0"/>
          </a:endParaRPr>
        </a:p>
      </dgm:t>
    </dgm:pt>
    <dgm:pt modelId="{7FC53EF5-F96E-4E9E-AA8D-3696EFD31FE3}" type="parTrans" cxnId="{4CCC96F9-813B-45BB-A5D5-7FC9D7A0083B}">
      <dgm:prSet/>
      <dgm:spPr/>
      <dgm:t>
        <a:bodyPr/>
        <a:lstStyle/>
        <a:p>
          <a:endParaRPr lang="pl-PL" sz="2000" b="0">
            <a:latin typeface="Arial Narrow" pitchFamily="34" charset="0"/>
          </a:endParaRPr>
        </a:p>
      </dgm:t>
    </dgm:pt>
    <dgm:pt modelId="{0598383B-C7C0-4F76-9E22-F28CA2BC22D9}" type="sibTrans" cxnId="{4CCC96F9-813B-45BB-A5D5-7FC9D7A0083B}">
      <dgm:prSet/>
      <dgm:spPr/>
      <dgm:t>
        <a:bodyPr/>
        <a:lstStyle/>
        <a:p>
          <a:endParaRPr lang="pl-PL" sz="2000" b="0">
            <a:latin typeface="Arial Narrow" pitchFamily="34" charset="0"/>
          </a:endParaRPr>
        </a:p>
      </dgm:t>
    </dgm:pt>
    <dgm:pt modelId="{9178140D-CA7B-437E-9D3F-3BD8FFD839C9}">
      <dgm:prSet phldrT="[Tekst]" custT="1"/>
      <dgm:spPr>
        <a:solidFill>
          <a:srgbClr val="00B2D4"/>
        </a:solidFill>
        <a:ln w="53975" cap="rnd">
          <a:solidFill>
            <a:srgbClr val="00B2D4"/>
          </a:solidFill>
        </a:ln>
      </dgm:spPr>
      <dgm:t>
        <a:bodyPr/>
        <a:lstStyle/>
        <a:p>
          <a:pPr algn="ctr"/>
          <a:r>
            <a:rPr lang="pl-PL" sz="1200" b="0" dirty="0" smtClean="0">
              <a:latin typeface="Arial Narrow" pitchFamily="34" charset="0"/>
            </a:rPr>
            <a:t>                       PHARMACEUTICS</a:t>
          </a:r>
          <a:br>
            <a:rPr lang="pl-PL" sz="1200" b="0" dirty="0" smtClean="0">
              <a:latin typeface="Arial Narrow" pitchFamily="34" charset="0"/>
            </a:rPr>
          </a:br>
          <a:r>
            <a:rPr lang="pl-PL" sz="1200" b="0" dirty="0" smtClean="0">
              <a:latin typeface="Arial Narrow" pitchFamily="34" charset="0"/>
            </a:rPr>
            <a:t>                       &amp; COSMETICS</a:t>
          </a:r>
          <a:endParaRPr lang="pl-PL" sz="1200" b="0" dirty="0">
            <a:latin typeface="Arial Narrow" pitchFamily="34" charset="0"/>
          </a:endParaRPr>
        </a:p>
      </dgm:t>
    </dgm:pt>
    <dgm:pt modelId="{78373192-BA70-4990-810A-612E5C7591C9}" type="parTrans" cxnId="{D3C0BE7E-2008-45F2-9F30-D8DC8C7D9C85}">
      <dgm:prSet/>
      <dgm:spPr/>
      <dgm:t>
        <a:bodyPr/>
        <a:lstStyle/>
        <a:p>
          <a:endParaRPr lang="pl-PL" sz="2000" b="0">
            <a:latin typeface="Arial Narrow" pitchFamily="34" charset="0"/>
          </a:endParaRPr>
        </a:p>
      </dgm:t>
    </dgm:pt>
    <dgm:pt modelId="{CD0CB95C-BA3B-45D9-A7AF-F1DA3731FB97}" type="sibTrans" cxnId="{D3C0BE7E-2008-45F2-9F30-D8DC8C7D9C85}">
      <dgm:prSet/>
      <dgm:spPr/>
      <dgm:t>
        <a:bodyPr/>
        <a:lstStyle/>
        <a:p>
          <a:endParaRPr lang="pl-PL" sz="2000" b="0">
            <a:latin typeface="Arial Narrow" pitchFamily="34" charset="0"/>
          </a:endParaRPr>
        </a:p>
      </dgm:t>
    </dgm:pt>
    <dgm:pt modelId="{84DE49A3-F898-4192-AEE9-0B2DB6A3C2B4}">
      <dgm:prSet phldrT="[Tekst]" custT="1"/>
      <dgm:spPr>
        <a:solidFill>
          <a:srgbClr val="00B2D4"/>
        </a:solidFill>
        <a:ln w="53975" cap="rnd">
          <a:solidFill>
            <a:srgbClr val="00B2D4"/>
          </a:solidFill>
        </a:ln>
      </dgm:spPr>
      <dgm:t>
        <a:bodyPr/>
        <a:lstStyle/>
        <a:p>
          <a:pPr algn="ctr"/>
          <a:r>
            <a:rPr lang="pl-PL" sz="1200" b="0" dirty="0" smtClean="0">
              <a:solidFill>
                <a:schemeClr val="bg1"/>
              </a:solidFill>
              <a:latin typeface="Arial Narrow" pitchFamily="34" charset="0"/>
            </a:rPr>
            <a:t>                      PACKAGING</a:t>
          </a:r>
        </a:p>
      </dgm:t>
    </dgm:pt>
    <dgm:pt modelId="{B57AA741-1BD5-4397-918B-E2DFDD631056}" type="parTrans" cxnId="{605C8520-840F-433D-BF73-C55C67D8381A}">
      <dgm:prSet/>
      <dgm:spPr/>
      <dgm:t>
        <a:bodyPr/>
        <a:lstStyle/>
        <a:p>
          <a:endParaRPr lang="pl-PL" sz="2000" b="0"/>
        </a:p>
      </dgm:t>
    </dgm:pt>
    <dgm:pt modelId="{0062657D-7807-42A2-BA38-DA7453052011}" type="sibTrans" cxnId="{605C8520-840F-433D-BF73-C55C67D8381A}">
      <dgm:prSet/>
      <dgm:spPr/>
      <dgm:t>
        <a:bodyPr/>
        <a:lstStyle/>
        <a:p>
          <a:endParaRPr lang="pl-PL" sz="2000" b="0"/>
        </a:p>
      </dgm:t>
    </dgm:pt>
    <dgm:pt modelId="{FF8AE02E-98F5-43C5-8C3D-7038A001F1FF}">
      <dgm:prSet custT="1"/>
      <dgm:spPr>
        <a:solidFill>
          <a:srgbClr val="00B2D4"/>
        </a:solidFill>
        <a:ln w="53975" cap="rnd">
          <a:solidFill>
            <a:srgbClr val="00B2D4"/>
          </a:solidFill>
        </a:ln>
      </dgm:spPr>
      <dgm:t>
        <a:bodyPr/>
        <a:lstStyle/>
        <a:p>
          <a:pPr algn="ctr"/>
          <a:r>
            <a:rPr lang="pl-PL" sz="1200" b="0" dirty="0" smtClean="0">
              <a:latin typeface="Arial Narrow" pitchFamily="34" charset="0"/>
            </a:rPr>
            <a:t>                     HOUSEHOLD </a:t>
          </a:r>
          <a:br>
            <a:rPr lang="pl-PL" sz="1200" b="0" dirty="0" smtClean="0">
              <a:latin typeface="Arial Narrow" pitchFamily="34" charset="0"/>
            </a:rPr>
          </a:br>
          <a:r>
            <a:rPr lang="pl-PL" sz="1200" b="0" dirty="0" smtClean="0">
              <a:latin typeface="Arial Narrow" pitchFamily="34" charset="0"/>
            </a:rPr>
            <a:t>                      APPLIANCES/</a:t>
          </a:r>
          <a:br>
            <a:rPr lang="pl-PL" sz="1200" b="0" dirty="0" smtClean="0">
              <a:latin typeface="Arial Narrow" pitchFamily="34" charset="0"/>
            </a:rPr>
          </a:br>
          <a:r>
            <a:rPr lang="pl-PL" sz="1200" b="0" dirty="0" smtClean="0">
              <a:latin typeface="Arial Narrow" pitchFamily="34" charset="0"/>
            </a:rPr>
            <a:t>                       ELECTRO-</a:t>
          </a:r>
          <a:br>
            <a:rPr lang="pl-PL" sz="1200" b="0" dirty="0" smtClean="0">
              <a:latin typeface="Arial Narrow" pitchFamily="34" charset="0"/>
            </a:rPr>
          </a:br>
          <a:r>
            <a:rPr lang="pl-PL" sz="1200" b="0" dirty="0" smtClean="0">
              <a:latin typeface="Arial Narrow" pitchFamily="34" charset="0"/>
            </a:rPr>
            <a:t>                      ENGINEERING</a:t>
          </a:r>
          <a:endParaRPr lang="pl-PL" sz="1400" b="0" dirty="0" smtClean="0">
            <a:latin typeface="Arial Narrow" pitchFamily="34" charset="0"/>
          </a:endParaRPr>
        </a:p>
      </dgm:t>
    </dgm:pt>
    <dgm:pt modelId="{2790369E-9B90-4BE1-BCE9-01CA5F7535DC}" type="parTrans" cxnId="{8A8E4229-D128-4F46-AEF8-5941718338E2}">
      <dgm:prSet/>
      <dgm:spPr/>
      <dgm:t>
        <a:bodyPr/>
        <a:lstStyle/>
        <a:p>
          <a:endParaRPr lang="pl-PL" sz="2000" b="0"/>
        </a:p>
      </dgm:t>
    </dgm:pt>
    <dgm:pt modelId="{94BC2F3C-A777-41C0-938A-3A97040FBC69}" type="sibTrans" cxnId="{8A8E4229-D128-4F46-AEF8-5941718338E2}">
      <dgm:prSet/>
      <dgm:spPr/>
      <dgm:t>
        <a:bodyPr/>
        <a:lstStyle/>
        <a:p>
          <a:endParaRPr lang="pl-PL" sz="2000" b="0"/>
        </a:p>
      </dgm:t>
    </dgm:pt>
    <dgm:pt modelId="{978B6B8C-A757-4624-AE5D-B1A29A3A7A34}">
      <dgm:prSet phldrT="[Tekst]" custT="1"/>
      <dgm:spPr>
        <a:solidFill>
          <a:srgbClr val="00B2D4"/>
        </a:solidFill>
        <a:ln w="53975" cap="rnd">
          <a:solidFill>
            <a:srgbClr val="00B2D4"/>
          </a:solidFill>
        </a:ln>
      </dgm:spPr>
      <dgm:t>
        <a:bodyPr/>
        <a:lstStyle/>
        <a:p>
          <a:pPr algn="ctr"/>
          <a:r>
            <a:rPr lang="pl-PL" sz="1200" b="0" dirty="0" smtClean="0">
              <a:solidFill>
                <a:schemeClr val="bg1"/>
              </a:solidFill>
              <a:latin typeface="Arial Narrow" pitchFamily="34" charset="0"/>
            </a:rPr>
            <a:t>BELGIUM INVESTORS</a:t>
          </a:r>
        </a:p>
      </dgm:t>
    </dgm:pt>
    <dgm:pt modelId="{713EB10D-1FF8-4971-939B-F696A368BB54}" type="parTrans" cxnId="{27E23C93-C42F-4FBA-8BDE-72B4BDEC77BA}">
      <dgm:prSet/>
      <dgm:spPr/>
      <dgm:t>
        <a:bodyPr/>
        <a:lstStyle/>
        <a:p>
          <a:endParaRPr lang="pl-PL" sz="2000" b="0"/>
        </a:p>
      </dgm:t>
    </dgm:pt>
    <dgm:pt modelId="{EB836A9A-38E2-420F-82F4-D7C6206EFDBA}" type="sibTrans" cxnId="{27E23C93-C42F-4FBA-8BDE-72B4BDEC77BA}">
      <dgm:prSet/>
      <dgm:spPr/>
      <dgm:t>
        <a:bodyPr/>
        <a:lstStyle/>
        <a:p>
          <a:endParaRPr lang="pl-PL" sz="2000" b="0"/>
        </a:p>
      </dgm:t>
    </dgm:pt>
    <dgm:pt modelId="{8879B2D9-F6E2-4D91-9B15-B133E529A491}" type="pres">
      <dgm:prSet presAssocID="{393F40F2-7B28-4844-8E1F-F479C91D7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F4A456-220F-429C-BFBE-F99AD4B1DC42}" type="pres">
      <dgm:prSet presAssocID="{5102BF9F-E768-42F0-ACA5-B80F1B41E5A0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5B22A8D-6212-4C7F-A514-F54EC3ABEC5D}" type="pres">
      <dgm:prSet presAssocID="{0598383B-C7C0-4F76-9E22-F28CA2BC22D9}" presName="spacer" presStyleCnt="0"/>
      <dgm:spPr/>
    </dgm:pt>
    <dgm:pt modelId="{51931FD5-0C66-417F-9250-00FFF6076C0C}" type="pres">
      <dgm:prSet presAssocID="{9178140D-CA7B-437E-9D3F-3BD8FFD839C9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590113A-5360-4AB9-8B08-810EA49FEF7F}" type="pres">
      <dgm:prSet presAssocID="{CD0CB95C-BA3B-45D9-A7AF-F1DA3731FB97}" presName="spacer" presStyleCnt="0"/>
      <dgm:spPr/>
    </dgm:pt>
    <dgm:pt modelId="{30E8A003-0BC8-4D2D-93A6-0719921B69E5}" type="pres">
      <dgm:prSet presAssocID="{FF8AE02E-98F5-43C5-8C3D-7038A001F1FF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1F1A82F-BF19-4E5F-9D5F-D95DB28C2236}" type="pres">
      <dgm:prSet presAssocID="{94BC2F3C-A777-41C0-938A-3A97040FBC69}" presName="spacer" presStyleCnt="0"/>
      <dgm:spPr/>
    </dgm:pt>
    <dgm:pt modelId="{C67902D0-FCDD-4663-ABA4-48F559735D5F}" type="pres">
      <dgm:prSet presAssocID="{84DE49A3-F898-4192-AEE9-0B2DB6A3C2B4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C582314C-8D19-4C57-8FF0-A7314688C0A0}" type="pres">
      <dgm:prSet presAssocID="{0062657D-7807-42A2-BA38-DA7453052011}" presName="spacer" presStyleCnt="0"/>
      <dgm:spPr/>
    </dgm:pt>
    <dgm:pt modelId="{3E1770B5-EFAB-4188-B6E1-78EA76F7DE02}" type="pres">
      <dgm:prSet presAssocID="{978B6B8C-A757-4624-AE5D-B1A29A3A7A34}" presName="parentText" presStyleLbl="node1" presStyleIdx="4" presStyleCnt="5" custLinFactNeighborX="-938" custLinFactNeighborY="-625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4CCC96F9-813B-45BB-A5D5-7FC9D7A0083B}" srcId="{393F40F2-7B28-4844-8E1F-F479C91D7CDB}" destId="{5102BF9F-E768-42F0-ACA5-B80F1B41E5A0}" srcOrd="0" destOrd="0" parTransId="{7FC53EF5-F96E-4E9E-AA8D-3696EFD31FE3}" sibTransId="{0598383B-C7C0-4F76-9E22-F28CA2BC22D9}"/>
    <dgm:cxn modelId="{2B6D839B-1705-4CB6-8786-588A1AFFB203}" type="presOf" srcId="{978B6B8C-A757-4624-AE5D-B1A29A3A7A34}" destId="{3E1770B5-EFAB-4188-B6E1-78EA76F7DE02}" srcOrd="0" destOrd="0" presId="urn:microsoft.com/office/officeart/2005/8/layout/vList2"/>
    <dgm:cxn modelId="{27E23C93-C42F-4FBA-8BDE-72B4BDEC77BA}" srcId="{393F40F2-7B28-4844-8E1F-F479C91D7CDB}" destId="{978B6B8C-A757-4624-AE5D-B1A29A3A7A34}" srcOrd="4" destOrd="0" parTransId="{713EB10D-1FF8-4971-939B-F696A368BB54}" sibTransId="{EB836A9A-38E2-420F-82F4-D7C6206EFDBA}"/>
    <dgm:cxn modelId="{93A51B48-DCF5-4BFA-B858-FC574643F46B}" type="presOf" srcId="{FF8AE02E-98F5-43C5-8C3D-7038A001F1FF}" destId="{30E8A003-0BC8-4D2D-93A6-0719921B69E5}" srcOrd="0" destOrd="0" presId="urn:microsoft.com/office/officeart/2005/8/layout/vList2"/>
    <dgm:cxn modelId="{2D6F1132-9544-4AE3-B8CB-DB28A0153AA9}" type="presOf" srcId="{5102BF9F-E768-42F0-ACA5-B80F1B41E5A0}" destId="{F1F4A456-220F-429C-BFBE-F99AD4B1DC42}" srcOrd="0" destOrd="0" presId="urn:microsoft.com/office/officeart/2005/8/layout/vList2"/>
    <dgm:cxn modelId="{314AF91A-CC77-4D83-B605-D815E0AC73AA}" type="presOf" srcId="{84DE49A3-F898-4192-AEE9-0B2DB6A3C2B4}" destId="{C67902D0-FCDD-4663-ABA4-48F559735D5F}" srcOrd="0" destOrd="0" presId="urn:microsoft.com/office/officeart/2005/8/layout/vList2"/>
    <dgm:cxn modelId="{98987AA6-0BA4-47E8-B05A-F467E167A859}" type="presOf" srcId="{393F40F2-7B28-4844-8E1F-F479C91D7CDB}" destId="{8879B2D9-F6E2-4D91-9B15-B133E529A491}" srcOrd="0" destOrd="0" presId="urn:microsoft.com/office/officeart/2005/8/layout/vList2"/>
    <dgm:cxn modelId="{D3C0BE7E-2008-45F2-9F30-D8DC8C7D9C85}" srcId="{393F40F2-7B28-4844-8E1F-F479C91D7CDB}" destId="{9178140D-CA7B-437E-9D3F-3BD8FFD839C9}" srcOrd="1" destOrd="0" parTransId="{78373192-BA70-4990-810A-612E5C7591C9}" sibTransId="{CD0CB95C-BA3B-45D9-A7AF-F1DA3731FB97}"/>
    <dgm:cxn modelId="{8A8E4229-D128-4F46-AEF8-5941718338E2}" srcId="{393F40F2-7B28-4844-8E1F-F479C91D7CDB}" destId="{FF8AE02E-98F5-43C5-8C3D-7038A001F1FF}" srcOrd="2" destOrd="0" parTransId="{2790369E-9B90-4BE1-BCE9-01CA5F7535DC}" sibTransId="{94BC2F3C-A777-41C0-938A-3A97040FBC69}"/>
    <dgm:cxn modelId="{62A8BD8C-1DE5-44A9-B9E2-8877231D5537}" type="presOf" srcId="{9178140D-CA7B-437E-9D3F-3BD8FFD839C9}" destId="{51931FD5-0C66-417F-9250-00FFF6076C0C}" srcOrd="0" destOrd="0" presId="urn:microsoft.com/office/officeart/2005/8/layout/vList2"/>
    <dgm:cxn modelId="{605C8520-840F-433D-BF73-C55C67D8381A}" srcId="{393F40F2-7B28-4844-8E1F-F479C91D7CDB}" destId="{84DE49A3-F898-4192-AEE9-0B2DB6A3C2B4}" srcOrd="3" destOrd="0" parTransId="{B57AA741-1BD5-4397-918B-E2DFDD631056}" sibTransId="{0062657D-7807-42A2-BA38-DA7453052011}"/>
    <dgm:cxn modelId="{646F779A-4578-4E9B-93F0-02309F59858B}" type="presParOf" srcId="{8879B2D9-F6E2-4D91-9B15-B133E529A491}" destId="{F1F4A456-220F-429C-BFBE-F99AD4B1DC42}" srcOrd="0" destOrd="0" presId="urn:microsoft.com/office/officeart/2005/8/layout/vList2"/>
    <dgm:cxn modelId="{98BBC3C3-7EFD-46A0-97ED-9C50D18E314D}" type="presParOf" srcId="{8879B2D9-F6E2-4D91-9B15-B133E529A491}" destId="{35B22A8D-6212-4C7F-A514-F54EC3ABEC5D}" srcOrd="1" destOrd="0" presId="urn:microsoft.com/office/officeart/2005/8/layout/vList2"/>
    <dgm:cxn modelId="{9C8924C9-6DD1-4769-856C-FD16D6073A11}" type="presParOf" srcId="{8879B2D9-F6E2-4D91-9B15-B133E529A491}" destId="{51931FD5-0C66-417F-9250-00FFF6076C0C}" srcOrd="2" destOrd="0" presId="urn:microsoft.com/office/officeart/2005/8/layout/vList2"/>
    <dgm:cxn modelId="{B8D13118-AA51-4654-A11B-EC508BDEFC39}" type="presParOf" srcId="{8879B2D9-F6E2-4D91-9B15-B133E529A491}" destId="{1590113A-5360-4AB9-8B08-810EA49FEF7F}" srcOrd="3" destOrd="0" presId="urn:microsoft.com/office/officeart/2005/8/layout/vList2"/>
    <dgm:cxn modelId="{60028EF4-7432-489E-B9E7-5C5322D41F86}" type="presParOf" srcId="{8879B2D9-F6E2-4D91-9B15-B133E529A491}" destId="{30E8A003-0BC8-4D2D-93A6-0719921B69E5}" srcOrd="4" destOrd="0" presId="urn:microsoft.com/office/officeart/2005/8/layout/vList2"/>
    <dgm:cxn modelId="{A45B9ED1-1948-4B36-94C2-CB99B395A65D}" type="presParOf" srcId="{8879B2D9-F6E2-4D91-9B15-B133E529A491}" destId="{11F1A82F-BF19-4E5F-9D5F-D95DB28C2236}" srcOrd="5" destOrd="0" presId="urn:microsoft.com/office/officeart/2005/8/layout/vList2"/>
    <dgm:cxn modelId="{A31B2B30-3FD4-4E39-87C4-C6AD9D94E615}" type="presParOf" srcId="{8879B2D9-F6E2-4D91-9B15-B133E529A491}" destId="{C67902D0-FCDD-4663-ABA4-48F559735D5F}" srcOrd="6" destOrd="0" presId="urn:microsoft.com/office/officeart/2005/8/layout/vList2"/>
    <dgm:cxn modelId="{44B9F712-BFD0-4444-9395-BA4B5BFFF14F}" type="presParOf" srcId="{8879B2D9-F6E2-4D91-9B15-B133E529A491}" destId="{C582314C-8D19-4C57-8FF0-A7314688C0A0}" srcOrd="7" destOrd="0" presId="urn:microsoft.com/office/officeart/2005/8/layout/vList2"/>
    <dgm:cxn modelId="{38872634-1096-44CC-8D59-C62313E533E0}" type="presParOf" srcId="{8879B2D9-F6E2-4D91-9B15-B133E529A491}" destId="{3E1770B5-EFAB-4188-B6E1-78EA76F7DE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4C0E7-3BB6-4D62-BEB1-E58E7D50FA9F}">
      <dsp:nvSpPr>
        <dsp:cNvPr id="0" name=""/>
        <dsp:cNvSpPr/>
      </dsp:nvSpPr>
      <dsp:spPr>
        <a:xfrm>
          <a:off x="0" y="0"/>
          <a:ext cx="8172908" cy="63307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ROP IS A DOCUMENT REGULATING THE USAGE OF THE UNION FUNDS IN POLAND.</a:t>
          </a:r>
          <a:br>
            <a:rPr lang="pl-PL" sz="1600" kern="12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</a:br>
          <a:r>
            <a:rPr lang="en-US" sz="1600" kern="12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THERE ARE 16 PROGRAMMES IN POLAND</a:t>
          </a:r>
          <a:r>
            <a:rPr lang="pl-PL" sz="1600" kern="12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 – </a:t>
          </a:r>
          <a:r>
            <a:rPr lang="en-US" sz="1600" kern="12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SEPARATE FOR EACH </a:t>
          </a:r>
          <a:r>
            <a:rPr lang="pl-PL" sz="1600" kern="1200" dirty="0" smtClean="0">
              <a:solidFill>
                <a:schemeClr val="bg1"/>
              </a:solidFill>
              <a:latin typeface="Arial Narrow" pitchFamily="34" charset="0"/>
              <a:ea typeface="SimSun" pitchFamily="2" charset="-122"/>
            </a:rPr>
            <a:t>REGION</a:t>
          </a:r>
          <a:endParaRPr lang="pl-PL" sz="1600" b="0" kern="1200" dirty="0" smtClean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0904" y="30904"/>
        <a:ext cx="8111100" cy="571265"/>
      </dsp:txXfrm>
    </dsp:sp>
    <dsp:sp modelId="{3504B213-4B1E-42FD-AAAA-6F7D90433480}">
      <dsp:nvSpPr>
        <dsp:cNvPr id="0" name=""/>
        <dsp:cNvSpPr/>
      </dsp:nvSpPr>
      <dsp:spPr>
        <a:xfrm>
          <a:off x="0" y="635951"/>
          <a:ext cx="8172908" cy="63307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Arial Narrow" panose="020B0606020202030204" pitchFamily="34" charset="0"/>
            </a:rPr>
            <a:t>ROP COOEXISTS WITH OTHER EU PROGRAMMES AND </a:t>
          </a:r>
          <a:r>
            <a:rPr lang="pl-PL" sz="1600" kern="1200" dirty="0" smtClean="0">
              <a:latin typeface="Arial Narrow" pitchFamily="34" charset="0"/>
            </a:rPr>
            <a:t>IMPLEMENTS</a:t>
          </a:r>
          <a:r>
            <a:rPr lang="pl-PL" sz="1600" b="0" kern="1200" dirty="0" smtClean="0">
              <a:latin typeface="Arial Narrow" panose="020B0606020202030204" pitchFamily="34" charset="0"/>
            </a:rPr>
            <a:t> EUROPEAN POLICY </a:t>
          </a:r>
          <a:br>
            <a:rPr lang="pl-PL" sz="1600" b="0" kern="1200" dirty="0" smtClean="0">
              <a:latin typeface="Arial Narrow" panose="020B0606020202030204" pitchFamily="34" charset="0"/>
            </a:rPr>
          </a:br>
          <a:r>
            <a:rPr lang="pl-PL" sz="1600" b="0" kern="1200" dirty="0" smtClean="0">
              <a:latin typeface="Arial Narrow" panose="020B0606020202030204" pitchFamily="34" charset="0"/>
            </a:rPr>
            <a:t>IN POLAND</a:t>
          </a:r>
          <a:endParaRPr lang="pl-PL" sz="1600" b="0" kern="1200" dirty="0">
            <a:latin typeface="Arial Narrow" panose="020B0606020202030204" pitchFamily="34" charset="0"/>
          </a:endParaRPr>
        </a:p>
      </dsp:txBody>
      <dsp:txXfrm>
        <a:off x="30904" y="666855"/>
        <a:ext cx="8111100" cy="571265"/>
      </dsp:txXfrm>
    </dsp:sp>
    <dsp:sp modelId="{7F5F3E07-CBC1-43A6-B3DD-828814C3BBB9}">
      <dsp:nvSpPr>
        <dsp:cNvPr id="0" name=""/>
        <dsp:cNvSpPr/>
      </dsp:nvSpPr>
      <dsp:spPr>
        <a:xfrm>
          <a:off x="0" y="1230724"/>
          <a:ext cx="8172908" cy="63307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Arial Narrow" panose="020B0606020202030204" pitchFamily="34" charset="0"/>
            </a:rPr>
            <a:t>ROP IS FINANCED FROM THE EUROPEAN REGIONAL DEVELOPMENT FUND </a:t>
          </a:r>
          <a:br>
            <a:rPr lang="pl-PL" sz="1600" b="0" kern="1200" dirty="0" smtClean="0">
              <a:latin typeface="Arial Narrow" panose="020B0606020202030204" pitchFamily="34" charset="0"/>
            </a:rPr>
          </a:br>
          <a:r>
            <a:rPr lang="pl-PL" sz="1600" b="0" kern="1200" dirty="0" smtClean="0">
              <a:latin typeface="Arial Narrow" panose="020B0606020202030204" pitchFamily="34" charset="0"/>
            </a:rPr>
            <a:t>AND EUROPEAN SOCIAL FUND</a:t>
          </a:r>
          <a:endParaRPr lang="pl-PL" sz="1600" b="0" kern="1200" dirty="0">
            <a:latin typeface="Arial Narrow" panose="020B0606020202030204" pitchFamily="34" charset="0"/>
          </a:endParaRPr>
        </a:p>
      </dsp:txBody>
      <dsp:txXfrm>
        <a:off x="30904" y="1261628"/>
        <a:ext cx="8111100" cy="571265"/>
      </dsp:txXfrm>
    </dsp:sp>
    <dsp:sp modelId="{8794EBD0-FE86-4004-821B-B1C2B502566C}">
      <dsp:nvSpPr>
        <dsp:cNvPr id="0" name=""/>
        <dsp:cNvSpPr/>
      </dsp:nvSpPr>
      <dsp:spPr>
        <a:xfrm>
          <a:off x="0" y="1797834"/>
          <a:ext cx="8172908" cy="63307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Arial Narrow" panose="020B0606020202030204" pitchFamily="34" charset="0"/>
            </a:rPr>
            <a:t>THE MAIN OBJECTIVE OF ROP IS ECONOMIC GROWTH AND EMPLOYMENT </a:t>
          </a:r>
          <a:br>
            <a:rPr lang="pl-PL" sz="1600" b="0" kern="1200" dirty="0" smtClean="0">
              <a:latin typeface="Arial Narrow" panose="020B0606020202030204" pitchFamily="34" charset="0"/>
            </a:rPr>
          </a:br>
          <a:r>
            <a:rPr lang="pl-PL" sz="1600" b="0" kern="1200" dirty="0" smtClean="0">
              <a:latin typeface="Arial Narrow" panose="020B0606020202030204" pitchFamily="34" charset="0"/>
            </a:rPr>
            <a:t>IN EACH REGION</a:t>
          </a:r>
        </a:p>
      </dsp:txBody>
      <dsp:txXfrm>
        <a:off x="30904" y="1828738"/>
        <a:ext cx="8111100" cy="571265"/>
      </dsp:txXfrm>
    </dsp:sp>
    <dsp:sp modelId="{A223A981-CBD7-4EA2-897C-4CFECA58561A}">
      <dsp:nvSpPr>
        <dsp:cNvPr id="0" name=""/>
        <dsp:cNvSpPr/>
      </dsp:nvSpPr>
      <dsp:spPr>
        <a:xfrm>
          <a:off x="0" y="2364944"/>
          <a:ext cx="8172908" cy="89285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Arial Narrow" panose="020B0606020202030204" pitchFamily="34" charset="0"/>
            </a:rPr>
            <a:t>MAIN AREAS OF SUPPORT: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Narrow" pitchFamily="34" charset="0"/>
            </a:rPr>
            <a:t>RESEARCH</a:t>
          </a:r>
          <a:r>
            <a:rPr lang="pl-PL" sz="1600" kern="1200" dirty="0" smtClean="0">
              <a:latin typeface="Arial Narrow" pitchFamily="34" charset="0"/>
            </a:rPr>
            <a:t>;</a:t>
          </a:r>
          <a:r>
            <a:rPr lang="en-US" sz="1600" kern="1200" dirty="0" smtClean="0">
              <a:latin typeface="Arial Narrow" pitchFamily="34" charset="0"/>
            </a:rPr>
            <a:t> DEVELOPMENT</a:t>
          </a:r>
          <a:r>
            <a:rPr lang="pl-PL" sz="1600" kern="1200" dirty="0" smtClean="0">
              <a:latin typeface="Arial Narrow" pitchFamily="34" charset="0"/>
            </a:rPr>
            <a:t>; INNOVATIVE AND COMPETITIVE ECONOMY; EMPLOYMENT AND </a:t>
          </a:r>
          <a:r>
            <a:rPr lang="en-US" sz="1600" kern="1200" dirty="0" smtClean="0">
              <a:latin typeface="Arial Narrow" pitchFamily="34" charset="0"/>
            </a:rPr>
            <a:t>R</a:t>
          </a:r>
          <a:r>
            <a:rPr lang="pl-PL" sz="1600" kern="1200" dirty="0" smtClean="0">
              <a:latin typeface="Arial Narrow" pitchFamily="34" charset="0"/>
            </a:rPr>
            <a:t>A</a:t>
          </a:r>
          <a:r>
            <a:rPr lang="en-US" sz="1600" kern="1200" dirty="0" smtClean="0">
              <a:latin typeface="Arial Narrow" pitchFamily="34" charset="0"/>
            </a:rPr>
            <a:t>ISING</a:t>
          </a:r>
          <a:r>
            <a:rPr lang="pl-PL" sz="1600" kern="1200" dirty="0" smtClean="0">
              <a:latin typeface="Arial Narrow" pitchFamily="34" charset="0"/>
            </a:rPr>
            <a:t> OF</a:t>
          </a:r>
          <a:r>
            <a:rPr lang="en-US" sz="1600" kern="1200" dirty="0" smtClean="0">
              <a:latin typeface="Arial Narrow" pitchFamily="34" charset="0"/>
            </a:rPr>
            <a:t> THE QUALIFICATIONS OF WORKERS</a:t>
          </a:r>
          <a:r>
            <a:rPr lang="pl-PL" sz="1600" b="0" kern="1200" dirty="0" smtClean="0">
              <a:latin typeface="Arial Narrow" panose="020B0606020202030204" pitchFamily="34" charset="0"/>
            </a:rPr>
            <a:t> </a:t>
          </a:r>
        </a:p>
      </dsp:txBody>
      <dsp:txXfrm>
        <a:off x="43586" y="2408530"/>
        <a:ext cx="8085736" cy="805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4A456-220F-429C-BFBE-F99AD4B1DC42}">
      <dsp:nvSpPr>
        <dsp:cNvPr id="0" name=""/>
        <dsp:cNvSpPr/>
      </dsp:nvSpPr>
      <dsp:spPr>
        <a:xfrm>
          <a:off x="0" y="51724"/>
          <a:ext cx="2068836" cy="730080"/>
        </a:xfrm>
        <a:prstGeom prst="rect">
          <a:avLst/>
        </a:prstGeom>
        <a:solidFill>
          <a:srgbClr val="00B2D4"/>
        </a:solidFill>
        <a:ln w="53975" cap="rnd" cmpd="sng" algn="ctr">
          <a:solidFill>
            <a:srgbClr val="00B2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latin typeface="Arial Narrow" pitchFamily="34" charset="0"/>
            </a:rPr>
            <a:t>                      IT/BPO        </a:t>
          </a:r>
          <a:endParaRPr lang="pl-PL" sz="1200" b="0" kern="1200" dirty="0">
            <a:latin typeface="Arial Narrow" pitchFamily="34" charset="0"/>
          </a:endParaRPr>
        </a:p>
      </dsp:txBody>
      <dsp:txXfrm>
        <a:off x="0" y="51724"/>
        <a:ext cx="2068836" cy="730080"/>
      </dsp:txXfrm>
    </dsp:sp>
    <dsp:sp modelId="{51931FD5-0C66-417F-9250-00FFF6076C0C}">
      <dsp:nvSpPr>
        <dsp:cNvPr id="0" name=""/>
        <dsp:cNvSpPr/>
      </dsp:nvSpPr>
      <dsp:spPr>
        <a:xfrm>
          <a:off x="0" y="894124"/>
          <a:ext cx="2068836" cy="730080"/>
        </a:xfrm>
        <a:prstGeom prst="rect">
          <a:avLst/>
        </a:prstGeom>
        <a:solidFill>
          <a:srgbClr val="00B2D4"/>
        </a:solidFill>
        <a:ln w="53975" cap="rnd" cmpd="sng" algn="ctr">
          <a:solidFill>
            <a:srgbClr val="00B2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latin typeface="Arial Narrow" pitchFamily="34" charset="0"/>
            </a:rPr>
            <a:t>                       PHARMACEUTICS</a:t>
          </a:r>
          <a:br>
            <a:rPr lang="pl-PL" sz="1200" b="0" kern="1200" dirty="0" smtClean="0">
              <a:latin typeface="Arial Narrow" pitchFamily="34" charset="0"/>
            </a:rPr>
          </a:br>
          <a:r>
            <a:rPr lang="pl-PL" sz="1200" b="0" kern="1200" dirty="0" smtClean="0">
              <a:latin typeface="Arial Narrow" pitchFamily="34" charset="0"/>
            </a:rPr>
            <a:t>                       &amp; COSMETICS</a:t>
          </a:r>
          <a:endParaRPr lang="pl-PL" sz="1200" b="0" kern="1200" dirty="0">
            <a:latin typeface="Arial Narrow" pitchFamily="34" charset="0"/>
          </a:endParaRPr>
        </a:p>
      </dsp:txBody>
      <dsp:txXfrm>
        <a:off x="0" y="894124"/>
        <a:ext cx="2068836" cy="730080"/>
      </dsp:txXfrm>
    </dsp:sp>
    <dsp:sp modelId="{30E8A003-0BC8-4D2D-93A6-0719921B69E5}">
      <dsp:nvSpPr>
        <dsp:cNvPr id="0" name=""/>
        <dsp:cNvSpPr/>
      </dsp:nvSpPr>
      <dsp:spPr>
        <a:xfrm>
          <a:off x="0" y="1736524"/>
          <a:ext cx="2068836" cy="730080"/>
        </a:xfrm>
        <a:prstGeom prst="rect">
          <a:avLst/>
        </a:prstGeom>
        <a:solidFill>
          <a:srgbClr val="00B2D4"/>
        </a:solidFill>
        <a:ln w="53975" cap="rnd" cmpd="sng" algn="ctr">
          <a:solidFill>
            <a:srgbClr val="00B2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latin typeface="Arial Narrow" pitchFamily="34" charset="0"/>
            </a:rPr>
            <a:t>                     HOUSEHOLD </a:t>
          </a:r>
          <a:br>
            <a:rPr lang="pl-PL" sz="1200" b="0" kern="1200" dirty="0" smtClean="0">
              <a:latin typeface="Arial Narrow" pitchFamily="34" charset="0"/>
            </a:rPr>
          </a:br>
          <a:r>
            <a:rPr lang="pl-PL" sz="1200" b="0" kern="1200" dirty="0" smtClean="0">
              <a:latin typeface="Arial Narrow" pitchFamily="34" charset="0"/>
            </a:rPr>
            <a:t>                      APPLIANCES/</a:t>
          </a:r>
          <a:br>
            <a:rPr lang="pl-PL" sz="1200" b="0" kern="1200" dirty="0" smtClean="0">
              <a:latin typeface="Arial Narrow" pitchFamily="34" charset="0"/>
            </a:rPr>
          </a:br>
          <a:r>
            <a:rPr lang="pl-PL" sz="1200" b="0" kern="1200" dirty="0" smtClean="0">
              <a:latin typeface="Arial Narrow" pitchFamily="34" charset="0"/>
            </a:rPr>
            <a:t>                       ELECTRO-</a:t>
          </a:r>
          <a:br>
            <a:rPr lang="pl-PL" sz="1200" b="0" kern="1200" dirty="0" smtClean="0">
              <a:latin typeface="Arial Narrow" pitchFamily="34" charset="0"/>
            </a:rPr>
          </a:br>
          <a:r>
            <a:rPr lang="pl-PL" sz="1200" b="0" kern="1200" dirty="0" smtClean="0">
              <a:latin typeface="Arial Narrow" pitchFamily="34" charset="0"/>
            </a:rPr>
            <a:t>                      ENGINEERING</a:t>
          </a:r>
          <a:endParaRPr lang="pl-PL" sz="1400" b="0" kern="1200" dirty="0" smtClean="0">
            <a:latin typeface="Arial Narrow" pitchFamily="34" charset="0"/>
          </a:endParaRPr>
        </a:p>
      </dsp:txBody>
      <dsp:txXfrm>
        <a:off x="0" y="1736524"/>
        <a:ext cx="2068836" cy="730080"/>
      </dsp:txXfrm>
    </dsp:sp>
    <dsp:sp modelId="{C67902D0-FCDD-4663-ABA4-48F559735D5F}">
      <dsp:nvSpPr>
        <dsp:cNvPr id="0" name=""/>
        <dsp:cNvSpPr/>
      </dsp:nvSpPr>
      <dsp:spPr>
        <a:xfrm>
          <a:off x="0" y="2578924"/>
          <a:ext cx="2068836" cy="730080"/>
        </a:xfrm>
        <a:prstGeom prst="rect">
          <a:avLst/>
        </a:prstGeom>
        <a:solidFill>
          <a:srgbClr val="00B2D4"/>
        </a:solidFill>
        <a:ln w="53975" cap="rnd" cmpd="sng" algn="ctr">
          <a:solidFill>
            <a:srgbClr val="00B2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bg1"/>
              </a:solidFill>
              <a:latin typeface="Arial Narrow" pitchFamily="34" charset="0"/>
            </a:rPr>
            <a:t>                      PACKAGING</a:t>
          </a:r>
        </a:p>
      </dsp:txBody>
      <dsp:txXfrm>
        <a:off x="0" y="2578924"/>
        <a:ext cx="2068836" cy="730080"/>
      </dsp:txXfrm>
    </dsp:sp>
    <dsp:sp modelId="{3E1770B5-EFAB-4188-B6E1-78EA76F7DE02}">
      <dsp:nvSpPr>
        <dsp:cNvPr id="0" name=""/>
        <dsp:cNvSpPr/>
      </dsp:nvSpPr>
      <dsp:spPr>
        <a:xfrm>
          <a:off x="0" y="3414302"/>
          <a:ext cx="2068836" cy="730080"/>
        </a:xfrm>
        <a:prstGeom prst="rect">
          <a:avLst/>
        </a:prstGeom>
        <a:solidFill>
          <a:srgbClr val="00B2D4"/>
        </a:solidFill>
        <a:ln w="53975" cap="rnd" cmpd="sng" algn="ctr">
          <a:solidFill>
            <a:srgbClr val="00B2D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bg1"/>
              </a:solidFill>
              <a:latin typeface="Arial Narrow" pitchFamily="34" charset="0"/>
            </a:rPr>
            <a:t>BELGIUM INVESTORS</a:t>
          </a:r>
        </a:p>
      </dsp:txBody>
      <dsp:txXfrm>
        <a:off x="0" y="3414302"/>
        <a:ext cx="2068836" cy="73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0.14591</cdr:x>
      <cdr:y>0.52901</cdr:y>
    </cdr:from>
    <cdr:to>
      <cdr:x>0.24622</cdr:x>
      <cdr:y>0.6176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152128" y="2149899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900" b="1" dirty="0" smtClean="0">
              <a:solidFill>
                <a:schemeClr val="bg1"/>
              </a:solidFill>
              <a:latin typeface="Arial Narrow" panose="020B0606020202030204" pitchFamily="34" charset="0"/>
            </a:rPr>
            <a:t>14756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0.25534</cdr:x>
      <cdr:y>0.45814</cdr:y>
    </cdr:from>
    <cdr:to>
      <cdr:x>0.35565</cdr:x>
      <cdr:y>0.54673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016224" y="1861867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900" b="1" dirty="0" smtClean="0">
              <a:solidFill>
                <a:schemeClr val="bg1"/>
              </a:solidFill>
              <a:latin typeface="Arial Narrow" panose="020B0606020202030204" pitchFamily="34" charset="0"/>
            </a:rPr>
            <a:t>18893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0.35565</cdr:x>
      <cdr:y>0.39612</cdr:y>
    </cdr:from>
    <cdr:to>
      <cdr:x>0.45597</cdr:x>
      <cdr:y>0.48471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2808312" y="1609839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900" b="1" dirty="0" smtClean="0">
              <a:solidFill>
                <a:schemeClr val="bg1"/>
              </a:solidFill>
              <a:latin typeface="Arial Narrow" panose="020B0606020202030204" pitchFamily="34" charset="0"/>
            </a:rPr>
            <a:t>20844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0.46509</cdr:x>
      <cdr:y>0.35183</cdr:y>
    </cdr:from>
    <cdr:to>
      <cdr:x>0.5654</cdr:x>
      <cdr:y>0.44042</cdr:y>
    </cdr:to>
    <cdr:sp macro="" textlink="">
      <cdr:nvSpPr>
        <cdr:cNvPr id="6" name="pole tekstowe 1"/>
        <cdr:cNvSpPr txBox="1"/>
      </cdr:nvSpPr>
      <cdr:spPr>
        <a:xfrm xmlns:a="http://schemas.openxmlformats.org/drawingml/2006/main">
          <a:off x="3672408" y="1429819"/>
          <a:ext cx="792067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900" b="1" dirty="0" smtClean="0">
              <a:solidFill>
                <a:schemeClr val="bg1"/>
              </a:solidFill>
              <a:latin typeface="Arial Narrow" panose="020B0606020202030204" pitchFamily="34" charset="0"/>
            </a:rPr>
            <a:t>23248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0.5654</cdr:x>
      <cdr:y>0.33411</cdr:y>
    </cdr:from>
    <cdr:to>
      <cdr:x>0.66571</cdr:x>
      <cdr:y>0.4227</cdr:y>
    </cdr:to>
    <cdr:sp macro="" textlink="">
      <cdr:nvSpPr>
        <cdr:cNvPr id="7" name="pole tekstowe 1"/>
        <cdr:cNvSpPr txBox="1"/>
      </cdr:nvSpPr>
      <cdr:spPr>
        <a:xfrm xmlns:a="http://schemas.openxmlformats.org/drawingml/2006/main">
          <a:off x="4464496" y="1357811"/>
          <a:ext cx="792068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900" b="1" dirty="0" smtClean="0">
              <a:solidFill>
                <a:schemeClr val="bg1"/>
              </a:solidFill>
              <a:latin typeface="Arial Narrow" panose="020B0606020202030204" pitchFamily="34" charset="0"/>
            </a:rPr>
            <a:t> 24450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0.67939</cdr:x>
      <cdr:y>0.29867</cdr:y>
    </cdr:from>
    <cdr:to>
      <cdr:x>0.7797</cdr:x>
      <cdr:y>0.38726</cdr:y>
    </cdr:to>
    <cdr:sp macro="" textlink="">
      <cdr:nvSpPr>
        <cdr:cNvPr id="8" name="pole tekstowe 1"/>
        <cdr:cNvSpPr txBox="1"/>
      </cdr:nvSpPr>
      <cdr:spPr>
        <a:xfrm xmlns:a="http://schemas.openxmlformats.org/drawingml/2006/main">
          <a:off x="5364596" y="1213795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900" b="1" dirty="0" smtClean="0">
              <a:solidFill>
                <a:schemeClr val="bg1"/>
              </a:solidFill>
              <a:latin typeface="Arial Narrow" panose="020B0606020202030204" pitchFamily="34" charset="0"/>
            </a:rPr>
            <a:t>25925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0.78426</cdr:x>
      <cdr:y>0.26323</cdr:y>
    </cdr:from>
    <cdr:to>
      <cdr:x>0.88457</cdr:x>
      <cdr:y>0.35183</cdr:y>
    </cdr:to>
    <cdr:sp macro="" textlink="">
      <cdr:nvSpPr>
        <cdr:cNvPr id="9" name="pole tekstowe 1"/>
        <cdr:cNvSpPr txBox="1"/>
      </cdr:nvSpPr>
      <cdr:spPr>
        <a:xfrm xmlns:a="http://schemas.openxmlformats.org/drawingml/2006/main">
          <a:off x="6192688" y="1069779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l-PL" sz="1900" b="1" dirty="0" smtClean="0">
              <a:solidFill>
                <a:schemeClr val="bg1"/>
              </a:solidFill>
              <a:latin typeface="Arial Narrow" panose="020B0606020202030204" pitchFamily="34" charset="0"/>
            </a:rPr>
            <a:t>28882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0.89369</cdr:x>
      <cdr:y>0.21008</cdr:y>
    </cdr:from>
    <cdr:to>
      <cdr:x>0.99401</cdr:x>
      <cdr:y>0.29867</cdr:y>
    </cdr:to>
    <cdr:sp macro="" textlink="">
      <cdr:nvSpPr>
        <cdr:cNvPr id="10" name="pole tekstowe 1"/>
        <cdr:cNvSpPr txBox="1"/>
      </cdr:nvSpPr>
      <cdr:spPr>
        <a:xfrm xmlns:a="http://schemas.openxmlformats.org/drawingml/2006/main">
          <a:off x="7056784" y="853755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900" b="1" dirty="0" smtClean="0">
              <a:solidFill>
                <a:schemeClr val="bg1"/>
              </a:solidFill>
              <a:latin typeface="Arial Narrow" panose="020B0606020202030204" pitchFamily="34" charset="0"/>
            </a:rPr>
            <a:t>32230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0.14591</cdr:x>
      <cdr:y>0.59988</cdr:y>
    </cdr:from>
    <cdr:to>
      <cdr:x>0.22798</cdr:x>
      <cdr:y>0.68847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152128" y="2437931"/>
          <a:ext cx="648065" cy="360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2000" b="1" dirty="0" smtClean="0">
              <a:solidFill>
                <a:schemeClr val="bg1"/>
              </a:solidFill>
              <a:latin typeface="Arial Narrow" panose="020B0606020202030204" pitchFamily="34" charset="0"/>
            </a:rPr>
            <a:t>0.97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0.25534</cdr:x>
      <cdr:y>0.54673</cdr:y>
    </cdr:from>
    <cdr:to>
      <cdr:x>0.33058</cdr:x>
      <cdr:y>0.63532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016224" y="2221907"/>
          <a:ext cx="594068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b="1" dirty="0" smtClean="0">
              <a:solidFill>
                <a:schemeClr val="bg1"/>
              </a:solidFill>
              <a:latin typeface="Arial Narrow" panose="020B0606020202030204" pitchFamily="34" charset="0"/>
            </a:rPr>
            <a:t>1.45</a:t>
          </a:r>
        </a:p>
        <a:p xmlns:a="http://schemas.openxmlformats.org/drawingml/2006/main"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0.36477</cdr:x>
      <cdr:y>0.51129</cdr:y>
    </cdr:from>
    <cdr:to>
      <cdr:x>0.44685</cdr:x>
      <cdr:y>0.59988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2880320" y="2077891"/>
          <a:ext cx="648072" cy="360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b="1" dirty="0" smtClean="0">
              <a:solidFill>
                <a:schemeClr val="bg1"/>
              </a:solidFill>
              <a:latin typeface="Arial Narrow" panose="020B0606020202030204" pitchFamily="34" charset="0"/>
            </a:rPr>
            <a:t>1.79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0.46509</cdr:x>
      <cdr:y>0.47586</cdr:y>
    </cdr:from>
    <cdr:to>
      <cdr:x>0.5654</cdr:x>
      <cdr:y>0.56445</cdr:y>
    </cdr:to>
    <cdr:sp macro="" textlink="">
      <cdr:nvSpPr>
        <cdr:cNvPr id="6" name="pole tekstowe 1"/>
        <cdr:cNvSpPr txBox="1"/>
      </cdr:nvSpPr>
      <cdr:spPr>
        <a:xfrm xmlns:a="http://schemas.openxmlformats.org/drawingml/2006/main">
          <a:off x="3672408" y="1933875"/>
          <a:ext cx="792067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b="1" dirty="0" smtClean="0">
              <a:solidFill>
                <a:schemeClr val="bg1"/>
              </a:solidFill>
              <a:latin typeface="Arial Narrow" panose="020B0606020202030204" pitchFamily="34" charset="0"/>
            </a:rPr>
            <a:t>2.05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0.57452</cdr:x>
      <cdr:y>0.44042</cdr:y>
    </cdr:from>
    <cdr:to>
      <cdr:x>0.65659</cdr:x>
      <cdr:y>0.52901</cdr:y>
    </cdr:to>
    <cdr:sp macro="" textlink="">
      <cdr:nvSpPr>
        <cdr:cNvPr id="7" name="pole tekstowe 1"/>
        <cdr:cNvSpPr txBox="1"/>
      </cdr:nvSpPr>
      <cdr:spPr>
        <a:xfrm xmlns:a="http://schemas.openxmlformats.org/drawingml/2006/main">
          <a:off x="4536504" y="1789859"/>
          <a:ext cx="648072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b="1" dirty="0" smtClean="0">
              <a:solidFill>
                <a:schemeClr val="bg1"/>
              </a:solidFill>
              <a:latin typeface="Arial Narrow" panose="020B0606020202030204" pitchFamily="34" charset="0"/>
            </a:rPr>
            <a:t>2.3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0.69307</cdr:x>
      <cdr:y>0.39612</cdr:y>
    </cdr:from>
    <cdr:to>
      <cdr:x>0.7569</cdr:x>
      <cdr:y>0.48471</cdr:y>
    </cdr:to>
    <cdr:sp macro="" textlink="">
      <cdr:nvSpPr>
        <cdr:cNvPr id="8" name="pole tekstowe 1"/>
        <cdr:cNvSpPr txBox="1"/>
      </cdr:nvSpPr>
      <cdr:spPr>
        <a:xfrm xmlns:a="http://schemas.openxmlformats.org/drawingml/2006/main">
          <a:off x="5472608" y="1609844"/>
          <a:ext cx="504056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2000" b="1" dirty="0" smtClean="0">
              <a:solidFill>
                <a:schemeClr val="bg1"/>
              </a:solidFill>
              <a:latin typeface="Arial Narrow" panose="020B0606020202030204" pitchFamily="34" charset="0"/>
            </a:rPr>
            <a:t>2.5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0.79338</cdr:x>
      <cdr:y>0.33411</cdr:y>
    </cdr:from>
    <cdr:to>
      <cdr:x>0.86634</cdr:x>
      <cdr:y>0.42271</cdr:y>
    </cdr:to>
    <cdr:sp macro="" textlink="">
      <cdr:nvSpPr>
        <cdr:cNvPr id="9" name="pole tekstowe 1"/>
        <cdr:cNvSpPr txBox="1"/>
      </cdr:nvSpPr>
      <cdr:spPr>
        <a:xfrm xmlns:a="http://schemas.openxmlformats.org/drawingml/2006/main">
          <a:off x="6264696" y="1357811"/>
          <a:ext cx="576064" cy="360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b="1" dirty="0" smtClean="0">
              <a:solidFill>
                <a:schemeClr val="bg1"/>
              </a:solidFill>
              <a:latin typeface="Arial Narrow" panose="020B0606020202030204" pitchFamily="34" charset="0"/>
            </a:rPr>
            <a:t>2.7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0.90281</cdr:x>
      <cdr:y>0.28095</cdr:y>
    </cdr:from>
    <cdr:to>
      <cdr:x>0.97577</cdr:x>
      <cdr:y>0.36954</cdr:y>
    </cdr:to>
    <cdr:sp macro="" textlink="">
      <cdr:nvSpPr>
        <cdr:cNvPr id="10" name="pole tekstowe 1"/>
        <cdr:cNvSpPr txBox="1"/>
      </cdr:nvSpPr>
      <cdr:spPr>
        <a:xfrm xmlns:a="http://schemas.openxmlformats.org/drawingml/2006/main">
          <a:off x="7128792" y="1141787"/>
          <a:ext cx="576064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b="1" dirty="0" smtClean="0">
              <a:solidFill>
                <a:schemeClr val="bg1"/>
              </a:solidFill>
              <a:latin typeface="Arial Narrow" panose="020B0606020202030204" pitchFamily="34" charset="0"/>
            </a:rPr>
            <a:t>3.1</a:t>
          </a:r>
          <a:endParaRPr lang="pl-PL" sz="19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BE5CF-D7C6-4678-B5BC-131649230721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86546-2140-4218-BF53-C86633302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701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B0F8B-4187-4733-BA71-29C61DAD8C97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8F15F-4111-4567-8D80-DFB476BF5E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83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F15F-4111-4567-8D80-DFB476BF5EED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F15F-4111-4567-8D80-DFB476BF5EED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20750" algn="l"/>
                <a:tab pos="1843088" algn="l"/>
                <a:tab pos="2765425" algn="l"/>
                <a:tab pos="3687763" algn="l"/>
                <a:tab pos="4610100" algn="l"/>
                <a:tab pos="5532438" algn="l"/>
                <a:tab pos="6454775" algn="l"/>
                <a:tab pos="7377113" algn="l"/>
                <a:tab pos="8299450" algn="l"/>
                <a:tab pos="9221788" algn="l"/>
                <a:tab pos="101441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20750" algn="l"/>
                <a:tab pos="1843088" algn="l"/>
                <a:tab pos="2765425" algn="l"/>
                <a:tab pos="3687763" algn="l"/>
                <a:tab pos="4610100" algn="l"/>
                <a:tab pos="5532438" algn="l"/>
                <a:tab pos="6454775" algn="l"/>
                <a:tab pos="7377113" algn="l"/>
                <a:tab pos="8299450" algn="l"/>
                <a:tab pos="9221788" algn="l"/>
                <a:tab pos="101441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20750" algn="l"/>
                <a:tab pos="1843088" algn="l"/>
                <a:tab pos="2765425" algn="l"/>
                <a:tab pos="3687763" algn="l"/>
                <a:tab pos="4610100" algn="l"/>
                <a:tab pos="5532438" algn="l"/>
                <a:tab pos="6454775" algn="l"/>
                <a:tab pos="7377113" algn="l"/>
                <a:tab pos="8299450" algn="l"/>
                <a:tab pos="9221788" algn="l"/>
                <a:tab pos="101441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20750" algn="l"/>
                <a:tab pos="1843088" algn="l"/>
                <a:tab pos="2765425" algn="l"/>
                <a:tab pos="3687763" algn="l"/>
                <a:tab pos="4610100" algn="l"/>
                <a:tab pos="5532438" algn="l"/>
                <a:tab pos="6454775" algn="l"/>
                <a:tab pos="7377113" algn="l"/>
                <a:tab pos="8299450" algn="l"/>
                <a:tab pos="9221788" algn="l"/>
                <a:tab pos="101441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20750" algn="l"/>
                <a:tab pos="1843088" algn="l"/>
                <a:tab pos="2765425" algn="l"/>
                <a:tab pos="3687763" algn="l"/>
                <a:tab pos="4610100" algn="l"/>
                <a:tab pos="5532438" algn="l"/>
                <a:tab pos="6454775" algn="l"/>
                <a:tab pos="7377113" algn="l"/>
                <a:tab pos="8299450" algn="l"/>
                <a:tab pos="9221788" algn="l"/>
                <a:tab pos="101441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0750" algn="l"/>
                <a:tab pos="1843088" algn="l"/>
                <a:tab pos="2765425" algn="l"/>
                <a:tab pos="3687763" algn="l"/>
                <a:tab pos="4610100" algn="l"/>
                <a:tab pos="5532438" algn="l"/>
                <a:tab pos="6454775" algn="l"/>
                <a:tab pos="7377113" algn="l"/>
                <a:tab pos="8299450" algn="l"/>
                <a:tab pos="9221788" algn="l"/>
                <a:tab pos="101441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0750" algn="l"/>
                <a:tab pos="1843088" algn="l"/>
                <a:tab pos="2765425" algn="l"/>
                <a:tab pos="3687763" algn="l"/>
                <a:tab pos="4610100" algn="l"/>
                <a:tab pos="5532438" algn="l"/>
                <a:tab pos="6454775" algn="l"/>
                <a:tab pos="7377113" algn="l"/>
                <a:tab pos="8299450" algn="l"/>
                <a:tab pos="9221788" algn="l"/>
                <a:tab pos="101441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0750" algn="l"/>
                <a:tab pos="1843088" algn="l"/>
                <a:tab pos="2765425" algn="l"/>
                <a:tab pos="3687763" algn="l"/>
                <a:tab pos="4610100" algn="l"/>
                <a:tab pos="5532438" algn="l"/>
                <a:tab pos="6454775" algn="l"/>
                <a:tab pos="7377113" algn="l"/>
                <a:tab pos="8299450" algn="l"/>
                <a:tab pos="9221788" algn="l"/>
                <a:tab pos="101441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0750" algn="l"/>
                <a:tab pos="1843088" algn="l"/>
                <a:tab pos="2765425" algn="l"/>
                <a:tab pos="3687763" algn="l"/>
                <a:tab pos="4610100" algn="l"/>
                <a:tab pos="5532438" algn="l"/>
                <a:tab pos="6454775" algn="l"/>
                <a:tab pos="7377113" algn="l"/>
                <a:tab pos="8299450" algn="l"/>
                <a:tab pos="9221788" algn="l"/>
                <a:tab pos="101441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D25AD9-A51B-4196-973A-CC02868F56C4}" type="slidenum">
              <a:rPr lang="en-GB" smtClean="0">
                <a:solidFill>
                  <a:srgbClr val="000000"/>
                </a:solidFill>
                <a:ea typeface="宋体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6125"/>
            <a:ext cx="6627813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2" y="4719461"/>
            <a:ext cx="5444490" cy="4472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dirty="0" err="1" smtClean="0">
                <a:latin typeface="Times New Roman" pitchFamily="18" charset="0"/>
              </a:rPr>
              <a:t>Over</a:t>
            </a:r>
            <a:r>
              <a:rPr lang="pl-PL" dirty="0" smtClean="0">
                <a:latin typeface="Times New Roman" pitchFamily="18" charset="0"/>
              </a:rPr>
              <a:t> 250 investment </a:t>
            </a:r>
            <a:r>
              <a:rPr lang="pl-PL" dirty="0" err="1" smtClean="0">
                <a:latin typeface="Times New Roman" pitchFamily="18" charset="0"/>
              </a:rPr>
              <a:t>projects</a:t>
            </a:r>
            <a:r>
              <a:rPr lang="pl-PL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7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8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2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2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6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4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3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7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5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8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2AC-A3E8-4910-892B-FF6B1F2A27FD}" type="datetimeFigureOut">
              <a:rPr lang="pl-PL" smtClean="0"/>
              <a:t>2015-04-20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7209-ECAC-47B9-9FBE-2D24931F1A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35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9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7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2AC-A3E8-4910-892B-FF6B1F2A27F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2015-04-20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7209-ECAC-47B9-9FBE-2D24931F1AB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32.png"/><Relationship Id="rId26" Type="http://schemas.openxmlformats.org/officeDocument/2006/relationships/image" Target="../media/image40.jpe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diagramLayout" Target="../diagrams/layout2.xml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33" Type="http://schemas.openxmlformats.org/officeDocument/2006/relationships/image" Target="../media/image47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diagramData" Target="../diagrams/data2.xml"/><Relationship Id="rId24" Type="http://schemas.openxmlformats.org/officeDocument/2006/relationships/image" Target="../media/image38.jpeg"/><Relationship Id="rId32" Type="http://schemas.openxmlformats.org/officeDocument/2006/relationships/image" Target="../media/image46.jpeg"/><Relationship Id="rId5" Type="http://schemas.openxmlformats.org/officeDocument/2006/relationships/image" Target="../media/image24.png"/><Relationship Id="rId15" Type="http://schemas.microsoft.com/office/2007/relationships/diagramDrawing" Target="../diagrams/drawing2.xml"/><Relationship Id="rId23" Type="http://schemas.openxmlformats.org/officeDocument/2006/relationships/image" Target="../media/image37.jpeg"/><Relationship Id="rId28" Type="http://schemas.openxmlformats.org/officeDocument/2006/relationships/image" Target="../media/image42.png"/><Relationship Id="rId10" Type="http://schemas.openxmlformats.org/officeDocument/2006/relationships/image" Target="../media/image29.jpeg"/><Relationship Id="rId19" Type="http://schemas.openxmlformats.org/officeDocument/2006/relationships/image" Target="../media/image33.jpeg"/><Relationship Id="rId31" Type="http://schemas.openxmlformats.org/officeDocument/2006/relationships/image" Target="../media/image45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diagramColors" Target="../diagrams/colors2.xml"/><Relationship Id="rId22" Type="http://schemas.openxmlformats.org/officeDocument/2006/relationships/image" Target="../media/image36.jpeg"/><Relationship Id="rId27" Type="http://schemas.openxmlformats.org/officeDocument/2006/relationships/image" Target="../media/image41.png"/><Relationship Id="rId30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6"/>
          <p:cNvSpPr txBox="1">
            <a:spLocks noChangeArrowheads="1"/>
          </p:cNvSpPr>
          <p:nvPr/>
        </p:nvSpPr>
        <p:spPr bwMode="auto">
          <a:xfrm>
            <a:off x="294955" y="699563"/>
            <a:ext cx="6941343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SPECIAL </a:t>
            </a:r>
            <a:r>
              <a:rPr lang="en-US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ECONOMIC</a:t>
            </a: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 ZONE 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THE BEST PLACE TO INVEST IN POLAND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" y="1748173"/>
            <a:ext cx="2832670" cy="233261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98" y="163234"/>
            <a:ext cx="1002798" cy="1413626"/>
          </a:xfrm>
          <a:prstGeom prst="rect">
            <a:avLst/>
          </a:prstGeom>
        </p:spPr>
      </p:pic>
      <p:pic>
        <p:nvPicPr>
          <p:cNvPr id="2050" name="Picture 2" descr="Z:\Michał Pstrucha\Logotypy_LSSE\Na stronę\ENG\Bitmapy\Bez tła\lsse_eng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0181"/>
            <a:ext cx="1512168" cy="9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93" y="4139318"/>
            <a:ext cx="2987824" cy="78360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45" y="1748172"/>
            <a:ext cx="3144686" cy="234696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r="149"/>
          <a:stretch/>
        </p:blipFill>
        <p:spPr>
          <a:xfrm>
            <a:off x="6072031" y="1748172"/>
            <a:ext cx="3044786" cy="234696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96" y="4252367"/>
            <a:ext cx="2005584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2699793" y="2139702"/>
            <a:ext cx="3200181" cy="408634"/>
            <a:chOff x="2465943" y="2080749"/>
            <a:chExt cx="3200181" cy="408634"/>
          </a:xfrm>
        </p:grpSpPr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943" y="2166313"/>
              <a:ext cx="939935" cy="23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12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734" y="2080749"/>
              <a:ext cx="821086" cy="40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16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675" y="2135769"/>
              <a:ext cx="1079449" cy="298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upa 19"/>
          <p:cNvGrpSpPr/>
          <p:nvPr/>
        </p:nvGrpSpPr>
        <p:grpSpPr>
          <a:xfrm>
            <a:off x="2564082" y="2859784"/>
            <a:ext cx="5176270" cy="600872"/>
            <a:chOff x="2348058" y="2859782"/>
            <a:chExt cx="5176270" cy="600872"/>
          </a:xfrm>
        </p:grpSpPr>
        <p:pic>
          <p:nvPicPr>
            <p:cNvPr id="25611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107" y="2968247"/>
              <a:ext cx="1309221" cy="368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13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67" y="2859782"/>
              <a:ext cx="619043" cy="600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14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991193"/>
              <a:ext cx="1447698" cy="318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5" name="Picture 32" descr="http://www.faccsf.com/sites/default/files/civicrm/custom/AMCOR_POS_H_CMYK_PC_427159635b468faf3d5d9de9bfce76d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058" y="2964331"/>
              <a:ext cx="1183776" cy="496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223120053"/>
              </p:ext>
            </p:extLst>
          </p:nvPr>
        </p:nvGraphicFramePr>
        <p:xfrm>
          <a:off x="245322" y="195488"/>
          <a:ext cx="2068836" cy="420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2659628" y="1297973"/>
            <a:ext cx="4864701" cy="425475"/>
            <a:chOff x="2430793" y="1416026"/>
            <a:chExt cx="4864701" cy="425475"/>
          </a:xfrm>
        </p:grpSpPr>
        <p:pic>
          <p:nvPicPr>
            <p:cNvPr id="25610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044" y="1479817"/>
              <a:ext cx="597468" cy="297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18" name="Picture 2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793" y="1499050"/>
              <a:ext cx="1029238" cy="259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525" y="1474138"/>
              <a:ext cx="1239393" cy="309251"/>
            </a:xfrm>
            <a:prstGeom prst="rect">
              <a:avLst/>
            </a:prstGeom>
          </p:spPr>
        </p:pic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931" y="1416026"/>
              <a:ext cx="1257563" cy="425475"/>
            </a:xfrm>
            <a:prstGeom prst="rect">
              <a:avLst/>
            </a:prstGeom>
          </p:spPr>
        </p:pic>
      </p:grpSp>
      <p:pic>
        <p:nvPicPr>
          <p:cNvPr id="6" name="Obraz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6" y="329337"/>
            <a:ext cx="634014" cy="63401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0" y="1210477"/>
            <a:ext cx="600465" cy="600465"/>
          </a:xfrm>
          <a:prstGeom prst="rect">
            <a:avLst/>
          </a:prstGeom>
        </p:spPr>
      </p:pic>
      <p:grpSp>
        <p:nvGrpSpPr>
          <p:cNvPr id="19" name="Grupa 18"/>
          <p:cNvGrpSpPr/>
          <p:nvPr/>
        </p:nvGrpSpPr>
        <p:grpSpPr>
          <a:xfrm>
            <a:off x="2648532" y="440691"/>
            <a:ext cx="6099935" cy="503092"/>
            <a:chOff x="2465943" y="440691"/>
            <a:chExt cx="6099935" cy="503092"/>
          </a:xfrm>
        </p:grpSpPr>
        <p:pic>
          <p:nvPicPr>
            <p:cNvPr id="25619" name="Picture 2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943" y="511356"/>
              <a:ext cx="772863" cy="36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3" name="Picture 2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884" y="535555"/>
              <a:ext cx="798021" cy="313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4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129" y="518739"/>
              <a:ext cx="1130953" cy="346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26" name="Picture 2" descr="C:\Users\Rafal\Desktop\indeks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228" y="527762"/>
              <a:ext cx="863136" cy="328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7" name="Picture 3" descr="C:\Users\Rafal\Desktop\indeksx.jp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405" y="520379"/>
              <a:ext cx="1034156" cy="343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688" y="440691"/>
              <a:ext cx="509190" cy="503092"/>
            </a:xfrm>
            <a:prstGeom prst="rect">
              <a:avLst/>
            </a:prstGeom>
          </p:spPr>
        </p:pic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4" y="2067694"/>
            <a:ext cx="557960" cy="5579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3" y="2859791"/>
            <a:ext cx="609673" cy="609673"/>
          </a:xfrm>
          <a:prstGeom prst="rect">
            <a:avLst/>
          </a:prstGeom>
        </p:spPr>
      </p:pic>
      <p:pic>
        <p:nvPicPr>
          <p:cNvPr id="3080" name="Picture 8" descr="Znalezione obrazy dla zapytania aquila radomsko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34" y="3787104"/>
            <a:ext cx="1120834" cy="3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vpk.pl/content/uploads/2014/04/vpk_logo_post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32" y="3655313"/>
            <a:ext cx="1735075" cy="61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isa.ovh.org/pictures/sisa_logo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47" y="3711845"/>
            <a:ext cx="798812" cy="5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vandemoortele.de/fileadmin/vandemoortele/img/vandemoortele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37" y="3605024"/>
            <a:ext cx="1838762" cy="6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448399" y="3711866"/>
            <a:ext cx="1662382" cy="549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9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432484" y="360438"/>
            <a:ext cx="8740117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PRE</a:t>
            </a:r>
            <a:r>
              <a:rPr lang="pl-PL" sz="28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AND POST</a:t>
            </a:r>
            <a:r>
              <a:rPr lang="pl-PL" sz="28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INVESTMENT CARE</a:t>
            </a:r>
            <a:r>
              <a:rPr lang="pl-PL" sz="28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 IN </a:t>
            </a:r>
            <a:r>
              <a:rPr lang="pl-PL" sz="2800" dirty="0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LODZ SEZ:</a:t>
            </a:r>
            <a:endParaRPr lang="en-US" sz="2800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21782" y="1059603"/>
            <a:ext cx="48946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cooperation with local, regional and central authorities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cooperation with business partners and support in establishing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contacts (vocational education, universities, developers,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ICT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luster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etc.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meetings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integrating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entrepreneurs</a:t>
            </a:r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assistance in preparing the offer for the procedure</a:t>
            </a:r>
          </a:p>
          <a:p>
            <a:pPr marL="285750" indent="-285750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assistance in finding suppliers and customers by organizing business mixers and preparing sector-oriented databases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companies in the region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9" y="1234862"/>
            <a:ext cx="2241933" cy="127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9" y="2684527"/>
            <a:ext cx="2241933" cy="176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798949" y="4621172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/>
                </a:solidFill>
                <a:latin typeface="Arial Narrow" panose="020B0606020202030204" pitchFamily="34" charset="0"/>
              </a:rPr>
              <a:t>* </a:t>
            </a:r>
            <a:r>
              <a:rPr lang="pl-PL" sz="1100" dirty="0">
                <a:solidFill>
                  <a:prstClr val="white"/>
                </a:solidFill>
                <a:latin typeface="Arial Narrow" panose="020B0606020202030204" pitchFamily="34" charset="0"/>
              </a:rPr>
              <a:t>a</a:t>
            </a:r>
            <a:r>
              <a:rPr lang="pl-PL" sz="11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 of 1st of January 2015</a:t>
            </a:r>
            <a:endParaRPr lang="en-US" sz="11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-23171" y="555547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LODZ </a:t>
            </a: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SEZ</a:t>
            </a:r>
            <a:r>
              <a:rPr lang="pl-PL" sz="32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AND </a:t>
            </a:r>
            <a:r>
              <a:rPr lang="pl-PL" sz="32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RESULTS</a:t>
            </a:r>
            <a:endParaRPr lang="en-US" sz="3200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1066739" y="1680763"/>
            <a:ext cx="1261357" cy="1202261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3051179" y="1700369"/>
            <a:ext cx="1203842" cy="1182655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7021041" y="1700641"/>
            <a:ext cx="1224136" cy="118238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12318" y="1986670"/>
            <a:ext cx="117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1302</a:t>
            </a:r>
            <a:endParaRPr lang="pl-PL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087183" y="1949631"/>
            <a:ext cx="112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44</a:t>
            </a:r>
            <a:endParaRPr lang="pl-PL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057044" y="1959672"/>
            <a:ext cx="114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152</a:t>
            </a:r>
            <a:endParaRPr lang="pl-PL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85504" y="2949567"/>
            <a:ext cx="168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TOTAL AREA</a:t>
            </a:r>
            <a:br>
              <a:rPr lang="pl-PL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</a:br>
            <a:r>
              <a:rPr lang="pl-PL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(HA)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827650" y="2954916"/>
            <a:ext cx="16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SUBZONES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845854" y="2941079"/>
            <a:ext cx="1668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ACTIVE </a:t>
            </a:r>
            <a:r>
              <a:rPr lang="pl-PL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ISSUED</a:t>
            </a:r>
          </a:p>
        </p:txBody>
      </p:sp>
      <p:sp>
        <p:nvSpPr>
          <p:cNvPr id="22" name="Elipsa 21"/>
          <p:cNvSpPr/>
          <p:nvPr/>
        </p:nvSpPr>
        <p:spPr>
          <a:xfrm>
            <a:off x="4964557" y="1700369"/>
            <a:ext cx="1249538" cy="1182655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839807" y="2949567"/>
            <a:ext cx="163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INVESTORS OPERATING </a:t>
            </a:r>
            <a:br>
              <a:rPr lang="pl-PL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</a:br>
            <a:r>
              <a:rPr lang="pl-PL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IN SEZ</a:t>
            </a:r>
            <a:endParaRPr lang="pl-PL" sz="1600" b="1" dirty="0">
              <a:solidFill>
                <a:prstClr val="black">
                  <a:lumMod val="50000"/>
                  <a:lumOff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007651" y="1967085"/>
            <a:ext cx="116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</a:t>
            </a:r>
            <a:endParaRPr lang="pl-PL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627784" y="4616737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/>
                </a:solidFill>
                <a:latin typeface="Arial Narrow" panose="020B0606020202030204" pitchFamily="34" charset="0"/>
              </a:rPr>
              <a:t>* </a:t>
            </a:r>
            <a:r>
              <a:rPr lang="pl-PL" sz="1100" dirty="0">
                <a:solidFill>
                  <a:prstClr val="white"/>
                </a:solidFill>
                <a:latin typeface="Arial Narrow" panose="020B0606020202030204" pitchFamily="34" charset="0"/>
              </a:rPr>
              <a:t>a</a:t>
            </a:r>
            <a:r>
              <a:rPr lang="pl-PL" sz="11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 of 1st of January 2015</a:t>
            </a:r>
            <a:endParaRPr lang="en-US" sz="11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18256" y="334364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RESULTS – NEW WORKPLACES</a:t>
            </a:r>
            <a:endParaRPr lang="en-US" sz="3200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684508734"/>
              </p:ext>
            </p:extLst>
          </p:nvPr>
        </p:nvGraphicFramePr>
        <p:xfrm>
          <a:off x="323528" y="781891"/>
          <a:ext cx="7896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3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627784" y="4616737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white"/>
                </a:solidFill>
                <a:latin typeface="Arial Narrow" panose="020B0606020202030204" pitchFamily="34" charset="0"/>
              </a:rPr>
              <a:t>* </a:t>
            </a:r>
            <a:r>
              <a:rPr lang="pl-PL" sz="1100" dirty="0">
                <a:solidFill>
                  <a:prstClr val="white"/>
                </a:solidFill>
                <a:latin typeface="Arial Narrow" panose="020B0606020202030204" pitchFamily="34" charset="0"/>
              </a:rPr>
              <a:t>a</a:t>
            </a:r>
            <a:r>
              <a:rPr lang="pl-PL" sz="11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 of 1st of January 2015</a:t>
            </a:r>
            <a:endParaRPr lang="en-US" sz="11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838264008"/>
              </p:ext>
            </p:extLst>
          </p:nvPr>
        </p:nvGraphicFramePr>
        <p:xfrm>
          <a:off x="323528" y="781891"/>
          <a:ext cx="7896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1"/>
          <p:cNvSpPr>
            <a:spLocks noChangeArrowheads="1"/>
          </p:cNvSpPr>
          <p:nvPr/>
        </p:nvSpPr>
        <p:spPr bwMode="auto">
          <a:xfrm>
            <a:off x="0" y="555547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RESULTS – INVESTMENT OUTLAYS (BILLION EUR)</a:t>
            </a:r>
            <a:endParaRPr lang="en-US" sz="3200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tngonline.com/wp-content/uploads/2012/04/kp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9" y="3725185"/>
            <a:ext cx="1915482" cy="6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576029" y="3734006"/>
            <a:ext cx="445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„One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of the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best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rated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by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investors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Special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Economic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Zones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in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Poland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in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years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2009-2012”.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endParaRPr lang="pl-PL" sz="1600" dirty="0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022504"/>
            <a:ext cx="957741" cy="1502225"/>
          </a:xfrm>
          <a:prstGeom prst="rect">
            <a:avLst/>
          </a:prstGeom>
        </p:spPr>
      </p:pic>
      <p:sp>
        <p:nvSpPr>
          <p:cNvPr id="10" name="Prostokąt 1"/>
          <p:cNvSpPr>
            <a:spLocks noChangeArrowheads="1"/>
          </p:cNvSpPr>
          <p:nvPr/>
        </p:nvSpPr>
        <p:spPr bwMode="auto">
          <a:xfrm>
            <a:off x="10245" y="163255"/>
            <a:ext cx="884975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pl-PL" sz="3200" dirty="0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LODZ SPECIAL </a:t>
            </a: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ECONOMIC ZONE – ACHIEVEMENTS</a:t>
            </a:r>
            <a:endParaRPr lang="pl-PL" sz="3200" dirty="0">
              <a:solidFill>
                <a:srgbClr val="00B0F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608278" y="2415779"/>
            <a:ext cx="442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0099FF"/>
              </a:buCl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alt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cs typeface="Arial" charset="0"/>
              </a:rPr>
              <a:t>Title for the institutions with most creative and ground-breaking activities in the field of attracting investment projects to the </a:t>
            </a:r>
            <a:r>
              <a:rPr lang="en-US" alt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cs typeface="Arial" charset="0"/>
              </a:rPr>
              <a:t>regions</a:t>
            </a:r>
            <a:r>
              <a:rPr lang="pl-PL" alt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cs typeface="Arial" charset="0"/>
              </a:rPr>
              <a:t>.</a:t>
            </a: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" name="Obraz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18511" r="8056" b="18115"/>
          <a:stretch/>
        </p:blipFill>
        <p:spPr bwMode="auto">
          <a:xfrm>
            <a:off x="849897" y="934901"/>
            <a:ext cx="1442796" cy="9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3591037" y="1016504"/>
            <a:ext cx="4536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rgbClr val="0099FF"/>
              </a:buCl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GB" altLang="pl-PL" sz="1600" dirty="0" smtClean="0">
                <a:solidFill>
                  <a:srgbClr val="595959"/>
                </a:solidFill>
                <a:latin typeface="Arial Narrow" pitchFamily="34" charset="0"/>
                <a:cs typeface="Arial" charset="0"/>
              </a:rPr>
              <a:t>According to the Global </a:t>
            </a:r>
            <a:r>
              <a:rPr lang="en-GB" altLang="pl-PL" sz="1600" dirty="0" err="1" smtClean="0">
                <a:solidFill>
                  <a:srgbClr val="595959"/>
                </a:solidFill>
                <a:latin typeface="Arial Narrow" pitchFamily="34" charset="0"/>
                <a:cs typeface="Arial" charset="0"/>
              </a:rPr>
              <a:t>Freezones</a:t>
            </a:r>
            <a:r>
              <a:rPr lang="en-GB" altLang="pl-PL" sz="1600" dirty="0" smtClean="0">
                <a:solidFill>
                  <a:srgbClr val="595959"/>
                </a:solidFill>
                <a:latin typeface="Arial Narrow" pitchFamily="34" charset="0"/>
                <a:cs typeface="Arial" charset="0"/>
              </a:rPr>
              <a:t> of the Year 2014 </a:t>
            </a:r>
            <a:r>
              <a:rPr lang="pl-PL" altLang="pl-PL" sz="1600" dirty="0">
                <a:solidFill>
                  <a:srgbClr val="595959"/>
                </a:solidFill>
                <a:latin typeface="Arial Narrow" pitchFamily="34" charset="0"/>
                <a:cs typeface="Arial" charset="0"/>
              </a:rPr>
              <a:t>r</a:t>
            </a:r>
            <a:r>
              <a:rPr lang="en-GB" altLang="pl-PL" sz="1600" dirty="0" err="1" smtClean="0">
                <a:solidFill>
                  <a:srgbClr val="595959"/>
                </a:solidFill>
                <a:latin typeface="Arial Narrow" pitchFamily="34" charset="0"/>
                <a:cs typeface="Arial" charset="0"/>
              </a:rPr>
              <a:t>anking</a:t>
            </a:r>
            <a:r>
              <a:rPr lang="en-GB" altLang="pl-PL" sz="1600" dirty="0" smtClean="0">
                <a:solidFill>
                  <a:srgbClr val="595959"/>
                </a:solidFill>
                <a:latin typeface="Arial Narrow" pitchFamily="34" charset="0"/>
                <a:cs typeface="Arial" charset="0"/>
              </a:rPr>
              <a:t> published by </a:t>
            </a:r>
            <a:r>
              <a:rPr lang="en-GB" altLang="pl-PL" sz="1600" dirty="0" err="1" smtClean="0">
                <a:solidFill>
                  <a:srgbClr val="595959"/>
                </a:solidFill>
                <a:latin typeface="Arial Narrow" pitchFamily="34" charset="0"/>
                <a:cs typeface="Arial" charset="0"/>
              </a:rPr>
              <a:t>fDi</a:t>
            </a:r>
            <a:r>
              <a:rPr lang="en-GB" altLang="pl-PL" sz="1600" dirty="0" smtClean="0">
                <a:solidFill>
                  <a:srgbClr val="595959"/>
                </a:solidFill>
                <a:latin typeface="Arial Narrow" pitchFamily="34" charset="0"/>
                <a:cs typeface="Arial" charset="0"/>
              </a:rPr>
              <a:t> Magazine, Lodz SEZ is the best SEZ in Europe for SME sector.</a:t>
            </a:r>
            <a:endParaRPr lang="pl-PL" altLang="pl-PL" sz="1600" dirty="0">
              <a:solidFill>
                <a:srgbClr val="595959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"/>
          <p:cNvSpPr>
            <a:spLocks noChangeArrowheads="1"/>
          </p:cNvSpPr>
          <p:nvPr/>
        </p:nvSpPr>
        <p:spPr bwMode="auto">
          <a:xfrm>
            <a:off x="10245" y="163234"/>
            <a:ext cx="884975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pl-PL" sz="3200" dirty="0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LODZ SPECIAL </a:t>
            </a: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ECONOMIC ZONE </a:t>
            </a:r>
            <a:b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charset="0"/>
              </a:rPr>
            </a:b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– ADDITIONAL ACTIVITIES</a:t>
            </a:r>
            <a:endParaRPr lang="pl-PL" sz="3200" dirty="0">
              <a:solidFill>
                <a:srgbClr val="00B0F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70973"/>
            <a:ext cx="1773093" cy="585088"/>
          </a:xfrm>
          <a:prstGeom prst="rect">
            <a:avLst/>
          </a:prstGeom>
        </p:spPr>
      </p:pic>
      <p:pic>
        <p:nvPicPr>
          <p:cNvPr id="16" name="Picture 2" descr="C:\Users\Rafal\Desktop\log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87" y="3400046"/>
            <a:ext cx="1680954" cy="9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Dell\Downloads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07718"/>
            <a:ext cx="976084" cy="9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1547664" y="1250743"/>
            <a:ext cx="65556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c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ooperation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with academic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institutions</a:t>
            </a: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vocational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pl-PL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education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pl-PL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support</a:t>
            </a: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assistance</a:t>
            </a:r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in </a:t>
            </a:r>
            <a:r>
              <a:rPr lang="pl-PL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establishing</a:t>
            </a:r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pl-PL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cooperation</a:t>
            </a:r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of </a:t>
            </a:r>
            <a:r>
              <a:rPr lang="pl-PL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schools</a:t>
            </a:r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with </a:t>
            </a:r>
            <a:r>
              <a:rPr lang="pl-PL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companies</a:t>
            </a: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</a:t>
            </a:r>
            <a:r>
              <a:rPr lang="pl-P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ember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of ICT Central Poland Cluster</a:t>
            </a:r>
          </a:p>
          <a:p>
            <a:pPr marL="285750" indent="-285750" algn="just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pl-P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founder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of </a:t>
            </a:r>
            <a:r>
              <a:rPr lang="pl-P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Lodz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Educational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Cluster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257591" y="805291"/>
            <a:ext cx="3123765" cy="1545236"/>
          </a:xfrm>
          <a:prstGeom prst="roundRect">
            <a:avLst>
              <a:gd name="adj" fmla="val 17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1"/>
          <p:cNvSpPr>
            <a:spLocks noChangeArrowheads="1"/>
          </p:cNvSpPr>
          <p:nvPr/>
        </p:nvSpPr>
        <p:spPr bwMode="auto">
          <a:xfrm>
            <a:off x="185854" y="411530"/>
            <a:ext cx="3555541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5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WE INVITE YOU TO</a:t>
            </a:r>
            <a:endParaRPr lang="en-US" sz="25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57590" y="2502928"/>
            <a:ext cx="3123766" cy="2176322"/>
          </a:xfrm>
          <a:prstGeom prst="roundRect">
            <a:avLst>
              <a:gd name="adj" fmla="val 17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15" y="1012152"/>
            <a:ext cx="1881314" cy="1131533"/>
          </a:xfrm>
          <a:prstGeom prst="rect">
            <a:avLst/>
          </a:prstGeom>
        </p:spPr>
      </p:pic>
      <p:sp>
        <p:nvSpPr>
          <p:cNvPr id="12" name="Tytuł 5"/>
          <p:cNvSpPr txBox="1">
            <a:spLocks/>
          </p:cNvSpPr>
          <p:nvPr/>
        </p:nvSpPr>
        <p:spPr bwMode="auto">
          <a:xfrm>
            <a:off x="351725" y="2575721"/>
            <a:ext cx="2935491" cy="210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pl-PL" b="1" dirty="0" err="1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Lodz</a:t>
            </a: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Special </a:t>
            </a:r>
            <a:r>
              <a:rPr lang="pl-PL" b="1" dirty="0" err="1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Economic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 </a:t>
            </a:r>
            <a:endParaRPr lang="pl-PL" b="1" dirty="0" smtClean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Zone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Joint Stock Co.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90-349 Łódź, Poland</a:t>
            </a:r>
            <a:br>
              <a:rPr lang="pl-PL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</a:br>
            <a:r>
              <a:rPr lang="pl-PL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22/24. Tymienieckiego St. 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www.sse.lodz.pl 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pl-PL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" charset="0"/>
              </a:rPr>
              <a:t>info@sse.lodz.pl</a:t>
            </a:r>
            <a:r>
              <a:rPr lang="pl-PL" sz="1050" dirty="0">
                <a:solidFill>
                  <a:schemeClr val="bg1"/>
                </a:solidFill>
                <a:latin typeface="Arial Narrow" pitchFamily="34" charset="0"/>
                <a:ea typeface="宋体" pitchFamily="2" charset="-122"/>
              </a:rPr>
              <a:t/>
            </a:r>
            <a:br>
              <a:rPr lang="pl-PL" sz="1050" dirty="0">
                <a:solidFill>
                  <a:schemeClr val="bg1"/>
                </a:solidFill>
                <a:latin typeface="Arial Narrow" pitchFamily="34" charset="0"/>
                <a:ea typeface="宋体" pitchFamily="2" charset="-122"/>
              </a:rPr>
            </a:br>
            <a:endParaRPr lang="pl-PL" sz="1050" dirty="0">
              <a:solidFill>
                <a:schemeClr val="bg1"/>
              </a:solidFill>
              <a:latin typeface="Arial Narrow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40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"/>
          <a:stretch/>
        </p:blipFill>
        <p:spPr bwMode="auto">
          <a:xfrm>
            <a:off x="1" y="1530"/>
            <a:ext cx="6781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852083" y="1635646"/>
            <a:ext cx="230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0099FF"/>
              </a:buCl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pl-PL" alt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„OPTIMO MODO” </a:t>
            </a:r>
          </a:p>
        </p:txBody>
      </p:sp>
    </p:spTree>
    <p:extLst>
      <p:ext uri="{BB962C8B-B14F-4D97-AF65-F5344CB8AC3E}">
        <p14:creationId xmlns:p14="http://schemas.microsoft.com/office/powerpoint/2010/main" val="30230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4989277" y="267495"/>
            <a:ext cx="3902006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SPECIAL ECONOMIC ZONE</a:t>
            </a:r>
            <a:endParaRPr lang="pl-PL" sz="3200" dirty="0">
              <a:solidFill>
                <a:srgbClr val="00B0F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16126" y="1040412"/>
            <a:ext cx="394836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0099FF"/>
              </a:buCl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S</a:t>
            </a:r>
            <a:r>
              <a:rPr lang="en-GB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pecial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E</a:t>
            </a:r>
            <a:r>
              <a:rPr lang="en-GB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conomic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Z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one </a:t>
            </a: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(SEZ) is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an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area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designated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by the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Polish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Government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,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where</a:t>
            </a:r>
            <a:r>
              <a:rPr lang="pl-PL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business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activity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can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operate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on 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preferential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conditions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(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State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Aid).</a:t>
            </a:r>
            <a:endParaRPr lang="en-GB" sz="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  <a:ea typeface="SimSun" pitchFamily="2" charset="-122"/>
            </a:endParaRPr>
          </a:p>
          <a:p>
            <a:pPr algn="just">
              <a:spcBef>
                <a:spcPts val="600"/>
              </a:spcBef>
              <a:buClr>
                <a:srgbClr val="0099FF"/>
              </a:buCl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The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State Aid in SEZs is granted in a form of 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/>
            </a:r>
            <a:b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</a:b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a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total exemption from Corporate Income Tax (CIT) from the activity conducted within the Zone’s area. </a:t>
            </a:r>
            <a:endParaRPr lang="pl-PL" sz="1600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  <a:ea typeface="SimSun" pitchFamily="2" charset="-122"/>
            </a:endParaRPr>
          </a:p>
          <a:p>
            <a:pPr algn="just">
              <a:spcBef>
                <a:spcPts val="600"/>
              </a:spcBef>
              <a:buClr>
                <a:srgbClr val="0099FF"/>
              </a:buCl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Two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possible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titles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of the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State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Aid:</a:t>
            </a:r>
          </a:p>
          <a:p>
            <a:pPr marL="285750" indent="-285750">
              <a:spcBef>
                <a:spcPts val="600"/>
              </a:spcBef>
              <a:buClr>
                <a:srgbClr val="0099FF"/>
              </a:buClr>
              <a:buFont typeface="Arial" pitchFamily="34" charset="0"/>
              <a:buChar char="•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new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investment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project,</a:t>
            </a:r>
            <a:endParaRPr lang="pl-PL" sz="16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  <a:ea typeface="SimSun" pitchFamily="2" charset="-122"/>
            </a:endParaRPr>
          </a:p>
          <a:p>
            <a:pPr marL="285750" indent="-285750">
              <a:spcBef>
                <a:spcPts val="600"/>
              </a:spcBef>
              <a:buClr>
                <a:srgbClr val="0099FF"/>
              </a:buClr>
              <a:buFont typeface="Arial" pitchFamily="34" charset="0"/>
              <a:buChar char="•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creation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of new workplaces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.</a:t>
            </a: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  <a:ea typeface="SimSun" pitchFamily="2" charset="-122"/>
            </a:endParaRPr>
          </a:p>
          <a:p>
            <a:pPr>
              <a:spcBef>
                <a:spcPts val="600"/>
              </a:spcBef>
              <a:buClr>
                <a:srgbClr val="0099FF"/>
              </a:buClr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There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are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14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SEZs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in Poland,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which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are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supposed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to </a:t>
            </a:r>
            <a:r>
              <a:rPr lang="pl-PL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operate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till 2026</a:t>
            </a:r>
            <a:r>
              <a:rPr lang="pl-PL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SimSun" pitchFamily="2" charset="-122"/>
              </a:rPr>
              <a:t>.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  <a:ea typeface="SimSun" pitchFamily="2" charset="-122"/>
            </a:endParaRPr>
          </a:p>
          <a:p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3" name="Picture 2" descr="Z:\Michał Pstrucha\Logotypy_LSSE\Na stronę\ENG\Bitmapy\Bez tła\lsse_eng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2" y="4473735"/>
            <a:ext cx="936104" cy="5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52853"/>
            <a:ext cx="2304256" cy="60433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70" y="4539321"/>
            <a:ext cx="1436693" cy="48035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7575"/>
            <a:ext cx="3795886" cy="3795886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2483775" y="2535518"/>
            <a:ext cx="792087" cy="324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059833" y="2859782"/>
            <a:ext cx="1296143" cy="3425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1649490" y="3088180"/>
            <a:ext cx="1080120" cy="326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9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980753" y="242723"/>
            <a:ext cx="374441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LEVEL OF STATE </a:t>
            </a: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AID</a:t>
            </a:r>
            <a:endParaRPr lang="pl-PL" sz="3200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300192" y="1319844"/>
            <a:ext cx="2160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According</a:t>
            </a:r>
            <a:r>
              <a:rPr lang="pl-PL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pl-PL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EU </a:t>
            </a:r>
            <a:r>
              <a:rPr lang="pl-PL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definition</a:t>
            </a:r>
            <a:r>
              <a:rPr lang="pl-PL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SMEs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are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companies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employ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up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pl-PL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250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workers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and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their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yearly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turnover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does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not </a:t>
            </a:r>
            <a:r>
              <a:rPr lang="pl-PL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exceed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50 </a:t>
            </a:r>
            <a:r>
              <a:rPr lang="pl-PL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 </a:t>
            </a:r>
            <a:r>
              <a:rPr lang="pl-PL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EUR.</a:t>
            </a:r>
            <a:endParaRPr lang="en-GB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13738" y="4051366"/>
            <a:ext cx="51424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*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pl-P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level</a:t>
            </a: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State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id </a:t>
            </a:r>
            <a:r>
              <a:rPr lang="pl-P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can</a:t>
            </a: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be </a:t>
            </a:r>
            <a:r>
              <a:rPr lang="pl-P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pl-P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depends</a:t>
            </a: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on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economic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conditions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in the region, </a:t>
            </a:r>
            <a:b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for West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Warsaw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subregion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amounts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to 20% for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large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enterprises.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100" b="1" dirty="0" smtClean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1100" b="1" dirty="0">
              <a:solidFill>
                <a:srgbClr val="00B0F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2" descr="Z:\Michał Pstrucha\Logotypy_LSSE\Na stronę\ENG\Bitmapy\Bez tła\lsse_eng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2" y="4473735"/>
            <a:ext cx="936104" cy="5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52853"/>
            <a:ext cx="2304256" cy="60433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70" y="4539321"/>
            <a:ext cx="1436693" cy="480354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1067669" y="915578"/>
            <a:ext cx="936104" cy="93610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336962" y="915578"/>
            <a:ext cx="936104" cy="93610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1067669" y="2004091"/>
            <a:ext cx="936104" cy="93610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2336962" y="2004090"/>
            <a:ext cx="936104" cy="93610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1067669" y="3073306"/>
            <a:ext cx="936104" cy="93610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2336962" y="3073305"/>
            <a:ext cx="936104" cy="93610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167753" y="1122008"/>
            <a:ext cx="81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55%</a:t>
            </a:r>
            <a:endParaRPr lang="pl-PL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436696" y="1122008"/>
            <a:ext cx="81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  <a:r>
              <a:rPr lang="pl-PL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5%</a:t>
            </a:r>
            <a:endParaRPr lang="pl-PL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67753" y="2210510"/>
            <a:ext cx="81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45%</a:t>
            </a:r>
            <a:endParaRPr lang="pl-PL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2428549" y="2227785"/>
            <a:ext cx="81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35%</a:t>
            </a:r>
            <a:endParaRPr lang="pl-PL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167753" y="3287176"/>
            <a:ext cx="81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35%</a:t>
            </a:r>
            <a:endParaRPr lang="pl-PL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436700" y="3287176"/>
            <a:ext cx="106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25%</a:t>
            </a:r>
            <a:r>
              <a:rPr lang="pl-PL" sz="28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*</a:t>
            </a:r>
            <a:endParaRPr lang="pl-PL" sz="3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499858" y="1122028"/>
            <a:ext cx="294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</a:t>
            </a:r>
            <a:r>
              <a:rPr lang="pl-PL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eligible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costs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for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small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enterprises 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499858" y="2170618"/>
            <a:ext cx="294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</a:t>
            </a:r>
            <a:r>
              <a:rPr lang="pl-PL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eligible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costs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for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medium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enterprises 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466998" y="3237779"/>
            <a:ext cx="294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</a:t>
            </a:r>
            <a:r>
              <a:rPr lang="pl-PL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eligible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costs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for </a:t>
            </a:r>
            <a:r>
              <a:rPr lang="pl-PL" sz="16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large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enterprises 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1187624" y="277076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CONDITIONS</a:t>
            </a:r>
            <a:endParaRPr lang="pl-PL" sz="3200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" name="Picture 2" descr="Z:\Michał Pstrucha\Logotypy_LSSE\Na stronę\ENG\Bitmapy\Bez tła\lsse_eng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2" y="4473735"/>
            <a:ext cx="936104" cy="5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52853"/>
            <a:ext cx="2304256" cy="60433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70" y="4539321"/>
            <a:ext cx="1436693" cy="480354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1067669" y="915578"/>
            <a:ext cx="936104" cy="93610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045608" y="1181642"/>
            <a:ext cx="105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100 000 €</a:t>
            </a:r>
            <a:endParaRPr lang="pl-PL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065487" y="2002976"/>
            <a:ext cx="936104" cy="93610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094029" y="2147861"/>
            <a:ext cx="92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 &gt; 5 YEARS</a:t>
            </a:r>
            <a:endParaRPr lang="pl-PL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1047791" y="3111758"/>
            <a:ext cx="936104" cy="936103"/>
          </a:xfrm>
          <a:prstGeom prst="ellipse">
            <a:avLst/>
          </a:prstGeom>
          <a:solidFill>
            <a:srgbClr val="FF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411760" y="1091251"/>
            <a:ext cx="540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minimal</a:t>
            </a:r>
            <a:r>
              <a:rPr lang="pl-PL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7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value</a:t>
            </a:r>
            <a:r>
              <a:rPr lang="pl-PL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a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new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investment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project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(investment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can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not be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started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before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obtaining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SEZ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permit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pl-PL" sz="17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411760" y="2220595"/>
            <a:ext cx="540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maintaining</a:t>
            </a:r>
            <a:r>
              <a:rPr lang="pl-PL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investment and business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activity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(3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years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for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SMEs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pl-PL" sz="17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411760" y="3325681"/>
            <a:ext cx="540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pl-PL" sz="17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reation</a:t>
            </a:r>
            <a:r>
              <a:rPr lang="pl-PL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of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new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jobs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maintaining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employment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level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pl-PL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 </a:t>
            </a:r>
            <a:r>
              <a:rPr lang="pl-PL" sz="17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years</a:t>
            </a:r>
            <a:r>
              <a:rPr lang="pl-PL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for </a:t>
            </a:r>
            <a:r>
              <a:rPr lang="pl-PL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SMEs</a:t>
            </a:r>
            <a:r>
              <a:rPr lang="pl-PL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pl-PL" sz="17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085823" y="3264125"/>
            <a:ext cx="92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 &gt; 5 YEARS</a:t>
            </a:r>
            <a:endParaRPr lang="pl-PL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"/>
          <p:cNvSpPr>
            <a:spLocks noChangeArrowheads="1"/>
          </p:cNvSpPr>
          <p:nvPr/>
        </p:nvSpPr>
        <p:spPr bwMode="auto">
          <a:xfrm>
            <a:off x="251520" y="411510"/>
            <a:ext cx="9144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REGIONAL OPERATIONAL PROGRAMME </a:t>
            </a:r>
            <a:b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	                           2014-2020</a:t>
            </a:r>
            <a:endParaRPr lang="pl-PL" sz="3200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4615484"/>
              </p:ext>
            </p:extLst>
          </p:nvPr>
        </p:nvGraphicFramePr>
        <p:xfrm>
          <a:off x="323528" y="1167408"/>
          <a:ext cx="817290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interreg4a.info/fileadmin/user_upload/dateien/handbuch/Logo_E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9025"/>
            <a:ext cx="1152128" cy="7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Michał Pstrucha\Logotypy_LSSE\Na stronę\ENG\Bitmapy\Bez tła\lsse_eng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2" y="4473735"/>
            <a:ext cx="936104" cy="5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52853"/>
            <a:ext cx="2304256" cy="60433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70" y="4539321"/>
            <a:ext cx="1436693" cy="4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D4C0E7-3BB6-4D62-BEB1-E58E7D50F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04B213-4B1E-42FD-AAAA-6F7D90433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5F3E07-CBC1-43A6-B3DD-828814C3B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94EBD0-FE86-4004-821B-B1C2B5025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23A981-CBD7-4EA2-897C-4CFECA585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68792"/>
            <a:ext cx="4452315" cy="393115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pole tekstowe 6"/>
          <p:cNvSpPr txBox="1">
            <a:spLocks noChangeArrowheads="1"/>
          </p:cNvSpPr>
          <p:nvPr/>
        </p:nvSpPr>
        <p:spPr bwMode="auto">
          <a:xfrm>
            <a:off x="5018427" y="649084"/>
            <a:ext cx="343541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LODZ </a:t>
            </a:r>
            <a:r>
              <a:rPr lang="en-US" sz="32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REGION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742196" y="1068008"/>
            <a:ext cx="43688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Official name: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Lodzkie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Voivodship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Area: 219 sq. km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Population: 2 513 093 (*6th place in Poland)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A1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and A2 motorways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junctions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S8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and S14 express roads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Lodz airport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with cargo terminal –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central location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the country 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weekly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cargo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train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from China (Chengdu)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00B0F0"/>
              </a:buClr>
              <a:buFont typeface="Arial" pitchFamily="34" charset="0"/>
              <a:buChar char="•"/>
            </a:pP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368789"/>
            <a:ext cx="4452315" cy="393115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68789"/>
            <a:ext cx="4452314" cy="393115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368793"/>
            <a:ext cx="4452314" cy="393115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917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6"/>
          <p:cNvSpPr txBox="1">
            <a:spLocks noChangeArrowheads="1"/>
          </p:cNvSpPr>
          <p:nvPr/>
        </p:nvSpPr>
        <p:spPr bwMode="auto">
          <a:xfrm>
            <a:off x="3430710" y="629471"/>
            <a:ext cx="4542597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KEY SECTORS </a:t>
            </a:r>
            <a:b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IN </a:t>
            </a:r>
            <a:r>
              <a:rPr lang="pl-PL" sz="32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LODZ </a:t>
            </a: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REGION:</a:t>
            </a:r>
            <a:endParaRPr lang="en-US" sz="3200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21782" y="1423022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medicine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pharmaceutics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and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cosmetics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advanced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construction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materials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modern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textile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and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clothing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industry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(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including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design)</a:t>
            </a:r>
          </a:p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power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engineering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including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renewable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energy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sources</a:t>
            </a:r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agriculture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and food </a:t>
            </a:r>
            <a:r>
              <a:rPr lang="pl-P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processing</a:t>
            </a:r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99592" y="4614396"/>
            <a:ext cx="79947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prstClr val="white"/>
                </a:solidFill>
                <a:latin typeface="Arial Narrow" pitchFamily="34" charset="0"/>
              </a:rPr>
              <a:t>According </a:t>
            </a:r>
            <a:r>
              <a:rPr lang="en-US" sz="1100" dirty="0">
                <a:solidFill>
                  <a:prstClr val="white"/>
                </a:solidFill>
                <a:latin typeface="Arial Narrow" pitchFamily="34" charset="0"/>
              </a:rPr>
              <a:t>to </a:t>
            </a:r>
            <a:r>
              <a:rPr lang="pl-PL" sz="1100" dirty="0" smtClean="0">
                <a:solidFill>
                  <a:prstClr val="white"/>
                </a:solidFill>
                <a:latin typeface="Arial Narrow" pitchFamily="34" charset="0"/>
              </a:rPr>
              <a:t>the </a:t>
            </a:r>
            <a:r>
              <a:rPr lang="pl-PL" sz="1100" dirty="0" err="1" smtClean="0">
                <a:solidFill>
                  <a:prstClr val="white"/>
                </a:solidFill>
                <a:latin typeface="Arial Narrow" pitchFamily="34" charset="0"/>
              </a:rPr>
              <a:t>Regional</a:t>
            </a:r>
            <a:r>
              <a:rPr lang="pl-PL" sz="1100" dirty="0" smtClean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pl-PL" sz="1100" dirty="0" err="1" smtClean="0">
                <a:solidFill>
                  <a:prstClr val="white"/>
                </a:solidFill>
                <a:latin typeface="Arial Narrow" pitchFamily="34" charset="0"/>
              </a:rPr>
              <a:t>Innovation</a:t>
            </a:r>
            <a:r>
              <a:rPr lang="pl-PL" sz="1100" dirty="0" smtClean="0">
                <a:solidFill>
                  <a:prstClr val="white"/>
                </a:solidFill>
                <a:latin typeface="Arial Narrow" pitchFamily="34" charset="0"/>
              </a:rPr>
              <a:t> </a:t>
            </a:r>
            <a:r>
              <a:rPr lang="pl-PL" sz="1100" dirty="0" err="1" smtClean="0">
                <a:solidFill>
                  <a:prstClr val="white"/>
                </a:solidFill>
                <a:latin typeface="Arial Narrow" pitchFamily="34" charset="0"/>
              </a:rPr>
              <a:t>Stategy</a:t>
            </a:r>
            <a:r>
              <a:rPr lang="pl-PL" sz="1100" dirty="0" smtClean="0">
                <a:solidFill>
                  <a:prstClr val="white"/>
                </a:solidFill>
                <a:latin typeface="Arial Narrow" pitchFamily="34" charset="0"/>
              </a:rPr>
              <a:t> for </a:t>
            </a:r>
            <a:r>
              <a:rPr lang="pl-PL" sz="1100" dirty="0" err="1" smtClean="0">
                <a:solidFill>
                  <a:prstClr val="white"/>
                </a:solidFill>
                <a:latin typeface="Arial Narrow" pitchFamily="34" charset="0"/>
              </a:rPr>
              <a:t>Lodz</a:t>
            </a:r>
            <a:r>
              <a:rPr lang="pl-PL" sz="1100" dirty="0" smtClean="0">
                <a:solidFill>
                  <a:prstClr val="white"/>
                </a:solidFill>
                <a:latin typeface="Arial Narrow" pitchFamily="34" charset="0"/>
              </a:rPr>
              <a:t> Region, LORIS 2030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0" y="625667"/>
            <a:ext cx="2399764" cy="2889681"/>
          </a:xfrm>
          <a:prstGeom prst="rect">
            <a:avLst/>
          </a:prstGeom>
        </p:spPr>
      </p:pic>
      <p:sp>
        <p:nvSpPr>
          <p:cNvPr id="12" name="pole tekstowe 2"/>
          <p:cNvSpPr txBox="1"/>
          <p:nvPr/>
        </p:nvSpPr>
        <p:spPr>
          <a:xfrm>
            <a:off x="971629" y="3800304"/>
            <a:ext cx="19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Lodzkie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Voivodship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17" y="699445"/>
            <a:ext cx="4451078" cy="36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7" y="1805687"/>
            <a:ext cx="2329735" cy="19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979712" y="782612"/>
            <a:ext cx="4680520" cy="2016223"/>
          </a:xfrm>
          <a:prstGeom prst="line">
            <a:avLst/>
          </a:prstGeom>
          <a:noFill/>
          <a:ln w="38160">
            <a:solidFill>
              <a:srgbClr val="0099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907704" y="3069626"/>
            <a:ext cx="4968552" cy="1100010"/>
          </a:xfrm>
          <a:prstGeom prst="line">
            <a:avLst/>
          </a:prstGeom>
          <a:noFill/>
          <a:ln w="38160">
            <a:solidFill>
              <a:srgbClr val="0099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1" name="Prostokąt 1"/>
          <p:cNvSpPr>
            <a:spLocks noChangeArrowheads="1"/>
          </p:cNvSpPr>
          <p:nvPr/>
        </p:nvSpPr>
        <p:spPr bwMode="auto">
          <a:xfrm>
            <a:off x="323528" y="411531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LODZ SEZ LOCATION</a:t>
            </a:r>
            <a:endParaRPr lang="pl-PL" sz="3200" dirty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781101" y="398497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44 </a:t>
            </a:r>
            <a:r>
              <a:rPr lang="pl-PL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subzones</a:t>
            </a:r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in Central Poland</a:t>
            </a: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362237" y="213853"/>
            <a:ext cx="4353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pl-PL" sz="2000" dirty="0" smtClean="0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LODZ SPECIAL ECONOMIC ZONE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015148" y="874716"/>
            <a:ext cx="390200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SCOPE OF ACTIVITIES IN LODZ </a:t>
            </a:r>
            <a:r>
              <a:rPr lang="pl-PL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SEZ:</a:t>
            </a:r>
            <a:endParaRPr lang="en-GB" sz="800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  <a:ea typeface="SimSun" pitchFamily="2" charset="-122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19" y="1349896"/>
            <a:ext cx="816471" cy="81647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95" y="2325246"/>
            <a:ext cx="825995" cy="82599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27" y="3336425"/>
            <a:ext cx="823553" cy="830533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6300192" y="1349896"/>
            <a:ext cx="2088232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  <a:cs typeface="Arial" pitchFamily="34" charset="0"/>
              </a:rPr>
              <a:t>PRODUCTION:</a:t>
            </a:r>
          </a:p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t>including</a:t>
            </a:r>
            <a:r>
              <a:rPr lang="pl-PL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t> food </a:t>
            </a:r>
            <a:r>
              <a:rPr lang="pl-PL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t>processing</a:t>
            </a:r>
            <a:endParaRPr lang="pl-PL" sz="1400" dirty="0">
              <a:solidFill>
                <a:prstClr val="black">
                  <a:lumMod val="50000"/>
                  <a:lumOff val="50000"/>
                </a:prstClr>
              </a:solidFill>
              <a:latin typeface="Arial Narrow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316166" y="2326384"/>
            <a:ext cx="2088232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  <a:cs typeface="Arial" pitchFamily="34" charset="0"/>
              </a:rPr>
              <a:t>SERVICES:</a:t>
            </a:r>
          </a:p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t>including</a:t>
            </a:r>
            <a:r>
              <a:rPr lang="pl-P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t> </a:t>
            </a:r>
            <a:r>
              <a:rPr lang="pl-PL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t>storage</a:t>
            </a:r>
            <a:endParaRPr lang="pl-PL" sz="1400" dirty="0">
              <a:solidFill>
                <a:prstClr val="black">
                  <a:lumMod val="50000"/>
                  <a:lumOff val="50000"/>
                </a:prstClr>
              </a:solidFill>
              <a:latin typeface="Arial Narrow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326063" y="3326879"/>
            <a:ext cx="2088232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BPO / SSC/ IT / </a:t>
            </a:r>
            <a:r>
              <a:rPr lang="pl-PL" sz="14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R&amp;D:</a:t>
            </a:r>
            <a:endParaRPr lang="pl-PL" sz="1400" dirty="0" smtClean="0">
              <a:solidFill>
                <a:srgbClr val="F79646">
                  <a:lumMod val="75000"/>
                </a:srgbClr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t>including accountancy and bookkeeping, call </a:t>
            </a:r>
            <a:r>
              <a:rPr lang="en-US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t>centre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itchFamily="34" charset="0"/>
              </a:rPr>
              <a:t> services, technical analyses</a:t>
            </a:r>
            <a:endParaRPr lang="pl-PL" sz="1400" dirty="0">
              <a:solidFill>
                <a:prstClr val="black">
                  <a:lumMod val="50000"/>
                  <a:lumOff val="50000"/>
                </a:prstClr>
              </a:solidFill>
              <a:latin typeface="Arial Narrow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7" y="726469"/>
            <a:ext cx="4497795" cy="368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628</Words>
  <Application>Microsoft Office PowerPoint</Application>
  <PresentationFormat>Pokaz na ekranie (16:9)</PresentationFormat>
  <Paragraphs>126</Paragraphs>
  <Slides>18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Motyw pakietu Office</vt:lpstr>
      <vt:lpstr>11_Motyw pakietu Office</vt:lpstr>
      <vt:lpstr>10_Motyw pakietu Office</vt:lpstr>
      <vt:lpstr>1_Motyw pakietu Office</vt:lpstr>
      <vt:lpstr>4_Motyw pakietu Office</vt:lpstr>
      <vt:lpstr>3_Motyw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sse2</dc:creator>
  <cp:lastModifiedBy>Ja</cp:lastModifiedBy>
  <cp:revision>322</cp:revision>
  <cp:lastPrinted>2015-04-07T11:57:14Z</cp:lastPrinted>
  <dcterms:created xsi:type="dcterms:W3CDTF">2014-07-10T09:59:47Z</dcterms:created>
  <dcterms:modified xsi:type="dcterms:W3CDTF">2015-04-20T10:53:03Z</dcterms:modified>
</cp:coreProperties>
</file>