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ES CIES" userId="adda6aa762deea1f" providerId="LiveId" clId="{B3E97FD0-80F5-4158-A7F1-5C3EC774ADB3}"/>
    <pc:docChg chg="modSld">
      <pc:chgData name="CIES CIES" userId="adda6aa762deea1f" providerId="LiveId" clId="{B3E97FD0-80F5-4158-A7F1-5C3EC774ADB3}" dt="2018-01-22T09:01:15.959" v="132" actId="20577"/>
      <pc:docMkLst>
        <pc:docMk/>
      </pc:docMkLst>
      <pc:sldChg chg="modSp">
        <pc:chgData name="CIES CIES" userId="adda6aa762deea1f" providerId="LiveId" clId="{B3E97FD0-80F5-4158-A7F1-5C3EC774ADB3}" dt="2018-01-22T09:01:15.959" v="132" actId="20577"/>
        <pc:sldMkLst>
          <pc:docMk/>
          <pc:sldMk cId="375270265" sldId="260"/>
        </pc:sldMkLst>
        <pc:spChg chg="mod">
          <ac:chgData name="CIES CIES" userId="adda6aa762deea1f" providerId="LiveId" clId="{B3E97FD0-80F5-4158-A7F1-5C3EC774ADB3}" dt="2018-01-22T09:01:15.959" v="132" actId="20577"/>
          <ac:spMkLst>
            <pc:docMk/>
            <pc:sldMk cId="375270265" sldId="260"/>
            <ac:spMk id="2" creationId="{4297E572-A2F4-411B-A50B-8C2C84A0B687}"/>
          </ac:spMkLst>
        </pc:spChg>
      </pc:sldChg>
      <pc:sldChg chg="modSp">
        <pc:chgData name="CIES CIES" userId="adda6aa762deea1f" providerId="LiveId" clId="{B3E97FD0-80F5-4158-A7F1-5C3EC774ADB3}" dt="2018-01-22T09:01:05.726" v="115" actId="20577"/>
        <pc:sldMkLst>
          <pc:docMk/>
          <pc:sldMk cId="2356028762" sldId="261"/>
        </pc:sldMkLst>
        <pc:spChg chg="mod">
          <ac:chgData name="CIES CIES" userId="adda6aa762deea1f" providerId="LiveId" clId="{B3E97FD0-80F5-4158-A7F1-5C3EC774ADB3}" dt="2018-01-22T09:01:05.726" v="115" actId="20577"/>
          <ac:spMkLst>
            <pc:docMk/>
            <pc:sldMk cId="2356028762" sldId="261"/>
            <ac:spMk id="2" creationId="{23486C47-B41C-428B-86C0-4D42FB58BC8F}"/>
          </ac:spMkLst>
        </pc:spChg>
        <pc:graphicFrameChg chg="mod modGraphic">
          <ac:chgData name="CIES CIES" userId="adda6aa762deea1f" providerId="LiveId" clId="{B3E97FD0-80F5-4158-A7F1-5C3EC774ADB3}" dt="2018-01-22T09:00:18.256" v="41" actId="14100"/>
          <ac:graphicFrameMkLst>
            <pc:docMk/>
            <pc:sldMk cId="2356028762" sldId="261"/>
            <ac:graphicFrameMk id="4" creationId="{97A6C387-A531-4D10-81E4-594A858D45DC}"/>
          </ac:graphicFrameMkLst>
        </pc:graphicFrameChg>
      </pc:sldChg>
      <pc:sldChg chg="modSp">
        <pc:chgData name="CIES CIES" userId="adda6aa762deea1f" providerId="LiveId" clId="{B3E97FD0-80F5-4158-A7F1-5C3EC774ADB3}" dt="2018-01-22T09:00:50.178" v="98" actId="20577"/>
        <pc:sldMkLst>
          <pc:docMk/>
          <pc:sldMk cId="3518211067" sldId="262"/>
        </pc:sldMkLst>
        <pc:spChg chg="mod">
          <ac:chgData name="CIES CIES" userId="adda6aa762deea1f" providerId="LiveId" clId="{B3E97FD0-80F5-4158-A7F1-5C3EC774ADB3}" dt="2018-01-22T09:00:50.178" v="98" actId="20577"/>
          <ac:spMkLst>
            <pc:docMk/>
            <pc:sldMk cId="3518211067" sldId="262"/>
            <ac:spMk id="2" creationId="{02E9F3EA-6351-422F-9761-251CB66B6AD8}"/>
          </ac:spMkLst>
        </pc:spChg>
      </pc:sldChg>
    </pc:docChg>
  </pc:docChgLst>
  <pc:docChgLst>
    <pc:chgData name="CIES CIES" userId="adda6aa762deea1f" providerId="LiveId" clId="{102B1FF4-D51E-41EE-B5EF-55439A820CF4}"/>
    <pc:docChg chg="undo custSel addSld delSld modSld">
      <pc:chgData name="CIES CIES" userId="adda6aa762deea1f" providerId="LiveId" clId="{102B1FF4-D51E-41EE-B5EF-55439A820CF4}" dt="2018-01-22T10:17:08.886" v="170" actId="242"/>
      <pc:docMkLst>
        <pc:docMk/>
      </pc:docMkLst>
      <pc:sldChg chg="addSp delSp modSp">
        <pc:chgData name="CIES CIES" userId="adda6aa762deea1f" providerId="LiveId" clId="{102B1FF4-D51E-41EE-B5EF-55439A820CF4}" dt="2018-01-22T10:17:08.886" v="170" actId="242"/>
        <pc:sldMkLst>
          <pc:docMk/>
          <pc:sldMk cId="3518211067" sldId="262"/>
        </pc:sldMkLst>
        <pc:spChg chg="add del mod">
          <ac:chgData name="CIES CIES" userId="adda6aa762deea1f" providerId="LiveId" clId="{102B1FF4-D51E-41EE-B5EF-55439A820CF4}" dt="2018-01-22T10:01:21.620" v="50"/>
          <ac:spMkLst>
            <pc:docMk/>
            <pc:sldMk cId="3518211067" sldId="262"/>
            <ac:spMk id="5" creationId="{F5A3227E-538B-43B0-989E-E1432F928C5F}"/>
          </ac:spMkLst>
        </pc:spChg>
        <pc:spChg chg="add del mod">
          <ac:chgData name="CIES CIES" userId="adda6aa762deea1f" providerId="LiveId" clId="{102B1FF4-D51E-41EE-B5EF-55439A820CF4}" dt="2018-01-22T10:14:52.405" v="139"/>
          <ac:spMkLst>
            <pc:docMk/>
            <pc:sldMk cId="3518211067" sldId="262"/>
            <ac:spMk id="13" creationId="{E185322F-F107-4B50-B478-270BF1DCA4B4}"/>
          </ac:spMkLst>
        </pc:spChg>
        <pc:graphicFrameChg chg="del">
          <ac:chgData name="CIES CIES" userId="adda6aa762deea1f" providerId="LiveId" clId="{102B1FF4-D51E-41EE-B5EF-55439A820CF4}" dt="2018-01-22T09:52:51.692" v="5" actId="478"/>
          <ac:graphicFrameMkLst>
            <pc:docMk/>
            <pc:sldMk cId="3518211067" sldId="262"/>
            <ac:graphicFrameMk id="4" creationId="{768024E2-22D5-4F5F-BB27-C99CB4B7AEF1}"/>
          </ac:graphicFrameMkLst>
        </pc:graphicFrameChg>
        <pc:graphicFrameChg chg="add del mod modGraphic">
          <ac:chgData name="CIES CIES" userId="adda6aa762deea1f" providerId="LiveId" clId="{102B1FF4-D51E-41EE-B5EF-55439A820CF4}" dt="2018-01-22T09:54:06.851" v="13"/>
          <ac:graphicFrameMkLst>
            <pc:docMk/>
            <pc:sldMk cId="3518211067" sldId="262"/>
            <ac:graphicFrameMk id="6" creationId="{10C732EF-244F-4AA8-AD66-A7D6615FD78C}"/>
          </ac:graphicFrameMkLst>
        </pc:graphicFrameChg>
        <pc:graphicFrameChg chg="add del mod modGraphic">
          <ac:chgData name="CIES CIES" userId="adda6aa762deea1f" providerId="LiveId" clId="{102B1FF4-D51E-41EE-B5EF-55439A820CF4}" dt="2018-01-22T09:55:32.584" v="23"/>
          <ac:graphicFrameMkLst>
            <pc:docMk/>
            <pc:sldMk cId="3518211067" sldId="262"/>
            <ac:graphicFrameMk id="8" creationId="{A0A8302F-D162-46A1-BBAF-C3682C020B6D}"/>
          </ac:graphicFrameMkLst>
        </pc:graphicFrameChg>
        <pc:graphicFrameChg chg="add del mod">
          <ac:chgData name="CIES CIES" userId="adda6aa762deea1f" providerId="LiveId" clId="{102B1FF4-D51E-41EE-B5EF-55439A820CF4}" dt="2018-01-22T09:57:12.824" v="25"/>
          <ac:graphicFrameMkLst>
            <pc:docMk/>
            <pc:sldMk cId="3518211067" sldId="262"/>
            <ac:graphicFrameMk id="9" creationId="{67BAA460-FB6D-4F39-9A51-5D55371A7688}"/>
          </ac:graphicFrameMkLst>
        </pc:graphicFrameChg>
        <pc:graphicFrameChg chg="add del mod modGraphic">
          <ac:chgData name="CIES CIES" userId="adda6aa762deea1f" providerId="LiveId" clId="{102B1FF4-D51E-41EE-B5EF-55439A820CF4}" dt="2018-01-22T09:57:53.841" v="31"/>
          <ac:graphicFrameMkLst>
            <pc:docMk/>
            <pc:sldMk cId="3518211067" sldId="262"/>
            <ac:graphicFrameMk id="10" creationId="{F9979D54-C64A-4EFA-BD96-AB53B1E7AD02}"/>
          </ac:graphicFrameMkLst>
        </pc:graphicFrameChg>
        <pc:graphicFrameChg chg="add del mod modGraphic">
          <ac:chgData name="CIES CIES" userId="adda6aa762deea1f" providerId="LiveId" clId="{102B1FF4-D51E-41EE-B5EF-55439A820CF4}" dt="2018-01-22T10:14:41.783" v="138" actId="478"/>
          <ac:graphicFrameMkLst>
            <pc:docMk/>
            <pc:sldMk cId="3518211067" sldId="262"/>
            <ac:graphicFrameMk id="11" creationId="{CEEF7B8B-B2BB-4FF0-A478-8790966DF687}"/>
          </ac:graphicFrameMkLst>
        </pc:graphicFrameChg>
        <pc:graphicFrameChg chg="add mod modGraphic">
          <ac:chgData name="CIES CIES" userId="adda6aa762deea1f" providerId="LiveId" clId="{102B1FF4-D51E-41EE-B5EF-55439A820CF4}" dt="2018-01-22T10:17:08.886" v="170" actId="242"/>
          <ac:graphicFrameMkLst>
            <pc:docMk/>
            <pc:sldMk cId="3518211067" sldId="262"/>
            <ac:graphicFrameMk id="14" creationId="{7E7C7A44-4E87-4DEB-9C58-32F61A620429}"/>
          </ac:graphicFrameMkLst>
        </pc:graphicFrameChg>
        <pc:picChg chg="add del mod">
          <ac:chgData name="CIES CIES" userId="adda6aa762deea1f" providerId="LiveId" clId="{102B1FF4-D51E-41EE-B5EF-55439A820CF4}" dt="2018-01-22T09:54:58.527" v="17"/>
          <ac:picMkLst>
            <pc:docMk/>
            <pc:sldMk cId="3518211067" sldId="262"/>
            <ac:picMk id="7" creationId="{4259928F-C502-4071-9B2D-76648BA3DBEF}"/>
          </ac:picMkLst>
        </pc:picChg>
      </pc:sldChg>
      <pc:sldChg chg="del">
        <pc:chgData name="CIES CIES" userId="adda6aa762deea1f" providerId="LiveId" clId="{102B1FF4-D51E-41EE-B5EF-55439A820CF4}" dt="2018-01-22T09:46:37.296" v="0" actId="2696"/>
        <pc:sldMkLst>
          <pc:docMk/>
          <pc:sldMk cId="592562511" sldId="263"/>
        </pc:sldMkLst>
      </pc:sldChg>
      <pc:sldChg chg="addSp delSp modSp add del">
        <pc:chgData name="CIES CIES" userId="adda6aa762deea1f" providerId="LiveId" clId="{102B1FF4-D51E-41EE-B5EF-55439A820CF4}" dt="2018-01-22T09:48:19.415" v="4" actId="2696"/>
        <pc:sldMkLst>
          <pc:docMk/>
          <pc:sldMk cId="3992041267" sldId="263"/>
        </pc:sldMkLst>
        <pc:spChg chg="del">
          <ac:chgData name="CIES CIES" userId="adda6aa762deea1f" providerId="LiveId" clId="{102B1FF4-D51E-41EE-B5EF-55439A820CF4}" dt="2018-01-22T09:48:13.405" v="3"/>
          <ac:spMkLst>
            <pc:docMk/>
            <pc:sldMk cId="3992041267" sldId="263"/>
            <ac:spMk id="3" creationId="{41810EDC-B932-4CBC-A20C-608C4C2BA7E2}"/>
          </ac:spMkLst>
        </pc:spChg>
        <pc:graphicFrameChg chg="add mod">
          <ac:chgData name="CIES CIES" userId="adda6aa762deea1f" providerId="LiveId" clId="{102B1FF4-D51E-41EE-B5EF-55439A820CF4}" dt="2018-01-22T09:47:52.162" v="2"/>
          <ac:graphicFrameMkLst>
            <pc:docMk/>
            <pc:sldMk cId="3992041267" sldId="263"/>
            <ac:graphicFrameMk id="4" creationId="{4B08EF15-40AC-4C92-ADC2-4C0956C08981}"/>
          </ac:graphicFrameMkLst>
        </pc:graphicFrameChg>
        <pc:graphicFrameChg chg="add mod">
          <ac:chgData name="CIES CIES" userId="adda6aa762deea1f" providerId="LiveId" clId="{102B1FF4-D51E-41EE-B5EF-55439A820CF4}" dt="2018-01-22T09:48:13.405" v="3"/>
          <ac:graphicFrameMkLst>
            <pc:docMk/>
            <pc:sldMk cId="3992041267" sldId="263"/>
            <ac:graphicFrameMk id="5" creationId="{353DEB71-5136-461D-A976-7454501D8886}"/>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Dropbox\Documents\CIES\Enqu&#234;tes%20membres%20CIES%2020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Dropbox\Documents\CIES\Enqu&#234;tes%20membres%20CIES%20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ropbox\Documents\CIES\Enqu&#234;tes%20membres%20CIES%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3.9256890639155148E-3"/>
          <c:w val="1"/>
          <c:h val="0.6312681294810929"/>
        </c:manualLayout>
      </c:layout>
      <c:pie3DChart>
        <c:varyColors val="1"/>
        <c:ser>
          <c:idx val="0"/>
          <c:order val="0"/>
          <c:tx>
            <c:strRef>
              <c:f>Feuil2!$C$9</c:f>
              <c:strCache>
                <c:ptCount val="1"/>
                <c:pt idx="0">
                  <c:v>En % </c:v>
                </c:pt>
              </c:strCache>
            </c:strRef>
          </c:tx>
          <c:explosion val="11"/>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37C-49C1-AA4E-CECB4DF7F24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37C-49C1-AA4E-CECB4DF7F24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D37C-49C1-AA4E-CECB4DF7F24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D37C-49C1-AA4E-CECB4DF7F248}"/>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D37C-49C1-AA4E-CECB4DF7F248}"/>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D37C-49C1-AA4E-CECB4DF7F248}"/>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D37C-49C1-AA4E-CECB4DF7F248}"/>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D37C-49C1-AA4E-CECB4DF7F248}"/>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D37C-49C1-AA4E-CECB4DF7F248}"/>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D37C-49C1-AA4E-CECB4DF7F248}"/>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D37C-49C1-AA4E-CECB4DF7F24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1"/>
            <c:showBubbleSize val="0"/>
            <c:showLeaderLines val="0"/>
            <c:extLst>
              <c:ext xmlns:c15="http://schemas.microsoft.com/office/drawing/2012/chart" uri="{CE6537A1-D6FC-4f65-9D91-7224C49458BB}"/>
            </c:extLst>
          </c:dLbls>
          <c:cat>
            <c:strRef>
              <c:f>Feuil2!$A$10:$A$20</c:f>
              <c:strCache>
                <c:ptCount val="11"/>
                <c:pt idx="0">
                  <c:v>Services aux Entreprises</c:v>
                </c:pt>
                <c:pt idx="1">
                  <c:v>Industries</c:v>
                </c:pt>
                <c:pt idx="2">
                  <c:v>Agriculture &amp; Agroalimentaire</c:v>
                </c:pt>
                <c:pt idx="3">
                  <c:v>BTP &amp; Immobilier</c:v>
                </c:pt>
                <c:pt idx="4">
                  <c:v>Energie, Eau et Environnement</c:v>
                </c:pt>
                <c:pt idx="5">
                  <c:v>Transport, Transit, Fret, Manutention</c:v>
                </c:pt>
                <c:pt idx="6">
                  <c:v>Tourisme</c:v>
                </c:pt>
                <c:pt idx="7">
                  <c:v>TIC, Télécommunications et Média</c:v>
                </c:pt>
                <c:pt idx="8">
                  <c:v>Automobile, Véhicules Industriels et Agricoles</c:v>
                </c:pt>
                <c:pt idx="9">
                  <c:v>Finance</c:v>
                </c:pt>
                <c:pt idx="10">
                  <c:v>Santé</c:v>
                </c:pt>
              </c:strCache>
            </c:strRef>
          </c:cat>
          <c:val>
            <c:numRef>
              <c:f>Feuil2!$C$10:$C$20</c:f>
              <c:numCache>
                <c:formatCode>0</c:formatCode>
                <c:ptCount val="11"/>
                <c:pt idx="0">
                  <c:v>22.377622377622377</c:v>
                </c:pt>
                <c:pt idx="1">
                  <c:v>16.083916083916083</c:v>
                </c:pt>
                <c:pt idx="2">
                  <c:v>9.79020979020979</c:v>
                </c:pt>
                <c:pt idx="3">
                  <c:v>9.79020979020979</c:v>
                </c:pt>
                <c:pt idx="4">
                  <c:v>8.3916083916083917</c:v>
                </c:pt>
                <c:pt idx="5">
                  <c:v>7.6923076923076925</c:v>
                </c:pt>
                <c:pt idx="6">
                  <c:v>6.2937062937062933</c:v>
                </c:pt>
                <c:pt idx="7">
                  <c:v>6.2937062937062933</c:v>
                </c:pt>
                <c:pt idx="8">
                  <c:v>6.2937062937062933</c:v>
                </c:pt>
                <c:pt idx="9">
                  <c:v>4.895104895104895</c:v>
                </c:pt>
                <c:pt idx="10">
                  <c:v>2.0979020979020979</c:v>
                </c:pt>
              </c:numCache>
            </c:numRef>
          </c:val>
          <c:extLst>
            <c:ext xmlns:c16="http://schemas.microsoft.com/office/drawing/2014/chart" uri="{C3380CC4-5D6E-409C-BE32-E72D297353CC}">
              <c16:uniqueId val="{00000016-D37C-49C1-AA4E-CECB4DF7F248}"/>
            </c:ext>
          </c:extLst>
        </c:ser>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6.6366160751645175E-3"/>
          <c:y val="0.6318851810638475"/>
          <c:w val="0.99276541519266615"/>
          <c:h val="0.3506029639618894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
          <c:y val="2.7233002814306801E-3"/>
          <c:w val="1"/>
          <c:h val="0.58099485721403399"/>
        </c:manualLayout>
      </c:layout>
      <c:pie3DChart>
        <c:varyColors val="1"/>
        <c:ser>
          <c:idx val="0"/>
          <c:order val="0"/>
          <c:dPt>
            <c:idx val="0"/>
            <c:bubble3D val="0"/>
            <c:explosion val="7"/>
            <c:extLst>
              <c:ext xmlns:c16="http://schemas.microsoft.com/office/drawing/2014/chart" uri="{C3380CC4-5D6E-409C-BE32-E72D297353CC}">
                <c16:uniqueId val="{00000003-8AD4-4F82-B2DE-FCF09EB65E95}"/>
              </c:ext>
            </c:extLst>
          </c:dPt>
          <c:dPt>
            <c:idx val="1"/>
            <c:bubble3D val="0"/>
            <c:explosion val="18"/>
            <c:extLst>
              <c:ext xmlns:c16="http://schemas.microsoft.com/office/drawing/2014/chart" uri="{C3380CC4-5D6E-409C-BE32-E72D297353CC}">
                <c16:uniqueId val="{00000004-8AD4-4F82-B2DE-FCF09EB65E95}"/>
              </c:ext>
            </c:extLst>
          </c:dPt>
          <c:dPt>
            <c:idx val="2"/>
            <c:bubble3D val="0"/>
            <c:explosion val="12"/>
            <c:extLst>
              <c:ext xmlns:c16="http://schemas.microsoft.com/office/drawing/2014/chart" uri="{C3380CC4-5D6E-409C-BE32-E72D297353CC}">
                <c16:uniqueId val="{00000005-8AD4-4F82-B2DE-FCF09EB65E95}"/>
              </c:ext>
            </c:extLst>
          </c:dPt>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Feuil2!$A$28:$A$38</c:f>
              <c:strCache>
                <c:ptCount val="11"/>
                <c:pt idx="0">
                  <c:v>Industries</c:v>
                </c:pt>
                <c:pt idx="1">
                  <c:v>Agriculture &amp; Agroalimentaire</c:v>
                </c:pt>
                <c:pt idx="2">
                  <c:v>Services aux Entreprises</c:v>
                </c:pt>
                <c:pt idx="3">
                  <c:v>BTP &amp; Immobilier</c:v>
                </c:pt>
                <c:pt idx="4">
                  <c:v>TIC, Télécommunications et Média</c:v>
                </c:pt>
                <c:pt idx="5">
                  <c:v>Tourisme</c:v>
                </c:pt>
                <c:pt idx="6">
                  <c:v>Energie, Eau et Environnement</c:v>
                </c:pt>
                <c:pt idx="7">
                  <c:v>Finance</c:v>
                </c:pt>
                <c:pt idx="8">
                  <c:v>Transport, Transit, Fret, Manutention</c:v>
                </c:pt>
                <c:pt idx="9">
                  <c:v>Automobile, Véhicules Industriels et Agricoles </c:v>
                </c:pt>
                <c:pt idx="10">
                  <c:v>Santé</c:v>
                </c:pt>
              </c:strCache>
            </c:strRef>
          </c:cat>
          <c:val>
            <c:numRef>
              <c:f>Feuil2!$B$28:$B$38</c:f>
              <c:numCache>
                <c:formatCode>#,##0</c:formatCode>
                <c:ptCount val="11"/>
                <c:pt idx="0">
                  <c:v>31748</c:v>
                </c:pt>
                <c:pt idx="1">
                  <c:v>13943</c:v>
                </c:pt>
                <c:pt idx="2">
                  <c:v>7345</c:v>
                </c:pt>
                <c:pt idx="3">
                  <c:v>2835</c:v>
                </c:pt>
                <c:pt idx="4">
                  <c:v>2195</c:v>
                </c:pt>
                <c:pt idx="5">
                  <c:v>2020</c:v>
                </c:pt>
                <c:pt idx="6">
                  <c:v>1714</c:v>
                </c:pt>
                <c:pt idx="7">
                  <c:v>2236</c:v>
                </c:pt>
                <c:pt idx="8">
                  <c:v>1596</c:v>
                </c:pt>
                <c:pt idx="9">
                  <c:v>1125</c:v>
                </c:pt>
                <c:pt idx="10">
                  <c:v>325</c:v>
                </c:pt>
              </c:numCache>
            </c:numRef>
          </c:val>
          <c:extLst>
            <c:ext xmlns:c16="http://schemas.microsoft.com/office/drawing/2014/chart" uri="{C3380CC4-5D6E-409C-BE32-E72D297353CC}">
              <c16:uniqueId val="{00000000-8AD4-4F82-B2DE-FCF09EB65E95}"/>
            </c:ext>
          </c:extLst>
        </c:ser>
        <c:ser>
          <c:idx val="1"/>
          <c:order val="1"/>
          <c:cat>
            <c:strRef>
              <c:f>Feuil2!$A$28:$A$38</c:f>
              <c:strCache>
                <c:ptCount val="11"/>
                <c:pt idx="0">
                  <c:v>Industries</c:v>
                </c:pt>
                <c:pt idx="1">
                  <c:v>Agriculture &amp; Agroalimentaire</c:v>
                </c:pt>
                <c:pt idx="2">
                  <c:v>Services aux Entreprises</c:v>
                </c:pt>
                <c:pt idx="3">
                  <c:v>BTP &amp; Immobilier</c:v>
                </c:pt>
                <c:pt idx="4">
                  <c:v>TIC, Télécommunications et Média</c:v>
                </c:pt>
                <c:pt idx="5">
                  <c:v>Tourisme</c:v>
                </c:pt>
                <c:pt idx="6">
                  <c:v>Energie, Eau et Environnement</c:v>
                </c:pt>
                <c:pt idx="7">
                  <c:v>Finance</c:v>
                </c:pt>
                <c:pt idx="8">
                  <c:v>Transport, Transit, Fret, Manutention</c:v>
                </c:pt>
                <c:pt idx="9">
                  <c:v>Automobile, Véhicules Industriels et Agricoles </c:v>
                </c:pt>
                <c:pt idx="10">
                  <c:v>Santé</c:v>
                </c:pt>
              </c:strCache>
            </c:strRef>
          </c:cat>
          <c:val>
            <c:numRef>
              <c:f>Feuil2!$C$28:$C$38</c:f>
              <c:numCache>
                <c:formatCode>0.0</c:formatCode>
                <c:ptCount val="11"/>
                <c:pt idx="0">
                  <c:v>47.327151844011809</c:v>
                </c:pt>
                <c:pt idx="1">
                  <c:v>20.785009391491013</c:v>
                </c:pt>
                <c:pt idx="2">
                  <c:v>10.949285948540592</c:v>
                </c:pt>
                <c:pt idx="3">
                  <c:v>4.226170954950657</c:v>
                </c:pt>
                <c:pt idx="4">
                  <c:v>3.2721147252616203</c:v>
                </c:pt>
                <c:pt idx="5">
                  <c:v>3.0112399749560241</c:v>
                </c:pt>
                <c:pt idx="6">
                  <c:v>2.5550818401359532</c:v>
                </c:pt>
                <c:pt idx="7">
                  <c:v>3.3332339524760739</c:v>
                </c:pt>
                <c:pt idx="8">
                  <c:v>2.3791777227870368</c:v>
                </c:pt>
                <c:pt idx="9">
                  <c:v>1.677051966250261</c:v>
                </c:pt>
                <c:pt idx="10">
                  <c:v>0.48448167913896423</c:v>
                </c:pt>
              </c:numCache>
            </c:numRef>
          </c:val>
          <c:extLst>
            <c:ext xmlns:c16="http://schemas.microsoft.com/office/drawing/2014/chart" uri="{C3380CC4-5D6E-409C-BE32-E72D297353CC}">
              <c16:uniqueId val="{00000001-8AD4-4F82-B2DE-FCF09EB65E95}"/>
            </c:ext>
          </c:extLst>
        </c:ser>
        <c:dLbls>
          <c:showLegendKey val="0"/>
          <c:showVal val="0"/>
          <c:showCatName val="0"/>
          <c:showSerName val="0"/>
          <c:showPercent val="0"/>
          <c:showBubbleSize val="0"/>
          <c:showLeaderLines val="0"/>
        </c:dLbls>
      </c:pie3DChart>
    </c:plotArea>
    <c:legend>
      <c:legendPos val="b"/>
      <c:layout>
        <c:manualLayout>
          <c:xMode val="edge"/>
          <c:yMode val="edge"/>
          <c:x val="0"/>
          <c:y val="0.65855643044619538"/>
          <c:w val="0.99973991022861275"/>
          <c:h val="0.29336789584470346"/>
        </c:manualLayout>
      </c:layout>
      <c:overlay val="0"/>
      <c:txPr>
        <a:bodyPr/>
        <a:lstStyle/>
        <a:p>
          <a:pPr>
            <a:defRPr sz="2000" baseline="0"/>
          </a:pPr>
          <a:endParaRPr lang="fr-FR"/>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20213283122218423"/>
          <c:y val="4.1366586553390785E-6"/>
          <c:w val="0.46255152940005728"/>
          <c:h val="0.63818842316841706"/>
        </c:manualLayout>
      </c:layout>
      <c:pie3DChart>
        <c:varyColors val="1"/>
        <c:ser>
          <c:idx val="0"/>
          <c:order val="0"/>
          <c:explosion val="9"/>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Feuil2!$A$69:$A$79</c:f>
              <c:strCache>
                <c:ptCount val="11"/>
                <c:pt idx="0">
                  <c:v>Energie, Eau et Environnement</c:v>
                </c:pt>
                <c:pt idx="1">
                  <c:v>TIC, Télécommunications et Média</c:v>
                </c:pt>
                <c:pt idx="2">
                  <c:v>Agriculture &amp; Agroalimentaire</c:v>
                </c:pt>
                <c:pt idx="3">
                  <c:v>BTP &amp; Immobilier</c:v>
                </c:pt>
                <c:pt idx="4">
                  <c:v>Industries</c:v>
                </c:pt>
                <c:pt idx="5">
                  <c:v>Finance</c:v>
                </c:pt>
                <c:pt idx="6">
                  <c:v>Automobile, Véhicules Industriels et Agricoles</c:v>
                </c:pt>
                <c:pt idx="7">
                  <c:v>Transport, Transit, Fret, Manutention</c:v>
                </c:pt>
                <c:pt idx="8">
                  <c:v>Santé</c:v>
                </c:pt>
                <c:pt idx="9">
                  <c:v>Services aux Entreprises</c:v>
                </c:pt>
                <c:pt idx="10">
                  <c:v>Tourisme</c:v>
                </c:pt>
              </c:strCache>
            </c:strRef>
          </c:cat>
          <c:val>
            <c:numRef>
              <c:f>Feuil2!$B$69:$B$79</c:f>
              <c:numCache>
                <c:formatCode>#,##0.0_ ;\-#,##0.0\ </c:formatCode>
                <c:ptCount val="11"/>
                <c:pt idx="0">
                  <c:v>504.38</c:v>
                </c:pt>
                <c:pt idx="1">
                  <c:v>357.67</c:v>
                </c:pt>
                <c:pt idx="2">
                  <c:v>347.77</c:v>
                </c:pt>
                <c:pt idx="3">
                  <c:v>284.01</c:v>
                </c:pt>
                <c:pt idx="4">
                  <c:v>148.80000000000001</c:v>
                </c:pt>
                <c:pt idx="5">
                  <c:v>130.76</c:v>
                </c:pt>
                <c:pt idx="6">
                  <c:v>115.6</c:v>
                </c:pt>
                <c:pt idx="7">
                  <c:v>87.87</c:v>
                </c:pt>
                <c:pt idx="8">
                  <c:v>56.5</c:v>
                </c:pt>
                <c:pt idx="9">
                  <c:v>43.1</c:v>
                </c:pt>
                <c:pt idx="10">
                  <c:v>25.1</c:v>
                </c:pt>
              </c:numCache>
            </c:numRef>
          </c:val>
          <c:extLst>
            <c:ext xmlns:c16="http://schemas.microsoft.com/office/drawing/2014/chart" uri="{C3380CC4-5D6E-409C-BE32-E72D297353CC}">
              <c16:uniqueId val="{00000000-4463-4F7A-8090-D68281F417EA}"/>
            </c:ext>
          </c:extLst>
        </c:ser>
        <c:ser>
          <c:idx val="1"/>
          <c:order val="1"/>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Feuil2!$A$69:$A$79</c:f>
              <c:strCache>
                <c:ptCount val="11"/>
                <c:pt idx="0">
                  <c:v>Energie, Eau et Environnement</c:v>
                </c:pt>
                <c:pt idx="1">
                  <c:v>TIC, Télécommunications et Média</c:v>
                </c:pt>
                <c:pt idx="2">
                  <c:v>Agriculture &amp; Agroalimentaire</c:v>
                </c:pt>
                <c:pt idx="3">
                  <c:v>BTP &amp; Immobilier</c:v>
                </c:pt>
                <c:pt idx="4">
                  <c:v>Industries</c:v>
                </c:pt>
                <c:pt idx="5">
                  <c:v>Finance</c:v>
                </c:pt>
                <c:pt idx="6">
                  <c:v>Automobile, Véhicules Industriels et Agricoles</c:v>
                </c:pt>
                <c:pt idx="7">
                  <c:v>Transport, Transit, Fret, Manutention</c:v>
                </c:pt>
                <c:pt idx="8">
                  <c:v>Santé</c:v>
                </c:pt>
                <c:pt idx="9">
                  <c:v>Services aux Entreprises</c:v>
                </c:pt>
                <c:pt idx="10">
                  <c:v>Tourisme</c:v>
                </c:pt>
              </c:strCache>
            </c:strRef>
          </c:cat>
          <c:val>
            <c:numRef>
              <c:f>Feuil2!$C$69:$C$79</c:f>
              <c:numCache>
                <c:formatCode>0.0</c:formatCode>
                <c:ptCount val="11"/>
                <c:pt idx="0">
                  <c:v>24.000266468718483</c:v>
                </c:pt>
                <c:pt idx="1">
                  <c:v>17.019261881649825</c:v>
                </c:pt>
                <c:pt idx="2">
                  <c:v>16.548183254344394</c:v>
                </c:pt>
                <c:pt idx="3">
                  <c:v>13.514246559698513</c:v>
                </c:pt>
                <c:pt idx="4">
                  <c:v>7.0804545194998028</c:v>
                </c:pt>
                <c:pt idx="5">
                  <c:v>6.2220445764099068</c:v>
                </c:pt>
                <c:pt idx="6">
                  <c:v>5.5006756885361368</c:v>
                </c:pt>
                <c:pt idx="7">
                  <c:v>4.1811796950836531</c:v>
                </c:pt>
                <c:pt idx="8">
                  <c:v>2.6884790346219005</c:v>
                </c:pt>
                <c:pt idx="9">
                  <c:v>2.0508574582690957</c:v>
                </c:pt>
                <c:pt idx="10">
                  <c:v>1.1943508631683133</c:v>
                </c:pt>
              </c:numCache>
            </c:numRef>
          </c:val>
          <c:extLst>
            <c:ext xmlns:c16="http://schemas.microsoft.com/office/drawing/2014/chart" uri="{C3380CC4-5D6E-409C-BE32-E72D297353CC}">
              <c16:uniqueId val="{00000001-4463-4F7A-8090-D68281F417EA}"/>
            </c:ext>
          </c:extLst>
        </c:ser>
        <c:dLbls>
          <c:showLegendKey val="0"/>
          <c:showVal val="0"/>
          <c:showCatName val="0"/>
          <c:showSerName val="0"/>
          <c:showPercent val="1"/>
          <c:showBubbleSize val="0"/>
          <c:showLeaderLines val="1"/>
        </c:dLbls>
      </c:pie3DChart>
    </c:plotArea>
    <c:legend>
      <c:legendPos val="r"/>
      <c:layout>
        <c:manualLayout>
          <c:xMode val="edge"/>
          <c:yMode val="edge"/>
          <c:x val="0"/>
          <c:y val="0.61491145435263062"/>
          <c:w val="1"/>
          <c:h val="0.38412989074040393"/>
        </c:manualLayout>
      </c:layout>
      <c:overlay val="0"/>
      <c:spPr>
        <a:noFill/>
      </c:spPr>
      <c:txPr>
        <a:bodyPr/>
        <a:lstStyle/>
        <a:p>
          <a:pPr>
            <a:defRPr sz="2000" baseline="0"/>
          </a:pPr>
          <a:endParaRPr lang="fr-FR"/>
        </a:p>
      </c:txPr>
    </c:legend>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F2EA65-7BFB-4966-8E76-67E8E2528AE6}" type="datetimeFigureOut">
              <a:rPr lang="fr-FR" smtClean="0"/>
              <a:t>22/01/2018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B602BC-14FE-40C5-B838-2917AC8F8AF4}" type="slidenum">
              <a:rPr lang="fr-FR" smtClean="0"/>
              <a:t>‹N°›</a:t>
            </a:fld>
            <a:endParaRPr lang="fr-FR"/>
          </a:p>
        </p:txBody>
      </p:sp>
    </p:spTree>
    <p:extLst>
      <p:ext uri="{BB962C8B-B14F-4D97-AF65-F5344CB8AC3E}">
        <p14:creationId xmlns:p14="http://schemas.microsoft.com/office/powerpoint/2010/main" val="2415726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solidFill>
                  <a:srgbClr val="FF0000"/>
                </a:solidFill>
                <a:latin typeface="+mn-lt"/>
                <a:ea typeface="+mn-ea"/>
                <a:cs typeface="+mn-cs"/>
              </a:rPr>
              <a:t>L'effectif</a:t>
            </a:r>
            <a:r>
              <a:rPr lang="fr-FR" sz="1200" baseline="0" dirty="0">
                <a:solidFill>
                  <a:srgbClr val="FF0000"/>
                </a:solidFill>
                <a:latin typeface="+mn-lt"/>
                <a:ea typeface="+mn-ea"/>
                <a:cs typeface="+mn-cs"/>
              </a:rPr>
              <a:t> européen du CIES  représente  moins de 1% de l'effectif  total  des entreprises membres avec un taux de 0.65%</a:t>
            </a:r>
          </a:p>
          <a:p>
            <a:r>
              <a:rPr lang="fr-FR" sz="1200" dirty="0">
                <a:solidFill>
                  <a:srgbClr val="FF0000"/>
                </a:solidFill>
                <a:latin typeface="+mn-lt"/>
                <a:ea typeface="+mn-ea"/>
                <a:cs typeface="+mn-cs"/>
              </a:rPr>
              <a:t>En 2016, les entreprises du CIES emploient environ </a:t>
            </a:r>
            <a:r>
              <a:rPr lang="fr-FR" sz="1200" b="1" dirty="0">
                <a:solidFill>
                  <a:srgbClr val="FF0000"/>
                </a:solidFill>
                <a:latin typeface="+mn-lt"/>
                <a:ea typeface="+mn-ea"/>
                <a:cs typeface="+mn-cs"/>
              </a:rPr>
              <a:t>67.082 salariés sénégalais </a:t>
            </a:r>
            <a:r>
              <a:rPr lang="fr-FR" sz="1200" b="0" dirty="0">
                <a:solidFill>
                  <a:srgbClr val="FF0000"/>
                </a:solidFill>
                <a:latin typeface="+mn-lt"/>
                <a:ea typeface="+mn-ea"/>
                <a:cs typeface="+mn-cs"/>
              </a:rPr>
              <a:t>(permanents et saisonniers) </a:t>
            </a:r>
            <a:r>
              <a:rPr lang="fr-FR" sz="1200" dirty="0">
                <a:solidFill>
                  <a:srgbClr val="FF0000"/>
                </a:solidFill>
                <a:latin typeface="+mn-lt"/>
                <a:ea typeface="+mn-ea"/>
                <a:cs typeface="+mn-cs"/>
              </a:rPr>
              <a:t>pour une masse salariale globale de </a:t>
            </a:r>
            <a:r>
              <a:rPr lang="fr-FR" sz="1200" b="1" dirty="0">
                <a:solidFill>
                  <a:srgbClr val="FF0000"/>
                </a:solidFill>
                <a:latin typeface="+mn-lt"/>
                <a:ea typeface="+mn-ea"/>
                <a:cs typeface="+mn-cs"/>
              </a:rPr>
              <a:t>200 milliards de francs CFA</a:t>
            </a:r>
          </a:p>
          <a:p>
            <a:r>
              <a:rPr lang="fr-FR" sz="1200" dirty="0">
                <a:solidFill>
                  <a:srgbClr val="FF0000"/>
                </a:solidFill>
              </a:rPr>
              <a:t>Le  secteur industriel (47%) et </a:t>
            </a:r>
            <a:r>
              <a:rPr lang="fr-FR" sz="1200" baseline="0" dirty="0">
                <a:solidFill>
                  <a:srgbClr val="FF0000"/>
                </a:solidFill>
                <a:latin typeface="+mn-lt"/>
                <a:ea typeface="+mn-ea"/>
                <a:cs typeface="+mn-cs"/>
              </a:rPr>
              <a:t>le secteur </a:t>
            </a:r>
            <a:r>
              <a:rPr lang="fr-FR" sz="1200" dirty="0">
                <a:solidFill>
                  <a:srgbClr val="FF0000"/>
                </a:solidFill>
                <a:latin typeface="+mn-lt"/>
                <a:ea typeface="+mn-ea"/>
                <a:cs typeface="+mn-cs"/>
              </a:rPr>
              <a:t>"agriculture et agroalimentaire" (21%)</a:t>
            </a:r>
            <a:r>
              <a:rPr lang="fr-FR" sz="1200" baseline="0" dirty="0">
                <a:solidFill>
                  <a:srgbClr val="FF0000"/>
                </a:solidFill>
                <a:latin typeface="+mn-lt"/>
                <a:ea typeface="+mn-ea"/>
                <a:cs typeface="+mn-cs"/>
              </a:rPr>
              <a:t> représentent à eux seuls 68% de la main d'</a:t>
            </a:r>
            <a:r>
              <a:rPr lang="fr-FR" sz="1200" baseline="0" dirty="0" err="1">
                <a:solidFill>
                  <a:srgbClr val="FF0000"/>
                </a:solidFill>
                <a:latin typeface="+mn-lt"/>
                <a:ea typeface="+mn-ea"/>
                <a:cs typeface="+mn-cs"/>
              </a:rPr>
              <a:t>oeuvre</a:t>
            </a:r>
            <a:r>
              <a:rPr lang="fr-FR" sz="1200" baseline="0" dirty="0">
                <a:solidFill>
                  <a:srgbClr val="FF0000"/>
                </a:solidFill>
                <a:latin typeface="+mn-lt"/>
                <a:ea typeface="+mn-ea"/>
                <a:cs typeface="+mn-cs"/>
              </a:rPr>
              <a:t> totale</a:t>
            </a:r>
            <a:endParaRPr lang="fr-FR" dirty="0"/>
          </a:p>
        </p:txBody>
      </p:sp>
      <p:sp>
        <p:nvSpPr>
          <p:cNvPr id="4" name="Espace réservé du numéro de diapositive 3"/>
          <p:cNvSpPr>
            <a:spLocks noGrp="1"/>
          </p:cNvSpPr>
          <p:nvPr>
            <p:ph type="sldNum" sz="quarter" idx="10"/>
          </p:nvPr>
        </p:nvSpPr>
        <p:spPr/>
        <p:txBody>
          <a:bodyPr/>
          <a:lstStyle/>
          <a:p>
            <a:fld id="{BAB602BC-14FE-40C5-B838-2917AC8F8AF4}" type="slidenum">
              <a:rPr lang="fr-FR" smtClean="0"/>
              <a:t>3</a:t>
            </a:fld>
            <a:endParaRPr lang="fr-FR"/>
          </a:p>
        </p:txBody>
      </p:sp>
    </p:spTree>
    <p:extLst>
      <p:ext uri="{BB962C8B-B14F-4D97-AF65-F5344CB8AC3E}">
        <p14:creationId xmlns:p14="http://schemas.microsoft.com/office/powerpoint/2010/main" val="4125630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solidFill>
                  <a:schemeClr val="tx1"/>
                </a:solidFill>
                <a:latin typeface="+mn-lt"/>
                <a:ea typeface="+mn-ea"/>
                <a:cs typeface="+mn-cs"/>
              </a:rPr>
              <a:t>La plus grande partie des entreprises du CIES est représentée par des </a:t>
            </a:r>
            <a:r>
              <a:rPr lang="fr-FR" sz="1200" b="1" dirty="0">
                <a:solidFill>
                  <a:schemeClr val="tx1"/>
                </a:solidFill>
                <a:latin typeface="+mn-lt"/>
                <a:ea typeface="+mn-ea"/>
                <a:cs typeface="+mn-cs"/>
              </a:rPr>
              <a:t>PME</a:t>
            </a:r>
            <a:r>
              <a:rPr lang="fr-FR" sz="1200" dirty="0">
                <a:solidFill>
                  <a:schemeClr val="tx1"/>
                </a:solidFill>
                <a:latin typeface="+mn-lt"/>
                <a:ea typeface="+mn-ea"/>
                <a:cs typeface="+mn-cs"/>
              </a:rPr>
              <a:t>  installées au Sénégal depuis plusieurs décennies. Nous n’avons pas de graphique par ancienneté d’installation au Sénégal, mais peu de nouveaux acteurs économiques européens.</a:t>
            </a:r>
            <a:endParaRPr lang="fr-FR" dirty="0"/>
          </a:p>
        </p:txBody>
      </p:sp>
      <p:sp>
        <p:nvSpPr>
          <p:cNvPr id="4" name="Espace réservé du numéro de diapositive 3"/>
          <p:cNvSpPr>
            <a:spLocks noGrp="1"/>
          </p:cNvSpPr>
          <p:nvPr>
            <p:ph type="sldNum" sz="quarter" idx="10"/>
          </p:nvPr>
        </p:nvSpPr>
        <p:spPr/>
        <p:txBody>
          <a:bodyPr/>
          <a:lstStyle/>
          <a:p>
            <a:fld id="{BAB602BC-14FE-40C5-B838-2917AC8F8AF4}" type="slidenum">
              <a:rPr lang="fr-FR" smtClean="0"/>
              <a:t>4</a:t>
            </a:fld>
            <a:endParaRPr lang="fr-FR"/>
          </a:p>
        </p:txBody>
      </p:sp>
    </p:spTree>
    <p:extLst>
      <p:ext uri="{BB962C8B-B14F-4D97-AF65-F5344CB8AC3E}">
        <p14:creationId xmlns:p14="http://schemas.microsoft.com/office/powerpoint/2010/main" val="570056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solidFill>
                  <a:srgbClr val="FF0000"/>
                </a:solidFill>
                <a:latin typeface="+mn-lt"/>
                <a:ea typeface="+mn-ea"/>
                <a:cs typeface="+mn-cs"/>
              </a:rPr>
              <a:t>Il est à noter en 2016 une augmentation du CA de 10,58</a:t>
            </a:r>
            <a:r>
              <a:rPr lang="fr-FR" sz="1200" baseline="0" dirty="0">
                <a:solidFill>
                  <a:srgbClr val="FF0000"/>
                </a:solidFill>
                <a:latin typeface="+mn-lt"/>
                <a:ea typeface="+mn-ea"/>
                <a:cs typeface="+mn-cs"/>
              </a:rPr>
              <a:t> </a:t>
            </a:r>
            <a:r>
              <a:rPr lang="fr-FR" sz="1200" dirty="0">
                <a:solidFill>
                  <a:srgbClr val="FF0000"/>
                </a:solidFill>
                <a:latin typeface="+mn-lt"/>
                <a:ea typeface="+mn-ea"/>
                <a:cs typeface="+mn-cs"/>
              </a:rPr>
              <a:t>Milliards de FCFA par rapport à l'année 2015,</a:t>
            </a:r>
            <a:r>
              <a:rPr lang="fr-FR" sz="1200" baseline="0" dirty="0">
                <a:solidFill>
                  <a:srgbClr val="FF0000"/>
                </a:solidFill>
                <a:latin typeface="+mn-lt"/>
                <a:ea typeface="+mn-ea"/>
                <a:cs typeface="+mn-cs"/>
              </a:rPr>
              <a:t> soit une croissance de 0.45%, très loin de la croissance du Sénégal annoncée entre 5 et 7% !</a:t>
            </a:r>
            <a:r>
              <a:rPr lang="fr-FR" sz="1200" dirty="0">
                <a:solidFill>
                  <a:srgbClr val="FF0000"/>
                </a:solidFill>
                <a:latin typeface="+mn-lt"/>
                <a:ea typeface="+mn-ea"/>
                <a:cs typeface="+mn-cs"/>
              </a:rPr>
              <a:t> </a:t>
            </a:r>
          </a:p>
          <a:p>
            <a:r>
              <a:rPr lang="fr-FR" sz="1200" dirty="0">
                <a:solidFill>
                  <a:srgbClr val="FF0000"/>
                </a:solidFill>
                <a:latin typeface="+mn-lt"/>
                <a:ea typeface="+mn-ea"/>
                <a:cs typeface="+mn-cs"/>
              </a:rPr>
              <a:t>Les secteurs dans lesquels le CA et sa répartition au sein des membres a connu les augmentations les plus significatives sont les secteurs des </a:t>
            </a:r>
            <a:r>
              <a:rPr lang="fr-FR" sz="1200" dirty="0">
                <a:solidFill>
                  <a:srgbClr val="FF0000"/>
                </a:solidFill>
                <a:effectLst/>
                <a:latin typeface="+mn-lt"/>
                <a:ea typeface="+mn-ea"/>
                <a:cs typeface="+mn-cs"/>
              </a:rPr>
              <a:t>« Finance », </a:t>
            </a:r>
            <a:r>
              <a:rPr lang="fr-FR" sz="1200" dirty="0">
                <a:solidFill>
                  <a:srgbClr val="FF0000"/>
                </a:solidFill>
                <a:latin typeface="+mn-lt"/>
                <a:ea typeface="+mn-ea"/>
                <a:cs typeface="+mn-cs"/>
              </a:rPr>
              <a:t> </a:t>
            </a:r>
            <a:r>
              <a:rPr lang="fr-FR" sz="1200" dirty="0">
                <a:solidFill>
                  <a:srgbClr val="FF0000"/>
                </a:solidFill>
                <a:effectLst/>
                <a:latin typeface="+mn-lt"/>
                <a:ea typeface="+mn-ea"/>
                <a:cs typeface="+mn-cs"/>
              </a:rPr>
              <a:t>« Agriculture &amp; Agroalimentaire », le « Tourisme », « Automobile, Véhicules Industriels et Agricoles »</a:t>
            </a:r>
            <a:r>
              <a:rPr lang="fr-FR" sz="1200" baseline="0" dirty="0">
                <a:solidFill>
                  <a:srgbClr val="FF0000"/>
                </a:solidFill>
                <a:effectLst/>
                <a:latin typeface="+mn-lt"/>
                <a:ea typeface="+mn-ea"/>
                <a:cs typeface="+mn-cs"/>
              </a:rPr>
              <a:t> </a:t>
            </a:r>
            <a:r>
              <a:rPr lang="fr-FR" sz="1200" dirty="0">
                <a:solidFill>
                  <a:srgbClr val="FF0000"/>
                </a:solidFill>
                <a:effectLst/>
                <a:latin typeface="+mn-lt"/>
                <a:ea typeface="+mn-ea"/>
                <a:cs typeface="+mn-cs"/>
              </a:rPr>
              <a:t>et</a:t>
            </a:r>
            <a:r>
              <a:rPr lang="fr-FR" sz="1200" baseline="0" dirty="0">
                <a:solidFill>
                  <a:srgbClr val="FF0000"/>
                </a:solidFill>
                <a:effectLst/>
                <a:latin typeface="+mn-lt"/>
                <a:ea typeface="+mn-ea"/>
                <a:cs typeface="+mn-cs"/>
              </a:rPr>
              <a:t> </a:t>
            </a:r>
            <a:r>
              <a:rPr lang="fr-FR" sz="1200" dirty="0">
                <a:solidFill>
                  <a:srgbClr val="FF0000"/>
                </a:solidFill>
                <a:effectLst/>
                <a:latin typeface="+mn-lt"/>
                <a:ea typeface="+mn-ea"/>
                <a:cs typeface="+mn-cs"/>
              </a:rPr>
              <a:t>« Transport, Transit, Fret, Manutention ».</a:t>
            </a:r>
          </a:p>
          <a:p>
            <a:r>
              <a:rPr lang="fr-FR" sz="1200" dirty="0">
                <a:solidFill>
                  <a:srgbClr val="FF0000"/>
                </a:solidFill>
                <a:effectLst/>
                <a:latin typeface="+mn-lt"/>
                <a:ea typeface="+mn-ea"/>
                <a:cs typeface="+mn-cs"/>
              </a:rPr>
              <a:t>Les secteurs  des « TIC, Télécommunications et Média », « BTP &amp; Immobilier » </a:t>
            </a:r>
            <a:r>
              <a:rPr lang="fr-FR" sz="1200" baseline="0" dirty="0">
                <a:solidFill>
                  <a:srgbClr val="FF0000"/>
                </a:solidFill>
                <a:effectLst/>
                <a:latin typeface="+mn-lt"/>
                <a:ea typeface="+mn-ea"/>
                <a:cs typeface="+mn-cs"/>
              </a:rPr>
              <a:t> et la </a:t>
            </a:r>
            <a:r>
              <a:rPr lang="fr-FR" sz="1200" dirty="0">
                <a:solidFill>
                  <a:srgbClr val="FF0000"/>
                </a:solidFill>
                <a:effectLst/>
                <a:latin typeface="+mn-lt"/>
                <a:ea typeface="+mn-ea"/>
                <a:cs typeface="+mn-cs"/>
              </a:rPr>
              <a:t>« Santé » </a:t>
            </a:r>
            <a:r>
              <a:rPr lang="fr-FR" sz="1200" dirty="0">
                <a:solidFill>
                  <a:srgbClr val="FF0000"/>
                </a:solidFill>
                <a:latin typeface="+mn-lt"/>
                <a:ea typeface="+mn-ea"/>
                <a:cs typeface="+mn-cs"/>
              </a:rPr>
              <a:t>sont restés stables par rapport à l’année 2015.</a:t>
            </a:r>
          </a:p>
          <a:p>
            <a:r>
              <a:rPr lang="fr-FR" sz="1200" dirty="0">
                <a:solidFill>
                  <a:srgbClr val="FF0000"/>
                </a:solidFill>
                <a:latin typeface="+mn-lt"/>
                <a:ea typeface="+mn-ea"/>
                <a:cs typeface="+mn-cs"/>
              </a:rPr>
              <a:t> Les secteurs ayant</a:t>
            </a:r>
            <a:r>
              <a:rPr lang="fr-FR" sz="1200" baseline="0" dirty="0">
                <a:solidFill>
                  <a:srgbClr val="FF0000"/>
                </a:solidFill>
                <a:latin typeface="+mn-lt"/>
                <a:ea typeface="+mn-ea"/>
                <a:cs typeface="+mn-cs"/>
              </a:rPr>
              <a:t> connu </a:t>
            </a:r>
            <a:r>
              <a:rPr lang="fr-FR" sz="1200" baseline="0" dirty="0" err="1">
                <a:solidFill>
                  <a:srgbClr val="FF0000"/>
                </a:solidFill>
                <a:latin typeface="+mn-lt"/>
                <a:ea typeface="+mn-ea"/>
                <a:cs typeface="+mn-cs"/>
              </a:rPr>
              <a:t>unelégère</a:t>
            </a:r>
            <a:r>
              <a:rPr lang="fr-FR" sz="1200" baseline="0" dirty="0">
                <a:solidFill>
                  <a:srgbClr val="FF0000"/>
                </a:solidFill>
                <a:latin typeface="+mn-lt"/>
                <a:ea typeface="+mn-ea"/>
                <a:cs typeface="+mn-cs"/>
              </a:rPr>
              <a:t> baisse s</a:t>
            </a:r>
            <a:r>
              <a:rPr lang="fr-FR" sz="1200" dirty="0">
                <a:solidFill>
                  <a:srgbClr val="FF0000"/>
                </a:solidFill>
                <a:latin typeface="+mn-lt"/>
                <a:ea typeface="+mn-ea"/>
                <a:cs typeface="+mn-cs"/>
              </a:rPr>
              <a:t>ont  </a:t>
            </a:r>
            <a:r>
              <a:rPr lang="fr-FR" sz="1200" dirty="0">
                <a:solidFill>
                  <a:srgbClr val="FF0000"/>
                </a:solidFill>
                <a:effectLst/>
                <a:latin typeface="+mn-lt"/>
                <a:ea typeface="+mn-ea"/>
                <a:cs typeface="+mn-cs"/>
              </a:rPr>
              <a:t>« Energie, Eau et Environnement » </a:t>
            </a:r>
            <a:r>
              <a:rPr lang="fr-FR" sz="1200" dirty="0">
                <a:solidFill>
                  <a:srgbClr val="FF0000"/>
                </a:solidFill>
                <a:latin typeface="+mn-lt"/>
                <a:ea typeface="+mn-ea"/>
                <a:cs typeface="+mn-cs"/>
              </a:rPr>
              <a:t>, « Industries</a:t>
            </a:r>
            <a:r>
              <a:rPr lang="fr-FR" sz="1200" dirty="0">
                <a:solidFill>
                  <a:srgbClr val="FF0000"/>
                </a:solidFill>
                <a:effectLst/>
                <a:latin typeface="+mn-lt"/>
                <a:ea typeface="+mn-ea"/>
                <a:cs typeface="+mn-cs"/>
              </a:rPr>
              <a:t>»</a:t>
            </a:r>
            <a:r>
              <a:rPr lang="fr-FR" sz="1200" dirty="0">
                <a:solidFill>
                  <a:srgbClr val="FF0000"/>
                </a:solidFill>
                <a:latin typeface="+mn-lt"/>
                <a:ea typeface="+mn-ea"/>
                <a:cs typeface="+mn-cs"/>
              </a:rPr>
              <a:t>  et </a:t>
            </a:r>
            <a:r>
              <a:rPr lang="fr-FR" sz="1200" dirty="0">
                <a:solidFill>
                  <a:srgbClr val="FF0000"/>
                </a:solidFill>
                <a:effectLst/>
                <a:latin typeface="+mn-lt"/>
                <a:ea typeface="+mn-ea"/>
                <a:cs typeface="+mn-cs"/>
              </a:rPr>
              <a:t>« Services aux Entreprises » </a:t>
            </a:r>
            <a:r>
              <a:rPr lang="fr-FR" sz="1200" dirty="0">
                <a:solidFill>
                  <a:srgbClr val="FF0000"/>
                </a:solidFill>
                <a:latin typeface="+mn-lt"/>
                <a:ea typeface="+mn-ea"/>
                <a:cs typeface="+mn-cs"/>
              </a:rPr>
              <a:t>. Malgré</a:t>
            </a:r>
            <a:r>
              <a:rPr lang="fr-FR" sz="1200" baseline="0" dirty="0">
                <a:solidFill>
                  <a:srgbClr val="FF0000"/>
                </a:solidFill>
                <a:latin typeface="+mn-lt"/>
                <a:ea typeface="+mn-ea"/>
                <a:cs typeface="+mn-cs"/>
              </a:rPr>
              <a:t> une baisse de CA le secteur </a:t>
            </a:r>
            <a:r>
              <a:rPr lang="fr-FR" sz="1200" dirty="0">
                <a:solidFill>
                  <a:srgbClr val="FF0000"/>
                </a:solidFill>
                <a:effectLst/>
                <a:latin typeface="+mn-lt"/>
                <a:ea typeface="+mn-ea"/>
                <a:cs typeface="+mn-cs"/>
              </a:rPr>
              <a:t> « Energie, Eau et Environnement » </a:t>
            </a:r>
            <a:r>
              <a:rPr lang="fr-FR" sz="1200" dirty="0">
                <a:solidFill>
                  <a:srgbClr val="FF0000"/>
                </a:solidFill>
                <a:latin typeface="+mn-lt"/>
                <a:ea typeface="+mn-ea"/>
                <a:cs typeface="+mn-cs"/>
              </a:rPr>
              <a:t>représente</a:t>
            </a:r>
            <a:r>
              <a:rPr lang="fr-FR" sz="1200" baseline="0" dirty="0">
                <a:solidFill>
                  <a:srgbClr val="FF0000"/>
                </a:solidFill>
                <a:latin typeface="+mn-lt"/>
                <a:ea typeface="+mn-ea"/>
                <a:cs typeface="+mn-cs"/>
              </a:rPr>
              <a:t> toujours pratiquement un quart du chiffre d'affaire de nos membres.</a:t>
            </a:r>
            <a:endParaRPr lang="fr-FR" sz="1200" dirty="0">
              <a:solidFill>
                <a:srgbClr val="FF0000"/>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BAB602BC-14FE-40C5-B838-2917AC8F8AF4}" type="slidenum">
              <a:rPr lang="fr-FR" smtClean="0"/>
              <a:t>5</a:t>
            </a:fld>
            <a:endParaRPr lang="fr-FR"/>
          </a:p>
        </p:txBody>
      </p:sp>
    </p:spTree>
    <p:extLst>
      <p:ext uri="{BB962C8B-B14F-4D97-AF65-F5344CB8AC3E}">
        <p14:creationId xmlns:p14="http://schemas.microsoft.com/office/powerpoint/2010/main" val="998764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solidFill>
                  <a:srgbClr val="FF0000"/>
                </a:solidFill>
                <a:latin typeface="+mn-lt"/>
                <a:ea typeface="+mn-ea"/>
                <a:cs typeface="+mn-cs"/>
              </a:rPr>
              <a:t>Il est à noter en 2016 une augmentation du CA de 10,58</a:t>
            </a:r>
            <a:r>
              <a:rPr lang="fr-FR" sz="1200" baseline="0" dirty="0">
                <a:solidFill>
                  <a:srgbClr val="FF0000"/>
                </a:solidFill>
                <a:latin typeface="+mn-lt"/>
                <a:ea typeface="+mn-ea"/>
                <a:cs typeface="+mn-cs"/>
              </a:rPr>
              <a:t> </a:t>
            </a:r>
            <a:r>
              <a:rPr lang="fr-FR" sz="1200" dirty="0">
                <a:solidFill>
                  <a:srgbClr val="FF0000"/>
                </a:solidFill>
                <a:latin typeface="+mn-lt"/>
                <a:ea typeface="+mn-ea"/>
                <a:cs typeface="+mn-cs"/>
              </a:rPr>
              <a:t>Milliards de FCFA par rapport à l'année 2015,</a:t>
            </a:r>
            <a:r>
              <a:rPr lang="fr-FR" sz="1200" baseline="0" dirty="0">
                <a:solidFill>
                  <a:srgbClr val="FF0000"/>
                </a:solidFill>
                <a:latin typeface="+mn-lt"/>
                <a:ea typeface="+mn-ea"/>
                <a:cs typeface="+mn-cs"/>
              </a:rPr>
              <a:t> soit une croissance de 0.45%, très loin de la croissance du Sénégal annoncée entre 5 et 7% !</a:t>
            </a:r>
            <a:r>
              <a:rPr lang="fr-FR" sz="1200" dirty="0">
                <a:solidFill>
                  <a:srgbClr val="FF0000"/>
                </a:solidFill>
                <a:latin typeface="+mn-lt"/>
                <a:ea typeface="+mn-ea"/>
                <a:cs typeface="+mn-cs"/>
              </a:rPr>
              <a:t> </a:t>
            </a:r>
          </a:p>
          <a:p>
            <a:r>
              <a:rPr lang="fr-FR" sz="1200" dirty="0">
                <a:solidFill>
                  <a:srgbClr val="FF0000"/>
                </a:solidFill>
                <a:latin typeface="+mn-lt"/>
                <a:ea typeface="+mn-ea"/>
                <a:cs typeface="+mn-cs"/>
              </a:rPr>
              <a:t>Les secteurs dans lesquels le CA et sa répartition au sein des membres a connu les augmentations les plus significatives sont les secteurs des </a:t>
            </a:r>
            <a:r>
              <a:rPr lang="fr-FR" sz="1200" dirty="0">
                <a:solidFill>
                  <a:srgbClr val="FF0000"/>
                </a:solidFill>
                <a:effectLst/>
                <a:latin typeface="+mn-lt"/>
                <a:ea typeface="+mn-ea"/>
                <a:cs typeface="+mn-cs"/>
              </a:rPr>
              <a:t>« Finance », </a:t>
            </a:r>
            <a:r>
              <a:rPr lang="fr-FR" sz="1200" dirty="0">
                <a:solidFill>
                  <a:srgbClr val="FF0000"/>
                </a:solidFill>
                <a:latin typeface="+mn-lt"/>
                <a:ea typeface="+mn-ea"/>
                <a:cs typeface="+mn-cs"/>
              </a:rPr>
              <a:t> </a:t>
            </a:r>
            <a:r>
              <a:rPr lang="fr-FR" sz="1200" dirty="0">
                <a:solidFill>
                  <a:srgbClr val="FF0000"/>
                </a:solidFill>
                <a:effectLst/>
                <a:latin typeface="+mn-lt"/>
                <a:ea typeface="+mn-ea"/>
                <a:cs typeface="+mn-cs"/>
              </a:rPr>
              <a:t>« Agriculture &amp; Agroalimentaire », le « Tourisme », « Automobile, Véhicules Industriels et Agricoles »</a:t>
            </a:r>
            <a:r>
              <a:rPr lang="fr-FR" sz="1200" baseline="0" dirty="0">
                <a:solidFill>
                  <a:srgbClr val="FF0000"/>
                </a:solidFill>
                <a:effectLst/>
                <a:latin typeface="+mn-lt"/>
                <a:ea typeface="+mn-ea"/>
                <a:cs typeface="+mn-cs"/>
              </a:rPr>
              <a:t> </a:t>
            </a:r>
            <a:r>
              <a:rPr lang="fr-FR" sz="1200" dirty="0">
                <a:solidFill>
                  <a:srgbClr val="FF0000"/>
                </a:solidFill>
                <a:effectLst/>
                <a:latin typeface="+mn-lt"/>
                <a:ea typeface="+mn-ea"/>
                <a:cs typeface="+mn-cs"/>
              </a:rPr>
              <a:t>et</a:t>
            </a:r>
            <a:r>
              <a:rPr lang="fr-FR" sz="1200" baseline="0" dirty="0">
                <a:solidFill>
                  <a:srgbClr val="FF0000"/>
                </a:solidFill>
                <a:effectLst/>
                <a:latin typeface="+mn-lt"/>
                <a:ea typeface="+mn-ea"/>
                <a:cs typeface="+mn-cs"/>
              </a:rPr>
              <a:t> </a:t>
            </a:r>
            <a:r>
              <a:rPr lang="fr-FR" sz="1200" dirty="0">
                <a:solidFill>
                  <a:srgbClr val="FF0000"/>
                </a:solidFill>
                <a:effectLst/>
                <a:latin typeface="+mn-lt"/>
                <a:ea typeface="+mn-ea"/>
                <a:cs typeface="+mn-cs"/>
              </a:rPr>
              <a:t>« Transport, Transit, Fret, Manutention ».</a:t>
            </a:r>
          </a:p>
          <a:p>
            <a:r>
              <a:rPr lang="fr-FR" sz="1200" dirty="0">
                <a:solidFill>
                  <a:srgbClr val="FF0000"/>
                </a:solidFill>
                <a:effectLst/>
                <a:latin typeface="+mn-lt"/>
                <a:ea typeface="+mn-ea"/>
                <a:cs typeface="+mn-cs"/>
              </a:rPr>
              <a:t>Les secteurs  des « TIC, Télécommunications et Média », « BTP &amp; Immobilier » </a:t>
            </a:r>
            <a:r>
              <a:rPr lang="fr-FR" sz="1200" baseline="0" dirty="0">
                <a:solidFill>
                  <a:srgbClr val="FF0000"/>
                </a:solidFill>
                <a:effectLst/>
                <a:latin typeface="+mn-lt"/>
                <a:ea typeface="+mn-ea"/>
                <a:cs typeface="+mn-cs"/>
              </a:rPr>
              <a:t> et la </a:t>
            </a:r>
            <a:r>
              <a:rPr lang="fr-FR" sz="1200" dirty="0">
                <a:solidFill>
                  <a:srgbClr val="FF0000"/>
                </a:solidFill>
                <a:effectLst/>
                <a:latin typeface="+mn-lt"/>
                <a:ea typeface="+mn-ea"/>
                <a:cs typeface="+mn-cs"/>
              </a:rPr>
              <a:t>« Santé » </a:t>
            </a:r>
            <a:r>
              <a:rPr lang="fr-FR" sz="1200" dirty="0">
                <a:solidFill>
                  <a:srgbClr val="FF0000"/>
                </a:solidFill>
                <a:latin typeface="+mn-lt"/>
                <a:ea typeface="+mn-ea"/>
                <a:cs typeface="+mn-cs"/>
              </a:rPr>
              <a:t>sont restés stables par rapport à l’année 2015.</a:t>
            </a:r>
          </a:p>
          <a:p>
            <a:r>
              <a:rPr lang="fr-FR" sz="1200" dirty="0">
                <a:solidFill>
                  <a:srgbClr val="FF0000"/>
                </a:solidFill>
                <a:latin typeface="+mn-lt"/>
                <a:ea typeface="+mn-ea"/>
                <a:cs typeface="+mn-cs"/>
              </a:rPr>
              <a:t> Les secteurs ayant</a:t>
            </a:r>
            <a:r>
              <a:rPr lang="fr-FR" sz="1200" baseline="0" dirty="0">
                <a:solidFill>
                  <a:srgbClr val="FF0000"/>
                </a:solidFill>
                <a:latin typeface="+mn-lt"/>
                <a:ea typeface="+mn-ea"/>
                <a:cs typeface="+mn-cs"/>
              </a:rPr>
              <a:t> connu </a:t>
            </a:r>
            <a:r>
              <a:rPr lang="fr-FR" sz="1200" baseline="0" dirty="0" err="1">
                <a:solidFill>
                  <a:srgbClr val="FF0000"/>
                </a:solidFill>
                <a:latin typeface="+mn-lt"/>
                <a:ea typeface="+mn-ea"/>
                <a:cs typeface="+mn-cs"/>
              </a:rPr>
              <a:t>unelégère</a:t>
            </a:r>
            <a:r>
              <a:rPr lang="fr-FR" sz="1200" baseline="0" dirty="0">
                <a:solidFill>
                  <a:srgbClr val="FF0000"/>
                </a:solidFill>
                <a:latin typeface="+mn-lt"/>
                <a:ea typeface="+mn-ea"/>
                <a:cs typeface="+mn-cs"/>
              </a:rPr>
              <a:t> baisse s</a:t>
            </a:r>
            <a:r>
              <a:rPr lang="fr-FR" sz="1200" dirty="0">
                <a:solidFill>
                  <a:srgbClr val="FF0000"/>
                </a:solidFill>
                <a:latin typeface="+mn-lt"/>
                <a:ea typeface="+mn-ea"/>
                <a:cs typeface="+mn-cs"/>
              </a:rPr>
              <a:t>ont  </a:t>
            </a:r>
            <a:r>
              <a:rPr lang="fr-FR" sz="1200" dirty="0">
                <a:solidFill>
                  <a:srgbClr val="FF0000"/>
                </a:solidFill>
                <a:effectLst/>
                <a:latin typeface="+mn-lt"/>
                <a:ea typeface="+mn-ea"/>
                <a:cs typeface="+mn-cs"/>
              </a:rPr>
              <a:t>« Energie, Eau et Environnement » </a:t>
            </a:r>
            <a:r>
              <a:rPr lang="fr-FR" sz="1200" dirty="0">
                <a:solidFill>
                  <a:srgbClr val="FF0000"/>
                </a:solidFill>
                <a:latin typeface="+mn-lt"/>
                <a:ea typeface="+mn-ea"/>
                <a:cs typeface="+mn-cs"/>
              </a:rPr>
              <a:t>, « Industries</a:t>
            </a:r>
            <a:r>
              <a:rPr lang="fr-FR" sz="1200" dirty="0">
                <a:solidFill>
                  <a:srgbClr val="FF0000"/>
                </a:solidFill>
                <a:effectLst/>
                <a:latin typeface="+mn-lt"/>
                <a:ea typeface="+mn-ea"/>
                <a:cs typeface="+mn-cs"/>
              </a:rPr>
              <a:t>»</a:t>
            </a:r>
            <a:r>
              <a:rPr lang="fr-FR" sz="1200" dirty="0">
                <a:solidFill>
                  <a:srgbClr val="FF0000"/>
                </a:solidFill>
                <a:latin typeface="+mn-lt"/>
                <a:ea typeface="+mn-ea"/>
                <a:cs typeface="+mn-cs"/>
              </a:rPr>
              <a:t>  et </a:t>
            </a:r>
            <a:r>
              <a:rPr lang="fr-FR" sz="1200" dirty="0">
                <a:solidFill>
                  <a:srgbClr val="FF0000"/>
                </a:solidFill>
                <a:effectLst/>
                <a:latin typeface="+mn-lt"/>
                <a:ea typeface="+mn-ea"/>
                <a:cs typeface="+mn-cs"/>
              </a:rPr>
              <a:t>« Services aux Entreprises » </a:t>
            </a:r>
            <a:r>
              <a:rPr lang="fr-FR" sz="1200" dirty="0">
                <a:solidFill>
                  <a:srgbClr val="FF0000"/>
                </a:solidFill>
                <a:latin typeface="+mn-lt"/>
                <a:ea typeface="+mn-ea"/>
                <a:cs typeface="+mn-cs"/>
              </a:rPr>
              <a:t>. Malgré</a:t>
            </a:r>
            <a:r>
              <a:rPr lang="fr-FR" sz="1200" baseline="0" dirty="0">
                <a:solidFill>
                  <a:srgbClr val="FF0000"/>
                </a:solidFill>
                <a:latin typeface="+mn-lt"/>
                <a:ea typeface="+mn-ea"/>
                <a:cs typeface="+mn-cs"/>
              </a:rPr>
              <a:t> une baisse de CA le secteur </a:t>
            </a:r>
            <a:r>
              <a:rPr lang="fr-FR" sz="1200" dirty="0">
                <a:solidFill>
                  <a:srgbClr val="FF0000"/>
                </a:solidFill>
                <a:effectLst/>
                <a:latin typeface="+mn-lt"/>
                <a:ea typeface="+mn-ea"/>
                <a:cs typeface="+mn-cs"/>
              </a:rPr>
              <a:t> « Energie, Eau et Environnement » </a:t>
            </a:r>
            <a:r>
              <a:rPr lang="fr-FR" sz="1200" dirty="0">
                <a:solidFill>
                  <a:srgbClr val="FF0000"/>
                </a:solidFill>
                <a:latin typeface="+mn-lt"/>
                <a:ea typeface="+mn-ea"/>
                <a:cs typeface="+mn-cs"/>
              </a:rPr>
              <a:t>représente</a:t>
            </a:r>
            <a:r>
              <a:rPr lang="fr-FR" sz="1200" baseline="0" dirty="0">
                <a:solidFill>
                  <a:srgbClr val="FF0000"/>
                </a:solidFill>
                <a:latin typeface="+mn-lt"/>
                <a:ea typeface="+mn-ea"/>
                <a:cs typeface="+mn-cs"/>
              </a:rPr>
              <a:t> toujours pratiquement un quart du chiffre d'affaire de nos membres.</a:t>
            </a:r>
            <a:endParaRPr lang="fr-FR" sz="1200" dirty="0">
              <a:solidFill>
                <a:srgbClr val="FF0000"/>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BAB602BC-14FE-40C5-B838-2917AC8F8AF4}" type="slidenum">
              <a:rPr lang="fr-FR" smtClean="0"/>
              <a:t>6</a:t>
            </a:fld>
            <a:endParaRPr lang="fr-FR"/>
          </a:p>
        </p:txBody>
      </p:sp>
    </p:spTree>
    <p:extLst>
      <p:ext uri="{BB962C8B-B14F-4D97-AF65-F5344CB8AC3E}">
        <p14:creationId xmlns:p14="http://schemas.microsoft.com/office/powerpoint/2010/main" val="3078883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aseline="0" dirty="0">
                <a:solidFill>
                  <a:schemeClr val="tx1"/>
                </a:solidFill>
                <a:latin typeface="+mn-lt"/>
                <a:ea typeface="+mn-ea"/>
                <a:cs typeface="+mn-cs"/>
              </a:rPr>
              <a:t>La part de ce que représente l'économie des entreprises du CIES s'est cependant réduite depuis 2012 lorsque la part représentative du CIES était d'environ un tiers de l'économie globale.</a:t>
            </a:r>
            <a:endParaRPr lang="fr-FR" sz="1200" dirty="0">
              <a:solidFill>
                <a:schemeClr val="tx1"/>
              </a:solidFill>
              <a:latin typeface="+mn-lt"/>
              <a:ea typeface="+mn-ea"/>
              <a:cs typeface="+mn-cs"/>
            </a:endParaRPr>
          </a:p>
          <a:p>
            <a:r>
              <a:rPr lang="fr-FR" sz="1200" dirty="0">
                <a:solidFill>
                  <a:schemeClr val="tx1"/>
                </a:solidFill>
                <a:latin typeface="+mn-lt"/>
                <a:ea typeface="+mn-ea"/>
                <a:cs typeface="+mn-cs"/>
              </a:rPr>
              <a:t>Par rapport à 2015, la croissance</a:t>
            </a:r>
            <a:r>
              <a:rPr lang="fr-FR" sz="1200" baseline="0" dirty="0">
                <a:solidFill>
                  <a:schemeClr val="tx1"/>
                </a:solidFill>
                <a:latin typeface="+mn-lt"/>
                <a:ea typeface="+mn-ea"/>
                <a:cs typeface="+mn-cs"/>
              </a:rPr>
              <a:t> globale est proche de 0, certains chiffres sont encourageant comme la forte hausse en valeur des exportations, mais la faiblesse des importations et des investissements peut expliquer la stagnation du chiffre d'affaire, par contre la forte hausse fiscale montre une pression fiscale de plus en plus forte et peut être pénalisante pour les investissements et le développement des entreprises. La baisse des investissements est à nuancée avec l'absence de grands travaux </a:t>
            </a:r>
            <a:r>
              <a:rPr lang="fr-FR" sz="1200" baseline="0" dirty="0" err="1">
                <a:solidFill>
                  <a:schemeClr val="tx1"/>
                </a:solidFill>
                <a:latin typeface="+mn-lt"/>
                <a:ea typeface="+mn-ea"/>
                <a:cs typeface="+mn-cs"/>
              </a:rPr>
              <a:t>exeptionnels</a:t>
            </a:r>
            <a:r>
              <a:rPr lang="fr-FR" sz="1200" baseline="0" dirty="0">
                <a:solidFill>
                  <a:schemeClr val="tx1"/>
                </a:solidFill>
                <a:latin typeface="+mn-lt"/>
                <a:ea typeface="+mn-ea"/>
                <a:cs typeface="+mn-cs"/>
              </a:rPr>
              <a:t> de 2015, l'arrivée du TER pourra regonfler ces chiffres d'ici 2019.</a:t>
            </a:r>
            <a:br>
              <a:rPr lang="fr-FR" sz="1200" baseline="0" dirty="0">
                <a:solidFill>
                  <a:schemeClr val="tx1"/>
                </a:solidFill>
                <a:latin typeface="+mn-lt"/>
                <a:ea typeface="+mn-ea"/>
                <a:cs typeface="+mn-cs"/>
              </a:rPr>
            </a:br>
            <a:r>
              <a:rPr lang="fr-FR" sz="1200" baseline="0" dirty="0">
                <a:solidFill>
                  <a:schemeClr val="tx1"/>
                </a:solidFill>
                <a:latin typeface="+mn-lt"/>
                <a:ea typeface="+mn-ea"/>
                <a:cs typeface="+mn-cs"/>
              </a:rPr>
              <a:t>La </a:t>
            </a:r>
            <a:r>
              <a:rPr lang="fr-FR" sz="1200" baseline="0" dirty="0" err="1">
                <a:solidFill>
                  <a:schemeClr val="tx1"/>
                </a:solidFill>
                <a:latin typeface="+mn-lt"/>
                <a:ea typeface="+mn-ea"/>
                <a:cs typeface="+mn-cs"/>
              </a:rPr>
              <a:t>biasse</a:t>
            </a:r>
            <a:r>
              <a:rPr lang="fr-FR" sz="1200" baseline="0" dirty="0">
                <a:solidFill>
                  <a:schemeClr val="tx1"/>
                </a:solidFill>
                <a:latin typeface="+mn-lt"/>
                <a:ea typeface="+mn-ea"/>
                <a:cs typeface="+mn-cs"/>
              </a:rPr>
              <a:t> des investissements par les entreprises du CIES représente presque la totalité de la baisse des investissements au Sénégal entre 2015 et 2016,</a:t>
            </a:r>
            <a:endParaRPr lang="fr-FR" dirty="0"/>
          </a:p>
        </p:txBody>
      </p:sp>
      <p:sp>
        <p:nvSpPr>
          <p:cNvPr id="4" name="Espace réservé du numéro de diapositive 3"/>
          <p:cNvSpPr>
            <a:spLocks noGrp="1"/>
          </p:cNvSpPr>
          <p:nvPr>
            <p:ph type="sldNum" sz="quarter" idx="10"/>
          </p:nvPr>
        </p:nvSpPr>
        <p:spPr/>
        <p:txBody>
          <a:bodyPr/>
          <a:lstStyle/>
          <a:p>
            <a:fld id="{BAB602BC-14FE-40C5-B838-2917AC8F8AF4}" type="slidenum">
              <a:rPr lang="fr-FR" smtClean="0"/>
              <a:t>7</a:t>
            </a:fld>
            <a:endParaRPr lang="fr-FR"/>
          </a:p>
        </p:txBody>
      </p:sp>
    </p:spTree>
    <p:extLst>
      <p:ext uri="{BB962C8B-B14F-4D97-AF65-F5344CB8AC3E}">
        <p14:creationId xmlns:p14="http://schemas.microsoft.com/office/powerpoint/2010/main" val="3124323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2201C3-5F42-4DF3-B239-FAFB104A00E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A984FD5-9B38-4001-8745-AF21BFA3C0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7E0BC4A-41CD-4AA1-8946-AEAA7A7B6033}"/>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5" name="Espace réservé du pied de page 4">
            <a:extLst>
              <a:ext uri="{FF2B5EF4-FFF2-40B4-BE49-F238E27FC236}">
                <a16:creationId xmlns:a16="http://schemas.microsoft.com/office/drawing/2014/main" id="{7AFCE0F8-E9F0-46FC-88E5-59E0EBF3568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0A7B33-9E2F-4CFE-BB39-19C478358FE9}"/>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889095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4DD760-8E2B-4550-BAF0-4D9FC05D359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DBFDA7F-12A7-49DA-B0B5-51FB32206544}"/>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EB82EF-7094-472D-A33D-EE8146A8F877}"/>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5" name="Espace réservé du pied de page 4">
            <a:extLst>
              <a:ext uri="{FF2B5EF4-FFF2-40B4-BE49-F238E27FC236}">
                <a16:creationId xmlns:a16="http://schemas.microsoft.com/office/drawing/2014/main" id="{FF5E13C4-0FB1-43C3-80DA-1B203472F9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53AC41-5FBC-4768-934D-4F1B25D64C7A}"/>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246291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D3951FA-13E1-40D0-8A51-2D8A1D085D9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E88D1A8-B7FB-4F3C-B4DB-6A7A7ABE2CD2}"/>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EABC124-86FC-44B9-BBDF-025AAEDC9B9E}"/>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5" name="Espace réservé du pied de page 4">
            <a:extLst>
              <a:ext uri="{FF2B5EF4-FFF2-40B4-BE49-F238E27FC236}">
                <a16:creationId xmlns:a16="http://schemas.microsoft.com/office/drawing/2014/main" id="{8BBB81E8-6625-4C34-B070-946F956B580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52B6B7-0E7E-461E-9CEB-112BFA951583}"/>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128402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AB58BB-6A4D-4F4D-8068-C0F00DD9BED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38860A7-A286-4BEF-944E-61865888FC7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F0484E3-08C8-4729-85A2-84AF41688C27}"/>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5" name="Espace réservé du pied de page 4">
            <a:extLst>
              <a:ext uri="{FF2B5EF4-FFF2-40B4-BE49-F238E27FC236}">
                <a16:creationId xmlns:a16="http://schemas.microsoft.com/office/drawing/2014/main" id="{0716910A-3CC9-48E5-900E-6A846E0133E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05056E4-07F0-4AF5-B7BD-EDB708BA5ABE}"/>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210231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EAE17A-0DB8-4B20-87A2-DFCA2C39B0D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3D855EC-3AE7-46A7-8A8E-9F1FFBBAE9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C36C291D-89E6-433C-92E3-51314C976FFC}"/>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5" name="Espace réservé du pied de page 4">
            <a:extLst>
              <a:ext uri="{FF2B5EF4-FFF2-40B4-BE49-F238E27FC236}">
                <a16:creationId xmlns:a16="http://schemas.microsoft.com/office/drawing/2014/main" id="{7135BE97-183A-4A70-8D88-9B93DB148C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B6860E-22EA-45F2-9AE2-6E15808BD33B}"/>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746928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0FC442-70DA-423D-A884-CB64990C983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CF38048-D5D0-4BE8-9CDE-F25F5D29C91E}"/>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93622FE-30FB-497B-BDB1-CE55C508E187}"/>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DB5DE1C-693F-40A1-9DF7-E502233B3A72}"/>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6" name="Espace réservé du pied de page 5">
            <a:extLst>
              <a:ext uri="{FF2B5EF4-FFF2-40B4-BE49-F238E27FC236}">
                <a16:creationId xmlns:a16="http://schemas.microsoft.com/office/drawing/2014/main" id="{B92E95F3-8950-46E5-8231-4A659D76CDC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79FEAE8-712E-4860-91C2-AF253FCE54DA}"/>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270227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2E93EA-0EB8-4048-906C-0CAE40CCE25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3821D49-42C3-4E5C-8735-70EDA90739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5CBD5FCB-839D-40A3-B1A6-273CA446CD4E}"/>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5B8A636-C70F-49F1-BE57-16E5741DDF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20156BD2-A71E-438B-8011-F4CC9999359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5F31E37-A9A9-4779-B9CA-99725C392FF9}"/>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8" name="Espace réservé du pied de page 7">
            <a:extLst>
              <a:ext uri="{FF2B5EF4-FFF2-40B4-BE49-F238E27FC236}">
                <a16:creationId xmlns:a16="http://schemas.microsoft.com/office/drawing/2014/main" id="{20F5E4A2-A889-4184-9BF3-6839120DF80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0970D07-7CFC-4AA5-8E54-B12CD18AED45}"/>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327205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CA9CAD-C779-4820-81D4-A5E081C070C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DFFAF1F-F2DE-4FD4-9D85-7105C46AD283}"/>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4" name="Espace réservé du pied de page 3">
            <a:extLst>
              <a:ext uri="{FF2B5EF4-FFF2-40B4-BE49-F238E27FC236}">
                <a16:creationId xmlns:a16="http://schemas.microsoft.com/office/drawing/2014/main" id="{ADFF0863-8BA5-49FE-9568-1405152F3A2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E415434-4761-412B-9268-7D234B15B75A}"/>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31692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47303BB-FDEC-45F7-8555-B93738286A1B}"/>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3" name="Espace réservé du pied de page 2">
            <a:extLst>
              <a:ext uri="{FF2B5EF4-FFF2-40B4-BE49-F238E27FC236}">
                <a16:creationId xmlns:a16="http://schemas.microsoft.com/office/drawing/2014/main" id="{71CABBC3-4FC7-4AEB-94DF-3D377019EA7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9A01209-9B56-4534-8400-094446A089AE}"/>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3535522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C4FADE-35A7-4224-9450-D6C4638249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39EC570-DD7F-4B05-9047-FA47804277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78BB644-362B-452C-805F-360C3087B7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3851629-58F9-4453-9206-9ED774189BA7}"/>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6" name="Espace réservé du pied de page 5">
            <a:extLst>
              <a:ext uri="{FF2B5EF4-FFF2-40B4-BE49-F238E27FC236}">
                <a16:creationId xmlns:a16="http://schemas.microsoft.com/office/drawing/2014/main" id="{7F94B9C0-EDAF-49F7-AEB5-BA0E02705E8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935D88F-AF97-4B43-8B66-6614ED40406B}"/>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2018303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1DF889-AB00-4065-A6BA-C02DD2334F6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59F5925-F324-446C-9D60-83DF0E8F11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F9C0DF9-23FF-4AA5-B8FF-BF8175806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8F94DF4-C1DE-49A6-8DE0-4DDB346D0D07}"/>
              </a:ext>
            </a:extLst>
          </p:cNvPr>
          <p:cNvSpPr>
            <a:spLocks noGrp="1"/>
          </p:cNvSpPr>
          <p:nvPr>
            <p:ph type="dt" sz="half" idx="10"/>
          </p:nvPr>
        </p:nvSpPr>
        <p:spPr/>
        <p:txBody>
          <a:bodyPr/>
          <a:lstStyle/>
          <a:p>
            <a:fld id="{F91A306B-2196-45C6-AF8B-2DFFF05999EE}" type="datetimeFigureOut">
              <a:rPr lang="fr-FR" smtClean="0"/>
              <a:t>22/01/2018</a:t>
            </a:fld>
            <a:endParaRPr lang="fr-FR"/>
          </a:p>
        </p:txBody>
      </p:sp>
      <p:sp>
        <p:nvSpPr>
          <p:cNvPr id="6" name="Espace réservé du pied de page 5">
            <a:extLst>
              <a:ext uri="{FF2B5EF4-FFF2-40B4-BE49-F238E27FC236}">
                <a16:creationId xmlns:a16="http://schemas.microsoft.com/office/drawing/2014/main" id="{62AAD2D0-E9CF-4EC0-9418-8BE8C4FB310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C8A030E-9F35-420D-BE1D-2070D61BC802}"/>
              </a:ext>
            </a:extLst>
          </p:cNvPr>
          <p:cNvSpPr>
            <a:spLocks noGrp="1"/>
          </p:cNvSpPr>
          <p:nvPr>
            <p:ph type="sldNum" sz="quarter" idx="12"/>
          </p:nvPr>
        </p:nvSpPr>
        <p:spPr/>
        <p:txBody>
          <a:bodyPr/>
          <a:lstStyle/>
          <a:p>
            <a:fld id="{F2B823E5-4B9F-48B4-AB1C-947099CE9789}" type="slidenum">
              <a:rPr lang="fr-FR" smtClean="0"/>
              <a:t>‹N°›</a:t>
            </a:fld>
            <a:endParaRPr lang="fr-FR"/>
          </a:p>
        </p:txBody>
      </p:sp>
    </p:spTree>
    <p:extLst>
      <p:ext uri="{BB962C8B-B14F-4D97-AF65-F5344CB8AC3E}">
        <p14:creationId xmlns:p14="http://schemas.microsoft.com/office/powerpoint/2010/main" val="60642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68A2939-7AFD-42B7-B972-4469EFBE16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775B635-3374-4498-B4C9-10779FBE3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5B209A-E21A-4184-A2F0-2B9EC91F04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A306B-2196-45C6-AF8B-2DFFF05999EE}" type="datetimeFigureOut">
              <a:rPr lang="fr-FR" smtClean="0"/>
              <a:t>22/01/2018</a:t>
            </a:fld>
            <a:endParaRPr lang="fr-FR"/>
          </a:p>
        </p:txBody>
      </p:sp>
      <p:sp>
        <p:nvSpPr>
          <p:cNvPr id="5" name="Espace réservé du pied de page 4">
            <a:extLst>
              <a:ext uri="{FF2B5EF4-FFF2-40B4-BE49-F238E27FC236}">
                <a16:creationId xmlns:a16="http://schemas.microsoft.com/office/drawing/2014/main" id="{DD0A3E9C-06C3-4E93-815B-6AD02E033F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0E0D564-4C38-46C6-AC7D-F459F23503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823E5-4B9F-48B4-AB1C-947099CE9789}" type="slidenum">
              <a:rPr lang="fr-FR" smtClean="0"/>
              <a:t>‹N°›</a:t>
            </a:fld>
            <a:endParaRPr lang="fr-FR"/>
          </a:p>
        </p:txBody>
      </p:sp>
    </p:spTree>
    <p:extLst>
      <p:ext uri="{BB962C8B-B14F-4D97-AF65-F5344CB8AC3E}">
        <p14:creationId xmlns:p14="http://schemas.microsoft.com/office/powerpoint/2010/main" val="2753337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DA3298-6665-41D6-8106-2AF0C5813204}"/>
              </a:ext>
            </a:extLst>
          </p:cNvPr>
          <p:cNvSpPr>
            <a:spLocks noGrp="1"/>
          </p:cNvSpPr>
          <p:nvPr>
            <p:ph type="ctrTitle"/>
          </p:nvPr>
        </p:nvSpPr>
        <p:spPr/>
        <p:txBody>
          <a:bodyPr/>
          <a:lstStyle/>
          <a:p>
            <a:r>
              <a:rPr lang="fr-FR" dirty="0"/>
              <a:t>Enquête CIES 2017</a:t>
            </a:r>
          </a:p>
        </p:txBody>
      </p:sp>
      <p:sp>
        <p:nvSpPr>
          <p:cNvPr id="3" name="Sous-titre 2">
            <a:extLst>
              <a:ext uri="{FF2B5EF4-FFF2-40B4-BE49-F238E27FC236}">
                <a16:creationId xmlns:a16="http://schemas.microsoft.com/office/drawing/2014/main" id="{926270D5-0874-4AC1-BDF3-5DC8E72E99E4}"/>
              </a:ext>
            </a:extLst>
          </p:cNvPr>
          <p:cNvSpPr>
            <a:spLocks noGrp="1"/>
          </p:cNvSpPr>
          <p:nvPr>
            <p:ph type="subTitle" idx="1"/>
          </p:nvPr>
        </p:nvSpPr>
        <p:spPr/>
        <p:txBody>
          <a:bodyPr/>
          <a:lstStyle/>
          <a:p>
            <a:r>
              <a:rPr lang="fr-FR" dirty="0"/>
              <a:t>Exercice 2016</a:t>
            </a:r>
          </a:p>
        </p:txBody>
      </p:sp>
      <p:pic>
        <p:nvPicPr>
          <p:cNvPr id="5" name="Image 4">
            <a:extLst>
              <a:ext uri="{FF2B5EF4-FFF2-40B4-BE49-F238E27FC236}">
                <a16:creationId xmlns:a16="http://schemas.microsoft.com/office/drawing/2014/main" id="{C41D5DA8-F4E3-4A3B-B1A8-E7FC2B774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495" y="293825"/>
            <a:ext cx="3185160" cy="1969981"/>
          </a:xfrm>
          <a:prstGeom prst="rect">
            <a:avLst/>
          </a:prstGeom>
        </p:spPr>
      </p:pic>
    </p:spTree>
    <p:extLst>
      <p:ext uri="{BB962C8B-B14F-4D97-AF65-F5344CB8AC3E}">
        <p14:creationId xmlns:p14="http://schemas.microsoft.com/office/powerpoint/2010/main" val="426509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005CF7-3F2D-4B1C-971B-3805B97F6021}"/>
              </a:ext>
            </a:extLst>
          </p:cNvPr>
          <p:cNvSpPr>
            <a:spLocks noGrp="1"/>
          </p:cNvSpPr>
          <p:nvPr>
            <p:ph type="title"/>
          </p:nvPr>
        </p:nvSpPr>
        <p:spPr/>
        <p:txBody>
          <a:bodyPr/>
          <a:lstStyle/>
          <a:p>
            <a:pPr algn="ctr"/>
            <a:r>
              <a:rPr lang="fr-FR" b="1" dirty="0"/>
              <a:t>Répartition entreprises en nombre</a:t>
            </a:r>
          </a:p>
        </p:txBody>
      </p:sp>
      <p:graphicFrame>
        <p:nvGraphicFramePr>
          <p:cNvPr id="4" name="Espace réservé du contenu 3">
            <a:extLst>
              <a:ext uri="{FF2B5EF4-FFF2-40B4-BE49-F238E27FC236}">
                <a16:creationId xmlns:a16="http://schemas.microsoft.com/office/drawing/2014/main" id="{92CA3025-88BA-4481-806A-43DA4D283C8C}"/>
              </a:ext>
            </a:extLst>
          </p:cNvPr>
          <p:cNvGraphicFramePr>
            <a:graphicFrameLocks noGrp="1"/>
          </p:cNvGraphicFramePr>
          <p:nvPr>
            <p:ph idx="1"/>
            <p:extLst>
              <p:ext uri="{D42A27DB-BD31-4B8C-83A1-F6EECF244321}">
                <p14:modId xmlns:p14="http://schemas.microsoft.com/office/powerpoint/2010/main" val="46215763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478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9A1B33-C5DD-468B-84EA-48211823EC37}"/>
              </a:ext>
            </a:extLst>
          </p:cNvPr>
          <p:cNvSpPr>
            <a:spLocks noGrp="1"/>
          </p:cNvSpPr>
          <p:nvPr>
            <p:ph type="title"/>
          </p:nvPr>
        </p:nvSpPr>
        <p:spPr/>
        <p:txBody>
          <a:bodyPr/>
          <a:lstStyle/>
          <a:p>
            <a:pPr algn="ctr"/>
            <a:r>
              <a:rPr lang="fr-FR" b="1" dirty="0"/>
              <a:t>Répartition des effectifs</a:t>
            </a:r>
          </a:p>
        </p:txBody>
      </p:sp>
      <p:graphicFrame>
        <p:nvGraphicFramePr>
          <p:cNvPr id="4" name="Espace réservé du contenu 3">
            <a:extLst>
              <a:ext uri="{FF2B5EF4-FFF2-40B4-BE49-F238E27FC236}">
                <a16:creationId xmlns:a16="http://schemas.microsoft.com/office/drawing/2014/main" id="{0C418691-A51B-4319-836B-E6D20ECE0B4D}"/>
              </a:ext>
            </a:extLst>
          </p:cNvPr>
          <p:cNvGraphicFramePr>
            <a:graphicFrameLocks noGrp="1"/>
          </p:cNvGraphicFramePr>
          <p:nvPr>
            <p:ph idx="1"/>
            <p:extLst>
              <p:ext uri="{D42A27DB-BD31-4B8C-83A1-F6EECF244321}">
                <p14:modId xmlns:p14="http://schemas.microsoft.com/office/powerpoint/2010/main" val="415899844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907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5A7DC8-680B-4995-BD05-E594F537D8CB}"/>
              </a:ext>
            </a:extLst>
          </p:cNvPr>
          <p:cNvSpPr>
            <a:spLocks noGrp="1"/>
          </p:cNvSpPr>
          <p:nvPr>
            <p:ph type="title"/>
          </p:nvPr>
        </p:nvSpPr>
        <p:spPr/>
        <p:txBody>
          <a:bodyPr/>
          <a:lstStyle/>
          <a:p>
            <a:pPr algn="ctr"/>
            <a:r>
              <a:rPr lang="fr-FR" b="1" dirty="0"/>
              <a:t>Classification des entreprises</a:t>
            </a:r>
          </a:p>
        </p:txBody>
      </p:sp>
      <p:graphicFrame>
        <p:nvGraphicFramePr>
          <p:cNvPr id="4" name="Espace réservé du contenu 3">
            <a:extLst>
              <a:ext uri="{FF2B5EF4-FFF2-40B4-BE49-F238E27FC236}">
                <a16:creationId xmlns:a16="http://schemas.microsoft.com/office/drawing/2014/main" id="{81E8BF4C-745D-4B6D-99B9-5192B93C84E6}"/>
              </a:ext>
            </a:extLst>
          </p:cNvPr>
          <p:cNvGraphicFramePr>
            <a:graphicFrameLocks noGrp="1"/>
          </p:cNvGraphicFramePr>
          <p:nvPr>
            <p:ph idx="1"/>
            <p:extLst>
              <p:ext uri="{D42A27DB-BD31-4B8C-83A1-F6EECF244321}">
                <p14:modId xmlns:p14="http://schemas.microsoft.com/office/powerpoint/2010/main" val="1120845871"/>
              </p:ext>
            </p:extLst>
          </p:nvPr>
        </p:nvGraphicFramePr>
        <p:xfrm>
          <a:off x="949911" y="2317072"/>
          <a:ext cx="10511160" cy="2769834"/>
        </p:xfrm>
        <a:graphic>
          <a:graphicData uri="http://schemas.openxmlformats.org/drawingml/2006/table">
            <a:tbl>
              <a:tblPr>
                <a:tableStyleId>{5C22544A-7EE6-4342-B048-85BDC9FD1C3A}</a:tableStyleId>
              </a:tblPr>
              <a:tblGrid>
                <a:gridCol w="6877371">
                  <a:extLst>
                    <a:ext uri="{9D8B030D-6E8A-4147-A177-3AD203B41FA5}">
                      <a16:colId xmlns:a16="http://schemas.microsoft.com/office/drawing/2014/main" val="84727993"/>
                    </a:ext>
                  </a:extLst>
                </a:gridCol>
                <a:gridCol w="2024192">
                  <a:extLst>
                    <a:ext uri="{9D8B030D-6E8A-4147-A177-3AD203B41FA5}">
                      <a16:colId xmlns:a16="http://schemas.microsoft.com/office/drawing/2014/main" val="1291233779"/>
                    </a:ext>
                  </a:extLst>
                </a:gridCol>
                <a:gridCol w="1609597">
                  <a:extLst>
                    <a:ext uri="{9D8B030D-6E8A-4147-A177-3AD203B41FA5}">
                      <a16:colId xmlns:a16="http://schemas.microsoft.com/office/drawing/2014/main" val="2641885119"/>
                    </a:ext>
                  </a:extLst>
                </a:gridCol>
              </a:tblGrid>
              <a:tr h="1105515">
                <a:tc>
                  <a:txBody>
                    <a:bodyPr/>
                    <a:lstStyle/>
                    <a:p>
                      <a:pPr algn="l" fontAlgn="b"/>
                      <a:r>
                        <a:rPr lang="fr-FR" sz="2000" u="none" strike="noStrike" dirty="0">
                          <a:effectLst/>
                        </a:rPr>
                        <a:t>Type d'Entreprise </a:t>
                      </a:r>
                      <a:endParaRPr lang="fr-FR" sz="20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fr-FR" sz="2000" u="none" strike="noStrike">
                          <a:effectLst/>
                        </a:rPr>
                        <a:t>Nombre Entreprises CIES</a:t>
                      </a:r>
                      <a:endParaRPr lang="fr-FR" sz="2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2000" u="none" strike="noStrike">
                          <a:effectLst/>
                        </a:rPr>
                        <a:t>En %</a:t>
                      </a:r>
                      <a:endParaRPr lang="fr-FR" sz="20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39733591"/>
                  </a:ext>
                </a:extLst>
              </a:tr>
              <a:tr h="328141">
                <a:tc>
                  <a:txBody>
                    <a:bodyPr/>
                    <a:lstStyle/>
                    <a:p>
                      <a:pPr algn="l" fontAlgn="b"/>
                      <a:r>
                        <a:rPr lang="fr-SN" sz="2000" u="none" strike="noStrike" dirty="0">
                          <a:effectLst/>
                        </a:rPr>
                        <a:t>TPE                                                         (de 0 à 9 employés)</a:t>
                      </a:r>
                      <a:endParaRPr lang="fr-SN" sz="2000" b="0" i="0" u="none" strike="noStrike" dirty="0">
                        <a:effectLst/>
                        <a:latin typeface="Arial" panose="020B0604020202020204" pitchFamily="34" charset="0"/>
                      </a:endParaRPr>
                    </a:p>
                  </a:txBody>
                  <a:tcPr marL="0" marR="0" marT="0" marB="0" anchor="b"/>
                </a:tc>
                <a:tc>
                  <a:txBody>
                    <a:bodyPr/>
                    <a:lstStyle/>
                    <a:p>
                      <a:pPr algn="ctr" fontAlgn="ctr"/>
                      <a:r>
                        <a:rPr lang="fr-FR" sz="2000" u="none" strike="noStrike">
                          <a:effectLst/>
                        </a:rPr>
                        <a:t>12</a:t>
                      </a:r>
                      <a:endParaRPr lang="fr-FR" sz="2000" b="0" i="0" u="none" strike="noStrike">
                        <a:effectLst/>
                        <a:latin typeface="Arial" panose="020B0604020202020204" pitchFamily="34" charset="0"/>
                      </a:endParaRPr>
                    </a:p>
                  </a:txBody>
                  <a:tcPr marL="0" marR="0" marT="0" marB="0" anchor="ctr"/>
                </a:tc>
                <a:tc>
                  <a:txBody>
                    <a:bodyPr/>
                    <a:lstStyle/>
                    <a:p>
                      <a:pPr algn="ctr" fontAlgn="ctr"/>
                      <a:r>
                        <a:rPr lang="fr-FR" sz="2000" u="none" strike="noStrike">
                          <a:effectLst/>
                        </a:rPr>
                        <a:t>10</a:t>
                      </a:r>
                      <a:endParaRPr lang="fr-FR" sz="20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4069431697"/>
                  </a:ext>
                </a:extLst>
              </a:tr>
              <a:tr h="328141">
                <a:tc>
                  <a:txBody>
                    <a:bodyPr/>
                    <a:lstStyle/>
                    <a:p>
                      <a:pPr algn="l" fontAlgn="b"/>
                      <a:r>
                        <a:rPr lang="fr-SN" sz="2000" u="none" strike="noStrike" dirty="0">
                          <a:effectLst/>
                        </a:rPr>
                        <a:t>PME : PE                                               (de 10 à 49 employés)</a:t>
                      </a:r>
                      <a:endParaRPr lang="fr-SN" sz="2000" b="0" i="0" u="none" strike="noStrike" dirty="0">
                        <a:effectLst/>
                        <a:latin typeface="Arial" panose="020B0604020202020204" pitchFamily="34" charset="0"/>
                      </a:endParaRPr>
                    </a:p>
                  </a:txBody>
                  <a:tcPr marL="0" marR="0" marT="0" marB="0" anchor="b"/>
                </a:tc>
                <a:tc>
                  <a:txBody>
                    <a:bodyPr/>
                    <a:lstStyle/>
                    <a:p>
                      <a:pPr algn="ctr" fontAlgn="ctr"/>
                      <a:r>
                        <a:rPr lang="fr-FR" sz="2000" u="none" strike="noStrike">
                          <a:effectLst/>
                        </a:rPr>
                        <a:t>40</a:t>
                      </a:r>
                      <a:endParaRPr lang="fr-FR" sz="2000" b="0" i="0" u="none" strike="noStrike">
                        <a:effectLst/>
                        <a:latin typeface="Arial" panose="020B0604020202020204" pitchFamily="34" charset="0"/>
                      </a:endParaRPr>
                    </a:p>
                  </a:txBody>
                  <a:tcPr marL="0" marR="0" marT="0" marB="0" anchor="ctr"/>
                </a:tc>
                <a:tc>
                  <a:txBody>
                    <a:bodyPr/>
                    <a:lstStyle/>
                    <a:p>
                      <a:pPr algn="ctr" fontAlgn="ctr"/>
                      <a:r>
                        <a:rPr lang="fr-FR" sz="2000" u="none" strike="noStrike">
                          <a:effectLst/>
                        </a:rPr>
                        <a:t>34</a:t>
                      </a:r>
                      <a:endParaRPr lang="fr-FR" sz="20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2047383303"/>
                  </a:ext>
                </a:extLst>
              </a:tr>
              <a:tr h="328141">
                <a:tc>
                  <a:txBody>
                    <a:bodyPr/>
                    <a:lstStyle/>
                    <a:p>
                      <a:pPr algn="l" fontAlgn="b"/>
                      <a:r>
                        <a:rPr lang="fr-SN" sz="2000" u="none" strike="noStrike" dirty="0">
                          <a:effectLst/>
                        </a:rPr>
                        <a:t>PME : ME                                              (de 50 à 249 employés)</a:t>
                      </a:r>
                      <a:endParaRPr lang="fr-SN" sz="2000" b="0" i="0" u="none" strike="noStrike" dirty="0">
                        <a:effectLst/>
                        <a:latin typeface="Arial" panose="020B0604020202020204" pitchFamily="34" charset="0"/>
                      </a:endParaRPr>
                    </a:p>
                  </a:txBody>
                  <a:tcPr marL="0" marR="0" marT="0" marB="0" anchor="b"/>
                </a:tc>
                <a:tc>
                  <a:txBody>
                    <a:bodyPr/>
                    <a:lstStyle/>
                    <a:p>
                      <a:pPr algn="ctr" fontAlgn="ctr"/>
                      <a:r>
                        <a:rPr lang="fr-FR" sz="2000" u="none" strike="noStrike" dirty="0">
                          <a:effectLst/>
                        </a:rPr>
                        <a:t>41</a:t>
                      </a:r>
                      <a:endParaRPr lang="fr-FR" sz="2000" b="0" i="0" u="none" strike="noStrike" dirty="0">
                        <a:effectLst/>
                        <a:latin typeface="Arial" panose="020B0604020202020204" pitchFamily="34" charset="0"/>
                      </a:endParaRPr>
                    </a:p>
                  </a:txBody>
                  <a:tcPr marL="0" marR="0" marT="0" marB="0" anchor="ctr"/>
                </a:tc>
                <a:tc>
                  <a:txBody>
                    <a:bodyPr/>
                    <a:lstStyle/>
                    <a:p>
                      <a:pPr algn="ctr" fontAlgn="ctr"/>
                      <a:r>
                        <a:rPr lang="fr-FR" sz="2000" u="none" strike="noStrike">
                          <a:effectLst/>
                        </a:rPr>
                        <a:t>35</a:t>
                      </a:r>
                      <a:endParaRPr lang="fr-FR" sz="20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3884121316"/>
                  </a:ext>
                </a:extLst>
              </a:tr>
              <a:tr h="328141">
                <a:tc>
                  <a:txBody>
                    <a:bodyPr/>
                    <a:lstStyle/>
                    <a:p>
                      <a:pPr algn="l" fontAlgn="b"/>
                      <a:r>
                        <a:rPr lang="fr-FR" sz="2000" u="none" strike="noStrike" dirty="0">
                          <a:effectLst/>
                        </a:rPr>
                        <a:t>Grande Entreprise                              (&gt; 250 employés)</a:t>
                      </a:r>
                      <a:endParaRPr lang="fr-FR" sz="2000" b="0" i="0" u="none" strike="noStrike" dirty="0">
                        <a:effectLst/>
                        <a:latin typeface="Arial" panose="020B0604020202020204" pitchFamily="34" charset="0"/>
                      </a:endParaRPr>
                    </a:p>
                  </a:txBody>
                  <a:tcPr marL="0" marR="0" marT="0" marB="0" anchor="b"/>
                </a:tc>
                <a:tc>
                  <a:txBody>
                    <a:bodyPr/>
                    <a:lstStyle/>
                    <a:p>
                      <a:pPr algn="ctr" fontAlgn="ctr"/>
                      <a:r>
                        <a:rPr lang="fr-FR" sz="2000" u="none" strike="noStrike" dirty="0">
                          <a:effectLst/>
                        </a:rPr>
                        <a:t>23</a:t>
                      </a:r>
                      <a:endParaRPr lang="fr-FR" sz="2000" b="0" i="0" u="none" strike="noStrike" dirty="0">
                        <a:effectLst/>
                        <a:latin typeface="Arial" panose="020B0604020202020204" pitchFamily="34" charset="0"/>
                      </a:endParaRPr>
                    </a:p>
                  </a:txBody>
                  <a:tcPr marL="0" marR="0" marT="0" marB="0" anchor="ctr"/>
                </a:tc>
                <a:tc>
                  <a:txBody>
                    <a:bodyPr/>
                    <a:lstStyle/>
                    <a:p>
                      <a:pPr algn="ctr" fontAlgn="ctr"/>
                      <a:r>
                        <a:rPr lang="fr-FR" sz="2000" u="none" strike="noStrike" dirty="0">
                          <a:effectLst/>
                        </a:rPr>
                        <a:t>20</a:t>
                      </a:r>
                      <a:endParaRPr lang="fr-FR" sz="2000" b="0" i="0" u="none" strike="noStrike" dirty="0">
                        <a:effectLst/>
                        <a:latin typeface="Arial" panose="020B0604020202020204" pitchFamily="34" charset="0"/>
                      </a:endParaRPr>
                    </a:p>
                  </a:txBody>
                  <a:tcPr marL="0" marR="0" marT="0" marB="0" anchor="ctr"/>
                </a:tc>
                <a:extLst>
                  <a:ext uri="{0D108BD9-81ED-4DB2-BD59-A6C34878D82A}">
                    <a16:rowId xmlns:a16="http://schemas.microsoft.com/office/drawing/2014/main" val="434787936"/>
                  </a:ext>
                </a:extLst>
              </a:tr>
              <a:tr h="351755">
                <a:tc>
                  <a:txBody>
                    <a:bodyPr/>
                    <a:lstStyle/>
                    <a:p>
                      <a:pPr algn="l" fontAlgn="b"/>
                      <a:r>
                        <a:rPr lang="fr-FR" sz="2000" u="none" strike="noStrike">
                          <a:effectLst/>
                        </a:rPr>
                        <a:t>TOTAL</a:t>
                      </a:r>
                      <a:endParaRPr lang="fr-FR" sz="2000" b="1"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fr-FR" sz="2000" u="none" strike="noStrike">
                          <a:effectLst/>
                        </a:rPr>
                        <a:t>116</a:t>
                      </a:r>
                      <a:endParaRPr lang="fr-FR" sz="2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2000" u="none" strike="noStrike" dirty="0">
                          <a:effectLst/>
                        </a:rPr>
                        <a:t>100</a:t>
                      </a:r>
                      <a:endParaRPr lang="fr-FR" sz="20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826017117"/>
                  </a:ext>
                </a:extLst>
              </a:tr>
            </a:tbl>
          </a:graphicData>
        </a:graphic>
      </p:graphicFrame>
    </p:spTree>
    <p:extLst>
      <p:ext uri="{BB962C8B-B14F-4D97-AF65-F5344CB8AC3E}">
        <p14:creationId xmlns:p14="http://schemas.microsoft.com/office/powerpoint/2010/main" val="84038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97E572-A2F4-411B-A50B-8C2C84A0B687}"/>
              </a:ext>
            </a:extLst>
          </p:cNvPr>
          <p:cNvSpPr>
            <a:spLocks noGrp="1"/>
          </p:cNvSpPr>
          <p:nvPr>
            <p:ph type="title"/>
          </p:nvPr>
        </p:nvSpPr>
        <p:spPr/>
        <p:txBody>
          <a:bodyPr/>
          <a:lstStyle/>
          <a:p>
            <a:pPr algn="ctr"/>
            <a:r>
              <a:rPr lang="fr-FR" b="1" dirty="0"/>
              <a:t>Répartition des chiffres d’affaires </a:t>
            </a:r>
          </a:p>
        </p:txBody>
      </p:sp>
      <p:graphicFrame>
        <p:nvGraphicFramePr>
          <p:cNvPr id="4" name="Espace réservé du contenu 3">
            <a:extLst>
              <a:ext uri="{FF2B5EF4-FFF2-40B4-BE49-F238E27FC236}">
                <a16:creationId xmlns:a16="http://schemas.microsoft.com/office/drawing/2014/main" id="{40673513-FB51-4A48-AB00-6EBEC0245DDD}"/>
              </a:ext>
            </a:extLst>
          </p:cNvPr>
          <p:cNvGraphicFramePr>
            <a:graphicFrameLocks noGrp="1"/>
          </p:cNvGraphicFramePr>
          <p:nvPr>
            <p:ph idx="1"/>
            <p:extLst>
              <p:ext uri="{D42A27DB-BD31-4B8C-83A1-F6EECF244321}">
                <p14:modId xmlns:p14="http://schemas.microsoft.com/office/powerpoint/2010/main" val="230188261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270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486C47-B41C-428B-86C0-4D42FB58BC8F}"/>
              </a:ext>
            </a:extLst>
          </p:cNvPr>
          <p:cNvSpPr>
            <a:spLocks noGrp="1"/>
          </p:cNvSpPr>
          <p:nvPr>
            <p:ph type="title"/>
          </p:nvPr>
        </p:nvSpPr>
        <p:spPr/>
        <p:txBody>
          <a:bodyPr/>
          <a:lstStyle/>
          <a:p>
            <a:pPr algn="ctr"/>
            <a:r>
              <a:rPr lang="fr-FR" b="1" dirty="0"/>
              <a:t>Répartition des chiffres d’affaires </a:t>
            </a:r>
          </a:p>
        </p:txBody>
      </p:sp>
      <p:graphicFrame>
        <p:nvGraphicFramePr>
          <p:cNvPr id="4" name="Espace réservé du contenu 3">
            <a:extLst>
              <a:ext uri="{FF2B5EF4-FFF2-40B4-BE49-F238E27FC236}">
                <a16:creationId xmlns:a16="http://schemas.microsoft.com/office/drawing/2014/main" id="{97A6C387-A531-4D10-81E4-594A858D45DC}"/>
              </a:ext>
            </a:extLst>
          </p:cNvPr>
          <p:cNvGraphicFramePr>
            <a:graphicFrameLocks noGrp="1"/>
          </p:cNvGraphicFramePr>
          <p:nvPr>
            <p:ph idx="1"/>
            <p:extLst>
              <p:ext uri="{D42A27DB-BD31-4B8C-83A1-F6EECF244321}">
                <p14:modId xmlns:p14="http://schemas.microsoft.com/office/powerpoint/2010/main" val="2766784696"/>
              </p:ext>
            </p:extLst>
          </p:nvPr>
        </p:nvGraphicFramePr>
        <p:xfrm>
          <a:off x="1313895" y="1690688"/>
          <a:ext cx="9765436" cy="4802184"/>
        </p:xfrm>
        <a:graphic>
          <a:graphicData uri="http://schemas.openxmlformats.org/drawingml/2006/table">
            <a:tbl>
              <a:tblPr>
                <a:tableStyleId>{5C22544A-7EE6-4342-B048-85BDC9FD1C3A}</a:tableStyleId>
              </a:tblPr>
              <a:tblGrid>
                <a:gridCol w="6389450">
                  <a:extLst>
                    <a:ext uri="{9D8B030D-6E8A-4147-A177-3AD203B41FA5}">
                      <a16:colId xmlns:a16="http://schemas.microsoft.com/office/drawing/2014/main" val="3934829752"/>
                    </a:ext>
                  </a:extLst>
                </a:gridCol>
                <a:gridCol w="1880583">
                  <a:extLst>
                    <a:ext uri="{9D8B030D-6E8A-4147-A177-3AD203B41FA5}">
                      <a16:colId xmlns:a16="http://schemas.microsoft.com/office/drawing/2014/main" val="2611441183"/>
                    </a:ext>
                  </a:extLst>
                </a:gridCol>
                <a:gridCol w="1495403">
                  <a:extLst>
                    <a:ext uri="{9D8B030D-6E8A-4147-A177-3AD203B41FA5}">
                      <a16:colId xmlns:a16="http://schemas.microsoft.com/office/drawing/2014/main" val="859906063"/>
                    </a:ext>
                  </a:extLst>
                </a:gridCol>
              </a:tblGrid>
              <a:tr h="487438">
                <a:tc>
                  <a:txBody>
                    <a:bodyPr/>
                    <a:lstStyle/>
                    <a:p>
                      <a:pPr algn="l" fontAlgn="ctr"/>
                      <a:r>
                        <a:rPr lang="fr-FR" sz="2000" b="1" u="none" strike="noStrike" dirty="0">
                          <a:effectLst/>
                        </a:rPr>
                        <a:t>Sous-secteur</a:t>
                      </a:r>
                      <a:endParaRPr lang="fr-FR" sz="20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2000" b="1" u="none" strike="noStrike" dirty="0">
                          <a:effectLst/>
                        </a:rPr>
                        <a:t>CA (milliard XOF)</a:t>
                      </a:r>
                      <a:endParaRPr lang="fr-FR" sz="20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2000" b="1" u="none" strike="noStrike" dirty="0">
                          <a:effectLst/>
                        </a:rPr>
                        <a:t>En % </a:t>
                      </a:r>
                      <a:endParaRPr lang="fr-FR" sz="20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730594"/>
                  </a:ext>
                </a:extLst>
              </a:tr>
              <a:tr h="345444">
                <a:tc>
                  <a:txBody>
                    <a:bodyPr/>
                    <a:lstStyle/>
                    <a:p>
                      <a:pPr algn="l" fontAlgn="b"/>
                      <a:r>
                        <a:rPr lang="fr-FR" sz="2000" u="none" strike="noStrike">
                          <a:effectLst/>
                        </a:rPr>
                        <a:t>Energie, Eau et Environnement</a:t>
                      </a:r>
                      <a:endParaRPr lang="fr-FR" sz="2000" b="0" i="0" u="none" strike="noStrike">
                        <a:solidFill>
                          <a:srgbClr val="FF0000"/>
                        </a:solidFill>
                        <a:effectLst/>
                        <a:latin typeface="Arial" panose="020B0604020202020204" pitchFamily="34" charset="0"/>
                      </a:endParaRPr>
                    </a:p>
                  </a:txBody>
                  <a:tcPr marL="0" marR="0" marT="0" marB="0" anchor="b"/>
                </a:tc>
                <a:tc>
                  <a:txBody>
                    <a:bodyPr/>
                    <a:lstStyle/>
                    <a:p>
                      <a:pPr algn="ctr" fontAlgn="b"/>
                      <a:r>
                        <a:rPr lang="fr-FR" sz="2000" u="none" strike="noStrike">
                          <a:effectLst/>
                        </a:rPr>
                        <a:t>504,4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a:effectLst/>
                        </a:rPr>
                        <a:t>24,0</a:t>
                      </a:r>
                      <a:endParaRPr lang="fr-FR"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612696323"/>
                  </a:ext>
                </a:extLst>
              </a:tr>
              <a:tr h="345444">
                <a:tc>
                  <a:txBody>
                    <a:bodyPr/>
                    <a:lstStyle/>
                    <a:p>
                      <a:pPr algn="l" fontAlgn="b"/>
                      <a:r>
                        <a:rPr lang="fr-FR" sz="2000" u="none" strike="noStrike">
                          <a:effectLst/>
                        </a:rPr>
                        <a:t>TIC, Télécommunications et Média</a:t>
                      </a:r>
                      <a:endParaRPr lang="fr-FR" sz="2000" b="0" i="0" u="none" strike="noStrike">
                        <a:solidFill>
                          <a:srgbClr val="FF0000"/>
                        </a:solidFill>
                        <a:effectLst/>
                        <a:latin typeface="Arial" panose="020B0604020202020204" pitchFamily="34" charset="0"/>
                      </a:endParaRPr>
                    </a:p>
                  </a:txBody>
                  <a:tcPr marL="0" marR="0" marT="0" marB="0" anchor="b"/>
                </a:tc>
                <a:tc>
                  <a:txBody>
                    <a:bodyPr/>
                    <a:lstStyle/>
                    <a:p>
                      <a:pPr algn="ctr" fontAlgn="b"/>
                      <a:r>
                        <a:rPr lang="fr-FR" sz="2000" u="none" strike="noStrike">
                          <a:effectLst/>
                        </a:rPr>
                        <a:t>357,7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a:effectLst/>
                        </a:rPr>
                        <a:t>17,0</a:t>
                      </a:r>
                      <a:endParaRPr lang="fr-FR"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043754527"/>
                  </a:ext>
                </a:extLst>
              </a:tr>
              <a:tr h="345444">
                <a:tc>
                  <a:txBody>
                    <a:bodyPr/>
                    <a:lstStyle/>
                    <a:p>
                      <a:pPr algn="l" fontAlgn="b"/>
                      <a:r>
                        <a:rPr lang="fr-FR" sz="2000" u="none" strike="noStrike" dirty="0">
                          <a:effectLst/>
                        </a:rPr>
                        <a:t>Agriculture &amp; Agroalimentaire</a:t>
                      </a:r>
                      <a:endParaRPr lang="fr-FR" sz="2000" b="0" i="0" u="none" strike="noStrike" dirty="0">
                        <a:solidFill>
                          <a:srgbClr val="FF0000"/>
                        </a:solidFill>
                        <a:effectLst/>
                        <a:latin typeface="Arial" panose="020B0604020202020204" pitchFamily="34" charset="0"/>
                      </a:endParaRPr>
                    </a:p>
                  </a:txBody>
                  <a:tcPr marL="0" marR="0" marT="0" marB="0" anchor="b"/>
                </a:tc>
                <a:tc>
                  <a:txBody>
                    <a:bodyPr/>
                    <a:lstStyle/>
                    <a:p>
                      <a:pPr algn="ctr" fontAlgn="b"/>
                      <a:r>
                        <a:rPr lang="fr-FR" sz="2000" u="none" strike="noStrike">
                          <a:effectLst/>
                        </a:rPr>
                        <a:t>347,8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a:effectLst/>
                        </a:rPr>
                        <a:t>16,5</a:t>
                      </a:r>
                      <a:endParaRPr lang="fr-FR"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330705095"/>
                  </a:ext>
                </a:extLst>
              </a:tr>
              <a:tr h="345444">
                <a:tc>
                  <a:txBody>
                    <a:bodyPr/>
                    <a:lstStyle/>
                    <a:p>
                      <a:pPr algn="l" fontAlgn="b"/>
                      <a:r>
                        <a:rPr lang="fr-FR" sz="2000" u="none" strike="noStrike">
                          <a:effectLst/>
                        </a:rPr>
                        <a:t>BTP &amp; Immobilier</a:t>
                      </a:r>
                      <a:endParaRPr lang="fr-FR" sz="2000" b="0" i="0" u="none" strike="noStrike">
                        <a:solidFill>
                          <a:srgbClr val="FF0000"/>
                        </a:solidFill>
                        <a:effectLst/>
                        <a:latin typeface="Arial" panose="020B0604020202020204" pitchFamily="34" charset="0"/>
                      </a:endParaRPr>
                    </a:p>
                  </a:txBody>
                  <a:tcPr marL="0" marR="0" marT="0" marB="0" anchor="b"/>
                </a:tc>
                <a:tc>
                  <a:txBody>
                    <a:bodyPr/>
                    <a:lstStyle/>
                    <a:p>
                      <a:pPr algn="ctr" fontAlgn="b"/>
                      <a:r>
                        <a:rPr lang="fr-FR" sz="2000" u="none" strike="noStrike">
                          <a:effectLst/>
                        </a:rPr>
                        <a:t>284,0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a:effectLst/>
                        </a:rPr>
                        <a:t>13,5</a:t>
                      </a:r>
                      <a:endParaRPr lang="fr-FR"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569854342"/>
                  </a:ext>
                </a:extLst>
              </a:tr>
              <a:tr h="345444">
                <a:tc>
                  <a:txBody>
                    <a:bodyPr/>
                    <a:lstStyle/>
                    <a:p>
                      <a:pPr algn="l" fontAlgn="b"/>
                      <a:r>
                        <a:rPr lang="fr-FR" sz="2000" u="none" strike="noStrike" dirty="0">
                          <a:effectLst/>
                        </a:rPr>
                        <a:t>Industries</a:t>
                      </a:r>
                      <a:endParaRPr lang="fr-FR" sz="2000" b="0" i="0" u="none" strike="noStrike" dirty="0">
                        <a:solidFill>
                          <a:srgbClr val="FF0000"/>
                        </a:solidFill>
                        <a:effectLst/>
                        <a:latin typeface="Arial" panose="020B0604020202020204" pitchFamily="34" charset="0"/>
                      </a:endParaRPr>
                    </a:p>
                  </a:txBody>
                  <a:tcPr marL="0" marR="0" marT="0" marB="0" anchor="b"/>
                </a:tc>
                <a:tc>
                  <a:txBody>
                    <a:bodyPr/>
                    <a:lstStyle/>
                    <a:p>
                      <a:pPr algn="ctr" fontAlgn="b"/>
                      <a:r>
                        <a:rPr lang="fr-FR" sz="2000" u="none" strike="noStrike">
                          <a:effectLst/>
                        </a:rPr>
                        <a:t>148,8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a:effectLst/>
                        </a:rPr>
                        <a:t>7,1</a:t>
                      </a:r>
                      <a:endParaRPr lang="fr-FR"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009905330"/>
                  </a:ext>
                </a:extLst>
              </a:tr>
              <a:tr h="345444">
                <a:tc>
                  <a:txBody>
                    <a:bodyPr/>
                    <a:lstStyle/>
                    <a:p>
                      <a:pPr algn="l" fontAlgn="b"/>
                      <a:r>
                        <a:rPr lang="fr-FR" sz="2000" u="none" strike="noStrike" dirty="0">
                          <a:effectLst/>
                        </a:rPr>
                        <a:t>Finance</a:t>
                      </a:r>
                      <a:endParaRPr lang="fr-FR" sz="2000" b="0" i="0" u="none" strike="noStrike" dirty="0">
                        <a:solidFill>
                          <a:srgbClr val="FF0000"/>
                        </a:solidFill>
                        <a:effectLst/>
                        <a:latin typeface="Arial" panose="020B0604020202020204" pitchFamily="34" charset="0"/>
                      </a:endParaRPr>
                    </a:p>
                  </a:txBody>
                  <a:tcPr marL="0" marR="0" marT="0" marB="0" anchor="b"/>
                </a:tc>
                <a:tc>
                  <a:txBody>
                    <a:bodyPr/>
                    <a:lstStyle/>
                    <a:p>
                      <a:pPr algn="ctr" fontAlgn="b"/>
                      <a:r>
                        <a:rPr lang="fr-FR" sz="2000" u="none" strike="noStrike">
                          <a:effectLst/>
                        </a:rPr>
                        <a:t>130,8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a:effectLst/>
                        </a:rPr>
                        <a:t>6,2</a:t>
                      </a:r>
                      <a:endParaRPr lang="fr-FR"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10425589"/>
                  </a:ext>
                </a:extLst>
              </a:tr>
              <a:tr h="524185">
                <a:tc>
                  <a:txBody>
                    <a:bodyPr/>
                    <a:lstStyle/>
                    <a:p>
                      <a:pPr algn="l" fontAlgn="ctr"/>
                      <a:r>
                        <a:rPr lang="fr-SN" sz="2000" u="none" strike="noStrike">
                          <a:effectLst/>
                        </a:rPr>
                        <a:t>Automobile, Véhicules Industriels et Agricoles</a:t>
                      </a:r>
                      <a:endParaRPr lang="fr-SN" sz="2000" b="0" i="0" u="none" strike="noStrike">
                        <a:solidFill>
                          <a:srgbClr val="FF0000"/>
                        </a:solidFill>
                        <a:effectLst/>
                        <a:latin typeface="Arial" panose="020B0604020202020204" pitchFamily="34" charset="0"/>
                      </a:endParaRPr>
                    </a:p>
                  </a:txBody>
                  <a:tcPr marL="0" marR="0" marT="0" marB="0" anchor="ctr"/>
                </a:tc>
                <a:tc>
                  <a:txBody>
                    <a:bodyPr/>
                    <a:lstStyle/>
                    <a:p>
                      <a:pPr algn="ctr" fontAlgn="b"/>
                      <a:r>
                        <a:rPr lang="fr-FR" sz="2000" u="none" strike="noStrike">
                          <a:effectLst/>
                        </a:rPr>
                        <a:t>115,6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dirty="0">
                          <a:effectLst/>
                        </a:rPr>
                        <a:t>5,5</a:t>
                      </a:r>
                      <a:endParaRPr lang="fr-FR"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2405598135"/>
                  </a:ext>
                </a:extLst>
              </a:tr>
              <a:tr h="336121">
                <a:tc>
                  <a:txBody>
                    <a:bodyPr/>
                    <a:lstStyle/>
                    <a:p>
                      <a:pPr algn="l" fontAlgn="b"/>
                      <a:r>
                        <a:rPr lang="fr-FR" sz="2000" u="none" strike="noStrike">
                          <a:effectLst/>
                        </a:rPr>
                        <a:t>Transport, Transit, Fret, Manutention</a:t>
                      </a:r>
                      <a:endParaRPr lang="fr-FR" sz="2000" b="0" i="0" u="none" strike="noStrike">
                        <a:solidFill>
                          <a:srgbClr val="FF0000"/>
                        </a:solidFill>
                        <a:effectLst/>
                        <a:latin typeface="Arial" panose="020B0604020202020204" pitchFamily="34" charset="0"/>
                      </a:endParaRPr>
                    </a:p>
                  </a:txBody>
                  <a:tcPr marL="0" marR="0" marT="0" marB="0" anchor="b"/>
                </a:tc>
                <a:tc>
                  <a:txBody>
                    <a:bodyPr/>
                    <a:lstStyle/>
                    <a:p>
                      <a:pPr algn="ctr" fontAlgn="b"/>
                      <a:r>
                        <a:rPr lang="fr-FR" sz="2000" u="none" strike="noStrike">
                          <a:effectLst/>
                        </a:rPr>
                        <a:t>87,9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a:effectLst/>
                        </a:rPr>
                        <a:t>4,2</a:t>
                      </a:r>
                      <a:endParaRPr lang="fr-FR"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871866557"/>
                  </a:ext>
                </a:extLst>
              </a:tr>
              <a:tr h="345444">
                <a:tc>
                  <a:txBody>
                    <a:bodyPr/>
                    <a:lstStyle/>
                    <a:p>
                      <a:pPr algn="l" fontAlgn="b"/>
                      <a:r>
                        <a:rPr lang="fr-FR" sz="2000" u="none" strike="noStrike">
                          <a:effectLst/>
                        </a:rPr>
                        <a:t>Santé</a:t>
                      </a:r>
                      <a:endParaRPr lang="fr-FR" sz="2000" b="0" i="0" u="none" strike="noStrike">
                        <a:solidFill>
                          <a:srgbClr val="FF0000"/>
                        </a:solidFill>
                        <a:effectLst/>
                        <a:latin typeface="Arial" panose="020B0604020202020204" pitchFamily="34" charset="0"/>
                      </a:endParaRPr>
                    </a:p>
                  </a:txBody>
                  <a:tcPr marL="0" marR="0" marT="0" marB="0" anchor="b"/>
                </a:tc>
                <a:tc>
                  <a:txBody>
                    <a:bodyPr/>
                    <a:lstStyle/>
                    <a:p>
                      <a:pPr algn="ctr" fontAlgn="b"/>
                      <a:r>
                        <a:rPr lang="fr-FR" sz="2000" u="none" strike="noStrike">
                          <a:effectLst/>
                        </a:rPr>
                        <a:t>56,5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a:effectLst/>
                        </a:rPr>
                        <a:t>2,7</a:t>
                      </a:r>
                      <a:endParaRPr lang="fr-FR"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439379930"/>
                  </a:ext>
                </a:extLst>
              </a:tr>
              <a:tr h="345444">
                <a:tc>
                  <a:txBody>
                    <a:bodyPr/>
                    <a:lstStyle/>
                    <a:p>
                      <a:pPr algn="l" fontAlgn="b"/>
                      <a:r>
                        <a:rPr lang="fr-FR" sz="2000" u="none" strike="noStrike">
                          <a:effectLst/>
                        </a:rPr>
                        <a:t>Services aux Entreprises</a:t>
                      </a:r>
                      <a:endParaRPr lang="fr-FR" sz="2000" b="0" i="0" u="none" strike="noStrike">
                        <a:solidFill>
                          <a:srgbClr val="FF0000"/>
                        </a:solidFill>
                        <a:effectLst/>
                        <a:latin typeface="Arial" panose="020B0604020202020204" pitchFamily="34" charset="0"/>
                      </a:endParaRPr>
                    </a:p>
                  </a:txBody>
                  <a:tcPr marL="0" marR="0" marT="0" marB="0" anchor="b"/>
                </a:tc>
                <a:tc>
                  <a:txBody>
                    <a:bodyPr/>
                    <a:lstStyle/>
                    <a:p>
                      <a:pPr algn="ctr" fontAlgn="b"/>
                      <a:r>
                        <a:rPr lang="fr-FR" sz="2000" u="none" strike="noStrike">
                          <a:effectLst/>
                        </a:rPr>
                        <a:t>43,1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a:effectLst/>
                        </a:rPr>
                        <a:t>2,1</a:t>
                      </a:r>
                      <a:endParaRPr lang="fr-FR"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475439505"/>
                  </a:ext>
                </a:extLst>
              </a:tr>
              <a:tr h="345444">
                <a:tc>
                  <a:txBody>
                    <a:bodyPr/>
                    <a:lstStyle/>
                    <a:p>
                      <a:pPr algn="l" fontAlgn="b"/>
                      <a:r>
                        <a:rPr lang="fr-FR" sz="2000" u="none" strike="noStrike">
                          <a:effectLst/>
                        </a:rPr>
                        <a:t>Tourisme</a:t>
                      </a:r>
                      <a:endParaRPr lang="fr-FR" sz="2000" b="0" i="0" u="none" strike="noStrike">
                        <a:solidFill>
                          <a:srgbClr val="FF0000"/>
                        </a:solidFill>
                        <a:effectLst/>
                        <a:latin typeface="Arial" panose="020B0604020202020204" pitchFamily="34" charset="0"/>
                      </a:endParaRPr>
                    </a:p>
                  </a:txBody>
                  <a:tcPr marL="0" marR="0" marT="0" marB="0" anchor="b"/>
                </a:tc>
                <a:tc>
                  <a:txBody>
                    <a:bodyPr/>
                    <a:lstStyle/>
                    <a:p>
                      <a:pPr algn="ctr" fontAlgn="b"/>
                      <a:r>
                        <a:rPr lang="fr-FR" sz="2000" u="none" strike="noStrike">
                          <a:effectLst/>
                        </a:rPr>
                        <a:t>25,1 </a:t>
                      </a:r>
                      <a:endParaRPr lang="fr-FR"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fr-FR" sz="2000" u="none" strike="noStrike">
                          <a:effectLst/>
                        </a:rPr>
                        <a:t>1,2</a:t>
                      </a:r>
                      <a:endParaRPr lang="fr-FR"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866241639"/>
                  </a:ext>
                </a:extLst>
              </a:tr>
              <a:tr h="345444">
                <a:tc>
                  <a:txBody>
                    <a:bodyPr/>
                    <a:lstStyle/>
                    <a:p>
                      <a:pPr algn="l" fontAlgn="b"/>
                      <a:r>
                        <a:rPr lang="fr-FR" sz="2000" b="1" u="none" strike="noStrike" dirty="0">
                          <a:effectLst/>
                        </a:rPr>
                        <a:t>TOTAL</a:t>
                      </a:r>
                      <a:endParaRPr lang="fr-FR" sz="20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fr-FR" sz="2000" b="1" u="none" strike="noStrike">
                          <a:effectLst/>
                        </a:rPr>
                        <a:t>2 101,6</a:t>
                      </a:r>
                      <a:endParaRPr lang="fr-FR" sz="2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2000" b="1" u="none" strike="noStrike" dirty="0">
                          <a:effectLst/>
                        </a:rPr>
                        <a:t>100</a:t>
                      </a:r>
                      <a:endParaRPr lang="fr-FR" sz="20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4053367"/>
                  </a:ext>
                </a:extLst>
              </a:tr>
            </a:tbl>
          </a:graphicData>
        </a:graphic>
      </p:graphicFrame>
    </p:spTree>
    <p:extLst>
      <p:ext uri="{BB962C8B-B14F-4D97-AF65-F5344CB8AC3E}">
        <p14:creationId xmlns:p14="http://schemas.microsoft.com/office/powerpoint/2010/main" val="235602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E9F3EA-6351-422F-9761-251CB66B6AD8}"/>
              </a:ext>
            </a:extLst>
          </p:cNvPr>
          <p:cNvSpPr>
            <a:spLocks noGrp="1"/>
          </p:cNvSpPr>
          <p:nvPr>
            <p:ph type="title"/>
          </p:nvPr>
        </p:nvSpPr>
        <p:spPr/>
        <p:txBody>
          <a:bodyPr/>
          <a:lstStyle/>
          <a:p>
            <a:pPr algn="ctr"/>
            <a:r>
              <a:rPr lang="fr-FR" b="1" dirty="0"/>
              <a:t>Poids du CIES dans l’économie Sénégalaise </a:t>
            </a:r>
          </a:p>
        </p:txBody>
      </p:sp>
      <p:graphicFrame>
        <p:nvGraphicFramePr>
          <p:cNvPr id="14" name="Espace réservé du contenu 13">
            <a:extLst>
              <a:ext uri="{FF2B5EF4-FFF2-40B4-BE49-F238E27FC236}">
                <a16:creationId xmlns:a16="http://schemas.microsoft.com/office/drawing/2014/main" id="{7E7C7A44-4E87-4DEB-9C58-32F61A620429}"/>
              </a:ext>
            </a:extLst>
          </p:cNvPr>
          <p:cNvGraphicFramePr>
            <a:graphicFrameLocks noGrp="1"/>
          </p:cNvGraphicFramePr>
          <p:nvPr>
            <p:ph idx="1"/>
            <p:extLst>
              <p:ext uri="{D42A27DB-BD31-4B8C-83A1-F6EECF244321}">
                <p14:modId xmlns:p14="http://schemas.microsoft.com/office/powerpoint/2010/main" val="1126860626"/>
              </p:ext>
            </p:extLst>
          </p:nvPr>
        </p:nvGraphicFramePr>
        <p:xfrm>
          <a:off x="576775" y="1955409"/>
          <a:ext cx="10778454" cy="5183278"/>
        </p:xfrm>
        <a:graphic>
          <a:graphicData uri="http://schemas.openxmlformats.org/drawingml/2006/table">
            <a:tbl>
              <a:tblPr>
                <a:tableStyleId>{5C22544A-7EE6-4342-B048-85BDC9FD1C3A}</a:tableStyleId>
              </a:tblPr>
              <a:tblGrid>
                <a:gridCol w="1800650">
                  <a:extLst>
                    <a:ext uri="{9D8B030D-6E8A-4147-A177-3AD203B41FA5}">
                      <a16:colId xmlns:a16="http://schemas.microsoft.com/office/drawing/2014/main" val="954425967"/>
                    </a:ext>
                  </a:extLst>
                </a:gridCol>
                <a:gridCol w="928461">
                  <a:extLst>
                    <a:ext uri="{9D8B030D-6E8A-4147-A177-3AD203B41FA5}">
                      <a16:colId xmlns:a16="http://schemas.microsoft.com/office/drawing/2014/main" val="2305855631"/>
                    </a:ext>
                  </a:extLst>
                </a:gridCol>
                <a:gridCol w="288859">
                  <a:extLst>
                    <a:ext uri="{9D8B030D-6E8A-4147-A177-3AD203B41FA5}">
                      <a16:colId xmlns:a16="http://schemas.microsoft.com/office/drawing/2014/main" val="1130089666"/>
                    </a:ext>
                  </a:extLst>
                </a:gridCol>
                <a:gridCol w="888268">
                  <a:extLst>
                    <a:ext uri="{9D8B030D-6E8A-4147-A177-3AD203B41FA5}">
                      <a16:colId xmlns:a16="http://schemas.microsoft.com/office/drawing/2014/main" val="669088465"/>
                    </a:ext>
                  </a:extLst>
                </a:gridCol>
                <a:gridCol w="26913">
                  <a:extLst>
                    <a:ext uri="{9D8B030D-6E8A-4147-A177-3AD203B41FA5}">
                      <a16:colId xmlns:a16="http://schemas.microsoft.com/office/drawing/2014/main" val="4162773024"/>
                    </a:ext>
                  </a:extLst>
                </a:gridCol>
                <a:gridCol w="638127">
                  <a:extLst>
                    <a:ext uri="{9D8B030D-6E8A-4147-A177-3AD203B41FA5}">
                      <a16:colId xmlns:a16="http://schemas.microsoft.com/office/drawing/2014/main" val="2485416496"/>
                    </a:ext>
                  </a:extLst>
                </a:gridCol>
                <a:gridCol w="268009">
                  <a:extLst>
                    <a:ext uri="{9D8B030D-6E8A-4147-A177-3AD203B41FA5}">
                      <a16:colId xmlns:a16="http://schemas.microsoft.com/office/drawing/2014/main" val="2891945007"/>
                    </a:ext>
                  </a:extLst>
                </a:gridCol>
                <a:gridCol w="577451">
                  <a:extLst>
                    <a:ext uri="{9D8B030D-6E8A-4147-A177-3AD203B41FA5}">
                      <a16:colId xmlns:a16="http://schemas.microsoft.com/office/drawing/2014/main" val="3682134359"/>
                    </a:ext>
                  </a:extLst>
                </a:gridCol>
                <a:gridCol w="182204">
                  <a:extLst>
                    <a:ext uri="{9D8B030D-6E8A-4147-A177-3AD203B41FA5}">
                      <a16:colId xmlns:a16="http://schemas.microsoft.com/office/drawing/2014/main" val="245208142"/>
                    </a:ext>
                  </a:extLst>
                </a:gridCol>
                <a:gridCol w="459917">
                  <a:extLst>
                    <a:ext uri="{9D8B030D-6E8A-4147-A177-3AD203B41FA5}">
                      <a16:colId xmlns:a16="http://schemas.microsoft.com/office/drawing/2014/main" val="3839330293"/>
                    </a:ext>
                  </a:extLst>
                </a:gridCol>
                <a:gridCol w="384144">
                  <a:extLst>
                    <a:ext uri="{9D8B030D-6E8A-4147-A177-3AD203B41FA5}">
                      <a16:colId xmlns:a16="http://schemas.microsoft.com/office/drawing/2014/main" val="3478467813"/>
                    </a:ext>
                  </a:extLst>
                </a:gridCol>
                <a:gridCol w="482720">
                  <a:extLst>
                    <a:ext uri="{9D8B030D-6E8A-4147-A177-3AD203B41FA5}">
                      <a16:colId xmlns:a16="http://schemas.microsoft.com/office/drawing/2014/main" val="1577454483"/>
                    </a:ext>
                  </a:extLst>
                </a:gridCol>
                <a:gridCol w="319139">
                  <a:extLst>
                    <a:ext uri="{9D8B030D-6E8A-4147-A177-3AD203B41FA5}">
                      <a16:colId xmlns:a16="http://schemas.microsoft.com/office/drawing/2014/main" val="3191330264"/>
                    </a:ext>
                  </a:extLst>
                </a:gridCol>
                <a:gridCol w="376494">
                  <a:extLst>
                    <a:ext uri="{9D8B030D-6E8A-4147-A177-3AD203B41FA5}">
                      <a16:colId xmlns:a16="http://schemas.microsoft.com/office/drawing/2014/main" val="3841509167"/>
                    </a:ext>
                  </a:extLst>
                </a:gridCol>
                <a:gridCol w="537906">
                  <a:extLst>
                    <a:ext uri="{9D8B030D-6E8A-4147-A177-3AD203B41FA5}">
                      <a16:colId xmlns:a16="http://schemas.microsoft.com/office/drawing/2014/main" val="1973631250"/>
                    </a:ext>
                  </a:extLst>
                </a:gridCol>
                <a:gridCol w="221937">
                  <a:extLst>
                    <a:ext uri="{9D8B030D-6E8A-4147-A177-3AD203B41FA5}">
                      <a16:colId xmlns:a16="http://schemas.microsoft.com/office/drawing/2014/main" val="528857152"/>
                    </a:ext>
                  </a:extLst>
                </a:gridCol>
                <a:gridCol w="579921">
                  <a:extLst>
                    <a:ext uri="{9D8B030D-6E8A-4147-A177-3AD203B41FA5}">
                      <a16:colId xmlns:a16="http://schemas.microsoft.com/office/drawing/2014/main" val="1297671105"/>
                    </a:ext>
                  </a:extLst>
                </a:gridCol>
                <a:gridCol w="126413">
                  <a:extLst>
                    <a:ext uri="{9D8B030D-6E8A-4147-A177-3AD203B41FA5}">
                      <a16:colId xmlns:a16="http://schemas.microsoft.com/office/drawing/2014/main" val="2833784920"/>
                    </a:ext>
                  </a:extLst>
                </a:gridCol>
                <a:gridCol w="802653">
                  <a:extLst>
                    <a:ext uri="{9D8B030D-6E8A-4147-A177-3AD203B41FA5}">
                      <a16:colId xmlns:a16="http://schemas.microsoft.com/office/drawing/2014/main" val="555936571"/>
                    </a:ext>
                  </a:extLst>
                </a:gridCol>
                <a:gridCol w="888268">
                  <a:extLst>
                    <a:ext uri="{9D8B030D-6E8A-4147-A177-3AD203B41FA5}">
                      <a16:colId xmlns:a16="http://schemas.microsoft.com/office/drawing/2014/main" val="1253472703"/>
                    </a:ext>
                  </a:extLst>
                </a:gridCol>
              </a:tblGrid>
              <a:tr h="493645">
                <a:tc>
                  <a:txBody>
                    <a:bodyPr/>
                    <a:lstStyle/>
                    <a:p>
                      <a:pPr algn="l" fontAlgn="b"/>
                      <a:endParaRPr lang="fr-FR" sz="1400" b="1" i="0" u="none" strike="noStrike" dirty="0">
                        <a:solidFill>
                          <a:srgbClr val="000000"/>
                        </a:solidFill>
                        <a:effectLst/>
                        <a:latin typeface="+mn-lt"/>
                      </a:endParaRPr>
                    </a:p>
                  </a:txBody>
                  <a:tcPr marL="0" marR="0" marT="0" marB="0" anchor="b"/>
                </a:tc>
                <a:tc gridSpan="4">
                  <a:txBody>
                    <a:bodyPr/>
                    <a:lstStyle/>
                    <a:p>
                      <a:pPr algn="l" fontAlgn="b"/>
                      <a:r>
                        <a:rPr lang="fr-FR" sz="1400" u="none" strike="noStrike">
                          <a:effectLst/>
                          <a:latin typeface="+mn-lt"/>
                        </a:rPr>
                        <a:t>CA </a:t>
                      </a:r>
                      <a:br>
                        <a:rPr lang="fr-FR" sz="1400" u="none" strike="noStrike">
                          <a:effectLst/>
                          <a:latin typeface="+mn-lt"/>
                        </a:rPr>
                      </a:br>
                      <a:endParaRPr lang="fr-FR" sz="1400" b="1" i="0" u="none" strike="noStrike" dirty="0">
                        <a:solidFill>
                          <a:srgbClr val="000000"/>
                        </a:solidFill>
                        <a:effectLst/>
                        <a:latin typeface="+mn-lt"/>
                      </a:endParaRPr>
                    </a:p>
                  </a:txBody>
                  <a:tcPr marL="0" marR="0" marT="0" marB="0"/>
                </a:tc>
                <a:tc hMerge="1">
                  <a:txBody>
                    <a:bodyPr/>
                    <a:lstStyle/>
                    <a:p>
                      <a:endParaRPr lang="fr-FR"/>
                    </a:p>
                  </a:txBody>
                  <a:tcPr/>
                </a:tc>
                <a:tc hMerge="1">
                  <a:txBody>
                    <a:bodyPr/>
                    <a:lstStyle/>
                    <a:p>
                      <a:pPr algn="ctr" fontAlgn="ctr"/>
                      <a:r>
                        <a:rPr lang="fr-FR" sz="1400" u="none" strike="noStrike">
                          <a:effectLst/>
                          <a:latin typeface="+mn-lt"/>
                        </a:rPr>
                        <a:t>CA </a:t>
                      </a:r>
                      <a:br>
                        <a:rPr lang="fr-FR" sz="1400" u="none" strike="noStrike">
                          <a:effectLst/>
                          <a:latin typeface="+mn-lt"/>
                        </a:rPr>
                      </a:br>
                      <a:endParaRPr lang="fr-FR" sz="1400" b="1" i="0" u="none" strike="noStrike">
                        <a:solidFill>
                          <a:srgbClr val="000000"/>
                        </a:solidFill>
                        <a:effectLst/>
                        <a:latin typeface="+mn-lt"/>
                      </a:endParaRPr>
                    </a:p>
                  </a:txBody>
                  <a:tcPr marL="0" marR="0" marT="0" marB="0" anchor="ctr"/>
                </a:tc>
                <a:tc hMerge="1">
                  <a:txBody>
                    <a:bodyPr/>
                    <a:lstStyle/>
                    <a:p>
                      <a:endParaRPr lang="fr-FR"/>
                    </a:p>
                  </a:txBody>
                  <a:tcPr/>
                </a:tc>
                <a:tc gridSpan="4">
                  <a:txBody>
                    <a:bodyPr/>
                    <a:lstStyle/>
                    <a:p>
                      <a:pPr algn="l" fontAlgn="b"/>
                      <a:r>
                        <a:rPr lang="fr-FR" sz="1400" u="none" strike="noStrike">
                          <a:effectLst/>
                          <a:latin typeface="+mn-lt"/>
                        </a:rPr>
                        <a:t>CA Export</a:t>
                      </a:r>
                      <a:br>
                        <a:rPr lang="fr-FR" sz="1400" u="none" strike="noStrike">
                          <a:effectLst/>
                          <a:latin typeface="+mn-lt"/>
                        </a:rPr>
                      </a:br>
                      <a:endParaRPr lang="fr-FR" sz="1400" b="1" i="0" u="none" strike="noStrike" dirty="0">
                        <a:solidFill>
                          <a:srgbClr val="000000"/>
                        </a:solidFill>
                        <a:effectLst/>
                        <a:latin typeface="+mn-lt"/>
                      </a:endParaRPr>
                    </a:p>
                  </a:txBody>
                  <a:tcPr marL="0" marR="0" marT="0" marB="0"/>
                </a:tc>
                <a:tc hMerge="1">
                  <a:txBody>
                    <a:bodyPr/>
                    <a:lstStyle/>
                    <a:p>
                      <a:pPr algn="ctr" fontAlgn="ctr"/>
                      <a:r>
                        <a:rPr lang="fr-FR" sz="1400" u="none" strike="noStrike">
                          <a:effectLst/>
                          <a:latin typeface="+mn-lt"/>
                        </a:rPr>
                        <a:t>CA Export</a:t>
                      </a:r>
                      <a:br>
                        <a:rPr lang="fr-FR" sz="1400" u="none" strike="noStrike">
                          <a:effectLst/>
                          <a:latin typeface="+mn-lt"/>
                        </a:rPr>
                      </a:br>
                      <a:endParaRPr lang="fr-FR" sz="1400" b="1" i="0" u="none" strike="noStrike">
                        <a:solidFill>
                          <a:srgbClr val="000000"/>
                        </a:solidFill>
                        <a:effectLst/>
                        <a:latin typeface="+mn-lt"/>
                      </a:endParaRPr>
                    </a:p>
                  </a:txBody>
                  <a:tcPr marL="0" marR="0" marT="0" marB="0" anchor="ctr"/>
                </a:tc>
                <a:tc hMerge="1">
                  <a:txBody>
                    <a:bodyPr/>
                    <a:lstStyle/>
                    <a:p>
                      <a:endParaRPr lang="fr-FR"/>
                    </a:p>
                  </a:txBody>
                  <a:tcPr/>
                </a:tc>
                <a:tc hMerge="1">
                  <a:txBody>
                    <a:bodyPr/>
                    <a:lstStyle/>
                    <a:p>
                      <a:endParaRPr lang="fr-FR"/>
                    </a:p>
                  </a:txBody>
                  <a:tcPr/>
                </a:tc>
                <a:tc gridSpan="4">
                  <a:txBody>
                    <a:bodyPr/>
                    <a:lstStyle/>
                    <a:p>
                      <a:pPr algn="l" fontAlgn="b"/>
                      <a:r>
                        <a:rPr lang="fr-FR" sz="1400" u="none" strike="noStrike">
                          <a:effectLst/>
                          <a:latin typeface="+mn-lt"/>
                        </a:rPr>
                        <a:t>Importations</a:t>
                      </a:r>
                      <a:endParaRPr lang="fr-FR" sz="1400" b="1" i="0" u="none" strike="noStrike" dirty="0">
                        <a:solidFill>
                          <a:srgbClr val="000000"/>
                        </a:solidFill>
                        <a:effectLst/>
                        <a:latin typeface="+mn-lt"/>
                      </a:endParaRPr>
                    </a:p>
                  </a:txBody>
                  <a:tcPr marL="0" marR="0" marT="0" marB="0"/>
                </a:tc>
                <a:tc hMerge="1">
                  <a:txBody>
                    <a:bodyPr/>
                    <a:lstStyle/>
                    <a:p>
                      <a:pPr algn="ctr" fontAlgn="ctr"/>
                      <a:r>
                        <a:rPr lang="fr-FR" sz="1400" u="none" strike="noStrike">
                          <a:effectLst/>
                          <a:latin typeface="+mn-lt"/>
                        </a:rPr>
                        <a:t>Importations</a:t>
                      </a:r>
                      <a:endParaRPr lang="fr-FR" sz="1400" b="1" i="0" u="none" strike="noStrike">
                        <a:solidFill>
                          <a:srgbClr val="000000"/>
                        </a:solidFill>
                        <a:effectLst/>
                        <a:latin typeface="+mn-lt"/>
                      </a:endParaRPr>
                    </a:p>
                  </a:txBody>
                  <a:tcPr marL="0" marR="0" marT="0" marB="0" anchor="ctr"/>
                </a:tc>
                <a:tc hMerge="1">
                  <a:txBody>
                    <a:bodyPr/>
                    <a:lstStyle/>
                    <a:p>
                      <a:endParaRPr lang="fr-FR"/>
                    </a:p>
                  </a:txBody>
                  <a:tcPr/>
                </a:tc>
                <a:tc hMerge="1">
                  <a:txBody>
                    <a:bodyPr/>
                    <a:lstStyle/>
                    <a:p>
                      <a:endParaRPr lang="fr-FR"/>
                    </a:p>
                  </a:txBody>
                  <a:tcPr/>
                </a:tc>
                <a:tc gridSpan="4">
                  <a:txBody>
                    <a:bodyPr/>
                    <a:lstStyle/>
                    <a:p>
                      <a:pPr algn="l" fontAlgn="b"/>
                      <a:r>
                        <a:rPr lang="fr-FR" sz="1400" u="none" strike="noStrike">
                          <a:effectLst/>
                          <a:latin typeface="+mn-lt"/>
                        </a:rPr>
                        <a:t>Investissements</a:t>
                      </a:r>
                      <a:endParaRPr lang="fr-FR" sz="1400" b="1" i="0" u="none" strike="noStrike" dirty="0">
                        <a:solidFill>
                          <a:srgbClr val="000000"/>
                        </a:solidFill>
                        <a:effectLst/>
                        <a:latin typeface="+mn-lt"/>
                      </a:endParaRPr>
                    </a:p>
                  </a:txBody>
                  <a:tcPr marL="0" marR="0" marT="0" marB="0"/>
                </a:tc>
                <a:tc hMerge="1">
                  <a:txBody>
                    <a:bodyPr/>
                    <a:lstStyle/>
                    <a:p>
                      <a:pPr algn="ctr" fontAlgn="ctr"/>
                      <a:r>
                        <a:rPr lang="fr-FR" sz="1400" u="none" strike="noStrike">
                          <a:effectLst/>
                          <a:latin typeface="+mn-lt"/>
                        </a:rPr>
                        <a:t>Investissements</a:t>
                      </a:r>
                      <a:endParaRPr lang="fr-FR" sz="1400" b="1" i="0" u="none" strike="noStrike">
                        <a:solidFill>
                          <a:srgbClr val="000000"/>
                        </a:solidFill>
                        <a:effectLst/>
                        <a:latin typeface="+mn-lt"/>
                      </a:endParaRPr>
                    </a:p>
                  </a:txBody>
                  <a:tcPr marL="0" marR="0" marT="0" marB="0" anchor="ctr"/>
                </a:tc>
                <a:tc hMerge="1">
                  <a:txBody>
                    <a:bodyPr/>
                    <a:lstStyle/>
                    <a:p>
                      <a:endParaRPr lang="fr-FR"/>
                    </a:p>
                  </a:txBody>
                  <a:tcPr/>
                </a:tc>
                <a:tc hMerge="1">
                  <a:txBody>
                    <a:bodyPr/>
                    <a:lstStyle/>
                    <a:p>
                      <a:endParaRPr lang="fr-FR"/>
                    </a:p>
                  </a:txBody>
                  <a:tcPr/>
                </a:tc>
                <a:tc gridSpan="3">
                  <a:txBody>
                    <a:bodyPr/>
                    <a:lstStyle/>
                    <a:p>
                      <a:pPr algn="l" fontAlgn="b"/>
                      <a:r>
                        <a:rPr lang="fr-FR" sz="1400" u="none" strike="noStrike" dirty="0">
                          <a:effectLst/>
                          <a:latin typeface="+mn-lt"/>
                        </a:rPr>
                        <a:t>Recette Fiscale **</a:t>
                      </a:r>
                      <a:endParaRPr lang="fr-FR" sz="1400" b="1" i="0" u="none" strike="noStrike" dirty="0">
                        <a:solidFill>
                          <a:srgbClr val="000000"/>
                        </a:solidFill>
                        <a:effectLst/>
                        <a:latin typeface="+mn-lt"/>
                      </a:endParaRPr>
                    </a:p>
                  </a:txBody>
                  <a:tcPr marL="0" marR="0" marT="0" marB="0"/>
                </a:tc>
                <a:tc hMerge="1">
                  <a:txBody>
                    <a:bodyPr/>
                    <a:lstStyle/>
                    <a:p>
                      <a:pPr algn="ctr" fontAlgn="ctr"/>
                      <a:r>
                        <a:rPr lang="fr-FR" sz="1400" u="none" strike="noStrike">
                          <a:effectLst/>
                          <a:latin typeface="+mn-lt"/>
                        </a:rPr>
                        <a:t>Recette Fiscale **</a:t>
                      </a:r>
                      <a:endParaRPr lang="fr-FR" sz="1400" b="1" i="0" u="none" strike="noStrike">
                        <a:solidFill>
                          <a:srgbClr val="000000"/>
                        </a:solidFill>
                        <a:effectLst/>
                        <a:latin typeface="+mn-lt"/>
                      </a:endParaRPr>
                    </a:p>
                  </a:txBody>
                  <a:tcPr marL="0" marR="0" marT="0" marB="0" anchor="ctr"/>
                </a:tc>
                <a:tc hMerge="1">
                  <a:txBody>
                    <a:bodyPr/>
                    <a:lstStyle/>
                    <a:p>
                      <a:endParaRPr lang="fr-FR"/>
                    </a:p>
                  </a:txBody>
                  <a:tcPr/>
                </a:tc>
                <a:extLst>
                  <a:ext uri="{0D108BD9-81ED-4DB2-BD59-A6C34878D82A}">
                    <a16:rowId xmlns:a16="http://schemas.microsoft.com/office/drawing/2014/main" val="1341369032"/>
                  </a:ext>
                </a:extLst>
              </a:tr>
              <a:tr h="1234113">
                <a:tc>
                  <a:txBody>
                    <a:bodyPr/>
                    <a:lstStyle/>
                    <a:p>
                      <a:pPr algn="l" fontAlgn="b"/>
                      <a:endParaRPr lang="fr-FR" sz="1400" b="0" i="1" u="none" strike="noStrike">
                        <a:solidFill>
                          <a:srgbClr val="000000"/>
                        </a:solidFill>
                        <a:effectLst/>
                        <a:latin typeface="+mn-lt"/>
                      </a:endParaRPr>
                    </a:p>
                  </a:txBody>
                  <a:tcPr marL="0" marR="0" marT="0" marB="0" anchor="b"/>
                </a:tc>
                <a:tc>
                  <a:txBody>
                    <a:bodyPr/>
                    <a:lstStyle/>
                    <a:p>
                      <a:pPr algn="l" fontAlgn="b"/>
                      <a:r>
                        <a:rPr lang="fr-FR" sz="1400" u="none" strike="noStrike">
                          <a:effectLst/>
                          <a:latin typeface="+mn-lt"/>
                        </a:rPr>
                        <a:t>En milliards FCFA</a:t>
                      </a:r>
                      <a:endParaRPr lang="fr-FR" sz="1400" b="0" i="1" u="none" strike="noStrike">
                        <a:solidFill>
                          <a:srgbClr val="000000"/>
                        </a:solidFill>
                        <a:effectLst/>
                        <a:latin typeface="+mn-lt"/>
                      </a:endParaRPr>
                    </a:p>
                  </a:txBody>
                  <a:tcPr marL="0" marR="0" marT="0" marB="0" anchor="ctr"/>
                </a:tc>
                <a:tc gridSpan="3">
                  <a:txBody>
                    <a:bodyPr/>
                    <a:lstStyle/>
                    <a:p>
                      <a:pPr algn="l" fontAlgn="b"/>
                      <a:r>
                        <a:rPr lang="fr-FR" sz="1400" u="none" strike="noStrike">
                          <a:effectLst/>
                          <a:latin typeface="+mn-lt"/>
                        </a:rPr>
                        <a:t>En % du PIB National </a:t>
                      </a:r>
                      <a:endParaRPr lang="fr-FR" sz="1400" b="0" i="1" u="none" strike="noStrike">
                        <a:solidFill>
                          <a:srgbClr val="000000"/>
                        </a:solidFill>
                        <a:effectLst/>
                        <a:latin typeface="+mn-lt"/>
                      </a:endParaRPr>
                    </a:p>
                  </a:txBody>
                  <a:tcPr marL="0" marR="0" marT="0" marB="0" anchor="ctr"/>
                </a:tc>
                <a:tc hMerge="1">
                  <a:txBody>
                    <a:bodyPr/>
                    <a:lstStyle/>
                    <a:p>
                      <a:pPr algn="ctr" fontAlgn="ctr"/>
                      <a:r>
                        <a:rPr lang="fr-FR" sz="1400" u="none" strike="noStrike">
                          <a:effectLst/>
                          <a:latin typeface="+mn-lt"/>
                        </a:rPr>
                        <a:t>En % du PIB National </a:t>
                      </a:r>
                      <a:endParaRPr lang="fr-FR" sz="1400" b="0" i="0" u="none" strike="noStrike">
                        <a:effectLst/>
                        <a:latin typeface="+mn-lt"/>
                      </a:endParaRPr>
                    </a:p>
                  </a:txBody>
                  <a:tcPr marL="0" marR="0" marT="0" marB="0" anchor="ctr"/>
                </a:tc>
                <a:tc hMerge="1">
                  <a:txBody>
                    <a:bodyPr/>
                    <a:lstStyle/>
                    <a:p>
                      <a:pPr algn="ctr" fontAlgn="ctr"/>
                      <a:r>
                        <a:rPr lang="fr-FR" sz="1400" u="none" strike="noStrike">
                          <a:effectLst/>
                          <a:latin typeface="+mn-lt"/>
                        </a:rPr>
                        <a:t>En % du PIB National </a:t>
                      </a:r>
                      <a:endParaRPr lang="fr-FR" sz="1400" b="0" i="0" u="none" strike="noStrike">
                        <a:effectLst/>
                        <a:latin typeface="+mn-lt"/>
                      </a:endParaRPr>
                    </a:p>
                  </a:txBody>
                  <a:tcPr marL="0" marR="0" marT="0" marB="0" anchor="ctr"/>
                </a:tc>
                <a:tc gridSpan="2">
                  <a:txBody>
                    <a:bodyPr/>
                    <a:lstStyle/>
                    <a:p>
                      <a:pPr algn="l" fontAlgn="b"/>
                      <a:r>
                        <a:rPr lang="fr-FR" sz="1400" u="none" strike="noStrike">
                          <a:effectLst/>
                          <a:latin typeface="+mn-lt"/>
                        </a:rPr>
                        <a:t>En milliards FCFA</a:t>
                      </a:r>
                      <a:endParaRPr lang="fr-FR" sz="1400" b="0" i="1" u="none" strike="noStrike">
                        <a:solidFill>
                          <a:srgbClr val="000000"/>
                        </a:solidFill>
                        <a:effectLst/>
                        <a:latin typeface="+mn-lt"/>
                      </a:endParaRPr>
                    </a:p>
                  </a:txBody>
                  <a:tcPr marL="0" marR="0" marT="0" marB="0" anchor="ctr"/>
                </a:tc>
                <a:tc hMerge="1">
                  <a:txBody>
                    <a:bodyPr/>
                    <a:lstStyle/>
                    <a:p>
                      <a:pPr algn="ctr" fontAlgn="ctr"/>
                      <a:r>
                        <a:rPr lang="fr-FR" sz="1400" u="none" strike="noStrike" dirty="0">
                          <a:effectLst/>
                          <a:latin typeface="+mn-lt"/>
                        </a:rPr>
                        <a:t>En milliards FCFA</a:t>
                      </a:r>
                      <a:endParaRPr lang="fr-FR" sz="1400" b="0" i="0" u="none" strike="noStrike" dirty="0">
                        <a:effectLst/>
                        <a:latin typeface="+mn-lt"/>
                      </a:endParaRPr>
                    </a:p>
                  </a:txBody>
                  <a:tcPr marL="0" marR="0" marT="0" marB="0" anchor="ctr"/>
                </a:tc>
                <a:tc gridSpan="2">
                  <a:txBody>
                    <a:bodyPr/>
                    <a:lstStyle/>
                    <a:p>
                      <a:pPr algn="l" fontAlgn="b"/>
                      <a:r>
                        <a:rPr lang="fr-FR" sz="1400" u="none" strike="noStrike">
                          <a:effectLst/>
                          <a:latin typeface="+mn-lt"/>
                        </a:rPr>
                        <a:t>En % des export. nationales</a:t>
                      </a:r>
                      <a:endParaRPr lang="fr-FR" sz="1400" b="0" i="1" u="none" strike="noStrike">
                        <a:solidFill>
                          <a:srgbClr val="000000"/>
                        </a:solidFill>
                        <a:effectLst/>
                        <a:latin typeface="+mn-lt"/>
                      </a:endParaRPr>
                    </a:p>
                  </a:txBody>
                  <a:tcPr marL="0" marR="0" marT="0" marB="0" anchor="ctr"/>
                </a:tc>
                <a:tc hMerge="1">
                  <a:txBody>
                    <a:bodyPr/>
                    <a:lstStyle/>
                    <a:p>
                      <a:pPr algn="ctr" fontAlgn="ctr"/>
                      <a:r>
                        <a:rPr lang="fr-FR" sz="1400" u="none" strike="noStrike">
                          <a:effectLst/>
                          <a:latin typeface="+mn-lt"/>
                        </a:rPr>
                        <a:t>En % des export. nationales</a:t>
                      </a:r>
                      <a:endParaRPr lang="fr-FR" sz="1400" b="0" i="0" u="none" strike="noStrike">
                        <a:effectLst/>
                        <a:latin typeface="+mn-lt"/>
                      </a:endParaRPr>
                    </a:p>
                  </a:txBody>
                  <a:tcPr marL="0" marR="0" marT="0" marB="0" anchor="ctr"/>
                </a:tc>
                <a:tc gridSpan="2">
                  <a:txBody>
                    <a:bodyPr/>
                    <a:lstStyle/>
                    <a:p>
                      <a:pPr algn="l" fontAlgn="b"/>
                      <a:r>
                        <a:rPr lang="fr-FR" sz="1400" u="none" strike="noStrike">
                          <a:effectLst/>
                          <a:latin typeface="+mn-lt"/>
                        </a:rPr>
                        <a:t>En milliards FCFA</a:t>
                      </a:r>
                      <a:endParaRPr lang="fr-FR" sz="1400" b="0" i="1" u="none" strike="noStrike">
                        <a:solidFill>
                          <a:srgbClr val="000000"/>
                        </a:solidFill>
                        <a:effectLst/>
                        <a:latin typeface="+mn-lt"/>
                      </a:endParaRPr>
                    </a:p>
                  </a:txBody>
                  <a:tcPr marL="0" marR="0" marT="0" marB="0" anchor="ctr"/>
                </a:tc>
                <a:tc hMerge="1">
                  <a:txBody>
                    <a:bodyPr/>
                    <a:lstStyle/>
                    <a:p>
                      <a:pPr algn="ctr" fontAlgn="ctr"/>
                      <a:r>
                        <a:rPr lang="fr-FR" sz="1400" u="none" strike="noStrike">
                          <a:effectLst/>
                          <a:latin typeface="+mn-lt"/>
                        </a:rPr>
                        <a:t>En milliards FCFA</a:t>
                      </a:r>
                      <a:endParaRPr lang="fr-FR" sz="1400" b="0" i="0" u="none" strike="noStrike">
                        <a:effectLst/>
                        <a:latin typeface="+mn-lt"/>
                      </a:endParaRPr>
                    </a:p>
                  </a:txBody>
                  <a:tcPr marL="0" marR="0" marT="0" marB="0" anchor="ctr"/>
                </a:tc>
                <a:tc gridSpan="2">
                  <a:txBody>
                    <a:bodyPr/>
                    <a:lstStyle/>
                    <a:p>
                      <a:pPr algn="l" fontAlgn="b"/>
                      <a:r>
                        <a:rPr lang="fr-FR" sz="1400" u="none" strike="noStrike">
                          <a:effectLst/>
                          <a:latin typeface="+mn-lt"/>
                        </a:rPr>
                        <a:t>En % des import. nationales</a:t>
                      </a:r>
                      <a:endParaRPr lang="fr-FR" sz="1400" b="0" i="1" u="none" strike="noStrike">
                        <a:solidFill>
                          <a:srgbClr val="000000"/>
                        </a:solidFill>
                        <a:effectLst/>
                        <a:latin typeface="+mn-lt"/>
                      </a:endParaRPr>
                    </a:p>
                  </a:txBody>
                  <a:tcPr marL="0" marR="0" marT="0" marB="0" anchor="ctr"/>
                </a:tc>
                <a:tc hMerge="1">
                  <a:txBody>
                    <a:bodyPr/>
                    <a:lstStyle/>
                    <a:p>
                      <a:pPr algn="ctr" fontAlgn="ctr"/>
                      <a:r>
                        <a:rPr lang="fr-FR" sz="1400" u="none" strike="noStrike">
                          <a:effectLst/>
                          <a:latin typeface="+mn-lt"/>
                        </a:rPr>
                        <a:t>En % des import. nationales</a:t>
                      </a:r>
                      <a:endParaRPr lang="fr-FR" sz="1400" b="0" i="0" u="none" strike="noStrike">
                        <a:effectLst/>
                        <a:latin typeface="+mn-lt"/>
                      </a:endParaRPr>
                    </a:p>
                  </a:txBody>
                  <a:tcPr marL="0" marR="0" marT="0" marB="0" anchor="ctr"/>
                </a:tc>
                <a:tc gridSpan="2">
                  <a:txBody>
                    <a:bodyPr/>
                    <a:lstStyle/>
                    <a:p>
                      <a:pPr algn="l" fontAlgn="b"/>
                      <a:r>
                        <a:rPr lang="fr-FR" sz="1400" u="none" strike="noStrike">
                          <a:effectLst/>
                          <a:latin typeface="+mn-lt"/>
                        </a:rPr>
                        <a:t>En milliards FCFA</a:t>
                      </a:r>
                      <a:endParaRPr lang="fr-FR" sz="1400" b="0" i="1" u="none" strike="noStrike">
                        <a:solidFill>
                          <a:srgbClr val="000000"/>
                        </a:solidFill>
                        <a:effectLst/>
                        <a:latin typeface="+mn-lt"/>
                      </a:endParaRPr>
                    </a:p>
                  </a:txBody>
                  <a:tcPr marL="0" marR="0" marT="0" marB="0" anchor="ctr"/>
                </a:tc>
                <a:tc hMerge="1">
                  <a:txBody>
                    <a:bodyPr/>
                    <a:lstStyle/>
                    <a:p>
                      <a:pPr algn="ctr" fontAlgn="ctr"/>
                      <a:r>
                        <a:rPr lang="fr-FR" sz="1400" u="none" strike="noStrike">
                          <a:effectLst/>
                          <a:latin typeface="+mn-lt"/>
                        </a:rPr>
                        <a:t>En milliards FCFA</a:t>
                      </a:r>
                      <a:endParaRPr lang="fr-FR" sz="1400" b="0" i="0" u="none" strike="noStrike">
                        <a:effectLst/>
                        <a:latin typeface="+mn-lt"/>
                      </a:endParaRPr>
                    </a:p>
                  </a:txBody>
                  <a:tcPr marL="0" marR="0" marT="0" marB="0" anchor="ctr"/>
                </a:tc>
                <a:tc gridSpan="2">
                  <a:txBody>
                    <a:bodyPr/>
                    <a:lstStyle/>
                    <a:p>
                      <a:pPr algn="l" fontAlgn="b"/>
                      <a:r>
                        <a:rPr lang="fr-FR" sz="1400" u="none" strike="noStrike">
                          <a:effectLst/>
                          <a:latin typeface="+mn-lt"/>
                        </a:rPr>
                        <a:t>En %  des invt. nationaux</a:t>
                      </a:r>
                      <a:endParaRPr lang="fr-FR" sz="1400" b="0" i="1" u="none" strike="noStrike">
                        <a:solidFill>
                          <a:srgbClr val="000000"/>
                        </a:solidFill>
                        <a:effectLst/>
                        <a:latin typeface="+mn-lt"/>
                      </a:endParaRPr>
                    </a:p>
                  </a:txBody>
                  <a:tcPr marL="0" marR="0" marT="0" marB="0" anchor="ctr"/>
                </a:tc>
                <a:tc hMerge="1">
                  <a:txBody>
                    <a:bodyPr/>
                    <a:lstStyle/>
                    <a:p>
                      <a:pPr algn="ctr" fontAlgn="ctr"/>
                      <a:r>
                        <a:rPr lang="fr-FR" sz="1400" u="none" strike="noStrike">
                          <a:effectLst/>
                          <a:latin typeface="+mn-lt"/>
                        </a:rPr>
                        <a:t>En %  des invt. nationaux</a:t>
                      </a:r>
                      <a:endParaRPr lang="fr-FR" sz="1400" b="0" i="0" u="none" strike="noStrike">
                        <a:effectLst/>
                        <a:latin typeface="+mn-lt"/>
                      </a:endParaRPr>
                    </a:p>
                  </a:txBody>
                  <a:tcPr marL="0" marR="0" marT="0" marB="0" anchor="ctr"/>
                </a:tc>
                <a:tc gridSpan="2">
                  <a:txBody>
                    <a:bodyPr/>
                    <a:lstStyle/>
                    <a:p>
                      <a:pPr algn="l" fontAlgn="b"/>
                      <a:r>
                        <a:rPr lang="fr-FR" sz="1400" u="none" strike="noStrike">
                          <a:effectLst/>
                          <a:latin typeface="+mn-lt"/>
                        </a:rPr>
                        <a:t>En milliards FCFA</a:t>
                      </a:r>
                      <a:endParaRPr lang="fr-FR" sz="1400" b="0" i="1" u="none" strike="noStrike">
                        <a:solidFill>
                          <a:srgbClr val="000000"/>
                        </a:solidFill>
                        <a:effectLst/>
                        <a:latin typeface="+mn-lt"/>
                      </a:endParaRPr>
                    </a:p>
                  </a:txBody>
                  <a:tcPr marL="0" marR="0" marT="0" marB="0" anchor="ctr"/>
                </a:tc>
                <a:tc hMerge="1">
                  <a:txBody>
                    <a:bodyPr/>
                    <a:lstStyle/>
                    <a:p>
                      <a:pPr algn="ctr" fontAlgn="ctr"/>
                      <a:r>
                        <a:rPr lang="fr-FR" sz="1400" u="none" strike="noStrike">
                          <a:effectLst/>
                          <a:latin typeface="+mn-lt"/>
                        </a:rPr>
                        <a:t>En milliards FCFA</a:t>
                      </a:r>
                      <a:endParaRPr lang="fr-FR" sz="1400" b="0" i="0" u="none" strike="noStrike">
                        <a:effectLst/>
                        <a:latin typeface="+mn-lt"/>
                      </a:endParaRPr>
                    </a:p>
                  </a:txBody>
                  <a:tcPr marL="0" marR="0" marT="0" marB="0" anchor="ctr"/>
                </a:tc>
                <a:tc>
                  <a:txBody>
                    <a:bodyPr/>
                    <a:lstStyle/>
                    <a:p>
                      <a:pPr algn="ctr" fontAlgn="ctr"/>
                      <a:r>
                        <a:rPr lang="fr-FR" sz="1400" u="none" strike="noStrike">
                          <a:effectLst/>
                          <a:latin typeface="+mn-lt"/>
                        </a:rPr>
                        <a:t>En % des recettes fiscales nationales</a:t>
                      </a:r>
                      <a:endParaRPr lang="fr-FR" sz="1400" b="0" i="0" u="none" strike="noStrike">
                        <a:effectLst/>
                        <a:latin typeface="+mn-lt"/>
                      </a:endParaRPr>
                    </a:p>
                  </a:txBody>
                  <a:tcPr marL="0" marR="0" marT="0" marB="0" anchor="ctr"/>
                </a:tc>
                <a:extLst>
                  <a:ext uri="{0D108BD9-81ED-4DB2-BD59-A6C34878D82A}">
                    <a16:rowId xmlns:a16="http://schemas.microsoft.com/office/drawing/2014/main" val="2041175017"/>
                  </a:ext>
                </a:extLst>
              </a:tr>
              <a:tr h="246823">
                <a:tc>
                  <a:txBody>
                    <a:bodyPr/>
                    <a:lstStyle/>
                    <a:p>
                      <a:pPr algn="l" fontAlgn="b"/>
                      <a:r>
                        <a:rPr lang="fr-FR" sz="1400" u="none" strike="noStrike">
                          <a:effectLst/>
                          <a:latin typeface="+mn-lt"/>
                        </a:rPr>
                        <a:t>TOTAL CIES 2012 </a:t>
                      </a:r>
                      <a:endParaRPr lang="fr-FR" sz="1400" b="0" i="0" u="none" strike="noStrike">
                        <a:effectLst/>
                        <a:latin typeface="+mn-lt"/>
                      </a:endParaRPr>
                    </a:p>
                  </a:txBody>
                  <a:tcPr marL="0" marR="0" marT="0" marB="0" anchor="b"/>
                </a:tc>
                <a:tc>
                  <a:txBody>
                    <a:bodyPr/>
                    <a:lstStyle/>
                    <a:p>
                      <a:pPr algn="l" fontAlgn="b"/>
                      <a:r>
                        <a:rPr lang="fr-FR" sz="1400" u="none" strike="noStrike">
                          <a:effectLst/>
                          <a:latin typeface="+mn-lt"/>
                        </a:rPr>
                        <a:t>2 133,50</a:t>
                      </a:r>
                      <a:endParaRPr lang="fr-FR" sz="1400" b="0" i="0" u="none" strike="noStrike">
                        <a:effectLst/>
                        <a:latin typeface="+mn-lt"/>
                      </a:endParaRPr>
                    </a:p>
                  </a:txBody>
                  <a:tcPr marL="0" marR="0" marT="0" marB="0" anchor="b"/>
                </a:tc>
                <a:tc gridSpan="3">
                  <a:txBody>
                    <a:bodyPr/>
                    <a:lstStyle/>
                    <a:p>
                      <a:pPr algn="l" fontAlgn="b"/>
                      <a:r>
                        <a:rPr lang="fr-FR" sz="1400" u="none" strike="noStrike">
                          <a:effectLst/>
                          <a:latin typeface="+mn-lt"/>
                        </a:rPr>
                        <a:t>29,50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29,50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29,50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400,20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400,20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22,40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22,40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599,10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599,10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19,20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19,20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305,30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305,30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14,00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14,00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438,00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438,00</a:t>
                      </a:r>
                      <a:endParaRPr lang="fr-FR" sz="1400" b="0" i="0" u="none" strike="noStrike">
                        <a:effectLst/>
                        <a:latin typeface="+mn-lt"/>
                      </a:endParaRPr>
                    </a:p>
                  </a:txBody>
                  <a:tcPr marL="0" marR="0" marT="0" marB="0" anchor="b"/>
                </a:tc>
                <a:tc>
                  <a:txBody>
                    <a:bodyPr/>
                    <a:lstStyle/>
                    <a:p>
                      <a:pPr algn="ctr" fontAlgn="b"/>
                      <a:r>
                        <a:rPr lang="fr-FR" sz="1400" u="none" strike="noStrike">
                          <a:effectLst/>
                          <a:latin typeface="+mn-lt"/>
                        </a:rPr>
                        <a:t>33,10</a:t>
                      </a:r>
                      <a:endParaRPr lang="fr-FR" sz="1400" b="0" i="0" u="none" strike="noStrike">
                        <a:effectLst/>
                        <a:latin typeface="+mn-lt"/>
                      </a:endParaRPr>
                    </a:p>
                  </a:txBody>
                  <a:tcPr marL="0" marR="0" marT="0" marB="0" anchor="b"/>
                </a:tc>
                <a:extLst>
                  <a:ext uri="{0D108BD9-81ED-4DB2-BD59-A6C34878D82A}">
                    <a16:rowId xmlns:a16="http://schemas.microsoft.com/office/drawing/2014/main" val="2246825626"/>
                  </a:ext>
                </a:extLst>
              </a:tr>
              <a:tr h="246823">
                <a:tc>
                  <a:txBody>
                    <a:bodyPr/>
                    <a:lstStyle/>
                    <a:p>
                      <a:pPr algn="l" fontAlgn="b"/>
                      <a:r>
                        <a:rPr lang="fr-FR" sz="1400" u="none" strike="noStrike">
                          <a:effectLst/>
                          <a:latin typeface="+mn-lt"/>
                        </a:rPr>
                        <a:t>TOTAL CIES 2013 </a:t>
                      </a:r>
                      <a:endParaRPr lang="fr-FR" sz="1400" b="0" i="0" u="none" strike="noStrike">
                        <a:effectLst/>
                        <a:latin typeface="+mn-lt"/>
                      </a:endParaRPr>
                    </a:p>
                  </a:txBody>
                  <a:tcPr marL="0" marR="0" marT="0" marB="0" anchor="b"/>
                </a:tc>
                <a:tc>
                  <a:txBody>
                    <a:bodyPr/>
                    <a:lstStyle/>
                    <a:p>
                      <a:pPr algn="l" fontAlgn="b"/>
                      <a:r>
                        <a:rPr lang="fr-FR" sz="1400" u="none" strike="noStrike">
                          <a:effectLst/>
                          <a:latin typeface="+mn-lt"/>
                        </a:rPr>
                        <a:t>2 166,40</a:t>
                      </a:r>
                      <a:endParaRPr lang="fr-FR" sz="1400" b="0" i="0" u="none" strike="noStrike">
                        <a:effectLst/>
                        <a:latin typeface="+mn-lt"/>
                      </a:endParaRPr>
                    </a:p>
                  </a:txBody>
                  <a:tcPr marL="0" marR="0" marT="0" marB="0" anchor="b"/>
                </a:tc>
                <a:tc gridSpan="3">
                  <a:txBody>
                    <a:bodyPr/>
                    <a:lstStyle/>
                    <a:p>
                      <a:pPr algn="l" fontAlgn="b"/>
                      <a:r>
                        <a:rPr lang="fr-FR" sz="1400" u="none" strike="noStrike">
                          <a:effectLst/>
                          <a:latin typeface="+mn-lt"/>
                        </a:rPr>
                        <a:t>29,65</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29,65</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29,65</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358,20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358,20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18,71</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18,71</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567,00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567,00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16,36</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16,36</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460,49</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460,49</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25,15</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25,15</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447,40</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447,40</a:t>
                      </a:r>
                      <a:endParaRPr lang="fr-FR" sz="1400" b="0" i="0" u="none" strike="noStrike">
                        <a:effectLst/>
                        <a:latin typeface="+mn-lt"/>
                      </a:endParaRPr>
                    </a:p>
                  </a:txBody>
                  <a:tcPr marL="0" marR="0" marT="0" marB="0" anchor="b"/>
                </a:tc>
                <a:tc>
                  <a:txBody>
                    <a:bodyPr/>
                    <a:lstStyle/>
                    <a:p>
                      <a:pPr algn="ctr" fontAlgn="b"/>
                      <a:r>
                        <a:rPr lang="fr-FR" sz="1400" u="none" strike="noStrike">
                          <a:effectLst/>
                          <a:latin typeface="+mn-lt"/>
                        </a:rPr>
                        <a:t>33,32</a:t>
                      </a:r>
                      <a:endParaRPr lang="fr-FR" sz="1400" b="0" i="0" u="none" strike="noStrike">
                        <a:effectLst/>
                        <a:latin typeface="+mn-lt"/>
                      </a:endParaRPr>
                    </a:p>
                  </a:txBody>
                  <a:tcPr marL="0" marR="0" marT="0" marB="0" anchor="b"/>
                </a:tc>
                <a:extLst>
                  <a:ext uri="{0D108BD9-81ED-4DB2-BD59-A6C34878D82A}">
                    <a16:rowId xmlns:a16="http://schemas.microsoft.com/office/drawing/2014/main" val="1374959133"/>
                  </a:ext>
                </a:extLst>
              </a:tr>
              <a:tr h="246823">
                <a:tc>
                  <a:txBody>
                    <a:bodyPr/>
                    <a:lstStyle/>
                    <a:p>
                      <a:pPr algn="l" fontAlgn="b"/>
                      <a:r>
                        <a:rPr lang="fr-FR" sz="1400" u="none" strike="noStrike" dirty="0">
                          <a:effectLst/>
                          <a:latin typeface="+mn-lt"/>
                        </a:rPr>
                        <a:t>TOTAL CIES 2014</a:t>
                      </a:r>
                      <a:endParaRPr lang="fr-FR" sz="1400" b="0" i="0" u="none" strike="noStrike" dirty="0">
                        <a:effectLst/>
                        <a:latin typeface="+mn-lt"/>
                      </a:endParaRPr>
                    </a:p>
                  </a:txBody>
                  <a:tcPr marL="0" marR="0" marT="0" marB="0" anchor="b"/>
                </a:tc>
                <a:tc>
                  <a:txBody>
                    <a:bodyPr/>
                    <a:lstStyle/>
                    <a:p>
                      <a:pPr algn="l" fontAlgn="b"/>
                      <a:r>
                        <a:rPr lang="fr-FR" sz="1400" u="none" strike="noStrike">
                          <a:effectLst/>
                          <a:latin typeface="+mn-lt"/>
                        </a:rPr>
                        <a:t>2 129,60</a:t>
                      </a:r>
                      <a:endParaRPr lang="fr-FR" sz="1400" b="0" i="0" u="none" strike="noStrike" dirty="0">
                        <a:effectLst/>
                        <a:latin typeface="+mn-lt"/>
                      </a:endParaRPr>
                    </a:p>
                  </a:txBody>
                  <a:tcPr marL="0" marR="0" marT="0" marB="0" anchor="b"/>
                </a:tc>
                <a:tc gridSpan="3">
                  <a:txBody>
                    <a:bodyPr/>
                    <a:lstStyle/>
                    <a:p>
                      <a:pPr algn="l" fontAlgn="b"/>
                      <a:r>
                        <a:rPr lang="fr-FR" sz="1400" u="none" strike="noStrike">
                          <a:effectLst/>
                          <a:latin typeface="+mn-lt"/>
                        </a:rPr>
                        <a:t>27,62</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27,62</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27,62</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396,20</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396,20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19,08</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19,08</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533,60</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533,60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14,87</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14,87</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138,80</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138,80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6,72</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6,72</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425,00</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425,00</a:t>
                      </a:r>
                      <a:endParaRPr lang="fr-FR" sz="1400" b="0" i="0" u="none" strike="noStrike">
                        <a:effectLst/>
                        <a:latin typeface="+mn-lt"/>
                      </a:endParaRPr>
                    </a:p>
                  </a:txBody>
                  <a:tcPr marL="0" marR="0" marT="0" marB="0" anchor="b"/>
                </a:tc>
                <a:tc>
                  <a:txBody>
                    <a:bodyPr/>
                    <a:lstStyle/>
                    <a:p>
                      <a:pPr algn="ctr" fontAlgn="b"/>
                      <a:r>
                        <a:rPr lang="fr-FR" sz="1400" u="none" strike="noStrike">
                          <a:effectLst/>
                          <a:latin typeface="+mn-lt"/>
                        </a:rPr>
                        <a:t>28,67</a:t>
                      </a:r>
                      <a:endParaRPr lang="fr-FR" sz="1400" b="0" i="0" u="none" strike="noStrike">
                        <a:effectLst/>
                        <a:latin typeface="+mn-lt"/>
                      </a:endParaRPr>
                    </a:p>
                  </a:txBody>
                  <a:tcPr marL="0" marR="0" marT="0" marB="0" anchor="b"/>
                </a:tc>
                <a:extLst>
                  <a:ext uri="{0D108BD9-81ED-4DB2-BD59-A6C34878D82A}">
                    <a16:rowId xmlns:a16="http://schemas.microsoft.com/office/drawing/2014/main" val="949459395"/>
                  </a:ext>
                </a:extLst>
              </a:tr>
              <a:tr h="246823">
                <a:tc>
                  <a:txBody>
                    <a:bodyPr/>
                    <a:lstStyle/>
                    <a:p>
                      <a:pPr algn="l" fontAlgn="b"/>
                      <a:r>
                        <a:rPr lang="fr-FR" sz="1400" u="none" strike="noStrike">
                          <a:effectLst/>
                          <a:latin typeface="+mn-lt"/>
                        </a:rPr>
                        <a:t>TOTAL CIES 2015</a:t>
                      </a:r>
                      <a:endParaRPr lang="fr-FR" sz="1400" b="0" i="0" u="none" strike="noStrike">
                        <a:effectLst/>
                        <a:latin typeface="+mn-lt"/>
                      </a:endParaRPr>
                    </a:p>
                  </a:txBody>
                  <a:tcPr marL="0" marR="0" marT="0" marB="0" anchor="b"/>
                </a:tc>
                <a:tc>
                  <a:txBody>
                    <a:bodyPr/>
                    <a:lstStyle/>
                    <a:p>
                      <a:pPr algn="l" fontAlgn="b"/>
                      <a:r>
                        <a:rPr lang="fr-FR" sz="1400" u="none" strike="noStrike">
                          <a:effectLst/>
                          <a:latin typeface="+mn-lt"/>
                        </a:rPr>
                        <a:t>2 092,00</a:t>
                      </a:r>
                      <a:endParaRPr lang="fr-FR" sz="1400" b="0" i="0" u="none" strike="noStrike">
                        <a:effectLst/>
                        <a:latin typeface="+mn-lt"/>
                      </a:endParaRPr>
                    </a:p>
                  </a:txBody>
                  <a:tcPr marL="0" marR="0" marT="0" marB="0" anchor="b"/>
                </a:tc>
                <a:tc gridSpan="3">
                  <a:txBody>
                    <a:bodyPr/>
                    <a:lstStyle/>
                    <a:p>
                      <a:pPr algn="l" fontAlgn="b"/>
                      <a:r>
                        <a:rPr lang="fr-FR" sz="1400" u="none" strike="noStrike">
                          <a:effectLst/>
                          <a:latin typeface="+mn-lt"/>
                        </a:rPr>
                        <a:t>25,99</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25,99</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25,99</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331,81</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331,81</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14,65</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14,65</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511,79</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511,79</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13,71</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13,71</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661,83</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661,83</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30,08</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30,08</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410,49</a:t>
                      </a:r>
                      <a:endParaRPr lang="fr-FR" sz="1400" b="0" i="0" u="none" strike="noStrike">
                        <a:effectLst/>
                        <a:latin typeface="+mn-lt"/>
                      </a:endParaRPr>
                    </a:p>
                  </a:txBody>
                  <a:tcPr marL="0" marR="0" marT="0" marB="0" anchor="b"/>
                </a:tc>
                <a:tc hMerge="1">
                  <a:txBody>
                    <a:bodyPr/>
                    <a:lstStyle/>
                    <a:p>
                      <a:pPr algn="ctr" fontAlgn="b"/>
                      <a:r>
                        <a:rPr lang="fr-FR" sz="1400" u="none" strike="noStrike">
                          <a:effectLst/>
                          <a:latin typeface="+mn-lt"/>
                        </a:rPr>
                        <a:t>410,49</a:t>
                      </a:r>
                      <a:endParaRPr lang="fr-FR" sz="1400" b="0" i="0" u="none" strike="noStrike">
                        <a:effectLst/>
                        <a:latin typeface="+mn-lt"/>
                      </a:endParaRPr>
                    </a:p>
                  </a:txBody>
                  <a:tcPr marL="0" marR="0" marT="0" marB="0" anchor="b"/>
                </a:tc>
                <a:tc>
                  <a:txBody>
                    <a:bodyPr/>
                    <a:lstStyle/>
                    <a:p>
                      <a:pPr algn="ctr" fontAlgn="b"/>
                      <a:r>
                        <a:rPr lang="fr-FR" sz="1400" u="none" strike="noStrike">
                          <a:effectLst/>
                          <a:latin typeface="+mn-lt"/>
                        </a:rPr>
                        <a:t>25,70</a:t>
                      </a:r>
                      <a:endParaRPr lang="fr-FR" sz="1400" b="0" i="0" u="none" strike="noStrike">
                        <a:effectLst/>
                        <a:latin typeface="+mn-lt"/>
                      </a:endParaRPr>
                    </a:p>
                  </a:txBody>
                  <a:tcPr marL="0" marR="0" marT="0" marB="0" anchor="b"/>
                </a:tc>
                <a:extLst>
                  <a:ext uri="{0D108BD9-81ED-4DB2-BD59-A6C34878D82A}">
                    <a16:rowId xmlns:a16="http://schemas.microsoft.com/office/drawing/2014/main" val="3243310589"/>
                  </a:ext>
                </a:extLst>
              </a:tr>
              <a:tr h="246823">
                <a:tc>
                  <a:txBody>
                    <a:bodyPr/>
                    <a:lstStyle/>
                    <a:p>
                      <a:pPr algn="l" fontAlgn="b"/>
                      <a:r>
                        <a:rPr lang="fr-FR" sz="1400" u="none" strike="noStrike">
                          <a:effectLst/>
                          <a:latin typeface="+mn-lt"/>
                        </a:rPr>
                        <a:t>TOTAL CIES en 2016</a:t>
                      </a:r>
                      <a:endParaRPr lang="fr-FR" sz="1400" b="0" i="0" u="none" strike="noStrike">
                        <a:effectLst/>
                        <a:latin typeface="+mn-lt"/>
                      </a:endParaRPr>
                    </a:p>
                  </a:txBody>
                  <a:tcPr marL="0" marR="0" marT="0" marB="0" anchor="b"/>
                </a:tc>
                <a:tc>
                  <a:txBody>
                    <a:bodyPr/>
                    <a:lstStyle/>
                    <a:p>
                      <a:pPr algn="l" fontAlgn="b"/>
                      <a:r>
                        <a:rPr lang="fr-FR" sz="1400" u="none" strike="noStrike">
                          <a:effectLst/>
                          <a:latin typeface="+mn-lt"/>
                        </a:rPr>
                        <a:t>2 114,60</a:t>
                      </a:r>
                      <a:endParaRPr lang="fr-FR" sz="1400" b="0" i="0" u="none" strike="noStrike">
                        <a:effectLst/>
                        <a:latin typeface="+mn-lt"/>
                      </a:endParaRPr>
                    </a:p>
                  </a:txBody>
                  <a:tcPr marL="0" marR="0" marT="0" marB="0" anchor="b"/>
                </a:tc>
                <a:tc gridSpan="3">
                  <a:txBody>
                    <a:bodyPr/>
                    <a:lstStyle/>
                    <a:p>
                      <a:pPr algn="l" fontAlgn="b"/>
                      <a:r>
                        <a:rPr lang="fr-FR" sz="1400" u="none" strike="noStrike" dirty="0">
                          <a:effectLst/>
                          <a:latin typeface="+mn-lt"/>
                        </a:rPr>
                        <a:t>25,78</a:t>
                      </a:r>
                      <a:endParaRPr lang="fr-FR" sz="1400" b="0" i="0" u="none" strike="noStrike" dirty="0">
                        <a:effectLst/>
                        <a:latin typeface="+mn-lt"/>
                      </a:endParaRPr>
                    </a:p>
                  </a:txBody>
                  <a:tcPr marL="0" marR="0" marT="0" marB="0" anchor="b"/>
                </a:tc>
                <a:tc hMerge="1">
                  <a:txBody>
                    <a:bodyPr/>
                    <a:lstStyle/>
                    <a:p>
                      <a:pPr algn="ctr" fontAlgn="b"/>
                      <a:r>
                        <a:rPr lang="fr-FR" sz="1400" u="none" strike="noStrike" dirty="0">
                          <a:effectLst/>
                          <a:latin typeface="+mn-lt"/>
                        </a:rPr>
                        <a:t>25,78</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25,78</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426,50</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426,50</a:t>
                      </a:r>
                      <a:endParaRPr lang="fr-FR" sz="1400" b="0" i="0" u="none" strike="noStrike">
                        <a:effectLst/>
                        <a:latin typeface="+mn-lt"/>
                      </a:endParaRPr>
                    </a:p>
                  </a:txBody>
                  <a:tcPr marL="0" marR="0" marT="0" marB="0" anchor="b"/>
                </a:tc>
                <a:tc gridSpan="2">
                  <a:txBody>
                    <a:bodyPr/>
                    <a:lstStyle/>
                    <a:p>
                      <a:pPr algn="l" fontAlgn="b"/>
                      <a:r>
                        <a:rPr lang="fr-FR" sz="1400" u="none" strike="noStrike" dirty="0">
                          <a:effectLst/>
                          <a:latin typeface="+mn-lt"/>
                        </a:rPr>
                        <a:t>31,10</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31,10</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453,30</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453,30</a:t>
                      </a:r>
                      <a:endParaRPr lang="fr-FR" sz="1400" b="0" i="0" u="none" strike="noStrike">
                        <a:effectLst/>
                        <a:latin typeface="+mn-lt"/>
                      </a:endParaRPr>
                    </a:p>
                  </a:txBody>
                  <a:tcPr marL="0" marR="0" marT="0" marB="0" anchor="b"/>
                </a:tc>
                <a:tc gridSpan="2">
                  <a:txBody>
                    <a:bodyPr/>
                    <a:lstStyle/>
                    <a:p>
                      <a:pPr algn="l" fontAlgn="b"/>
                      <a:r>
                        <a:rPr lang="fr-FR" sz="1400" u="none" strike="noStrike" dirty="0">
                          <a:effectLst/>
                          <a:latin typeface="+mn-lt"/>
                        </a:rPr>
                        <a:t>15,22</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15,22</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207,80</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207,80</a:t>
                      </a:r>
                      <a:endParaRPr lang="fr-FR" sz="1400" b="0" i="0" u="none" strike="noStrike">
                        <a:effectLst/>
                        <a:latin typeface="+mn-lt"/>
                      </a:endParaRPr>
                    </a:p>
                  </a:txBody>
                  <a:tcPr marL="0" marR="0" marT="0" marB="0" anchor="b"/>
                </a:tc>
                <a:tc gridSpan="2">
                  <a:txBody>
                    <a:bodyPr/>
                    <a:lstStyle/>
                    <a:p>
                      <a:pPr algn="l" fontAlgn="b"/>
                      <a:r>
                        <a:rPr lang="fr-FR" sz="1400" u="none" strike="noStrike" dirty="0">
                          <a:effectLst/>
                          <a:latin typeface="+mn-lt"/>
                        </a:rPr>
                        <a:t>12,48</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12,48</a:t>
                      </a:r>
                      <a:endParaRPr lang="fr-FR" sz="1400" b="0" i="0" u="none" strike="noStrike">
                        <a:effectLst/>
                        <a:latin typeface="+mn-lt"/>
                      </a:endParaRPr>
                    </a:p>
                  </a:txBody>
                  <a:tcPr marL="0" marR="0" marT="0" marB="0" anchor="b"/>
                </a:tc>
                <a:tc gridSpan="2">
                  <a:txBody>
                    <a:bodyPr/>
                    <a:lstStyle/>
                    <a:p>
                      <a:pPr algn="l" fontAlgn="b"/>
                      <a:r>
                        <a:rPr lang="fr-FR" sz="1400" u="none" strike="noStrike">
                          <a:effectLst/>
                          <a:latin typeface="+mn-lt"/>
                        </a:rPr>
                        <a:t>474,10</a:t>
                      </a:r>
                      <a:endParaRPr lang="fr-FR" sz="1400" b="0" i="0" u="none" strike="noStrike" dirty="0">
                        <a:effectLst/>
                        <a:latin typeface="+mn-lt"/>
                      </a:endParaRPr>
                    </a:p>
                  </a:txBody>
                  <a:tcPr marL="0" marR="0" marT="0" marB="0" anchor="b"/>
                </a:tc>
                <a:tc hMerge="1">
                  <a:txBody>
                    <a:bodyPr/>
                    <a:lstStyle/>
                    <a:p>
                      <a:pPr algn="ctr" fontAlgn="b"/>
                      <a:r>
                        <a:rPr lang="fr-FR" sz="1400" u="none" strike="noStrike">
                          <a:effectLst/>
                          <a:latin typeface="+mn-lt"/>
                        </a:rPr>
                        <a:t>474,10</a:t>
                      </a:r>
                      <a:endParaRPr lang="fr-FR" sz="1400" b="0" i="0" u="none" strike="noStrike">
                        <a:effectLst/>
                        <a:latin typeface="+mn-lt"/>
                      </a:endParaRPr>
                    </a:p>
                  </a:txBody>
                  <a:tcPr marL="0" marR="0" marT="0" marB="0" anchor="b"/>
                </a:tc>
                <a:tc>
                  <a:txBody>
                    <a:bodyPr/>
                    <a:lstStyle/>
                    <a:p>
                      <a:pPr algn="ctr" fontAlgn="b"/>
                      <a:r>
                        <a:rPr lang="fr-FR" sz="1400" u="none" strike="noStrike">
                          <a:effectLst/>
                          <a:latin typeface="+mn-lt"/>
                        </a:rPr>
                        <a:t>25,05</a:t>
                      </a:r>
                      <a:endParaRPr lang="fr-FR" sz="1400" b="0" i="0" u="none" strike="noStrike">
                        <a:effectLst/>
                        <a:latin typeface="+mn-lt"/>
                      </a:endParaRPr>
                    </a:p>
                  </a:txBody>
                  <a:tcPr marL="0" marR="0" marT="0" marB="0" anchor="b"/>
                </a:tc>
                <a:extLst>
                  <a:ext uri="{0D108BD9-81ED-4DB2-BD59-A6C34878D82A}">
                    <a16:rowId xmlns:a16="http://schemas.microsoft.com/office/drawing/2014/main" val="3540256728"/>
                  </a:ext>
                </a:extLst>
              </a:tr>
              <a:tr h="493645">
                <a:tc>
                  <a:txBody>
                    <a:bodyPr/>
                    <a:lstStyle/>
                    <a:p>
                      <a:pPr algn="l" fontAlgn="b"/>
                      <a:r>
                        <a:rPr lang="fr-FR" sz="1400" u="none" strike="noStrike">
                          <a:effectLst/>
                          <a:latin typeface="+mn-lt"/>
                        </a:rPr>
                        <a:t>TOTAL SENEGAL EN 2016 * (en milliards de FCFA)</a:t>
                      </a:r>
                      <a:endParaRPr lang="fr-FR" sz="1400" b="1" i="0" u="none" strike="noStrike">
                        <a:solidFill>
                          <a:srgbClr val="000000"/>
                        </a:solidFill>
                        <a:effectLst/>
                        <a:latin typeface="+mn-lt"/>
                      </a:endParaRPr>
                    </a:p>
                  </a:txBody>
                  <a:tcPr marL="0" marR="0" marT="0" marB="0" anchor="b"/>
                </a:tc>
                <a:tc gridSpan="4">
                  <a:txBody>
                    <a:bodyPr/>
                    <a:lstStyle/>
                    <a:p>
                      <a:pPr algn="l" fontAlgn="b"/>
                      <a:r>
                        <a:rPr lang="fr-FR" sz="1400" u="none" strike="noStrike">
                          <a:effectLst/>
                          <a:latin typeface="+mn-lt"/>
                        </a:rPr>
                        <a:t>8199,65**</a:t>
                      </a:r>
                      <a:endParaRPr lang="fr-FR" sz="1400" b="1" i="0" u="none" strike="noStrike">
                        <a:solidFill>
                          <a:srgbClr val="000000"/>
                        </a:solidFill>
                        <a:effectLst/>
                        <a:latin typeface="+mn-lt"/>
                      </a:endParaRPr>
                    </a:p>
                  </a:txBody>
                  <a:tcPr marL="0" marR="0" marT="0" marB="0" anchor="b"/>
                </a:tc>
                <a:tc hMerge="1">
                  <a:txBody>
                    <a:bodyPr/>
                    <a:lstStyle/>
                    <a:p>
                      <a:endParaRPr lang="fr-FR"/>
                    </a:p>
                  </a:txBody>
                  <a:tcPr/>
                </a:tc>
                <a:tc hMerge="1">
                  <a:txBody>
                    <a:bodyPr/>
                    <a:lstStyle/>
                    <a:p>
                      <a:pPr algn="ctr" fontAlgn="b"/>
                      <a:r>
                        <a:rPr lang="fr-FR" sz="1400" u="none" strike="noStrike">
                          <a:effectLst/>
                          <a:latin typeface="+mn-lt"/>
                        </a:rPr>
                        <a:t>8199,65**</a:t>
                      </a:r>
                      <a:endParaRPr lang="fr-FR" sz="1400" b="1" i="0" u="none" strike="noStrike">
                        <a:effectLst/>
                        <a:latin typeface="+mn-lt"/>
                      </a:endParaRPr>
                    </a:p>
                  </a:txBody>
                  <a:tcPr marL="0" marR="0" marT="0" marB="0" anchor="b"/>
                </a:tc>
                <a:tc hMerge="1">
                  <a:txBody>
                    <a:bodyPr/>
                    <a:lstStyle/>
                    <a:p>
                      <a:endParaRPr lang="fr-FR"/>
                    </a:p>
                  </a:txBody>
                  <a:tcPr/>
                </a:tc>
                <a:tc gridSpan="4">
                  <a:txBody>
                    <a:bodyPr/>
                    <a:lstStyle/>
                    <a:p>
                      <a:pPr algn="l" fontAlgn="b"/>
                      <a:r>
                        <a:rPr lang="fr-FR" sz="1400" u="none" strike="noStrike">
                          <a:effectLst/>
                          <a:latin typeface="+mn-lt"/>
                        </a:rPr>
                        <a:t>1371,2***</a:t>
                      </a:r>
                      <a:endParaRPr lang="fr-FR" sz="1400" b="1" i="0" u="none" strike="noStrike">
                        <a:solidFill>
                          <a:srgbClr val="000000"/>
                        </a:solidFill>
                        <a:effectLst/>
                        <a:latin typeface="+mn-lt"/>
                      </a:endParaRPr>
                    </a:p>
                  </a:txBody>
                  <a:tcPr marL="0" marR="0" marT="0" marB="0" anchor="b"/>
                </a:tc>
                <a:tc hMerge="1">
                  <a:txBody>
                    <a:bodyPr/>
                    <a:lstStyle/>
                    <a:p>
                      <a:pPr algn="ctr" fontAlgn="b"/>
                      <a:r>
                        <a:rPr lang="fr-FR" sz="1400" u="none" strike="noStrike">
                          <a:effectLst/>
                          <a:latin typeface="+mn-lt"/>
                        </a:rPr>
                        <a:t>1371,2***</a:t>
                      </a:r>
                      <a:endParaRPr lang="fr-FR" sz="1400" b="1" i="0" u="none" strike="noStrike">
                        <a:effectLst/>
                        <a:latin typeface="+mn-lt"/>
                      </a:endParaRPr>
                    </a:p>
                  </a:txBody>
                  <a:tcPr marL="0" marR="0" marT="0" marB="0" anchor="b"/>
                </a:tc>
                <a:tc hMerge="1">
                  <a:txBody>
                    <a:bodyPr/>
                    <a:lstStyle/>
                    <a:p>
                      <a:endParaRPr lang="fr-FR"/>
                    </a:p>
                  </a:txBody>
                  <a:tcPr/>
                </a:tc>
                <a:tc hMerge="1">
                  <a:txBody>
                    <a:bodyPr/>
                    <a:lstStyle/>
                    <a:p>
                      <a:endParaRPr lang="fr-FR"/>
                    </a:p>
                  </a:txBody>
                  <a:tcPr/>
                </a:tc>
                <a:tc gridSpan="4">
                  <a:txBody>
                    <a:bodyPr/>
                    <a:lstStyle/>
                    <a:p>
                      <a:pPr algn="l" fontAlgn="b"/>
                      <a:r>
                        <a:rPr lang="fr-FR" sz="1400" u="none" strike="noStrike">
                          <a:effectLst/>
                          <a:latin typeface="+mn-lt"/>
                        </a:rPr>
                        <a:t>2977,5***</a:t>
                      </a:r>
                      <a:endParaRPr lang="fr-FR" sz="1400" b="1" i="0" u="none" strike="noStrike">
                        <a:solidFill>
                          <a:srgbClr val="000000"/>
                        </a:solidFill>
                        <a:effectLst/>
                        <a:latin typeface="+mn-lt"/>
                      </a:endParaRPr>
                    </a:p>
                  </a:txBody>
                  <a:tcPr marL="0" marR="0" marT="0" marB="0" anchor="b"/>
                </a:tc>
                <a:tc hMerge="1">
                  <a:txBody>
                    <a:bodyPr/>
                    <a:lstStyle/>
                    <a:p>
                      <a:pPr algn="ctr" fontAlgn="b"/>
                      <a:r>
                        <a:rPr lang="fr-FR" sz="1400" u="none" strike="noStrike">
                          <a:effectLst/>
                          <a:latin typeface="+mn-lt"/>
                        </a:rPr>
                        <a:t>2977,5***</a:t>
                      </a:r>
                      <a:endParaRPr lang="fr-FR" sz="1400" b="1" i="0" u="none" strike="noStrike">
                        <a:effectLst/>
                        <a:latin typeface="+mn-lt"/>
                      </a:endParaRPr>
                    </a:p>
                  </a:txBody>
                  <a:tcPr marL="0" marR="0" marT="0" marB="0" anchor="b"/>
                </a:tc>
                <a:tc hMerge="1">
                  <a:txBody>
                    <a:bodyPr/>
                    <a:lstStyle/>
                    <a:p>
                      <a:endParaRPr lang="fr-FR"/>
                    </a:p>
                  </a:txBody>
                  <a:tcPr/>
                </a:tc>
                <a:tc hMerge="1">
                  <a:txBody>
                    <a:bodyPr/>
                    <a:lstStyle/>
                    <a:p>
                      <a:endParaRPr lang="fr-FR"/>
                    </a:p>
                  </a:txBody>
                  <a:tcPr/>
                </a:tc>
                <a:tc gridSpan="4">
                  <a:txBody>
                    <a:bodyPr/>
                    <a:lstStyle/>
                    <a:p>
                      <a:pPr algn="l" fontAlgn="b"/>
                      <a:r>
                        <a:rPr lang="fr-FR" sz="1400" u="none" strike="noStrike">
                          <a:effectLst/>
                          <a:latin typeface="+mn-lt"/>
                        </a:rPr>
                        <a:t>1665**</a:t>
                      </a:r>
                      <a:endParaRPr lang="fr-FR" sz="1400" b="1" i="0" u="none" strike="noStrike">
                        <a:solidFill>
                          <a:srgbClr val="000000"/>
                        </a:solidFill>
                        <a:effectLst/>
                        <a:latin typeface="+mn-lt"/>
                      </a:endParaRPr>
                    </a:p>
                  </a:txBody>
                  <a:tcPr marL="0" marR="0" marT="0" marB="0" anchor="b"/>
                </a:tc>
                <a:tc hMerge="1">
                  <a:txBody>
                    <a:bodyPr/>
                    <a:lstStyle/>
                    <a:p>
                      <a:pPr algn="ctr" fontAlgn="b"/>
                      <a:r>
                        <a:rPr lang="fr-FR" sz="1400" u="none" strike="noStrike" dirty="0">
                          <a:effectLst/>
                          <a:latin typeface="+mn-lt"/>
                        </a:rPr>
                        <a:t>1665**</a:t>
                      </a:r>
                      <a:endParaRPr lang="fr-FR" sz="1400" b="1" i="0" u="none" strike="noStrike" dirty="0">
                        <a:effectLst/>
                        <a:latin typeface="+mn-lt"/>
                      </a:endParaRPr>
                    </a:p>
                  </a:txBody>
                  <a:tcPr marL="0" marR="0" marT="0" marB="0" anchor="b"/>
                </a:tc>
                <a:tc hMerge="1">
                  <a:txBody>
                    <a:bodyPr/>
                    <a:lstStyle/>
                    <a:p>
                      <a:endParaRPr lang="fr-FR"/>
                    </a:p>
                  </a:txBody>
                  <a:tcPr/>
                </a:tc>
                <a:tc hMerge="1">
                  <a:txBody>
                    <a:bodyPr/>
                    <a:lstStyle/>
                    <a:p>
                      <a:endParaRPr lang="fr-FR"/>
                    </a:p>
                  </a:txBody>
                  <a:tcPr/>
                </a:tc>
                <a:tc gridSpan="3">
                  <a:txBody>
                    <a:bodyPr/>
                    <a:lstStyle/>
                    <a:p>
                      <a:pPr algn="l" fontAlgn="b"/>
                      <a:r>
                        <a:rPr lang="fr-FR" sz="1400" u="none" strike="noStrike">
                          <a:effectLst/>
                          <a:latin typeface="+mn-lt"/>
                        </a:rPr>
                        <a:t>1 892,00</a:t>
                      </a:r>
                      <a:endParaRPr lang="fr-FR" sz="1400" b="1" i="0" u="none" strike="noStrike">
                        <a:solidFill>
                          <a:srgbClr val="000000"/>
                        </a:solidFill>
                        <a:effectLst/>
                        <a:latin typeface="+mn-lt"/>
                      </a:endParaRPr>
                    </a:p>
                  </a:txBody>
                  <a:tcPr marL="0" marR="0" marT="0" marB="0" anchor="b"/>
                </a:tc>
                <a:tc hMerge="1">
                  <a:txBody>
                    <a:bodyPr/>
                    <a:lstStyle/>
                    <a:p>
                      <a:pPr algn="ctr" fontAlgn="b"/>
                      <a:r>
                        <a:rPr lang="fr-FR" sz="1400" u="none" strike="noStrike">
                          <a:effectLst/>
                          <a:latin typeface="+mn-lt"/>
                        </a:rPr>
                        <a:t>1 892,00</a:t>
                      </a:r>
                      <a:endParaRPr lang="fr-FR" sz="1400" b="1" i="0" u="none" strike="noStrike">
                        <a:effectLst/>
                        <a:latin typeface="+mn-lt"/>
                      </a:endParaRPr>
                    </a:p>
                  </a:txBody>
                  <a:tcPr marL="0" marR="0" marT="0" marB="0" anchor="b"/>
                </a:tc>
                <a:tc hMerge="1">
                  <a:txBody>
                    <a:bodyPr/>
                    <a:lstStyle/>
                    <a:p>
                      <a:endParaRPr lang="fr-FR"/>
                    </a:p>
                  </a:txBody>
                  <a:tcPr/>
                </a:tc>
                <a:extLst>
                  <a:ext uri="{0D108BD9-81ED-4DB2-BD59-A6C34878D82A}">
                    <a16:rowId xmlns:a16="http://schemas.microsoft.com/office/drawing/2014/main" val="851145889"/>
                  </a:ext>
                </a:extLst>
              </a:tr>
              <a:tr h="246823">
                <a:tc>
                  <a:txBody>
                    <a:bodyPr/>
                    <a:lstStyle/>
                    <a:p>
                      <a:pPr algn="l" fontAlgn="b"/>
                      <a:endParaRPr lang="fr-FR" sz="1400" b="0" i="1" u="none" strike="noStrike" dirty="0">
                        <a:solidFill>
                          <a:srgbClr val="000000"/>
                        </a:solidFill>
                        <a:effectLst/>
                        <a:latin typeface="+mn-lt"/>
                      </a:endParaRPr>
                    </a:p>
                  </a:txBody>
                  <a:tcPr marL="0" marR="0" marT="0" marB="0" anchor="b"/>
                </a:tc>
                <a:tc gridSpan="3">
                  <a:txBody>
                    <a:bodyPr/>
                    <a:lstStyle/>
                    <a:p>
                      <a:pPr algn="l" fontAlgn="b"/>
                      <a:endParaRPr lang="fr-FR" sz="1400" b="0" i="1" u="none" strike="noStrike" dirty="0">
                        <a:solidFill>
                          <a:srgbClr val="000000"/>
                        </a:solidFill>
                        <a:effectLst/>
                        <a:latin typeface="+mn-lt"/>
                      </a:endParaRPr>
                    </a:p>
                  </a:txBody>
                  <a:tcPr marL="0" marR="0" marT="0" marB="0" anchor="b"/>
                </a:tc>
                <a:tc hMerge="1">
                  <a:txBody>
                    <a:bodyPr/>
                    <a:lstStyle/>
                    <a:p>
                      <a:endParaRPr lang="fr-FR"/>
                    </a:p>
                  </a:txBody>
                  <a:tcPr/>
                </a:tc>
                <a:tc hMerge="1">
                  <a:txBody>
                    <a:bodyPr/>
                    <a:lstStyle/>
                    <a:p>
                      <a:pPr algn="l" fontAlgn="b"/>
                      <a:endParaRPr lang="fr-FR" sz="1400" b="0" i="1" u="none" strike="noStrike" dirty="0">
                        <a:solidFill>
                          <a:srgbClr val="000000"/>
                        </a:solidFill>
                        <a:effectLst/>
                        <a:latin typeface="+mn-lt"/>
                      </a:endParaRPr>
                    </a:p>
                  </a:txBody>
                  <a:tcPr marL="0" marR="0" marT="0" marB="0" anchor="b"/>
                </a:tc>
                <a:tc>
                  <a:txBody>
                    <a:bodyPr/>
                    <a:lstStyle/>
                    <a:p>
                      <a:pPr algn="l" fontAlgn="b"/>
                      <a:endParaRPr lang="fr-FR" sz="1400" b="0" i="1" u="none" strike="noStrike">
                        <a:solidFill>
                          <a:srgbClr val="000000"/>
                        </a:solidFill>
                        <a:effectLst/>
                        <a:latin typeface="+mn-lt"/>
                      </a:endParaRPr>
                    </a:p>
                  </a:txBody>
                  <a:tcPr marL="0" marR="0" marT="0" marB="0" anchor="b"/>
                </a:tc>
                <a:tc gridSpan="3">
                  <a:txBody>
                    <a:bodyPr/>
                    <a:lstStyle/>
                    <a:p>
                      <a:pPr algn="l" fontAlgn="b"/>
                      <a:endParaRPr lang="fr-FR" sz="1400" b="0" i="1" u="none" strike="noStrike" dirty="0">
                        <a:solidFill>
                          <a:srgbClr val="000000"/>
                        </a:solidFill>
                        <a:effectLst/>
                        <a:latin typeface="+mn-lt"/>
                      </a:endParaRPr>
                    </a:p>
                  </a:txBody>
                  <a:tcPr marL="0" marR="0" marT="0" marB="0" anchor="b"/>
                </a:tc>
                <a:tc hMerge="1">
                  <a:txBody>
                    <a:bodyPr/>
                    <a:lstStyle/>
                    <a:p>
                      <a:pPr algn="l" fontAlgn="b"/>
                      <a:endParaRPr lang="fr-FR" sz="1400" b="0" i="0" u="none" strike="noStrike">
                        <a:effectLst/>
                        <a:latin typeface="+mn-lt"/>
                      </a:endParaRPr>
                    </a:p>
                  </a:txBody>
                  <a:tcPr marL="0" marR="0" marT="0" marB="0" anchor="b"/>
                </a:tc>
                <a:tc hMerge="1">
                  <a:txBody>
                    <a:bodyPr/>
                    <a:lstStyle/>
                    <a:p>
                      <a:pPr algn="l" fontAlgn="b"/>
                      <a:endParaRPr lang="fr-FR" sz="1400" b="0" i="1" u="none" strike="noStrike" dirty="0">
                        <a:solidFill>
                          <a:srgbClr val="000000"/>
                        </a:solidFill>
                        <a:effectLst/>
                        <a:latin typeface="+mn-lt"/>
                      </a:endParaRPr>
                    </a:p>
                  </a:txBody>
                  <a:tcPr marL="0" marR="0" marT="0" marB="0" anchor="b"/>
                </a:tc>
                <a:tc>
                  <a:txBody>
                    <a:bodyPr/>
                    <a:lstStyle/>
                    <a:p>
                      <a:pPr algn="l" fontAlgn="b"/>
                      <a:endParaRPr lang="fr-FR" sz="1400" b="0" i="0" u="none" strike="noStrike">
                        <a:effectLst/>
                        <a:latin typeface="+mn-lt"/>
                      </a:endParaRPr>
                    </a:p>
                  </a:txBody>
                  <a:tcPr marL="0" marR="0" marT="0" marB="0" anchor="b"/>
                </a:tc>
                <a:tc gridSpan="3">
                  <a:txBody>
                    <a:bodyPr/>
                    <a:lstStyle/>
                    <a:p>
                      <a:pPr algn="l" fontAlgn="b"/>
                      <a:endParaRPr lang="fr-FR" sz="1400" b="0" i="0" u="none" strike="noStrike" dirty="0">
                        <a:effectLst/>
                        <a:latin typeface="+mn-lt"/>
                      </a:endParaRPr>
                    </a:p>
                  </a:txBody>
                  <a:tcPr marL="0" marR="0" marT="0" marB="0" anchor="b"/>
                </a:tc>
                <a:tc hMerge="1">
                  <a:txBody>
                    <a:bodyPr/>
                    <a:lstStyle/>
                    <a:p>
                      <a:pPr algn="l" fontAlgn="b"/>
                      <a:endParaRPr lang="fr-FR" sz="1400" b="0" i="0" u="none" strike="noStrike" dirty="0">
                        <a:effectLst/>
                        <a:latin typeface="+mn-lt"/>
                      </a:endParaRPr>
                    </a:p>
                  </a:txBody>
                  <a:tcPr marL="0" marR="0" marT="0" marB="0" anchor="b"/>
                </a:tc>
                <a:tc hMerge="1">
                  <a:txBody>
                    <a:bodyPr/>
                    <a:lstStyle/>
                    <a:p>
                      <a:pPr algn="l" fontAlgn="b"/>
                      <a:endParaRPr lang="fr-FR" sz="1400" b="0" i="0" u="none" strike="noStrike" dirty="0">
                        <a:effectLst/>
                        <a:latin typeface="+mn-lt"/>
                      </a:endParaRPr>
                    </a:p>
                  </a:txBody>
                  <a:tcPr marL="0" marR="0" marT="0" marB="0" anchor="b"/>
                </a:tc>
                <a:tc>
                  <a:txBody>
                    <a:bodyPr/>
                    <a:lstStyle/>
                    <a:p>
                      <a:pPr algn="l" fontAlgn="b"/>
                      <a:endParaRPr lang="fr-FR" sz="1400" b="0" i="0" u="none" strike="noStrike">
                        <a:effectLst/>
                        <a:latin typeface="+mn-lt"/>
                      </a:endParaRPr>
                    </a:p>
                  </a:txBody>
                  <a:tcPr marL="0" marR="0" marT="0" marB="0" anchor="b"/>
                </a:tc>
                <a:tc gridSpan="3">
                  <a:txBody>
                    <a:bodyPr/>
                    <a:lstStyle/>
                    <a:p>
                      <a:pPr algn="l" fontAlgn="b"/>
                      <a:endParaRPr lang="fr-FR" sz="1400" b="0" i="0" u="none" strike="noStrike" dirty="0">
                        <a:effectLst/>
                        <a:latin typeface="+mn-lt"/>
                      </a:endParaRPr>
                    </a:p>
                  </a:txBody>
                  <a:tcPr marL="0" marR="0" marT="0" marB="0" anchor="b"/>
                </a:tc>
                <a:tc hMerge="1">
                  <a:txBody>
                    <a:bodyPr/>
                    <a:lstStyle/>
                    <a:p>
                      <a:pPr algn="l" fontAlgn="b"/>
                      <a:endParaRPr lang="fr-FR" sz="1400" b="0" i="0" u="none" strike="noStrike">
                        <a:effectLst/>
                        <a:latin typeface="+mn-lt"/>
                      </a:endParaRPr>
                    </a:p>
                  </a:txBody>
                  <a:tcPr marL="0" marR="0" marT="0" marB="0" anchor="b"/>
                </a:tc>
                <a:tc hMerge="1">
                  <a:txBody>
                    <a:bodyPr/>
                    <a:lstStyle/>
                    <a:p>
                      <a:pPr algn="l" fontAlgn="b"/>
                      <a:endParaRPr lang="fr-FR" sz="1400" b="0" i="0" u="none" strike="noStrike" dirty="0">
                        <a:effectLst/>
                        <a:latin typeface="+mn-lt"/>
                      </a:endParaRPr>
                    </a:p>
                  </a:txBody>
                  <a:tcPr marL="0" marR="0" marT="0" marB="0" anchor="b"/>
                </a:tc>
                <a:tc>
                  <a:txBody>
                    <a:bodyPr/>
                    <a:lstStyle/>
                    <a:p>
                      <a:pPr algn="l" fontAlgn="b"/>
                      <a:endParaRPr lang="fr-FR" sz="1400" b="0" i="0" u="none" strike="noStrike">
                        <a:effectLst/>
                        <a:latin typeface="+mn-lt"/>
                      </a:endParaRPr>
                    </a:p>
                  </a:txBody>
                  <a:tcPr marL="0" marR="0" marT="0" marB="0" anchor="b"/>
                </a:tc>
                <a:tc gridSpan="2">
                  <a:txBody>
                    <a:bodyPr/>
                    <a:lstStyle/>
                    <a:p>
                      <a:pPr algn="l" fontAlgn="b"/>
                      <a:endParaRPr lang="fr-FR" sz="1400" b="0" i="0" u="none" strike="noStrike" dirty="0">
                        <a:effectLst/>
                        <a:latin typeface="+mn-lt"/>
                      </a:endParaRPr>
                    </a:p>
                  </a:txBody>
                  <a:tcPr marL="0" marR="0" marT="0" marB="0" anchor="b"/>
                </a:tc>
                <a:tc hMerge="1">
                  <a:txBody>
                    <a:bodyPr/>
                    <a:lstStyle/>
                    <a:p>
                      <a:pPr algn="l" fontAlgn="b"/>
                      <a:endParaRPr lang="fr-FR" sz="1400" b="0" i="0" u="none" strike="noStrike" dirty="0">
                        <a:effectLst/>
                        <a:latin typeface="+mn-lt"/>
                      </a:endParaRPr>
                    </a:p>
                  </a:txBody>
                  <a:tcPr marL="0" marR="0" marT="0" marB="0" anchor="b"/>
                </a:tc>
                <a:tc>
                  <a:txBody>
                    <a:bodyPr/>
                    <a:lstStyle/>
                    <a:p>
                      <a:pPr algn="l" fontAlgn="b"/>
                      <a:endParaRPr lang="fr-FR" sz="1400" b="0" i="0" u="none" strike="noStrike">
                        <a:effectLst/>
                        <a:latin typeface="+mn-lt"/>
                      </a:endParaRPr>
                    </a:p>
                  </a:txBody>
                  <a:tcPr marL="0" marR="0" marT="0" marB="0" anchor="b"/>
                </a:tc>
                <a:extLst>
                  <a:ext uri="{0D108BD9-81ED-4DB2-BD59-A6C34878D82A}">
                    <a16:rowId xmlns:a16="http://schemas.microsoft.com/office/drawing/2014/main" val="1201925964"/>
                  </a:ext>
                </a:extLst>
              </a:tr>
              <a:tr h="246823">
                <a:tc gridSpan="19">
                  <a:txBody>
                    <a:bodyPr/>
                    <a:lstStyle/>
                    <a:p>
                      <a:pPr algn="l" fontAlgn="b"/>
                      <a:r>
                        <a:rPr lang="fr-FR" sz="1400" u="none" strike="noStrike" dirty="0">
                          <a:effectLst/>
                          <a:latin typeface="+mn-lt"/>
                        </a:rPr>
                        <a:t>* Source: Direction de la Prévision et des Etudes Economiques (DPEE) du Ministère de l’Economie et des Finances du Sénégal</a:t>
                      </a:r>
                      <a:endParaRPr lang="fr-FR" sz="1400" b="0" i="1" u="none" strike="noStrike" dirty="0">
                        <a:solidFill>
                          <a:srgbClr val="000000"/>
                        </a:solidFill>
                        <a:effectLst/>
                        <a:latin typeface="+mn-lt"/>
                      </a:endParaRPr>
                    </a:p>
                  </a:txBody>
                  <a:tcPr marL="0" marR="0"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a:effectLst/>
                        <a:latin typeface="+mn-lt"/>
                      </a:endParaRPr>
                    </a:p>
                  </a:txBody>
                  <a:tcPr marL="0" marR="0" marT="0" marB="0" anchor="b"/>
                </a:tc>
                <a:extLst>
                  <a:ext uri="{0D108BD9-81ED-4DB2-BD59-A6C34878D82A}">
                    <a16:rowId xmlns:a16="http://schemas.microsoft.com/office/drawing/2014/main" val="1066688863"/>
                  </a:ext>
                </a:extLst>
              </a:tr>
              <a:tr h="493645">
                <a:tc gridSpan="12">
                  <a:txBody>
                    <a:bodyPr/>
                    <a:lstStyle/>
                    <a:p>
                      <a:pPr algn="l" fontAlgn="b"/>
                      <a:r>
                        <a:rPr lang="fr-FR" sz="1400" u="none" strike="noStrike" dirty="0">
                          <a:effectLst/>
                          <a:latin typeface="+mn-lt"/>
                        </a:rPr>
                        <a:t>** Recette d'Etat  = total des taxes perçues par l’Etat : Droit d’entrée, TVA , TOB, Taxes spécifiques, IS, RSVM, IRC, BNC, IR, TRIMF, etc.)</a:t>
                      </a:r>
                      <a:endParaRPr lang="fr-FR" sz="1400" b="0" i="1" u="none" strike="noStrike" dirty="0">
                        <a:solidFill>
                          <a:srgbClr val="000000"/>
                        </a:solidFill>
                        <a:effectLst/>
                        <a:latin typeface="+mn-lt"/>
                      </a:endParaRPr>
                    </a:p>
                  </a:txBody>
                  <a:tcPr marL="0" marR="0"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l" fontAlgn="b"/>
                      <a:endParaRPr lang="fr-FR" sz="1400" b="0" i="1" u="none" strike="noStrike" dirty="0">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0" u="none" strike="noStrike">
                        <a:effectLst/>
                        <a:latin typeface="+mn-lt"/>
                      </a:endParaRPr>
                    </a:p>
                  </a:txBody>
                  <a:tcPr marL="0" marR="0" marT="0" marB="0" anchor="b"/>
                </a:tc>
                <a:tc hMerge="1">
                  <a:txBody>
                    <a:bodyPr/>
                    <a:lstStyle/>
                    <a:p>
                      <a:pPr algn="l" fontAlgn="b"/>
                      <a:endParaRPr lang="fr-FR" sz="1400" b="0" i="0" u="none" strike="noStrike">
                        <a:effectLst/>
                        <a:latin typeface="+mn-lt"/>
                      </a:endParaRPr>
                    </a:p>
                  </a:txBody>
                  <a:tcPr marL="0" marR="0" marT="0" marB="0" anchor="b"/>
                </a:tc>
                <a:tc gridSpan="2">
                  <a:txBody>
                    <a:bodyPr/>
                    <a:lstStyle/>
                    <a:p>
                      <a:pPr algn="l" fontAlgn="b"/>
                      <a:endParaRPr lang="fr-FR" sz="1400" b="0" i="0" u="none" strike="noStrike">
                        <a:effectLst/>
                        <a:latin typeface="+mn-lt"/>
                      </a:endParaRPr>
                    </a:p>
                  </a:txBody>
                  <a:tcPr marL="0" marR="0" marT="0" marB="0" anchor="b"/>
                </a:tc>
                <a:tc hMerge="1">
                  <a:txBody>
                    <a:bodyPr/>
                    <a:lstStyle/>
                    <a:p>
                      <a:pPr algn="l" fontAlgn="b"/>
                      <a:endParaRPr lang="fr-FR" sz="1400" b="0" i="0" u="none" strike="noStrike">
                        <a:effectLst/>
                        <a:latin typeface="+mn-lt"/>
                      </a:endParaRPr>
                    </a:p>
                  </a:txBody>
                  <a:tcPr marL="0" marR="0" marT="0" marB="0" anchor="b"/>
                </a:tc>
                <a:tc>
                  <a:txBody>
                    <a:bodyPr/>
                    <a:lstStyle/>
                    <a:p>
                      <a:pPr algn="l" fontAlgn="b"/>
                      <a:endParaRPr lang="fr-FR" sz="1400" b="0" i="0" u="none" strike="noStrike" dirty="0">
                        <a:effectLst/>
                        <a:latin typeface="+mn-lt"/>
                      </a:endParaRPr>
                    </a:p>
                  </a:txBody>
                  <a:tcPr marL="0" marR="0" marT="0" marB="0" anchor="b"/>
                </a:tc>
                <a:tc>
                  <a:txBody>
                    <a:bodyPr/>
                    <a:lstStyle/>
                    <a:p>
                      <a:pPr algn="l" fontAlgn="b"/>
                      <a:endParaRPr lang="fr-FR" sz="1400" b="0" i="0" u="none" strike="noStrike">
                        <a:effectLst/>
                        <a:latin typeface="+mn-lt"/>
                      </a:endParaRPr>
                    </a:p>
                  </a:txBody>
                  <a:tcPr marL="0" marR="0" marT="0" marB="0" anchor="b"/>
                </a:tc>
                <a:extLst>
                  <a:ext uri="{0D108BD9-81ED-4DB2-BD59-A6C34878D82A}">
                    <a16:rowId xmlns:a16="http://schemas.microsoft.com/office/drawing/2014/main" val="80126832"/>
                  </a:ext>
                </a:extLst>
              </a:tr>
              <a:tr h="246823">
                <a:tc gridSpan="3">
                  <a:txBody>
                    <a:bodyPr/>
                    <a:lstStyle/>
                    <a:p>
                      <a:pPr algn="l" fontAlgn="b"/>
                      <a:r>
                        <a:rPr lang="fr-FR" sz="1400" u="none" strike="noStrike">
                          <a:effectLst/>
                          <a:latin typeface="+mn-lt"/>
                        </a:rPr>
                        <a:t>**données banque mondiale</a:t>
                      </a:r>
                      <a:endParaRPr lang="fr-FR" sz="1400" b="0" i="1" u="none" strike="noStrike">
                        <a:effectLst/>
                        <a:latin typeface="+mn-lt"/>
                      </a:endParaRPr>
                    </a:p>
                  </a:txBody>
                  <a:tcPr marL="0" marR="0" marT="0" marB="0" anchor="b"/>
                </a:tc>
                <a:tc hMerge="1">
                  <a:txBody>
                    <a:bodyPr/>
                    <a:lstStyle/>
                    <a:p>
                      <a:pPr algn="l" fontAlgn="b"/>
                      <a:endParaRPr lang="fr-FR" sz="1400" b="0" i="1" u="none" strike="noStrike">
                        <a:effectLst/>
                        <a:latin typeface="+mn-lt"/>
                      </a:endParaRPr>
                    </a:p>
                  </a:txBody>
                  <a:tcPr marL="0" marR="0" marT="0" marB="0" anchor="b"/>
                </a:tc>
                <a:tc hMerge="1">
                  <a:txBody>
                    <a:bodyPr/>
                    <a:lstStyle/>
                    <a:p>
                      <a:pPr algn="l" fontAlgn="b"/>
                      <a:endParaRPr lang="fr-FR" sz="1400" b="0" i="1" u="none" strike="noStrike">
                        <a:effectLst/>
                        <a:latin typeface="+mn-lt"/>
                      </a:endParaRPr>
                    </a:p>
                  </a:txBody>
                  <a:tcPr marL="0" marR="0" marT="0" marB="0" anchor="b"/>
                </a:tc>
                <a:tc>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0" u="none" strike="noStrike">
                        <a:effectLst/>
                        <a:latin typeface="+mn-lt"/>
                      </a:endParaRPr>
                    </a:p>
                  </a:txBody>
                  <a:tcPr marL="0" marR="0" marT="0" marB="0" anchor="b"/>
                </a:tc>
                <a:tc hMerge="1">
                  <a:txBody>
                    <a:bodyPr/>
                    <a:lstStyle/>
                    <a:p>
                      <a:pPr algn="l" fontAlgn="b"/>
                      <a:endParaRPr lang="fr-FR" sz="1400" b="0" i="0" u="none" strike="noStrike">
                        <a:effectLst/>
                        <a:latin typeface="+mn-lt"/>
                      </a:endParaRPr>
                    </a:p>
                  </a:txBody>
                  <a:tcPr marL="0" marR="0" marT="0" marB="0" anchor="b"/>
                </a:tc>
                <a:tc gridSpan="2">
                  <a:txBody>
                    <a:bodyPr/>
                    <a:lstStyle/>
                    <a:p>
                      <a:pPr algn="l" fontAlgn="b"/>
                      <a:endParaRPr lang="fr-FR" sz="1400" b="0" i="0" u="none" strike="noStrike">
                        <a:effectLst/>
                        <a:latin typeface="+mn-lt"/>
                      </a:endParaRPr>
                    </a:p>
                  </a:txBody>
                  <a:tcPr marL="0" marR="0" marT="0" marB="0" anchor="b"/>
                </a:tc>
                <a:tc hMerge="1">
                  <a:txBody>
                    <a:bodyPr/>
                    <a:lstStyle/>
                    <a:p>
                      <a:pPr algn="l" fontAlgn="b"/>
                      <a:endParaRPr lang="fr-FR" sz="1400" b="0" i="0" u="none" strike="noStrike">
                        <a:effectLst/>
                        <a:latin typeface="+mn-lt"/>
                      </a:endParaRPr>
                    </a:p>
                  </a:txBody>
                  <a:tcPr marL="0" marR="0" marT="0" marB="0" anchor="b"/>
                </a:tc>
                <a:tc>
                  <a:txBody>
                    <a:bodyPr/>
                    <a:lstStyle/>
                    <a:p>
                      <a:pPr algn="l" fontAlgn="b"/>
                      <a:endParaRPr lang="fr-FR" sz="1400" b="0" i="0" u="none" strike="noStrike">
                        <a:effectLst/>
                        <a:latin typeface="+mn-lt"/>
                      </a:endParaRPr>
                    </a:p>
                  </a:txBody>
                  <a:tcPr marL="0" marR="0" marT="0" marB="0" anchor="b"/>
                </a:tc>
                <a:tc>
                  <a:txBody>
                    <a:bodyPr/>
                    <a:lstStyle/>
                    <a:p>
                      <a:pPr algn="l" fontAlgn="b"/>
                      <a:endParaRPr lang="fr-FR" sz="1400" b="0" i="0" u="none" strike="noStrike" dirty="0">
                        <a:effectLst/>
                        <a:latin typeface="+mn-lt"/>
                      </a:endParaRPr>
                    </a:p>
                  </a:txBody>
                  <a:tcPr marL="0" marR="0" marT="0" marB="0" anchor="b"/>
                </a:tc>
                <a:extLst>
                  <a:ext uri="{0D108BD9-81ED-4DB2-BD59-A6C34878D82A}">
                    <a16:rowId xmlns:a16="http://schemas.microsoft.com/office/drawing/2014/main" val="2511874352"/>
                  </a:ext>
                </a:extLst>
              </a:tr>
              <a:tr h="246823">
                <a:tc gridSpan="3">
                  <a:txBody>
                    <a:bodyPr/>
                    <a:lstStyle/>
                    <a:p>
                      <a:pPr algn="l" fontAlgn="b"/>
                      <a:r>
                        <a:rPr lang="fr-FR" sz="1400" u="none" strike="noStrike" dirty="0">
                          <a:effectLst/>
                          <a:latin typeface="+mn-lt"/>
                        </a:rPr>
                        <a:t>***données ANSD</a:t>
                      </a:r>
                      <a:endParaRPr lang="fr-FR" sz="1400" b="0" i="1" u="none" strike="noStrike" dirty="0">
                        <a:effectLst/>
                        <a:latin typeface="+mn-lt"/>
                      </a:endParaRPr>
                    </a:p>
                  </a:txBody>
                  <a:tcPr marL="0" marR="0" marT="0" marB="0" anchor="b"/>
                </a:tc>
                <a:tc hMerge="1">
                  <a:txBody>
                    <a:bodyPr/>
                    <a:lstStyle/>
                    <a:p>
                      <a:pPr algn="l" fontAlgn="b"/>
                      <a:endParaRPr lang="fr-FR" sz="1400" b="0" i="1" u="none" strike="noStrike" dirty="0">
                        <a:effectLst/>
                        <a:latin typeface="+mn-lt"/>
                      </a:endParaRPr>
                    </a:p>
                  </a:txBody>
                  <a:tcPr marL="0" marR="0" marT="0" marB="0" anchor="b"/>
                </a:tc>
                <a:tc hMerge="1">
                  <a:txBody>
                    <a:bodyPr/>
                    <a:lstStyle/>
                    <a:p>
                      <a:pPr algn="l" fontAlgn="b"/>
                      <a:endParaRPr lang="fr-FR" sz="1400" b="0" i="1" u="none" strike="noStrike" dirty="0">
                        <a:effectLst/>
                        <a:latin typeface="+mn-lt"/>
                      </a:endParaRPr>
                    </a:p>
                  </a:txBody>
                  <a:tcPr marL="0" marR="0" marT="0" marB="0" anchor="b"/>
                </a:tc>
                <a:tc>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1" u="none" strike="noStrike">
                        <a:solidFill>
                          <a:srgbClr val="000000"/>
                        </a:solidFill>
                        <a:effectLst/>
                        <a:latin typeface="+mn-lt"/>
                      </a:endParaRPr>
                    </a:p>
                  </a:txBody>
                  <a:tcPr marL="0" marR="0" marT="0" marB="0" anchor="b"/>
                </a:tc>
                <a:tc hMerge="1">
                  <a:txBody>
                    <a:bodyPr/>
                    <a:lstStyle/>
                    <a:p>
                      <a:pPr algn="l" fontAlgn="b"/>
                      <a:endParaRPr lang="fr-FR" sz="1400" b="0" i="1" u="none" strike="noStrike">
                        <a:solidFill>
                          <a:srgbClr val="000000"/>
                        </a:solidFill>
                        <a:effectLst/>
                        <a:latin typeface="+mn-lt"/>
                      </a:endParaRPr>
                    </a:p>
                  </a:txBody>
                  <a:tcPr marL="0" marR="0" marT="0" marB="0" anchor="b"/>
                </a:tc>
                <a:tc gridSpan="2">
                  <a:txBody>
                    <a:bodyPr/>
                    <a:lstStyle/>
                    <a:p>
                      <a:pPr algn="l" fontAlgn="b"/>
                      <a:endParaRPr lang="fr-FR" sz="1400" b="0" i="0" u="none" strike="noStrike">
                        <a:effectLst/>
                        <a:latin typeface="+mn-lt"/>
                      </a:endParaRPr>
                    </a:p>
                  </a:txBody>
                  <a:tcPr marL="0" marR="0" marT="0" marB="0" anchor="b"/>
                </a:tc>
                <a:tc hMerge="1">
                  <a:txBody>
                    <a:bodyPr/>
                    <a:lstStyle/>
                    <a:p>
                      <a:pPr algn="l" fontAlgn="b"/>
                      <a:endParaRPr lang="fr-FR" sz="1400" b="0" i="0" u="none" strike="noStrike">
                        <a:effectLst/>
                        <a:latin typeface="+mn-lt"/>
                      </a:endParaRPr>
                    </a:p>
                  </a:txBody>
                  <a:tcPr marL="0" marR="0" marT="0" marB="0" anchor="b"/>
                </a:tc>
                <a:tc gridSpan="2">
                  <a:txBody>
                    <a:bodyPr/>
                    <a:lstStyle/>
                    <a:p>
                      <a:pPr algn="l" fontAlgn="b"/>
                      <a:endParaRPr lang="fr-FR" sz="1400" b="0" i="0" u="none" strike="noStrike">
                        <a:effectLst/>
                        <a:latin typeface="+mn-lt"/>
                      </a:endParaRPr>
                    </a:p>
                  </a:txBody>
                  <a:tcPr marL="0" marR="0" marT="0" marB="0" anchor="b"/>
                </a:tc>
                <a:tc hMerge="1">
                  <a:txBody>
                    <a:bodyPr/>
                    <a:lstStyle/>
                    <a:p>
                      <a:pPr algn="l" fontAlgn="b"/>
                      <a:endParaRPr lang="fr-FR" sz="1400" b="0" i="0" u="none" strike="noStrike">
                        <a:effectLst/>
                        <a:latin typeface="+mn-lt"/>
                      </a:endParaRPr>
                    </a:p>
                  </a:txBody>
                  <a:tcPr marL="0" marR="0" marT="0" marB="0" anchor="b"/>
                </a:tc>
                <a:tc>
                  <a:txBody>
                    <a:bodyPr/>
                    <a:lstStyle/>
                    <a:p>
                      <a:pPr algn="l" fontAlgn="b"/>
                      <a:endParaRPr lang="fr-FR" sz="1400" b="0" i="0" u="none" strike="noStrike">
                        <a:effectLst/>
                        <a:latin typeface="+mn-lt"/>
                      </a:endParaRPr>
                    </a:p>
                  </a:txBody>
                  <a:tcPr marL="0" marR="0" marT="0" marB="0" anchor="b"/>
                </a:tc>
                <a:tc>
                  <a:txBody>
                    <a:bodyPr/>
                    <a:lstStyle/>
                    <a:p>
                      <a:pPr algn="l" fontAlgn="b"/>
                      <a:endParaRPr lang="fr-FR" sz="1400" b="0" i="0" u="none" strike="noStrike" dirty="0">
                        <a:effectLst/>
                        <a:latin typeface="+mn-lt"/>
                      </a:endParaRPr>
                    </a:p>
                  </a:txBody>
                  <a:tcPr marL="0" marR="0" marT="0" marB="0" anchor="b"/>
                </a:tc>
                <a:extLst>
                  <a:ext uri="{0D108BD9-81ED-4DB2-BD59-A6C34878D82A}">
                    <a16:rowId xmlns:a16="http://schemas.microsoft.com/office/drawing/2014/main" val="3237903920"/>
                  </a:ext>
                </a:extLst>
              </a:tr>
              <a:tr h="246823">
                <a:tc gridSpan="3">
                  <a:txBody>
                    <a:bodyPr/>
                    <a:lstStyle/>
                    <a:p>
                      <a:pPr algn="l" fontAlgn="b"/>
                      <a:endParaRPr lang="fr-FR" sz="1400" b="0" i="0" u="none" strike="noStrike" dirty="0">
                        <a:solidFill>
                          <a:srgbClr val="FF0000"/>
                        </a:solidFill>
                        <a:effectLst/>
                        <a:latin typeface="+mn-lt"/>
                      </a:endParaRPr>
                    </a:p>
                  </a:txBody>
                  <a:tcPr marL="0" marR="0" marT="0" marB="0" anchor="b"/>
                </a:tc>
                <a:tc hMerge="1">
                  <a:txBody>
                    <a:bodyPr/>
                    <a:lstStyle/>
                    <a:p>
                      <a:pPr algn="l" fontAlgn="b"/>
                      <a:endParaRPr lang="fr-FR" sz="1400" b="0" i="0" u="none" strike="noStrike" dirty="0">
                        <a:solidFill>
                          <a:srgbClr val="FF0000"/>
                        </a:solidFill>
                        <a:effectLst/>
                        <a:latin typeface="+mn-lt"/>
                      </a:endParaRPr>
                    </a:p>
                  </a:txBody>
                  <a:tcPr marL="0" marR="0" marT="0" marB="0" anchor="b"/>
                </a:tc>
                <a:tc hMerge="1">
                  <a:txBody>
                    <a:bodyPr/>
                    <a:lstStyle/>
                    <a:p>
                      <a:pPr algn="l" fontAlgn="b"/>
                      <a:endParaRPr lang="fr-FR" sz="1400" b="0" i="0" u="none" strike="noStrike" dirty="0">
                        <a:solidFill>
                          <a:srgbClr val="FF0000"/>
                        </a:solidFill>
                        <a:effectLst/>
                        <a:latin typeface="+mn-lt"/>
                      </a:endParaRPr>
                    </a:p>
                  </a:txBody>
                  <a:tcPr marL="0" marR="0" marT="0" marB="0" anchor="b"/>
                </a:tc>
                <a:tc>
                  <a:txBody>
                    <a:bodyPr/>
                    <a:lstStyle/>
                    <a:p>
                      <a:pPr algn="l" fontAlgn="b"/>
                      <a:endParaRPr lang="fr-FR" sz="1400" b="0" i="0" u="none" strike="noStrike">
                        <a:solidFill>
                          <a:srgbClr val="FF0000"/>
                        </a:solidFill>
                        <a:effectLst/>
                        <a:latin typeface="+mn-lt"/>
                      </a:endParaRPr>
                    </a:p>
                  </a:txBody>
                  <a:tcPr marL="0" marR="0" marT="0" marB="0" anchor="b"/>
                </a:tc>
                <a:tc gridSpan="2">
                  <a:txBody>
                    <a:bodyPr/>
                    <a:lstStyle/>
                    <a:p>
                      <a:pPr algn="l" fontAlgn="b"/>
                      <a:endParaRPr lang="fr-FR" sz="1400" b="0" i="0" u="none" strike="noStrike">
                        <a:solidFill>
                          <a:srgbClr val="FF0000"/>
                        </a:solidFill>
                        <a:effectLst/>
                        <a:latin typeface="+mn-lt"/>
                      </a:endParaRPr>
                    </a:p>
                  </a:txBody>
                  <a:tcPr marL="0" marR="0" marT="0" marB="0" anchor="b"/>
                </a:tc>
                <a:tc hMerge="1">
                  <a:txBody>
                    <a:bodyPr/>
                    <a:lstStyle/>
                    <a:p>
                      <a:pPr algn="l" fontAlgn="b"/>
                      <a:endParaRPr lang="fr-FR" sz="1400" b="0" i="0" u="none" strike="noStrike">
                        <a:solidFill>
                          <a:srgbClr val="FF0000"/>
                        </a:solidFill>
                        <a:effectLst/>
                        <a:latin typeface="+mn-lt"/>
                      </a:endParaRPr>
                    </a:p>
                  </a:txBody>
                  <a:tcPr marL="0" marR="0" marT="0" marB="0" anchor="b"/>
                </a:tc>
                <a:tc gridSpan="2">
                  <a:txBody>
                    <a:bodyPr/>
                    <a:lstStyle/>
                    <a:p>
                      <a:pPr algn="l" fontAlgn="b"/>
                      <a:endParaRPr lang="fr-FR" sz="1400" b="0" i="0" u="none" strike="noStrike">
                        <a:solidFill>
                          <a:srgbClr val="FF0000"/>
                        </a:solidFill>
                        <a:effectLst/>
                        <a:latin typeface="+mn-lt"/>
                      </a:endParaRPr>
                    </a:p>
                  </a:txBody>
                  <a:tcPr marL="0" marR="0" marT="0" marB="0" anchor="b"/>
                </a:tc>
                <a:tc hMerge="1">
                  <a:txBody>
                    <a:bodyPr/>
                    <a:lstStyle/>
                    <a:p>
                      <a:pPr algn="l" fontAlgn="b"/>
                      <a:endParaRPr lang="fr-FR" sz="1400" b="0" i="0" u="none" strike="noStrike">
                        <a:solidFill>
                          <a:srgbClr val="FF0000"/>
                        </a:solidFill>
                        <a:effectLst/>
                        <a:latin typeface="+mn-lt"/>
                      </a:endParaRPr>
                    </a:p>
                  </a:txBody>
                  <a:tcPr marL="0" marR="0" marT="0" marB="0" anchor="b"/>
                </a:tc>
                <a:tc gridSpan="2">
                  <a:txBody>
                    <a:bodyPr/>
                    <a:lstStyle/>
                    <a:p>
                      <a:pPr algn="l" fontAlgn="b"/>
                      <a:endParaRPr lang="fr-FR" sz="1400" b="0" i="0" u="none" strike="noStrike">
                        <a:solidFill>
                          <a:srgbClr val="FF0000"/>
                        </a:solidFill>
                        <a:effectLst/>
                        <a:latin typeface="+mn-lt"/>
                      </a:endParaRPr>
                    </a:p>
                  </a:txBody>
                  <a:tcPr marL="0" marR="0" marT="0" marB="0" anchor="b"/>
                </a:tc>
                <a:tc hMerge="1">
                  <a:txBody>
                    <a:bodyPr/>
                    <a:lstStyle/>
                    <a:p>
                      <a:pPr algn="l" fontAlgn="b"/>
                      <a:endParaRPr lang="fr-FR" sz="1400" b="0" i="0" u="none" strike="noStrike">
                        <a:solidFill>
                          <a:srgbClr val="FF0000"/>
                        </a:solidFill>
                        <a:effectLst/>
                        <a:latin typeface="+mn-lt"/>
                      </a:endParaRPr>
                    </a:p>
                  </a:txBody>
                  <a:tcPr marL="0" marR="0" marT="0" marB="0" anchor="b"/>
                </a:tc>
                <a:tc gridSpan="2">
                  <a:txBody>
                    <a:bodyPr/>
                    <a:lstStyle/>
                    <a:p>
                      <a:pPr algn="l" fontAlgn="b"/>
                      <a:endParaRPr lang="fr-FR" sz="1400" b="0" i="0" u="none" strike="noStrike">
                        <a:solidFill>
                          <a:srgbClr val="FF0000"/>
                        </a:solidFill>
                        <a:effectLst/>
                        <a:latin typeface="+mn-lt"/>
                      </a:endParaRPr>
                    </a:p>
                  </a:txBody>
                  <a:tcPr marL="0" marR="0" marT="0" marB="0" anchor="b"/>
                </a:tc>
                <a:tc hMerge="1">
                  <a:txBody>
                    <a:bodyPr/>
                    <a:lstStyle/>
                    <a:p>
                      <a:pPr algn="l" fontAlgn="b"/>
                      <a:endParaRPr lang="fr-FR" sz="1400" b="0" i="0" u="none" strike="noStrike">
                        <a:solidFill>
                          <a:srgbClr val="FF0000"/>
                        </a:solidFill>
                        <a:effectLst/>
                        <a:latin typeface="+mn-lt"/>
                      </a:endParaRPr>
                    </a:p>
                  </a:txBody>
                  <a:tcPr marL="0" marR="0" marT="0" marB="0" anchor="b"/>
                </a:tc>
                <a:tc gridSpan="2">
                  <a:txBody>
                    <a:bodyPr/>
                    <a:lstStyle/>
                    <a:p>
                      <a:pPr algn="l" fontAlgn="b"/>
                      <a:endParaRPr lang="fr-FR" sz="1400" b="0" i="0" u="none" strike="noStrike">
                        <a:solidFill>
                          <a:srgbClr val="FF0000"/>
                        </a:solidFill>
                        <a:effectLst/>
                        <a:latin typeface="+mn-lt"/>
                      </a:endParaRPr>
                    </a:p>
                  </a:txBody>
                  <a:tcPr marL="0" marR="0" marT="0" marB="0" anchor="b"/>
                </a:tc>
                <a:tc hMerge="1">
                  <a:txBody>
                    <a:bodyPr/>
                    <a:lstStyle/>
                    <a:p>
                      <a:pPr algn="l" fontAlgn="b"/>
                      <a:endParaRPr lang="fr-FR" sz="1400" b="0" i="0" u="none" strike="noStrike">
                        <a:solidFill>
                          <a:srgbClr val="FF0000"/>
                        </a:solidFill>
                        <a:effectLst/>
                        <a:latin typeface="+mn-lt"/>
                      </a:endParaRPr>
                    </a:p>
                  </a:txBody>
                  <a:tcPr marL="0" marR="0" marT="0" marB="0" anchor="b"/>
                </a:tc>
                <a:tc gridSpan="2">
                  <a:txBody>
                    <a:bodyPr/>
                    <a:lstStyle/>
                    <a:p>
                      <a:pPr algn="l" fontAlgn="b"/>
                      <a:endParaRPr lang="fr-FR" sz="1400" b="0" i="0" u="none" strike="noStrike">
                        <a:solidFill>
                          <a:srgbClr val="FF0000"/>
                        </a:solidFill>
                        <a:effectLst/>
                        <a:latin typeface="+mn-lt"/>
                      </a:endParaRPr>
                    </a:p>
                  </a:txBody>
                  <a:tcPr marL="0" marR="0" marT="0" marB="0" anchor="b"/>
                </a:tc>
                <a:tc hMerge="1">
                  <a:txBody>
                    <a:bodyPr/>
                    <a:lstStyle/>
                    <a:p>
                      <a:pPr algn="l" fontAlgn="b"/>
                      <a:endParaRPr lang="fr-FR" sz="1400" b="0" i="0" u="none" strike="noStrike">
                        <a:solidFill>
                          <a:srgbClr val="FF0000"/>
                        </a:solidFill>
                        <a:effectLst/>
                        <a:latin typeface="+mn-lt"/>
                      </a:endParaRPr>
                    </a:p>
                  </a:txBody>
                  <a:tcPr marL="0" marR="0" marT="0" marB="0" anchor="b"/>
                </a:tc>
                <a:tc gridSpan="2">
                  <a:txBody>
                    <a:bodyPr/>
                    <a:lstStyle/>
                    <a:p>
                      <a:pPr algn="l" fontAlgn="b"/>
                      <a:endParaRPr lang="fr-FR" sz="1400" b="0" i="0" u="none" strike="noStrike">
                        <a:solidFill>
                          <a:srgbClr val="FF0000"/>
                        </a:solidFill>
                        <a:effectLst/>
                        <a:latin typeface="+mn-lt"/>
                      </a:endParaRPr>
                    </a:p>
                  </a:txBody>
                  <a:tcPr marL="0" marR="0" marT="0" marB="0" anchor="b"/>
                </a:tc>
                <a:tc hMerge="1">
                  <a:txBody>
                    <a:bodyPr/>
                    <a:lstStyle/>
                    <a:p>
                      <a:pPr algn="l" fontAlgn="b"/>
                      <a:endParaRPr lang="fr-FR" sz="1400" b="0" i="0" u="none" strike="noStrike">
                        <a:solidFill>
                          <a:srgbClr val="FF0000"/>
                        </a:solidFill>
                        <a:effectLst/>
                        <a:latin typeface="+mn-lt"/>
                      </a:endParaRPr>
                    </a:p>
                  </a:txBody>
                  <a:tcPr marL="0" marR="0" marT="0" marB="0" anchor="b"/>
                </a:tc>
                <a:tc>
                  <a:txBody>
                    <a:bodyPr/>
                    <a:lstStyle/>
                    <a:p>
                      <a:pPr algn="l" fontAlgn="b"/>
                      <a:endParaRPr lang="fr-FR" sz="1400" b="0" i="0" u="none" strike="noStrike">
                        <a:solidFill>
                          <a:srgbClr val="FF0000"/>
                        </a:solidFill>
                        <a:effectLst/>
                        <a:latin typeface="+mn-lt"/>
                      </a:endParaRPr>
                    </a:p>
                  </a:txBody>
                  <a:tcPr marL="0" marR="0" marT="0" marB="0" anchor="b"/>
                </a:tc>
                <a:tc>
                  <a:txBody>
                    <a:bodyPr/>
                    <a:lstStyle/>
                    <a:p>
                      <a:pPr algn="l" fontAlgn="b"/>
                      <a:endParaRPr lang="fr-FR" sz="1400" b="0" i="0" u="none" strike="noStrike" dirty="0">
                        <a:solidFill>
                          <a:srgbClr val="FF0000"/>
                        </a:solidFill>
                        <a:effectLst/>
                        <a:latin typeface="+mn-lt"/>
                      </a:endParaRPr>
                    </a:p>
                  </a:txBody>
                  <a:tcPr marL="0" marR="0" marT="0" marB="0" anchor="b"/>
                </a:tc>
                <a:extLst>
                  <a:ext uri="{0D108BD9-81ED-4DB2-BD59-A6C34878D82A}">
                    <a16:rowId xmlns:a16="http://schemas.microsoft.com/office/drawing/2014/main" val="53559951"/>
                  </a:ext>
                </a:extLst>
              </a:tr>
            </a:tbl>
          </a:graphicData>
        </a:graphic>
      </p:graphicFrame>
    </p:spTree>
    <p:extLst>
      <p:ext uri="{BB962C8B-B14F-4D97-AF65-F5344CB8AC3E}">
        <p14:creationId xmlns:p14="http://schemas.microsoft.com/office/powerpoint/2010/main" val="35182110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714</Words>
  <Application>Microsoft Office PowerPoint</Application>
  <PresentationFormat>Grand écran</PresentationFormat>
  <Paragraphs>164</Paragraphs>
  <Slides>7</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Enquête CIES 2017</vt:lpstr>
      <vt:lpstr>Répartition entreprises en nombre</vt:lpstr>
      <vt:lpstr>Répartition des effectifs</vt:lpstr>
      <vt:lpstr>Classification des entreprises</vt:lpstr>
      <vt:lpstr>Répartition des chiffres d’affaires </vt:lpstr>
      <vt:lpstr>Répartition des chiffres d’affaires </vt:lpstr>
      <vt:lpstr>Poids du CIES dans l’économie Sénégalaise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CIES 2017</dc:title>
  <dc:creator>Nicolas Soyere</dc:creator>
  <cp:lastModifiedBy>CIES CIES</cp:lastModifiedBy>
  <cp:revision>5</cp:revision>
  <dcterms:created xsi:type="dcterms:W3CDTF">2017-10-12T08:52:11Z</dcterms:created>
  <dcterms:modified xsi:type="dcterms:W3CDTF">2018-01-22T10:17:20Z</dcterms:modified>
</cp:coreProperties>
</file>