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6" r:id="rId2"/>
    <p:sldId id="258" r:id="rId3"/>
    <p:sldId id="262" r:id="rId4"/>
    <p:sldId id="264" r:id="rId5"/>
    <p:sldId id="265" r:id="rId6"/>
    <p:sldId id="289" r:id="rId7"/>
    <p:sldId id="290" r:id="rId8"/>
    <p:sldId id="291" r:id="rId9"/>
    <p:sldId id="292" r:id="rId10"/>
    <p:sldId id="293" r:id="rId11"/>
    <p:sldId id="294" r:id="rId12"/>
    <p:sldId id="295" r:id="rId13"/>
    <p:sldId id="270" r:id="rId14"/>
    <p:sldId id="304" r:id="rId15"/>
    <p:sldId id="306" r:id="rId16"/>
    <p:sldId id="307" r:id="rId17"/>
    <p:sldId id="297" r:id="rId18"/>
    <p:sldId id="298" r:id="rId19"/>
    <p:sldId id="299" r:id="rId20"/>
    <p:sldId id="300" r:id="rId21"/>
    <p:sldId id="302" r:id="rId22"/>
    <p:sldId id="308" r:id="rId23"/>
    <p:sldId id="267" r:id="rId24"/>
    <p:sldId id="273" r:id="rId25"/>
    <p:sldId id="278" r:id="rId26"/>
    <p:sldId id="279" r:id="rId27"/>
    <p:sldId id="280" r:id="rId28"/>
    <p:sldId id="282" r:id="rId29"/>
    <p:sldId id="283" r:id="rId30"/>
    <p:sldId id="284" r:id="rId31"/>
    <p:sldId id="281"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E0D8CB"/>
    <a:srgbClr val="F4F0E5"/>
    <a:srgbClr val="D7CFC2"/>
    <a:srgbClr val="DCD4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2" autoAdjust="0"/>
    <p:restoredTop sz="94660"/>
  </p:normalViewPr>
  <p:slideViewPr>
    <p:cSldViewPr snapToGrid="0" showGuides="1">
      <p:cViewPr varScale="1">
        <p:scale>
          <a:sx n="116" d="100"/>
          <a:sy n="116" d="100"/>
        </p:scale>
        <p:origin x="36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AE17E-F896-4D86-AF6A-65474BEE6BB0}" type="doc">
      <dgm:prSet loTypeId="urn:microsoft.com/office/officeart/2005/8/layout/hierarchy4" loCatId="list" qsTypeId="urn:microsoft.com/office/officeart/2005/8/quickstyle/simple3" qsCatId="simple" csTypeId="urn:microsoft.com/office/officeart/2005/8/colors/accent1_5" csCatId="accent1" phldr="1"/>
      <dgm:spPr/>
      <dgm:t>
        <a:bodyPr/>
        <a:lstStyle/>
        <a:p>
          <a:endParaRPr lang="ru-RU"/>
        </a:p>
      </dgm:t>
    </dgm:pt>
    <dgm:pt modelId="{1F624A56-AA1A-4C59-B93A-49DCB9A9CB67}">
      <dgm:prSet/>
      <dgm:spPr/>
      <dgm:t>
        <a:bodyPr/>
        <a:lstStyle/>
        <a:p>
          <a:pPr rtl="0"/>
          <a:r>
            <a:rPr lang="en-US" smtClean="0"/>
            <a:t>Corporate Income Tax;</a:t>
          </a:r>
          <a:endParaRPr lang="ru-RU"/>
        </a:p>
      </dgm:t>
    </dgm:pt>
    <dgm:pt modelId="{B4BA722E-434A-427E-8A94-17C5DF84950A}" type="parTrans" cxnId="{7CEBDC9D-FD8B-4940-B55C-0E0ED0853721}">
      <dgm:prSet/>
      <dgm:spPr/>
      <dgm:t>
        <a:bodyPr/>
        <a:lstStyle/>
        <a:p>
          <a:endParaRPr lang="ru-RU"/>
        </a:p>
      </dgm:t>
    </dgm:pt>
    <dgm:pt modelId="{944A5550-93B5-40A4-945F-4ED78C4AFC76}" type="sibTrans" cxnId="{7CEBDC9D-FD8B-4940-B55C-0E0ED0853721}">
      <dgm:prSet/>
      <dgm:spPr/>
      <dgm:t>
        <a:bodyPr/>
        <a:lstStyle/>
        <a:p>
          <a:endParaRPr lang="ru-RU"/>
        </a:p>
      </dgm:t>
    </dgm:pt>
    <dgm:pt modelId="{60172DB9-6D3A-4CBD-A627-5C726D52FE6B}">
      <dgm:prSet>
        <dgm:style>
          <a:lnRef idx="1">
            <a:schemeClr val="accent6"/>
          </a:lnRef>
          <a:fillRef idx="2">
            <a:schemeClr val="accent6"/>
          </a:fillRef>
          <a:effectRef idx="1">
            <a:schemeClr val="accent6"/>
          </a:effectRef>
          <a:fontRef idx="minor">
            <a:schemeClr val="dk1"/>
          </a:fontRef>
        </dgm:style>
      </dgm:prSet>
      <dgm:spPr/>
      <dgm:t>
        <a:bodyPr/>
        <a:lstStyle/>
        <a:p>
          <a:pPr rtl="0"/>
          <a:r>
            <a:rPr lang="en-US" dirty="0" smtClean="0"/>
            <a:t>Property Tax;</a:t>
          </a:r>
          <a:endParaRPr lang="ru-RU" dirty="0"/>
        </a:p>
      </dgm:t>
    </dgm:pt>
    <dgm:pt modelId="{21DC0D7A-8742-409C-80FC-625F7542F7BE}" type="parTrans" cxnId="{FD4DEA39-C20C-40CE-92F9-142705A4A3A7}">
      <dgm:prSet/>
      <dgm:spPr/>
      <dgm:t>
        <a:bodyPr/>
        <a:lstStyle/>
        <a:p>
          <a:endParaRPr lang="ru-RU"/>
        </a:p>
      </dgm:t>
    </dgm:pt>
    <dgm:pt modelId="{B4620782-BA87-4621-B6E1-98B864ABD6DC}" type="sibTrans" cxnId="{FD4DEA39-C20C-40CE-92F9-142705A4A3A7}">
      <dgm:prSet/>
      <dgm:spPr/>
      <dgm:t>
        <a:bodyPr/>
        <a:lstStyle/>
        <a:p>
          <a:endParaRPr lang="ru-RU"/>
        </a:p>
      </dgm:t>
    </dgm:pt>
    <dgm:pt modelId="{7469C5A6-999D-40A0-99B7-68EE8D42EFDB}">
      <dgm:prSet/>
      <dgm:spPr/>
      <dgm:t>
        <a:bodyPr/>
        <a:lstStyle/>
        <a:p>
          <a:pPr rtl="0"/>
          <a:r>
            <a:rPr lang="en-US" dirty="0" smtClean="0"/>
            <a:t>Tax On The Improvement And Development Of Social Infrastructure;</a:t>
          </a:r>
          <a:endParaRPr lang="ru-RU" dirty="0"/>
        </a:p>
      </dgm:t>
    </dgm:pt>
    <dgm:pt modelId="{F464D30E-A799-4455-8015-8CB204FB2EB3}" type="parTrans" cxnId="{E4ECBCAC-D3B5-47A0-866E-76BD5A17BB47}">
      <dgm:prSet/>
      <dgm:spPr/>
      <dgm:t>
        <a:bodyPr/>
        <a:lstStyle/>
        <a:p>
          <a:endParaRPr lang="ru-RU"/>
        </a:p>
      </dgm:t>
    </dgm:pt>
    <dgm:pt modelId="{902A3DDD-8E32-4AC4-ABCE-5146E24EAFC9}" type="sibTrans" cxnId="{E4ECBCAC-D3B5-47A0-866E-76BD5A17BB47}">
      <dgm:prSet/>
      <dgm:spPr/>
      <dgm:t>
        <a:bodyPr/>
        <a:lstStyle/>
        <a:p>
          <a:endParaRPr lang="ru-RU"/>
        </a:p>
      </dgm:t>
    </dgm:pt>
    <dgm:pt modelId="{0868F13D-C309-43DA-BC6E-4917ED9A6E70}">
      <dgm:prSet>
        <dgm:style>
          <a:lnRef idx="1">
            <a:schemeClr val="accent6"/>
          </a:lnRef>
          <a:fillRef idx="2">
            <a:schemeClr val="accent6"/>
          </a:fillRef>
          <a:effectRef idx="1">
            <a:schemeClr val="accent6"/>
          </a:effectRef>
          <a:fontRef idx="minor">
            <a:schemeClr val="dk1"/>
          </a:fontRef>
        </dgm:style>
      </dgm:prSet>
      <dgm:spPr/>
      <dgm:t>
        <a:bodyPr/>
        <a:lstStyle/>
        <a:p>
          <a:pPr rtl="0"/>
          <a:r>
            <a:rPr lang="en-US" smtClean="0"/>
            <a:t>Obligatory contributions to the Republican Road Fund;</a:t>
          </a:r>
          <a:endParaRPr lang="ru-RU"/>
        </a:p>
      </dgm:t>
    </dgm:pt>
    <dgm:pt modelId="{4C62982A-7C56-43A6-9E19-5AC9162AB8A5}" type="parTrans" cxnId="{39261802-C7CE-473E-94A3-035FF7F5380A}">
      <dgm:prSet/>
      <dgm:spPr/>
      <dgm:t>
        <a:bodyPr/>
        <a:lstStyle/>
        <a:p>
          <a:endParaRPr lang="ru-RU"/>
        </a:p>
      </dgm:t>
    </dgm:pt>
    <dgm:pt modelId="{5A9166DE-27CB-45D8-84D1-AD0E52E189FC}" type="sibTrans" cxnId="{39261802-C7CE-473E-94A3-035FF7F5380A}">
      <dgm:prSet/>
      <dgm:spPr/>
      <dgm:t>
        <a:bodyPr/>
        <a:lstStyle/>
        <a:p>
          <a:endParaRPr lang="ru-RU"/>
        </a:p>
      </dgm:t>
    </dgm:pt>
    <dgm:pt modelId="{6179DDE6-93FA-4D69-A9A7-7D5747043897}">
      <dgm:prSet/>
      <dgm:spPr/>
      <dgm:t>
        <a:bodyPr/>
        <a:lstStyle/>
        <a:p>
          <a:pPr rtl="0"/>
          <a:r>
            <a:rPr lang="en-US" smtClean="0"/>
            <a:t>Unified Tax Payment (for small business)</a:t>
          </a:r>
          <a:endParaRPr lang="ru-RU"/>
        </a:p>
      </dgm:t>
    </dgm:pt>
    <dgm:pt modelId="{0DD361AB-CBF6-4F7F-8DD7-331939963323}" type="parTrans" cxnId="{E5CD049C-8CEA-4E88-B445-210DDF59D26A}">
      <dgm:prSet/>
      <dgm:spPr/>
      <dgm:t>
        <a:bodyPr/>
        <a:lstStyle/>
        <a:p>
          <a:endParaRPr lang="ru-RU"/>
        </a:p>
      </dgm:t>
    </dgm:pt>
    <dgm:pt modelId="{0E867363-1B32-4C30-8D51-A9DF90413990}" type="sibTrans" cxnId="{E5CD049C-8CEA-4E88-B445-210DDF59D26A}">
      <dgm:prSet/>
      <dgm:spPr/>
      <dgm:t>
        <a:bodyPr/>
        <a:lstStyle/>
        <a:p>
          <a:endParaRPr lang="ru-RU"/>
        </a:p>
      </dgm:t>
    </dgm:pt>
    <dgm:pt modelId="{A85242D5-365E-47FB-8327-DF524D3660C4}" type="pres">
      <dgm:prSet presAssocID="{932AE17E-F896-4D86-AF6A-65474BEE6BB0}" presName="Name0" presStyleCnt="0">
        <dgm:presLayoutVars>
          <dgm:chPref val="1"/>
          <dgm:dir/>
          <dgm:animOne val="branch"/>
          <dgm:animLvl val="lvl"/>
          <dgm:resizeHandles/>
        </dgm:presLayoutVars>
      </dgm:prSet>
      <dgm:spPr/>
      <dgm:t>
        <a:bodyPr/>
        <a:lstStyle/>
        <a:p>
          <a:endParaRPr lang="ru-RU"/>
        </a:p>
      </dgm:t>
    </dgm:pt>
    <dgm:pt modelId="{D57A8E73-F45D-4CDC-B75E-3E969D75655D}" type="pres">
      <dgm:prSet presAssocID="{1F624A56-AA1A-4C59-B93A-49DCB9A9CB67}" presName="vertOne" presStyleCnt="0"/>
      <dgm:spPr/>
    </dgm:pt>
    <dgm:pt modelId="{D29D1E1F-232E-467A-8941-054057BFDF90}" type="pres">
      <dgm:prSet presAssocID="{1F624A56-AA1A-4C59-B93A-49DCB9A9CB67}" presName="txOne" presStyleLbl="node0" presStyleIdx="0" presStyleCnt="5">
        <dgm:presLayoutVars>
          <dgm:chPref val="3"/>
        </dgm:presLayoutVars>
      </dgm:prSet>
      <dgm:spPr/>
      <dgm:t>
        <a:bodyPr/>
        <a:lstStyle/>
        <a:p>
          <a:endParaRPr lang="ru-RU"/>
        </a:p>
      </dgm:t>
    </dgm:pt>
    <dgm:pt modelId="{D0D72B04-6DB6-4298-8591-F34108EB4C6F}" type="pres">
      <dgm:prSet presAssocID="{1F624A56-AA1A-4C59-B93A-49DCB9A9CB67}" presName="horzOne" presStyleCnt="0"/>
      <dgm:spPr/>
    </dgm:pt>
    <dgm:pt modelId="{E17FCC0D-4069-40D0-9F8A-EBD04C138326}" type="pres">
      <dgm:prSet presAssocID="{944A5550-93B5-40A4-945F-4ED78C4AFC76}" presName="sibSpaceOne" presStyleCnt="0"/>
      <dgm:spPr/>
    </dgm:pt>
    <dgm:pt modelId="{A2D7782B-58D7-43FA-8328-BC009371375D}" type="pres">
      <dgm:prSet presAssocID="{60172DB9-6D3A-4CBD-A627-5C726D52FE6B}" presName="vertOne" presStyleCnt="0"/>
      <dgm:spPr/>
    </dgm:pt>
    <dgm:pt modelId="{F82DA337-5480-4ADB-AB76-31E2DDF808A7}" type="pres">
      <dgm:prSet presAssocID="{60172DB9-6D3A-4CBD-A627-5C726D52FE6B}" presName="txOne" presStyleLbl="node0" presStyleIdx="1" presStyleCnt="5">
        <dgm:presLayoutVars>
          <dgm:chPref val="3"/>
        </dgm:presLayoutVars>
      </dgm:prSet>
      <dgm:spPr/>
      <dgm:t>
        <a:bodyPr/>
        <a:lstStyle/>
        <a:p>
          <a:endParaRPr lang="ru-RU"/>
        </a:p>
      </dgm:t>
    </dgm:pt>
    <dgm:pt modelId="{C1AFB4ED-684B-4073-9CA4-8CF81C526C32}" type="pres">
      <dgm:prSet presAssocID="{60172DB9-6D3A-4CBD-A627-5C726D52FE6B}" presName="horzOne" presStyleCnt="0"/>
      <dgm:spPr/>
    </dgm:pt>
    <dgm:pt modelId="{34B82710-0DDF-4042-916A-95B3D19ECBD8}" type="pres">
      <dgm:prSet presAssocID="{B4620782-BA87-4621-B6E1-98B864ABD6DC}" presName="sibSpaceOne" presStyleCnt="0"/>
      <dgm:spPr/>
    </dgm:pt>
    <dgm:pt modelId="{3CAD8355-D9B3-4A37-B691-B813E93858EB}" type="pres">
      <dgm:prSet presAssocID="{7469C5A6-999D-40A0-99B7-68EE8D42EFDB}" presName="vertOne" presStyleCnt="0"/>
      <dgm:spPr/>
    </dgm:pt>
    <dgm:pt modelId="{3B13A5DA-9457-409E-BF2F-E525E5C8BA5F}" type="pres">
      <dgm:prSet presAssocID="{7469C5A6-999D-40A0-99B7-68EE8D42EFDB}" presName="txOne" presStyleLbl="node0" presStyleIdx="2" presStyleCnt="5">
        <dgm:presLayoutVars>
          <dgm:chPref val="3"/>
        </dgm:presLayoutVars>
      </dgm:prSet>
      <dgm:spPr/>
      <dgm:t>
        <a:bodyPr/>
        <a:lstStyle/>
        <a:p>
          <a:endParaRPr lang="ru-RU"/>
        </a:p>
      </dgm:t>
    </dgm:pt>
    <dgm:pt modelId="{CE3C2513-7713-4DF6-8769-C9CE9C9E30D0}" type="pres">
      <dgm:prSet presAssocID="{7469C5A6-999D-40A0-99B7-68EE8D42EFDB}" presName="horzOne" presStyleCnt="0"/>
      <dgm:spPr/>
    </dgm:pt>
    <dgm:pt modelId="{C7B5D7A0-36F2-43C1-8D02-1C96223CCE81}" type="pres">
      <dgm:prSet presAssocID="{902A3DDD-8E32-4AC4-ABCE-5146E24EAFC9}" presName="sibSpaceOne" presStyleCnt="0"/>
      <dgm:spPr/>
    </dgm:pt>
    <dgm:pt modelId="{D9730F5A-5BB5-4CC2-9983-408A2A025C3F}" type="pres">
      <dgm:prSet presAssocID="{0868F13D-C309-43DA-BC6E-4917ED9A6E70}" presName="vertOne" presStyleCnt="0"/>
      <dgm:spPr/>
    </dgm:pt>
    <dgm:pt modelId="{2D972F6A-472E-4FEB-9FD0-254E1C27F442}" type="pres">
      <dgm:prSet presAssocID="{0868F13D-C309-43DA-BC6E-4917ED9A6E70}" presName="txOne" presStyleLbl="node0" presStyleIdx="3" presStyleCnt="5">
        <dgm:presLayoutVars>
          <dgm:chPref val="3"/>
        </dgm:presLayoutVars>
      </dgm:prSet>
      <dgm:spPr/>
      <dgm:t>
        <a:bodyPr/>
        <a:lstStyle/>
        <a:p>
          <a:endParaRPr lang="ru-RU"/>
        </a:p>
      </dgm:t>
    </dgm:pt>
    <dgm:pt modelId="{72517225-B475-4AEA-90DA-871E7BB8BD69}" type="pres">
      <dgm:prSet presAssocID="{0868F13D-C309-43DA-BC6E-4917ED9A6E70}" presName="horzOne" presStyleCnt="0"/>
      <dgm:spPr/>
    </dgm:pt>
    <dgm:pt modelId="{31646F33-E0A9-4266-B301-A8AFE12D5E13}" type="pres">
      <dgm:prSet presAssocID="{5A9166DE-27CB-45D8-84D1-AD0E52E189FC}" presName="sibSpaceOne" presStyleCnt="0"/>
      <dgm:spPr/>
    </dgm:pt>
    <dgm:pt modelId="{8E8B7534-6315-4BB8-AEAB-D345074ABB4E}" type="pres">
      <dgm:prSet presAssocID="{6179DDE6-93FA-4D69-A9A7-7D5747043897}" presName="vertOne" presStyleCnt="0"/>
      <dgm:spPr/>
    </dgm:pt>
    <dgm:pt modelId="{1D121282-9E2C-4E0D-AEA4-B3D24048C3B8}" type="pres">
      <dgm:prSet presAssocID="{6179DDE6-93FA-4D69-A9A7-7D5747043897}" presName="txOne" presStyleLbl="node0" presStyleIdx="4" presStyleCnt="5">
        <dgm:presLayoutVars>
          <dgm:chPref val="3"/>
        </dgm:presLayoutVars>
      </dgm:prSet>
      <dgm:spPr/>
      <dgm:t>
        <a:bodyPr/>
        <a:lstStyle/>
        <a:p>
          <a:endParaRPr lang="ru-RU"/>
        </a:p>
      </dgm:t>
    </dgm:pt>
    <dgm:pt modelId="{48B6AC44-19E3-41F5-9F07-48CBEC51324D}" type="pres">
      <dgm:prSet presAssocID="{6179DDE6-93FA-4D69-A9A7-7D5747043897}" presName="horzOne" presStyleCnt="0"/>
      <dgm:spPr/>
    </dgm:pt>
  </dgm:ptLst>
  <dgm:cxnLst>
    <dgm:cxn modelId="{ABA7A6DB-188F-4367-834B-EADF558F095B}" type="presOf" srcId="{60172DB9-6D3A-4CBD-A627-5C726D52FE6B}" destId="{F82DA337-5480-4ADB-AB76-31E2DDF808A7}" srcOrd="0" destOrd="0" presId="urn:microsoft.com/office/officeart/2005/8/layout/hierarchy4"/>
    <dgm:cxn modelId="{8E0127E4-7A6D-4407-9AB7-BF3D7AC474B3}" type="presOf" srcId="{1F624A56-AA1A-4C59-B93A-49DCB9A9CB67}" destId="{D29D1E1F-232E-467A-8941-054057BFDF90}" srcOrd="0" destOrd="0" presId="urn:microsoft.com/office/officeart/2005/8/layout/hierarchy4"/>
    <dgm:cxn modelId="{7CEBDC9D-FD8B-4940-B55C-0E0ED0853721}" srcId="{932AE17E-F896-4D86-AF6A-65474BEE6BB0}" destId="{1F624A56-AA1A-4C59-B93A-49DCB9A9CB67}" srcOrd="0" destOrd="0" parTransId="{B4BA722E-434A-427E-8A94-17C5DF84950A}" sibTransId="{944A5550-93B5-40A4-945F-4ED78C4AFC76}"/>
    <dgm:cxn modelId="{339DA5D9-3C47-42A5-8CEF-002C536075CD}" type="presOf" srcId="{7469C5A6-999D-40A0-99B7-68EE8D42EFDB}" destId="{3B13A5DA-9457-409E-BF2F-E525E5C8BA5F}" srcOrd="0" destOrd="0" presId="urn:microsoft.com/office/officeart/2005/8/layout/hierarchy4"/>
    <dgm:cxn modelId="{FD4DEA39-C20C-40CE-92F9-142705A4A3A7}" srcId="{932AE17E-F896-4D86-AF6A-65474BEE6BB0}" destId="{60172DB9-6D3A-4CBD-A627-5C726D52FE6B}" srcOrd="1" destOrd="0" parTransId="{21DC0D7A-8742-409C-80FC-625F7542F7BE}" sibTransId="{B4620782-BA87-4621-B6E1-98B864ABD6DC}"/>
    <dgm:cxn modelId="{37A0D0F7-CB99-4C4A-999A-964303AF46EC}" type="presOf" srcId="{932AE17E-F896-4D86-AF6A-65474BEE6BB0}" destId="{A85242D5-365E-47FB-8327-DF524D3660C4}" srcOrd="0" destOrd="0" presId="urn:microsoft.com/office/officeart/2005/8/layout/hierarchy4"/>
    <dgm:cxn modelId="{E4ECBCAC-D3B5-47A0-866E-76BD5A17BB47}" srcId="{932AE17E-F896-4D86-AF6A-65474BEE6BB0}" destId="{7469C5A6-999D-40A0-99B7-68EE8D42EFDB}" srcOrd="2" destOrd="0" parTransId="{F464D30E-A799-4455-8015-8CB204FB2EB3}" sibTransId="{902A3DDD-8E32-4AC4-ABCE-5146E24EAFC9}"/>
    <dgm:cxn modelId="{DA208F2D-8F00-4ADE-A244-62029AC9AFC5}" type="presOf" srcId="{0868F13D-C309-43DA-BC6E-4917ED9A6E70}" destId="{2D972F6A-472E-4FEB-9FD0-254E1C27F442}" srcOrd="0" destOrd="0" presId="urn:microsoft.com/office/officeart/2005/8/layout/hierarchy4"/>
    <dgm:cxn modelId="{39261802-C7CE-473E-94A3-035FF7F5380A}" srcId="{932AE17E-F896-4D86-AF6A-65474BEE6BB0}" destId="{0868F13D-C309-43DA-BC6E-4917ED9A6E70}" srcOrd="3" destOrd="0" parTransId="{4C62982A-7C56-43A6-9E19-5AC9162AB8A5}" sibTransId="{5A9166DE-27CB-45D8-84D1-AD0E52E189FC}"/>
    <dgm:cxn modelId="{E5CD049C-8CEA-4E88-B445-210DDF59D26A}" srcId="{932AE17E-F896-4D86-AF6A-65474BEE6BB0}" destId="{6179DDE6-93FA-4D69-A9A7-7D5747043897}" srcOrd="4" destOrd="0" parTransId="{0DD361AB-CBF6-4F7F-8DD7-331939963323}" sibTransId="{0E867363-1B32-4C30-8D51-A9DF90413990}"/>
    <dgm:cxn modelId="{BD0B9D11-95B2-4145-907D-3A2E49E51D9C}" type="presOf" srcId="{6179DDE6-93FA-4D69-A9A7-7D5747043897}" destId="{1D121282-9E2C-4E0D-AEA4-B3D24048C3B8}" srcOrd="0" destOrd="0" presId="urn:microsoft.com/office/officeart/2005/8/layout/hierarchy4"/>
    <dgm:cxn modelId="{78647434-DDC9-4AB4-888E-0852C811DB53}" type="presParOf" srcId="{A85242D5-365E-47FB-8327-DF524D3660C4}" destId="{D57A8E73-F45D-4CDC-B75E-3E969D75655D}" srcOrd="0" destOrd="0" presId="urn:microsoft.com/office/officeart/2005/8/layout/hierarchy4"/>
    <dgm:cxn modelId="{C89FFD28-41B6-4A54-A566-C243A5660EA7}" type="presParOf" srcId="{D57A8E73-F45D-4CDC-B75E-3E969D75655D}" destId="{D29D1E1F-232E-467A-8941-054057BFDF90}" srcOrd="0" destOrd="0" presId="urn:microsoft.com/office/officeart/2005/8/layout/hierarchy4"/>
    <dgm:cxn modelId="{527444BF-67B0-4580-A2E8-7120A0589687}" type="presParOf" srcId="{D57A8E73-F45D-4CDC-B75E-3E969D75655D}" destId="{D0D72B04-6DB6-4298-8591-F34108EB4C6F}" srcOrd="1" destOrd="0" presId="urn:microsoft.com/office/officeart/2005/8/layout/hierarchy4"/>
    <dgm:cxn modelId="{85C51330-0F10-47C6-8855-A49D67A36E0E}" type="presParOf" srcId="{A85242D5-365E-47FB-8327-DF524D3660C4}" destId="{E17FCC0D-4069-40D0-9F8A-EBD04C138326}" srcOrd="1" destOrd="0" presId="urn:microsoft.com/office/officeart/2005/8/layout/hierarchy4"/>
    <dgm:cxn modelId="{75BBB8A2-1595-4343-857E-D17B15707EB3}" type="presParOf" srcId="{A85242D5-365E-47FB-8327-DF524D3660C4}" destId="{A2D7782B-58D7-43FA-8328-BC009371375D}" srcOrd="2" destOrd="0" presId="urn:microsoft.com/office/officeart/2005/8/layout/hierarchy4"/>
    <dgm:cxn modelId="{14B54BEB-F63A-4933-A3CF-4D78BF744751}" type="presParOf" srcId="{A2D7782B-58D7-43FA-8328-BC009371375D}" destId="{F82DA337-5480-4ADB-AB76-31E2DDF808A7}" srcOrd="0" destOrd="0" presId="urn:microsoft.com/office/officeart/2005/8/layout/hierarchy4"/>
    <dgm:cxn modelId="{30AA98BB-2261-4007-8750-6E9EBB2E78BF}" type="presParOf" srcId="{A2D7782B-58D7-43FA-8328-BC009371375D}" destId="{C1AFB4ED-684B-4073-9CA4-8CF81C526C32}" srcOrd="1" destOrd="0" presId="urn:microsoft.com/office/officeart/2005/8/layout/hierarchy4"/>
    <dgm:cxn modelId="{7F7DCD08-5D2B-4D4C-B185-280E40678CDF}" type="presParOf" srcId="{A85242D5-365E-47FB-8327-DF524D3660C4}" destId="{34B82710-0DDF-4042-916A-95B3D19ECBD8}" srcOrd="3" destOrd="0" presId="urn:microsoft.com/office/officeart/2005/8/layout/hierarchy4"/>
    <dgm:cxn modelId="{7C8C067C-60B2-47C1-ACDC-B2BD4487CE3D}" type="presParOf" srcId="{A85242D5-365E-47FB-8327-DF524D3660C4}" destId="{3CAD8355-D9B3-4A37-B691-B813E93858EB}" srcOrd="4" destOrd="0" presId="urn:microsoft.com/office/officeart/2005/8/layout/hierarchy4"/>
    <dgm:cxn modelId="{5D07A980-8AD4-47DE-AB9B-9E73F07AFFE6}" type="presParOf" srcId="{3CAD8355-D9B3-4A37-B691-B813E93858EB}" destId="{3B13A5DA-9457-409E-BF2F-E525E5C8BA5F}" srcOrd="0" destOrd="0" presId="urn:microsoft.com/office/officeart/2005/8/layout/hierarchy4"/>
    <dgm:cxn modelId="{74610ACA-8356-467D-B547-EB0E725149B4}" type="presParOf" srcId="{3CAD8355-D9B3-4A37-B691-B813E93858EB}" destId="{CE3C2513-7713-4DF6-8769-C9CE9C9E30D0}" srcOrd="1" destOrd="0" presId="urn:microsoft.com/office/officeart/2005/8/layout/hierarchy4"/>
    <dgm:cxn modelId="{C5E1E7AD-A372-4CD9-8C16-0B2C669C165A}" type="presParOf" srcId="{A85242D5-365E-47FB-8327-DF524D3660C4}" destId="{C7B5D7A0-36F2-43C1-8D02-1C96223CCE81}" srcOrd="5" destOrd="0" presId="urn:microsoft.com/office/officeart/2005/8/layout/hierarchy4"/>
    <dgm:cxn modelId="{085F3640-D616-4747-8F2A-983E331C7FC0}" type="presParOf" srcId="{A85242D5-365E-47FB-8327-DF524D3660C4}" destId="{D9730F5A-5BB5-4CC2-9983-408A2A025C3F}" srcOrd="6" destOrd="0" presId="urn:microsoft.com/office/officeart/2005/8/layout/hierarchy4"/>
    <dgm:cxn modelId="{4CAAA6F8-136B-486A-A241-7E5AF57E8A05}" type="presParOf" srcId="{D9730F5A-5BB5-4CC2-9983-408A2A025C3F}" destId="{2D972F6A-472E-4FEB-9FD0-254E1C27F442}" srcOrd="0" destOrd="0" presId="urn:microsoft.com/office/officeart/2005/8/layout/hierarchy4"/>
    <dgm:cxn modelId="{810BF633-06CC-461D-ABD1-E358E8810180}" type="presParOf" srcId="{D9730F5A-5BB5-4CC2-9983-408A2A025C3F}" destId="{72517225-B475-4AEA-90DA-871E7BB8BD69}" srcOrd="1" destOrd="0" presId="urn:microsoft.com/office/officeart/2005/8/layout/hierarchy4"/>
    <dgm:cxn modelId="{7C1BAEE3-CF35-4E98-B2A3-4EA54E5B434C}" type="presParOf" srcId="{A85242D5-365E-47FB-8327-DF524D3660C4}" destId="{31646F33-E0A9-4266-B301-A8AFE12D5E13}" srcOrd="7" destOrd="0" presId="urn:microsoft.com/office/officeart/2005/8/layout/hierarchy4"/>
    <dgm:cxn modelId="{0583E39A-FEE9-41DD-8FF1-4BFFEF835B3B}" type="presParOf" srcId="{A85242D5-365E-47FB-8327-DF524D3660C4}" destId="{8E8B7534-6315-4BB8-AEAB-D345074ABB4E}" srcOrd="8" destOrd="0" presId="urn:microsoft.com/office/officeart/2005/8/layout/hierarchy4"/>
    <dgm:cxn modelId="{C21AE121-8468-404C-A3F4-8C1EE9FFAD11}" type="presParOf" srcId="{8E8B7534-6315-4BB8-AEAB-D345074ABB4E}" destId="{1D121282-9E2C-4E0D-AEA4-B3D24048C3B8}" srcOrd="0" destOrd="0" presId="urn:microsoft.com/office/officeart/2005/8/layout/hierarchy4"/>
    <dgm:cxn modelId="{B3868D68-1F2E-4F4D-9C2A-D5D720EE37C1}" type="presParOf" srcId="{8E8B7534-6315-4BB8-AEAB-D345074ABB4E}" destId="{48B6AC44-19E3-41F5-9F07-48CBEC51324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6F8FA-56E5-403E-8511-23D1443E1C15}"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ru-RU"/>
        </a:p>
      </dgm:t>
    </dgm:pt>
    <dgm:pt modelId="{AABEF21A-B02B-451D-B9F1-C318835CDE8B}">
      <dgm:prSet custT="1"/>
      <dgm:spPr/>
      <dgm:t>
        <a:bodyPr/>
        <a:lstStyle/>
        <a:p>
          <a:pPr rtl="0"/>
          <a:r>
            <a:rPr lang="en-US" sz="2000" smtClean="0"/>
            <a:t>interactive issuance and filing of financial, tax, statistical and other reports;</a:t>
          </a:r>
          <a:endParaRPr lang="ru-RU" sz="2000"/>
        </a:p>
      </dgm:t>
    </dgm:pt>
    <dgm:pt modelId="{ADCE608B-9743-4C34-B931-3C68F507C503}" type="parTrans" cxnId="{A65CF558-2081-4F68-A770-605C71C551F8}">
      <dgm:prSet/>
      <dgm:spPr/>
      <dgm:t>
        <a:bodyPr/>
        <a:lstStyle/>
        <a:p>
          <a:endParaRPr lang="ru-RU" sz="2000"/>
        </a:p>
      </dgm:t>
    </dgm:pt>
    <dgm:pt modelId="{890FEE79-0DAD-48D3-8AA7-12F9A3DF9EAE}" type="sibTrans" cxnId="{A65CF558-2081-4F68-A770-605C71C551F8}">
      <dgm:prSet/>
      <dgm:spPr/>
      <dgm:t>
        <a:bodyPr/>
        <a:lstStyle/>
        <a:p>
          <a:endParaRPr lang="ru-RU" sz="2000"/>
        </a:p>
      </dgm:t>
    </dgm:pt>
    <dgm:pt modelId="{5ECFD14E-E372-4DCE-831F-F9DB4144475A}">
      <dgm:prSet custT="1"/>
      <dgm:spPr/>
      <dgm:t>
        <a:bodyPr/>
        <a:lstStyle/>
        <a:p>
          <a:pPr rtl="0"/>
          <a:r>
            <a:rPr lang="en-US" sz="2000" smtClean="0"/>
            <a:t>payment of taxes, utility bills and public fees for the examination and issuance of permits and licenses through the Internet banking;</a:t>
          </a:r>
          <a:endParaRPr lang="ru-RU" sz="2000"/>
        </a:p>
      </dgm:t>
    </dgm:pt>
    <dgm:pt modelId="{7E2545E0-FBDA-48AA-B54D-363B25C81239}" type="parTrans" cxnId="{E918E763-09AA-42DC-A51A-AD28167751D3}">
      <dgm:prSet/>
      <dgm:spPr/>
      <dgm:t>
        <a:bodyPr/>
        <a:lstStyle/>
        <a:p>
          <a:endParaRPr lang="ru-RU" sz="2000"/>
        </a:p>
      </dgm:t>
    </dgm:pt>
    <dgm:pt modelId="{26E884BF-3972-43EE-B13B-BFF8D4D0C66F}" type="sibTrans" cxnId="{E918E763-09AA-42DC-A51A-AD28167751D3}">
      <dgm:prSet/>
      <dgm:spPr/>
      <dgm:t>
        <a:bodyPr/>
        <a:lstStyle/>
        <a:p>
          <a:endParaRPr lang="ru-RU" sz="2000"/>
        </a:p>
      </dgm:t>
    </dgm:pt>
    <dgm:pt modelId="{AD9369FF-574E-4C2F-A889-CA9CC6C2F8E4}">
      <dgm:prSet custT="1"/>
      <dgm:spPr/>
      <dgm:t>
        <a:bodyPr/>
        <a:lstStyle/>
        <a:p>
          <a:pPr rtl="0"/>
          <a:r>
            <a:rPr lang="en-US" sz="2000" smtClean="0"/>
            <a:t>obtaining information and creating opportunities to use other types of online public services.</a:t>
          </a:r>
          <a:endParaRPr lang="ru-RU" sz="2000"/>
        </a:p>
      </dgm:t>
    </dgm:pt>
    <dgm:pt modelId="{BD6E4F12-4C87-43A8-99B3-5499668E63A7}" type="parTrans" cxnId="{575AD9E1-98B6-4913-A8F5-B4175411C713}">
      <dgm:prSet/>
      <dgm:spPr/>
      <dgm:t>
        <a:bodyPr/>
        <a:lstStyle/>
        <a:p>
          <a:endParaRPr lang="ru-RU" sz="2000"/>
        </a:p>
      </dgm:t>
    </dgm:pt>
    <dgm:pt modelId="{51BBDF03-FCE3-493F-9C4D-B65C1BC0EF56}" type="sibTrans" cxnId="{575AD9E1-98B6-4913-A8F5-B4175411C713}">
      <dgm:prSet/>
      <dgm:spPr/>
      <dgm:t>
        <a:bodyPr/>
        <a:lstStyle/>
        <a:p>
          <a:endParaRPr lang="ru-RU" sz="2000"/>
        </a:p>
      </dgm:t>
    </dgm:pt>
    <dgm:pt modelId="{E49513B8-BEA6-4350-840A-E5C7A63FEBD9}" type="pres">
      <dgm:prSet presAssocID="{5E66F8FA-56E5-403E-8511-23D1443E1C15}" presName="Name0" presStyleCnt="0">
        <dgm:presLayoutVars>
          <dgm:chMax val="7"/>
          <dgm:chPref val="7"/>
          <dgm:dir/>
        </dgm:presLayoutVars>
      </dgm:prSet>
      <dgm:spPr/>
      <dgm:t>
        <a:bodyPr/>
        <a:lstStyle/>
        <a:p>
          <a:endParaRPr lang="ru-RU"/>
        </a:p>
      </dgm:t>
    </dgm:pt>
    <dgm:pt modelId="{6D881084-A2BD-41DF-BCFA-FE3DA6075B88}" type="pres">
      <dgm:prSet presAssocID="{5E66F8FA-56E5-403E-8511-23D1443E1C15}" presName="Name1" presStyleCnt="0"/>
      <dgm:spPr/>
    </dgm:pt>
    <dgm:pt modelId="{FAD92866-D938-4161-84D4-966C01389C3C}" type="pres">
      <dgm:prSet presAssocID="{5E66F8FA-56E5-403E-8511-23D1443E1C15}" presName="cycle" presStyleCnt="0"/>
      <dgm:spPr/>
    </dgm:pt>
    <dgm:pt modelId="{F84E4D29-9CC7-45CD-8D11-1266BEFB1DF2}" type="pres">
      <dgm:prSet presAssocID="{5E66F8FA-56E5-403E-8511-23D1443E1C15}" presName="srcNode" presStyleLbl="node1" presStyleIdx="0" presStyleCnt="3"/>
      <dgm:spPr/>
    </dgm:pt>
    <dgm:pt modelId="{A321F57A-ACFA-497F-842F-56BC50A3F5E3}" type="pres">
      <dgm:prSet presAssocID="{5E66F8FA-56E5-403E-8511-23D1443E1C15}" presName="conn" presStyleLbl="parChTrans1D2" presStyleIdx="0" presStyleCnt="1"/>
      <dgm:spPr/>
      <dgm:t>
        <a:bodyPr/>
        <a:lstStyle/>
        <a:p>
          <a:endParaRPr lang="ru-RU"/>
        </a:p>
      </dgm:t>
    </dgm:pt>
    <dgm:pt modelId="{63742574-509A-4D9B-AD91-78D1A45CCD2D}" type="pres">
      <dgm:prSet presAssocID="{5E66F8FA-56E5-403E-8511-23D1443E1C15}" presName="extraNode" presStyleLbl="node1" presStyleIdx="0" presStyleCnt="3"/>
      <dgm:spPr/>
    </dgm:pt>
    <dgm:pt modelId="{A48F8864-87C3-4CD7-836E-844F33620A7B}" type="pres">
      <dgm:prSet presAssocID="{5E66F8FA-56E5-403E-8511-23D1443E1C15}" presName="dstNode" presStyleLbl="node1" presStyleIdx="0" presStyleCnt="3"/>
      <dgm:spPr/>
    </dgm:pt>
    <dgm:pt modelId="{74CC7A74-F2C6-4CA1-AE7A-249F591BC28F}" type="pres">
      <dgm:prSet presAssocID="{AABEF21A-B02B-451D-B9F1-C318835CDE8B}" presName="text_1" presStyleLbl="node1" presStyleIdx="0" presStyleCnt="3">
        <dgm:presLayoutVars>
          <dgm:bulletEnabled val="1"/>
        </dgm:presLayoutVars>
      </dgm:prSet>
      <dgm:spPr/>
      <dgm:t>
        <a:bodyPr/>
        <a:lstStyle/>
        <a:p>
          <a:endParaRPr lang="ru-RU"/>
        </a:p>
      </dgm:t>
    </dgm:pt>
    <dgm:pt modelId="{1DE9F284-955D-4304-B925-3524C7A0198E}" type="pres">
      <dgm:prSet presAssocID="{AABEF21A-B02B-451D-B9F1-C318835CDE8B}" presName="accent_1" presStyleCnt="0"/>
      <dgm:spPr/>
    </dgm:pt>
    <dgm:pt modelId="{6F9B7231-9161-4B3A-B271-989F4D7ECFCC}" type="pres">
      <dgm:prSet presAssocID="{AABEF21A-B02B-451D-B9F1-C318835CDE8B}" presName="accentRepeatNode" presStyleLbl="solidFgAcc1" presStyleIdx="0" presStyleCnt="3"/>
      <dgm:spPr/>
    </dgm:pt>
    <dgm:pt modelId="{74A8DB87-AB2C-4E90-8569-E192434F98FC}" type="pres">
      <dgm:prSet presAssocID="{5ECFD14E-E372-4DCE-831F-F9DB4144475A}" presName="text_2" presStyleLbl="node1" presStyleIdx="1" presStyleCnt="3">
        <dgm:presLayoutVars>
          <dgm:bulletEnabled val="1"/>
        </dgm:presLayoutVars>
      </dgm:prSet>
      <dgm:spPr/>
      <dgm:t>
        <a:bodyPr/>
        <a:lstStyle/>
        <a:p>
          <a:endParaRPr lang="ru-RU"/>
        </a:p>
      </dgm:t>
    </dgm:pt>
    <dgm:pt modelId="{E78F8AB6-4CDC-4886-BB6C-F1DBD9C14BA5}" type="pres">
      <dgm:prSet presAssocID="{5ECFD14E-E372-4DCE-831F-F9DB4144475A}" presName="accent_2" presStyleCnt="0"/>
      <dgm:spPr/>
    </dgm:pt>
    <dgm:pt modelId="{B71F010C-C1CD-4781-837D-6A735D0C3498}" type="pres">
      <dgm:prSet presAssocID="{5ECFD14E-E372-4DCE-831F-F9DB4144475A}" presName="accentRepeatNode" presStyleLbl="solidFgAcc1" presStyleIdx="1" presStyleCnt="3"/>
      <dgm:spPr/>
    </dgm:pt>
    <dgm:pt modelId="{E1949865-71DD-44CA-B42C-6CE7041AD426}" type="pres">
      <dgm:prSet presAssocID="{AD9369FF-574E-4C2F-A889-CA9CC6C2F8E4}" presName="text_3" presStyleLbl="node1" presStyleIdx="2" presStyleCnt="3">
        <dgm:presLayoutVars>
          <dgm:bulletEnabled val="1"/>
        </dgm:presLayoutVars>
      </dgm:prSet>
      <dgm:spPr/>
      <dgm:t>
        <a:bodyPr/>
        <a:lstStyle/>
        <a:p>
          <a:endParaRPr lang="ru-RU"/>
        </a:p>
      </dgm:t>
    </dgm:pt>
    <dgm:pt modelId="{333E84FF-3570-43BC-A5DD-CF1B3CAF545E}" type="pres">
      <dgm:prSet presAssocID="{AD9369FF-574E-4C2F-A889-CA9CC6C2F8E4}" presName="accent_3" presStyleCnt="0"/>
      <dgm:spPr/>
    </dgm:pt>
    <dgm:pt modelId="{C6804B47-E467-49C2-834D-BA989DA4BA07}" type="pres">
      <dgm:prSet presAssocID="{AD9369FF-574E-4C2F-A889-CA9CC6C2F8E4}" presName="accentRepeatNode" presStyleLbl="solidFgAcc1" presStyleIdx="2" presStyleCnt="3"/>
      <dgm:spPr/>
    </dgm:pt>
  </dgm:ptLst>
  <dgm:cxnLst>
    <dgm:cxn modelId="{3C3D755F-C9DC-4EF7-8882-DC5BD8409A9F}" type="presOf" srcId="{890FEE79-0DAD-48D3-8AA7-12F9A3DF9EAE}" destId="{A321F57A-ACFA-497F-842F-56BC50A3F5E3}" srcOrd="0" destOrd="0" presId="urn:microsoft.com/office/officeart/2008/layout/VerticalCurvedList"/>
    <dgm:cxn modelId="{575AD9E1-98B6-4913-A8F5-B4175411C713}" srcId="{5E66F8FA-56E5-403E-8511-23D1443E1C15}" destId="{AD9369FF-574E-4C2F-A889-CA9CC6C2F8E4}" srcOrd="2" destOrd="0" parTransId="{BD6E4F12-4C87-43A8-99B3-5499668E63A7}" sibTransId="{51BBDF03-FCE3-493F-9C4D-B65C1BC0EF56}"/>
    <dgm:cxn modelId="{7C0FC028-33A2-4CEC-A36C-645ACBABDDB5}" type="presOf" srcId="{5ECFD14E-E372-4DCE-831F-F9DB4144475A}" destId="{74A8DB87-AB2C-4E90-8569-E192434F98FC}" srcOrd="0" destOrd="0" presId="urn:microsoft.com/office/officeart/2008/layout/VerticalCurvedList"/>
    <dgm:cxn modelId="{A65CF558-2081-4F68-A770-605C71C551F8}" srcId="{5E66F8FA-56E5-403E-8511-23D1443E1C15}" destId="{AABEF21A-B02B-451D-B9F1-C318835CDE8B}" srcOrd="0" destOrd="0" parTransId="{ADCE608B-9743-4C34-B931-3C68F507C503}" sibTransId="{890FEE79-0DAD-48D3-8AA7-12F9A3DF9EAE}"/>
    <dgm:cxn modelId="{E918E763-09AA-42DC-A51A-AD28167751D3}" srcId="{5E66F8FA-56E5-403E-8511-23D1443E1C15}" destId="{5ECFD14E-E372-4DCE-831F-F9DB4144475A}" srcOrd="1" destOrd="0" parTransId="{7E2545E0-FBDA-48AA-B54D-363B25C81239}" sibTransId="{26E884BF-3972-43EE-B13B-BFF8D4D0C66F}"/>
    <dgm:cxn modelId="{92C2A0DA-08D2-4D6B-9BDE-8C1192508F98}" type="presOf" srcId="{AD9369FF-574E-4C2F-A889-CA9CC6C2F8E4}" destId="{E1949865-71DD-44CA-B42C-6CE7041AD426}" srcOrd="0" destOrd="0" presId="urn:microsoft.com/office/officeart/2008/layout/VerticalCurvedList"/>
    <dgm:cxn modelId="{9E6770CA-78D4-4BB3-A8CF-EC1D6C16DE14}" type="presOf" srcId="{AABEF21A-B02B-451D-B9F1-C318835CDE8B}" destId="{74CC7A74-F2C6-4CA1-AE7A-249F591BC28F}" srcOrd="0" destOrd="0" presId="urn:microsoft.com/office/officeart/2008/layout/VerticalCurvedList"/>
    <dgm:cxn modelId="{19A1054D-1484-44A0-802D-74E3BDB0D056}" type="presOf" srcId="{5E66F8FA-56E5-403E-8511-23D1443E1C15}" destId="{E49513B8-BEA6-4350-840A-E5C7A63FEBD9}" srcOrd="0" destOrd="0" presId="urn:microsoft.com/office/officeart/2008/layout/VerticalCurvedList"/>
    <dgm:cxn modelId="{25F22E23-E40F-47C8-96B9-9B3352A0EBAE}" type="presParOf" srcId="{E49513B8-BEA6-4350-840A-E5C7A63FEBD9}" destId="{6D881084-A2BD-41DF-BCFA-FE3DA6075B88}" srcOrd="0" destOrd="0" presId="urn:microsoft.com/office/officeart/2008/layout/VerticalCurvedList"/>
    <dgm:cxn modelId="{19369838-6428-48B7-B289-A79AA841988E}" type="presParOf" srcId="{6D881084-A2BD-41DF-BCFA-FE3DA6075B88}" destId="{FAD92866-D938-4161-84D4-966C01389C3C}" srcOrd="0" destOrd="0" presId="urn:microsoft.com/office/officeart/2008/layout/VerticalCurvedList"/>
    <dgm:cxn modelId="{85C3F95A-83EC-4D3F-B3E2-5B465C152111}" type="presParOf" srcId="{FAD92866-D938-4161-84D4-966C01389C3C}" destId="{F84E4D29-9CC7-45CD-8D11-1266BEFB1DF2}" srcOrd="0" destOrd="0" presId="urn:microsoft.com/office/officeart/2008/layout/VerticalCurvedList"/>
    <dgm:cxn modelId="{C5ED0EF0-963B-41AB-8A56-F06E1317113B}" type="presParOf" srcId="{FAD92866-D938-4161-84D4-966C01389C3C}" destId="{A321F57A-ACFA-497F-842F-56BC50A3F5E3}" srcOrd="1" destOrd="0" presId="urn:microsoft.com/office/officeart/2008/layout/VerticalCurvedList"/>
    <dgm:cxn modelId="{07C204D7-9F73-4392-8F7F-40F136882A6F}" type="presParOf" srcId="{FAD92866-D938-4161-84D4-966C01389C3C}" destId="{63742574-509A-4D9B-AD91-78D1A45CCD2D}" srcOrd="2" destOrd="0" presId="urn:microsoft.com/office/officeart/2008/layout/VerticalCurvedList"/>
    <dgm:cxn modelId="{0E57C0DA-FD43-49B1-823B-816EFE5A60CC}" type="presParOf" srcId="{FAD92866-D938-4161-84D4-966C01389C3C}" destId="{A48F8864-87C3-4CD7-836E-844F33620A7B}" srcOrd="3" destOrd="0" presId="urn:microsoft.com/office/officeart/2008/layout/VerticalCurvedList"/>
    <dgm:cxn modelId="{1D078E54-96B9-4CEF-96EB-3449D1215CD7}" type="presParOf" srcId="{6D881084-A2BD-41DF-BCFA-FE3DA6075B88}" destId="{74CC7A74-F2C6-4CA1-AE7A-249F591BC28F}" srcOrd="1" destOrd="0" presId="urn:microsoft.com/office/officeart/2008/layout/VerticalCurvedList"/>
    <dgm:cxn modelId="{6AA409B2-E7C8-41CB-AEB5-A1EEFA13425C}" type="presParOf" srcId="{6D881084-A2BD-41DF-BCFA-FE3DA6075B88}" destId="{1DE9F284-955D-4304-B925-3524C7A0198E}" srcOrd="2" destOrd="0" presId="urn:microsoft.com/office/officeart/2008/layout/VerticalCurvedList"/>
    <dgm:cxn modelId="{EF3D5D70-990D-40F5-91A2-E0B988E5F5E7}" type="presParOf" srcId="{1DE9F284-955D-4304-B925-3524C7A0198E}" destId="{6F9B7231-9161-4B3A-B271-989F4D7ECFCC}" srcOrd="0" destOrd="0" presId="urn:microsoft.com/office/officeart/2008/layout/VerticalCurvedList"/>
    <dgm:cxn modelId="{93671B17-B14A-4D92-9C6B-39C9915DBE46}" type="presParOf" srcId="{6D881084-A2BD-41DF-BCFA-FE3DA6075B88}" destId="{74A8DB87-AB2C-4E90-8569-E192434F98FC}" srcOrd="3" destOrd="0" presId="urn:microsoft.com/office/officeart/2008/layout/VerticalCurvedList"/>
    <dgm:cxn modelId="{7236261E-4D38-447A-96D8-2B13E9644C91}" type="presParOf" srcId="{6D881084-A2BD-41DF-BCFA-FE3DA6075B88}" destId="{E78F8AB6-4CDC-4886-BB6C-F1DBD9C14BA5}" srcOrd="4" destOrd="0" presId="urn:microsoft.com/office/officeart/2008/layout/VerticalCurvedList"/>
    <dgm:cxn modelId="{C737015A-2048-481B-83B8-18762F343173}" type="presParOf" srcId="{E78F8AB6-4CDC-4886-BB6C-F1DBD9C14BA5}" destId="{B71F010C-C1CD-4781-837D-6A735D0C3498}" srcOrd="0" destOrd="0" presId="urn:microsoft.com/office/officeart/2008/layout/VerticalCurvedList"/>
    <dgm:cxn modelId="{041B7D42-D87D-4452-BBC7-B21E70840660}" type="presParOf" srcId="{6D881084-A2BD-41DF-BCFA-FE3DA6075B88}" destId="{E1949865-71DD-44CA-B42C-6CE7041AD426}" srcOrd="5" destOrd="0" presId="urn:microsoft.com/office/officeart/2008/layout/VerticalCurvedList"/>
    <dgm:cxn modelId="{8FE95C88-45EF-40DF-B83E-518E3C37D82C}" type="presParOf" srcId="{6D881084-A2BD-41DF-BCFA-FE3DA6075B88}" destId="{333E84FF-3570-43BC-A5DD-CF1B3CAF545E}" srcOrd="6" destOrd="0" presId="urn:microsoft.com/office/officeart/2008/layout/VerticalCurvedList"/>
    <dgm:cxn modelId="{BF476C1A-E598-4A85-A05A-78661E4A63A7}" type="presParOf" srcId="{333E84FF-3570-43BC-A5DD-CF1B3CAF545E}" destId="{C6804B47-E467-49C2-834D-BA989DA4BA0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8806B-3429-4260-8BF7-EF62ED173E7A}" type="datetimeFigureOut">
              <a:rPr lang="ru-RU" smtClean="0"/>
              <a:t>20.09.2017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4925D-B3C4-434F-B241-D26BE9CF297E}" type="slidenum">
              <a:rPr lang="ru-RU" smtClean="0"/>
              <a:t>‹#›</a:t>
            </a:fld>
            <a:endParaRPr lang="ru-RU"/>
          </a:p>
        </p:txBody>
      </p:sp>
    </p:spTree>
    <p:extLst>
      <p:ext uri="{BB962C8B-B14F-4D97-AF65-F5344CB8AC3E}">
        <p14:creationId xmlns:p14="http://schemas.microsoft.com/office/powerpoint/2010/main" val="2575906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744925D-B3C4-434F-B241-D26BE9CF297E}" type="slidenum">
              <a:rPr lang="ru-RU" smtClean="0"/>
              <a:t>2</a:t>
            </a:fld>
            <a:endParaRPr lang="ru-RU"/>
          </a:p>
        </p:txBody>
      </p:sp>
    </p:spTree>
    <p:extLst>
      <p:ext uri="{BB962C8B-B14F-4D97-AF65-F5344CB8AC3E}">
        <p14:creationId xmlns:p14="http://schemas.microsoft.com/office/powerpoint/2010/main" val="1911553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19B6706-EC72-4C0F-B31A-F6E4044FEFF5}" type="datetime1">
              <a:rPr lang="ru-RU" smtClean="0"/>
              <a:t>20.09.2017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196017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9D13FA-7B23-4838-9A33-5F618FA25BF6}" type="datetime1">
              <a:rPr lang="ru-RU" smtClean="0"/>
              <a:t>20.09.2017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234040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724EF3-227A-4B69-AF97-EDADE84A5B49}" type="datetime1">
              <a:rPr lang="ru-RU" smtClean="0"/>
              <a:t>20.09.2017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24937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E77FB61-30A9-4D8B-8822-3FE6070630AE}" type="datetime1">
              <a:rPr lang="ru-RU" smtClean="0"/>
              <a:t>20.09.2017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244883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E5D5C53-324C-4200-986C-37D81F902BB2}" type="datetime1">
              <a:rPr lang="ru-RU" smtClean="0"/>
              <a:t>20.09.2017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366205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C9593D-A069-4880-BC9D-61151892779F}" type="datetime1">
              <a:rPr lang="ru-RU" smtClean="0"/>
              <a:t>20.09.2017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313800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E906DC-50F4-4DAF-945C-D6A1480A11FB}" type="datetime1">
              <a:rPr lang="ru-RU" smtClean="0"/>
              <a:t>20.09.2017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838747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E433252-2AC8-4381-A15C-16C358358A36}" type="datetime1">
              <a:rPr lang="ru-RU" smtClean="0"/>
              <a:t>20.09.2017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380603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E0AFE5C-5DF7-4701-987B-FA0CFE20AE62}" type="datetime1">
              <a:rPr lang="ru-RU" smtClean="0"/>
              <a:t>20.09.2017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899974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87CCDB0-32D2-4EC3-BAE4-C28D27AA5249}" type="datetime1">
              <a:rPr lang="ru-RU" smtClean="0"/>
              <a:t>20.09.2017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3394011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89EB2AA-6486-4B9A-A907-5247D94D2851}" type="datetime1">
              <a:rPr lang="ru-RU" smtClean="0"/>
              <a:t>20.09.2017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D159AE0-733C-4325-9E07-52D1AED86AD8}" type="slidenum">
              <a:rPr lang="ru-RU" smtClean="0"/>
              <a:t>‹#›</a:t>
            </a:fld>
            <a:endParaRPr lang="ru-RU"/>
          </a:p>
        </p:txBody>
      </p:sp>
    </p:spTree>
    <p:extLst>
      <p:ext uri="{BB962C8B-B14F-4D97-AF65-F5344CB8AC3E}">
        <p14:creationId xmlns:p14="http://schemas.microsoft.com/office/powerpoint/2010/main" val="251456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BE4DB-BB9A-4E47-B6BA-6DCF8150C60B}" type="datetime1">
              <a:rPr lang="ru-RU" smtClean="0"/>
              <a:t>20.09.2017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59AE0-733C-4325-9E07-52D1AED86AD8}" type="slidenum">
              <a:rPr lang="ru-RU" smtClean="0"/>
              <a:t>‹#›</a:t>
            </a:fld>
            <a:endParaRPr lang="ru-RU"/>
          </a:p>
        </p:txBody>
      </p:sp>
    </p:spTree>
    <p:extLst>
      <p:ext uri="{BB962C8B-B14F-4D97-AF65-F5344CB8AC3E}">
        <p14:creationId xmlns:p14="http://schemas.microsoft.com/office/powerpoint/2010/main" val="3776670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10347" y="6187116"/>
            <a:ext cx="12202347" cy="255629"/>
            <a:chOff x="-2191" y="6410758"/>
            <a:chExt cx="12137417" cy="233318"/>
          </a:xfrm>
        </p:grpSpPr>
        <p:sp>
          <p:nvSpPr>
            <p:cNvPr id="9" name="Прямоугольник 8"/>
            <p:cNvSpPr/>
            <p:nvPr/>
          </p:nvSpPr>
          <p:spPr>
            <a:xfrm>
              <a:off x="-1" y="6410758"/>
              <a:ext cx="12132000" cy="61200"/>
            </a:xfrm>
            <a:prstGeom prst="rect">
              <a:avLst/>
            </a:prstGeom>
            <a:solidFill>
              <a:srgbClr val="008DD2"/>
            </a:solidFill>
            <a:ln w="6350">
              <a:solidFill>
                <a:srgbClr val="DD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3226" y="6477318"/>
              <a:ext cx="12132000" cy="18000"/>
            </a:xfrm>
            <a:prstGeom prst="rect">
              <a:avLst/>
            </a:prstGeom>
            <a:solidFill>
              <a:srgbClr val="E31E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846" y="6494270"/>
              <a:ext cx="12132000" cy="64800"/>
            </a:xfrm>
            <a:prstGeom prst="rect">
              <a:avLst/>
            </a:prstGeom>
            <a:solidFill>
              <a:srgbClr val="FEFEFE"/>
            </a:solidFill>
            <a:ln w="6350">
              <a:solidFill>
                <a:srgbClr val="D7B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191" y="6563453"/>
              <a:ext cx="12132000" cy="18000"/>
            </a:xfrm>
            <a:prstGeom prst="rect">
              <a:avLst/>
            </a:prstGeom>
            <a:solidFill>
              <a:srgbClr val="E31E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0" y="6579276"/>
              <a:ext cx="12132000" cy="64800"/>
            </a:xfrm>
            <a:prstGeom prst="rect">
              <a:avLst/>
            </a:prstGeom>
            <a:solidFill>
              <a:srgbClr val="009846"/>
            </a:solidFill>
            <a:ln w="6350">
              <a:solidFill>
                <a:srgbClr val="DD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8" name="Рисунок 7"/>
          <p:cNvPicPr>
            <a:picLocks noChangeAspect="1"/>
          </p:cNvPicPr>
          <p:nvPr/>
        </p:nvPicPr>
        <p:blipFill>
          <a:blip r:embed="rId2" cstate="email">
            <a:clrChange>
              <a:clrFrom>
                <a:srgbClr val="B48C40"/>
              </a:clrFrom>
              <a:clrTo>
                <a:srgbClr val="B48C40">
                  <a:alpha val="0"/>
                </a:srgbClr>
              </a:clrTo>
            </a:clrChange>
            <a:extLst>
              <a:ext uri="{28A0092B-C50C-407E-A947-70E740481C1C}">
                <a14:useLocalDpi xmlns:a14="http://schemas.microsoft.com/office/drawing/2010/main"/>
              </a:ext>
            </a:extLst>
          </a:blip>
          <a:stretch>
            <a:fillRect/>
          </a:stretch>
        </p:blipFill>
        <p:spPr>
          <a:xfrm>
            <a:off x="9621035" y="5433555"/>
            <a:ext cx="1187122" cy="1287000"/>
          </a:xfrm>
          <a:prstGeom prst="rect">
            <a:avLst/>
          </a:prstGeom>
        </p:spPr>
      </p:pic>
      <p:sp>
        <p:nvSpPr>
          <p:cNvPr id="14" name="Прямоугольник 13"/>
          <p:cNvSpPr/>
          <p:nvPr/>
        </p:nvSpPr>
        <p:spPr>
          <a:xfrm>
            <a:off x="1483412" y="2062371"/>
            <a:ext cx="9225176" cy="21236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0"/>
              </a:spcBef>
            </a:pPr>
            <a:r>
              <a:rPr lang="en-US" altLang="ru-RU" sz="4400" b="1" dirty="0" smtClean="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Rockwell Condensed" panose="02060603050405020104" pitchFamily="18" charset="0"/>
              </a:rPr>
              <a:t>Investment climate and Tax </a:t>
            </a:r>
            <a:r>
              <a:rPr lang="en-US" altLang="ru-RU" sz="4400" b="1" dirty="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Rockwell Condensed" panose="02060603050405020104" pitchFamily="18" charset="0"/>
              </a:rPr>
              <a:t>Incentives for Foreign Companies </a:t>
            </a:r>
            <a:r>
              <a:rPr lang="en-US" altLang="ru-RU" sz="4400" b="1" dirty="0" smtClean="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Rockwell Condensed" panose="02060603050405020104" pitchFamily="18" charset="0"/>
              </a:rPr>
              <a:t>Exporting </a:t>
            </a:r>
            <a:r>
              <a:rPr lang="en-US" altLang="ru-RU" sz="4400" b="1" dirty="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Rockwell Condensed" panose="02060603050405020104" pitchFamily="18" charset="0"/>
              </a:rPr>
              <a:t>and Investing </a:t>
            </a:r>
            <a:r>
              <a:rPr lang="en-US" altLang="ru-RU" sz="4400" b="1" dirty="0" smtClean="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Rockwell Condensed" panose="02060603050405020104" pitchFamily="18" charset="0"/>
              </a:rPr>
              <a:t>in Uzbekistan</a:t>
            </a:r>
            <a:endParaRPr lang="ru-RU" altLang="ru-RU" sz="4400" b="1" i="1" dirty="0">
              <a:ln w="9525">
                <a:solidFill>
                  <a:schemeClr val="bg1"/>
                </a:solidFill>
                <a:prstDash val="solid"/>
              </a:ln>
              <a:solidFill>
                <a:schemeClr val="accent5">
                  <a:lumMod val="50000"/>
                </a:schemeClr>
              </a:solidFill>
              <a:effectLst>
                <a:outerShdw blurRad="12700" dist="38100" dir="2700000" algn="tl" rotWithShape="0">
                  <a:schemeClr val="bg1">
                    <a:lumMod val="50000"/>
                  </a:schemeClr>
                </a:outerShdw>
              </a:effectLst>
              <a:latin typeface="Sitka Subheading" panose="02000505000000020004" pitchFamily="2" charset="0"/>
            </a:endParaRPr>
          </a:p>
        </p:txBody>
      </p:sp>
      <p:sp>
        <p:nvSpPr>
          <p:cNvPr id="15" name="Text Box 26"/>
          <p:cNvSpPr txBox="1">
            <a:spLocks noChangeArrowheads="1"/>
          </p:cNvSpPr>
          <p:nvPr/>
        </p:nvSpPr>
        <p:spPr bwMode="auto">
          <a:xfrm>
            <a:off x="408762" y="5537560"/>
            <a:ext cx="646907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ru-RU" sz="2600" i="1" dirty="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Presented by</a:t>
            </a:r>
            <a:r>
              <a:rPr lang="ru-RU" altLang="ru-RU" sz="2600" i="1" dirty="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  </a:t>
            </a:r>
            <a:r>
              <a:rPr lang="en-US" altLang="ru-RU" sz="2600" i="1" dirty="0" smtClean="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BOTIR </a:t>
            </a:r>
            <a:r>
              <a:rPr lang="en-US" altLang="ru-RU" sz="2600" i="1" dirty="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PARPIYEV</a:t>
            </a:r>
            <a:r>
              <a:rPr lang="en-US" altLang="ru-RU" sz="2600" i="1" dirty="0" smtClean="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 </a:t>
            </a:r>
            <a:r>
              <a:rPr lang="en-US" altLang="ru-RU" sz="2600" i="1" dirty="0">
                <a:ln w="0"/>
                <a:solidFill>
                  <a:schemeClr val="accent5">
                    <a:lumMod val="50000"/>
                  </a:schemeClr>
                </a:solidFill>
                <a:effectLst>
                  <a:reflection blurRad="6350" stA="53000" endA="300" endPos="35500" dir="5400000" sy="-90000" algn="bl" rotWithShape="0"/>
                </a:effectLst>
                <a:latin typeface="Sitka Subheading" panose="02000505000000020004" pitchFamily="2" charset="0"/>
              </a:rPr>
              <a:t>chairman</a:t>
            </a:r>
            <a:endParaRPr lang="ru-RU" altLang="ru-RU" sz="2600" i="1" dirty="0">
              <a:ln w="0"/>
              <a:solidFill>
                <a:schemeClr val="accent5">
                  <a:lumMod val="50000"/>
                </a:schemeClr>
              </a:solidFill>
              <a:effectLst>
                <a:reflection blurRad="6350" stA="53000" endA="300" endPos="35500" dir="5400000" sy="-90000" algn="bl" rotWithShape="0"/>
              </a:effectLst>
              <a:latin typeface="Sitka Subheading" panose="02000505000000020004" pitchFamily="2" charset="0"/>
            </a:endParaRPr>
          </a:p>
        </p:txBody>
      </p:sp>
      <p:sp>
        <p:nvSpPr>
          <p:cNvPr id="2" name="Номер слайда 1"/>
          <p:cNvSpPr>
            <a:spLocks noGrp="1"/>
          </p:cNvSpPr>
          <p:nvPr>
            <p:ph type="sldNum" sz="quarter" idx="12"/>
          </p:nvPr>
        </p:nvSpPr>
        <p:spPr/>
        <p:txBody>
          <a:bodyPr/>
          <a:lstStyle/>
          <a:p>
            <a:fld id="{8D159AE0-733C-4325-9E07-52D1AED86AD8}" type="slidenum">
              <a:rPr lang="ru-RU" smtClean="0"/>
              <a:t>1</a:t>
            </a:fld>
            <a:endParaRPr lang="ru-RU"/>
          </a:p>
        </p:txBody>
      </p:sp>
    </p:spTree>
    <p:extLst>
      <p:ext uri="{BB962C8B-B14F-4D97-AF65-F5344CB8AC3E}">
        <p14:creationId xmlns:p14="http://schemas.microsoft.com/office/powerpoint/2010/main" val="39504517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73984" y="409618"/>
            <a:ext cx="11625945" cy="4085734"/>
          </a:xfrm>
          <a:prstGeom prst="rect">
            <a:avLst/>
          </a:prstGeom>
        </p:spPr>
        <p:txBody>
          <a:bodyPr wrap="square">
            <a:spAutoFit/>
          </a:bodyPr>
          <a:lstStyle/>
          <a:p>
            <a:pPr algn="just">
              <a:lnSpc>
                <a:spcPct val="15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	Foreign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companies engaged in prospecting and exploration of oil and gas, as well as attracted foreign contractors and subcontractors are exempted from paying of all taxes and mandatory contributions to the public off-budget funds for the period of exploration.</a:t>
            </a:r>
          </a:p>
          <a:p>
            <a:pPr algn="just">
              <a:lnSpc>
                <a:spcPct val="150000"/>
              </a:lnSpc>
              <a:spcBef>
                <a:spcPct val="0"/>
              </a:spcBef>
            </a:pPr>
            <a:endParaRPr lang="en-US" altLang="ru-RU" sz="500" dirty="0">
              <a:solidFill>
                <a:schemeClr val="accent5">
                  <a:lumMod val="50000"/>
                </a:schemeClr>
              </a:solidFill>
              <a:latin typeface="Segoe UI Semilight" panose="020B0402040204020203" pitchFamily="34" charset="0"/>
              <a:cs typeface="Segoe UI Semilight" panose="020B0402040204020203" pitchFamily="34" charset="0"/>
            </a:endParaRPr>
          </a:p>
          <a:p>
            <a:pPr algn="just">
              <a:lnSpc>
                <a:spcPct val="15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	Joint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ventures in oil and gas formed with the participation of foreign companies engaged in prospecting and exploration of oil and gas are exempt from Corporate Income Tax for a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7 year period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from the start of production of oil or gas. </a:t>
            </a:r>
            <a:endParaRPr lang="ru-RU" altLang="ru-RU" sz="2400" dirty="0">
              <a:solidFill>
                <a:schemeClr val="accent5">
                  <a:lumMod val="50000"/>
                </a:schemeClr>
              </a:solidFill>
              <a:latin typeface="Segoe UI Semilight" panose="020B0402040204020203" pitchFamily="34" charset="0"/>
              <a:cs typeface="Segoe UI Semilight" panose="020B0402040204020203" pitchFamily="34" charset="0"/>
            </a:endParaRPr>
          </a:p>
        </p:txBody>
      </p:sp>
      <p:pic>
        <p:nvPicPr>
          <p:cNvPr id="8" name="Picture 4" descr="3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7872" y="4563907"/>
            <a:ext cx="3497689" cy="2208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Копия 101в"/>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3083" y="4549392"/>
            <a:ext cx="4124917" cy="22308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8" descr="Kokdumala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1008" y="4563906"/>
            <a:ext cx="3455218" cy="2203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fld id="{8D159AE0-733C-4325-9E07-52D1AED86AD8}" type="slidenum">
              <a:rPr lang="ru-RU" smtClean="0"/>
              <a:t>10</a:t>
            </a:fld>
            <a:endParaRPr lang="ru-RU"/>
          </a:p>
        </p:txBody>
      </p:sp>
    </p:spTree>
    <p:extLst>
      <p:ext uri="{BB962C8B-B14F-4D97-AF65-F5344CB8AC3E}">
        <p14:creationId xmlns:p14="http://schemas.microsoft.com/office/powerpoint/2010/main" val="327023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68607 -0.53519 L -2.08333E-7 1.11111E-6 " pathEditMode="relative" rAng="0" ptsTypes="AA">
                                      <p:cBhvr>
                                        <p:cTn id="6" dur="2000" fill="hold"/>
                                        <p:tgtEl>
                                          <p:spTgt spid="8"/>
                                        </p:tgtEl>
                                        <p:attrNameLst>
                                          <p:attrName>ppt_x</p:attrName>
                                          <p:attrName>ppt_y</p:attrName>
                                        </p:attrNameLst>
                                      </p:cBhvr>
                                      <p:rCtr x="34310" y="26759"/>
                                    </p:animMotion>
                                  </p:childTnLst>
                                </p:cTn>
                              </p:par>
                              <p:par>
                                <p:cTn id="7" presetID="63" presetClass="path" presetSubtype="0" accel="50000" decel="50000" fill="hold" nodeType="withEffect">
                                  <p:stCondLst>
                                    <p:cond delay="0"/>
                                  </p:stCondLst>
                                  <p:childTnLst>
                                    <p:animMotion origin="layout" path="M -0.24024 -0.18588 L 3.95833E-6 4.07407E-6 " pathEditMode="relative" rAng="0" ptsTypes="AA">
                                      <p:cBhvr>
                                        <p:cTn id="8" dur="2000" fill="hold"/>
                                        <p:tgtEl>
                                          <p:spTgt spid="11"/>
                                        </p:tgtEl>
                                        <p:attrNameLst>
                                          <p:attrName>ppt_x</p:attrName>
                                          <p:attrName>ppt_y</p:attrName>
                                        </p:attrNameLst>
                                      </p:cBhvr>
                                      <p:rCtr x="12005" y="9282"/>
                                    </p:animMotion>
                                  </p:childTnLst>
                                </p:cTn>
                              </p:par>
                              <p:par>
                                <p:cTn id="9" presetID="63" presetClass="path" presetSubtype="0" accel="50000" decel="50000" fill="hold" nodeType="withEffect">
                                  <p:stCondLst>
                                    <p:cond delay="0"/>
                                  </p:stCondLst>
                                  <p:childTnLst>
                                    <p:animMotion origin="layout" path="M -0.63894 0.07199 L 2.91667E-6 2.59259E-6 " pathEditMode="relative" rAng="0" ptsTypes="AA">
                                      <p:cBhvr>
                                        <p:cTn id="10" dur="2000" fill="hold"/>
                                        <p:tgtEl>
                                          <p:spTgt spid="12"/>
                                        </p:tgtEl>
                                        <p:attrNameLst>
                                          <p:attrName>ppt_x</p:attrName>
                                          <p:attrName>ppt_y</p:attrName>
                                        </p:attrNameLst>
                                      </p:cBhvr>
                                      <p:rCtr x="3194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13286" y="368519"/>
            <a:ext cx="4194628" cy="2735944"/>
          </a:xfrm>
          <a:prstGeom prst="rect">
            <a:avLst/>
          </a:prstGeom>
        </p:spPr>
      </p:pic>
      <p:sp>
        <p:nvSpPr>
          <p:cNvPr id="27" name="Прямоугольник 26"/>
          <p:cNvSpPr/>
          <p:nvPr/>
        </p:nvSpPr>
        <p:spPr>
          <a:xfrm>
            <a:off x="551087" y="3234318"/>
            <a:ext cx="11184226" cy="2862322"/>
          </a:xfrm>
          <a:prstGeom prst="rect">
            <a:avLst/>
          </a:prstGeom>
        </p:spPr>
        <p:txBody>
          <a:bodyPr wrap="square">
            <a:spAutoFit/>
          </a:bodyPr>
          <a:lstStyle/>
          <a:p>
            <a:pPr algn="just">
              <a:lnSpc>
                <a:spcPct val="15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	Investors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and parties of Production Sharing Agreements related to the prospecting and exploration of mineral resources in the area of the Republic of Uzbekistan obliged to pay only those taxes with defined rates that are set in the agreements, namely Corporate Income Tax, Land Tax, Excise tax, Subsoil Taxes and Special Payments and Tax on Water Consumption. </a:t>
            </a:r>
            <a:endParaRPr lang="ru-RU" altLang="ru-RU" sz="2400" dirty="0">
              <a:solidFill>
                <a:schemeClr val="accent5">
                  <a:lumMod val="50000"/>
                </a:schemeClr>
              </a:solidFill>
              <a:latin typeface="Segoe UI Semilight" panose="020B0402040204020203" pitchFamily="34" charset="0"/>
              <a:cs typeface="Segoe UI Semilight" panose="020B0402040204020203" pitchFamily="34" charset="0"/>
            </a:endParaRPr>
          </a:p>
        </p:txBody>
      </p:sp>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8274" y="572492"/>
            <a:ext cx="3218422" cy="2048087"/>
          </a:xfrm>
          <a:prstGeom prst="rect">
            <a:avLst/>
          </a:prstGeom>
        </p:spPr>
      </p:pic>
      <p:sp>
        <p:nvSpPr>
          <p:cNvPr id="3" name="Номер слайда 2"/>
          <p:cNvSpPr>
            <a:spLocks noGrp="1"/>
          </p:cNvSpPr>
          <p:nvPr>
            <p:ph type="sldNum" sz="quarter" idx="12"/>
          </p:nvPr>
        </p:nvSpPr>
        <p:spPr/>
        <p:txBody>
          <a:bodyPr/>
          <a:lstStyle/>
          <a:p>
            <a:fld id="{8D159AE0-733C-4325-9E07-52D1AED86AD8}" type="slidenum">
              <a:rPr lang="ru-RU" smtClean="0"/>
              <a:t>11</a:t>
            </a:fld>
            <a:endParaRPr lang="ru-RU"/>
          </a:p>
        </p:txBody>
      </p:sp>
    </p:spTree>
    <p:extLst>
      <p:ext uri="{BB962C8B-B14F-4D97-AF65-F5344CB8AC3E}">
        <p14:creationId xmlns:p14="http://schemas.microsoft.com/office/powerpoint/2010/main" val="271843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Прямоугольник 2"/>
          <p:cNvSpPr>
            <a:spLocks noChangeArrowheads="1"/>
          </p:cNvSpPr>
          <p:nvPr/>
        </p:nvSpPr>
        <p:spPr bwMode="auto">
          <a:xfrm>
            <a:off x="411056" y="469036"/>
            <a:ext cx="11315799"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200000"/>
              </a:lnSpc>
              <a:spcBef>
                <a:spcPct val="0"/>
              </a:spcBef>
              <a:buFontTx/>
              <a:buNone/>
            </a:pP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Newly established enterprises with foreign investments where the share of foreign investor is not less than $5 million</a:t>
            </a:r>
            <a:r>
              <a:rPr lang="ru-RU" altLang="ru-RU" sz="2000" dirty="0">
                <a:solidFill>
                  <a:schemeClr val="accent5">
                    <a:lumMod val="50000"/>
                  </a:schemeClr>
                </a:solidFill>
                <a:latin typeface="Segoe UI Semilight" panose="020B0402040204020203" pitchFamily="34" charset="0"/>
                <a:cs typeface="Segoe UI Semilight" panose="020B0402040204020203" pitchFamily="34" charset="0"/>
              </a:rPr>
              <a:t> </a:t>
            </a: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(in terms of money) </a:t>
            </a: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according to the Presidential Decree from April 10, 2012 whether the tax legislation would change are allowed to apply </a:t>
            </a: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those legislation and regulations </a:t>
            </a: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regarding 7 </a:t>
            </a: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out of 15 major taxes and obligatory payments which were in force at the date of their registration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over </a:t>
            </a:r>
            <a:r>
              <a:rPr lang="en-US" altLang="ru-RU" sz="2400" b="1" dirty="0" smtClean="0">
                <a:solidFill>
                  <a:schemeClr val="accent5">
                    <a:lumMod val="50000"/>
                  </a:schemeClr>
                </a:solidFill>
                <a:latin typeface="Segoe UI Semilight" panose="020B0402040204020203" pitchFamily="34" charset="0"/>
                <a:cs typeface="Segoe UI Semilight" panose="020B0402040204020203" pitchFamily="34" charset="0"/>
              </a:rPr>
              <a:t>10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year</a:t>
            </a: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 period from their registration.</a:t>
            </a:r>
            <a:endParaRPr lang="ru-RU" altLang="ru-RU" sz="2000" dirty="0">
              <a:solidFill>
                <a:schemeClr val="accent5">
                  <a:lumMod val="50000"/>
                </a:schemeClr>
              </a:solidFill>
              <a:latin typeface="Segoe UI Semilight" panose="020B0402040204020203" pitchFamily="34" charset="0"/>
              <a:cs typeface="Segoe UI Semilight" panose="020B0402040204020203" pitchFamily="34" charset="0"/>
            </a:endParaRPr>
          </a:p>
        </p:txBody>
      </p:sp>
      <p:sp>
        <p:nvSpPr>
          <p:cNvPr id="2" name="Номер слайда 1"/>
          <p:cNvSpPr>
            <a:spLocks noGrp="1"/>
          </p:cNvSpPr>
          <p:nvPr>
            <p:ph type="sldNum" sz="quarter" idx="12"/>
          </p:nvPr>
        </p:nvSpPr>
        <p:spPr/>
        <p:txBody>
          <a:bodyPr/>
          <a:lstStyle/>
          <a:p>
            <a:fld id="{8D159AE0-733C-4325-9E07-52D1AED86AD8}" type="slidenum">
              <a:rPr lang="ru-RU" smtClean="0"/>
              <a:t>12</a:t>
            </a:fld>
            <a:endParaRPr lang="ru-RU"/>
          </a:p>
        </p:txBody>
      </p:sp>
      <p:pic>
        <p:nvPicPr>
          <p:cNvPr id="7" name="Рисунок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75386" y="4069151"/>
            <a:ext cx="304482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Рисунок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5293" y="4049194"/>
            <a:ext cx="44973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3701" y="4069151"/>
            <a:ext cx="388783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53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13</a:t>
            </a:fld>
            <a:endParaRPr lang="ru-RU"/>
          </a:p>
        </p:txBody>
      </p:sp>
    </p:spTree>
    <p:extLst>
      <p:ext uri="{BB962C8B-B14F-4D97-AF65-F5344CB8AC3E}">
        <p14:creationId xmlns:p14="http://schemas.microsoft.com/office/powerpoint/2010/main" val="1508556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Прямоугольник 2"/>
          <p:cNvSpPr>
            <a:spLocks noChangeArrowheads="1"/>
          </p:cNvSpPr>
          <p:nvPr/>
        </p:nvSpPr>
        <p:spPr bwMode="auto">
          <a:xfrm>
            <a:off x="324664" y="733276"/>
            <a:ext cx="513337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None/>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Special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customs, currency and tax regimes along with simplified procedure for entry, stay and exit permits for employed citizens - non-residents of the Republic of Uzbekistan function on the territory of Free Economic </a:t>
            </a: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Zones.</a:t>
            </a:r>
            <a:endParaRPr lang="en-US" altLang="ru-RU" sz="2400" dirty="0">
              <a:solidFill>
                <a:schemeClr val="accent5">
                  <a:lumMod val="50000"/>
                </a:schemeClr>
              </a:solidFill>
              <a:latin typeface="Segoe UI Semilight" panose="020B0402040204020203" pitchFamily="34" charset="0"/>
              <a:cs typeface="Segoe UI Semilight" panose="020B0402040204020203" pitchFamily="34" charset="0"/>
            </a:endParaRP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60330" y="238664"/>
            <a:ext cx="3915172" cy="2618271"/>
          </a:xfrm>
          <a:prstGeom prst="rect">
            <a:avLst/>
          </a:prstGeom>
          <a:ln>
            <a:noFill/>
          </a:ln>
          <a:effectLst>
            <a:softEdge rad="112500"/>
          </a:effectLst>
        </p:spPr>
      </p:pic>
      <p:pic>
        <p:nvPicPr>
          <p:cNvPr id="5" name="Рисунок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1854" y="2042209"/>
            <a:ext cx="3889829" cy="2590686"/>
          </a:xfrm>
          <a:prstGeom prst="rect">
            <a:avLst/>
          </a:prstGeom>
          <a:ln>
            <a:noFill/>
          </a:ln>
          <a:effectLst>
            <a:softEdge rad="112500"/>
          </a:effectLst>
        </p:spPr>
      </p:pic>
      <p:pic>
        <p:nvPicPr>
          <p:cNvPr id="6" name="Рисунок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28319" y="4183930"/>
            <a:ext cx="3768623" cy="2605200"/>
          </a:xfrm>
          <a:prstGeom prst="rect">
            <a:avLst/>
          </a:prstGeom>
          <a:ln>
            <a:noFill/>
          </a:ln>
          <a:effectLst>
            <a:softEdge rad="112500"/>
          </a:effectLst>
        </p:spPr>
      </p:pic>
    </p:spTree>
    <p:extLst>
      <p:ext uri="{BB962C8B-B14F-4D97-AF65-F5344CB8AC3E}">
        <p14:creationId xmlns:p14="http://schemas.microsoft.com/office/powerpoint/2010/main" val="255799559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ятиугольник 1"/>
          <p:cNvSpPr/>
          <p:nvPr/>
        </p:nvSpPr>
        <p:spPr>
          <a:xfrm>
            <a:off x="1066800" y="152400"/>
            <a:ext cx="4165600" cy="1193800"/>
          </a:xfrm>
          <a:prstGeom prst="homePlat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a:t>from </a:t>
            </a:r>
            <a:r>
              <a:rPr lang="en-US" b="1" dirty="0">
                <a:solidFill>
                  <a:srgbClr val="FFFF00"/>
                </a:solidFill>
                <a:latin typeface="Segoe UI Semilight" panose="020B0402040204020203" pitchFamily="34" charset="0"/>
                <a:cs typeface="Segoe UI Semilight" panose="020B0402040204020203" pitchFamily="34" charset="0"/>
              </a:rPr>
              <a:t>300 thousand US dollars to 3 million</a:t>
            </a:r>
            <a:r>
              <a:rPr lang="en-US" dirty="0"/>
              <a:t> US dollars</a:t>
            </a:r>
            <a:endParaRPr lang="ru-RU" b="1" dirty="0">
              <a:solidFill>
                <a:schemeClr val="bg1"/>
              </a:solidFill>
            </a:endParaRPr>
          </a:p>
        </p:txBody>
      </p:sp>
      <p:sp>
        <p:nvSpPr>
          <p:cNvPr id="3" name="Нашивка 2"/>
          <p:cNvSpPr/>
          <p:nvPr/>
        </p:nvSpPr>
        <p:spPr>
          <a:xfrm>
            <a:off x="4889500" y="152400"/>
            <a:ext cx="1206500" cy="1193800"/>
          </a:xfrm>
          <a:prstGeom prst="chevron">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schemeClr val="tx1"/>
              </a:solidFill>
            </a:endParaRPr>
          </a:p>
        </p:txBody>
      </p:sp>
      <p:sp>
        <p:nvSpPr>
          <p:cNvPr id="5" name="Нашивка 4"/>
          <p:cNvSpPr/>
          <p:nvPr/>
        </p:nvSpPr>
        <p:spPr>
          <a:xfrm>
            <a:off x="5765800" y="152400"/>
            <a:ext cx="1206500" cy="1193800"/>
          </a:xfrm>
          <a:prstGeom prst="chevron">
            <a:avLst/>
          </a:prstGeom>
          <a:solidFill>
            <a:srgbClr val="0029A3"/>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ru-RU">
              <a:solidFill>
                <a:schemeClr val="tx1"/>
              </a:solidFill>
            </a:endParaRPr>
          </a:p>
        </p:txBody>
      </p:sp>
      <p:sp>
        <p:nvSpPr>
          <p:cNvPr id="4" name="Блок-схема: типовой процесс 3"/>
          <p:cNvSpPr/>
          <p:nvPr/>
        </p:nvSpPr>
        <p:spPr>
          <a:xfrm>
            <a:off x="7239000" y="152400"/>
            <a:ext cx="4267200" cy="1193800"/>
          </a:xfrm>
          <a:prstGeom prst="flowChartPredefinedProcess">
            <a:avLst/>
          </a:pr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800" b="1" dirty="0">
                <a:solidFill>
                  <a:schemeClr val="bg1"/>
                </a:solidFill>
                <a:latin typeface="Segoe UI Semilight" panose="020B0402040204020203" pitchFamily="34" charset="0"/>
                <a:cs typeface="Segoe UI Semilight" panose="020B0402040204020203" pitchFamily="34" charset="0"/>
              </a:rPr>
              <a:t>3 </a:t>
            </a:r>
            <a:r>
              <a:rPr lang="en-US" altLang="ru-RU" sz="2800" b="1" dirty="0" smtClean="0">
                <a:solidFill>
                  <a:schemeClr val="bg1"/>
                </a:solidFill>
                <a:latin typeface="Segoe UI Semilight" panose="020B0402040204020203" pitchFamily="34" charset="0"/>
                <a:cs typeface="Segoe UI Semilight" panose="020B0402040204020203" pitchFamily="34" charset="0"/>
              </a:rPr>
              <a:t>years</a:t>
            </a:r>
            <a:endParaRPr lang="ru-RU" sz="2800" b="1" dirty="0">
              <a:solidFill>
                <a:schemeClr val="bg1"/>
              </a:solidFill>
            </a:endParaRPr>
          </a:p>
        </p:txBody>
      </p:sp>
      <p:sp>
        <p:nvSpPr>
          <p:cNvPr id="7" name="Пятиугольник 6"/>
          <p:cNvSpPr/>
          <p:nvPr/>
        </p:nvSpPr>
        <p:spPr>
          <a:xfrm>
            <a:off x="1066800" y="1752600"/>
            <a:ext cx="4165600" cy="1193800"/>
          </a:xfrm>
          <a:prstGeom prst="homePlat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ru-RU" b="1" dirty="0">
                <a:solidFill>
                  <a:schemeClr val="bg1"/>
                </a:solidFill>
                <a:latin typeface="Segoe UI Semilight" panose="020B0402040204020203" pitchFamily="34" charset="0"/>
                <a:cs typeface="Segoe UI Semilight" panose="020B0402040204020203" pitchFamily="34" charset="0"/>
              </a:rPr>
              <a:t>from </a:t>
            </a:r>
            <a:r>
              <a:rPr lang="en-US" altLang="ru-RU" b="1" dirty="0">
                <a:solidFill>
                  <a:srgbClr val="FFFF00"/>
                </a:solidFill>
                <a:latin typeface="Segoe UI Semilight" panose="020B0402040204020203" pitchFamily="34" charset="0"/>
                <a:cs typeface="Segoe UI Semilight" panose="020B0402040204020203" pitchFamily="34" charset="0"/>
              </a:rPr>
              <a:t>3 million US dollars to 5 million </a:t>
            </a:r>
            <a:r>
              <a:rPr lang="en-US" altLang="ru-RU" b="1" dirty="0">
                <a:solidFill>
                  <a:schemeClr val="bg1"/>
                </a:solidFill>
                <a:latin typeface="Segoe UI Semilight" panose="020B0402040204020203" pitchFamily="34" charset="0"/>
                <a:cs typeface="Segoe UI Semilight" panose="020B0402040204020203" pitchFamily="34" charset="0"/>
              </a:rPr>
              <a:t>US dollars</a:t>
            </a:r>
            <a:endParaRPr lang="ru-RU" b="1" dirty="0">
              <a:solidFill>
                <a:schemeClr val="bg1"/>
              </a:solidFill>
            </a:endParaRPr>
          </a:p>
        </p:txBody>
      </p:sp>
      <p:sp>
        <p:nvSpPr>
          <p:cNvPr id="8" name="Нашивка 7"/>
          <p:cNvSpPr/>
          <p:nvPr/>
        </p:nvSpPr>
        <p:spPr>
          <a:xfrm>
            <a:off x="4889500" y="1752600"/>
            <a:ext cx="1206500" cy="1193800"/>
          </a:xfrm>
          <a:prstGeom prst="chevron">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schemeClr val="tx1"/>
              </a:solidFill>
            </a:endParaRPr>
          </a:p>
        </p:txBody>
      </p:sp>
      <p:sp>
        <p:nvSpPr>
          <p:cNvPr id="9" name="Нашивка 8"/>
          <p:cNvSpPr/>
          <p:nvPr/>
        </p:nvSpPr>
        <p:spPr>
          <a:xfrm>
            <a:off x="5765800" y="1752600"/>
            <a:ext cx="1206500" cy="1193800"/>
          </a:xfrm>
          <a:prstGeom prst="chevron">
            <a:avLst/>
          </a:prstGeom>
          <a:solidFill>
            <a:srgbClr val="0029A3"/>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ru-RU">
              <a:solidFill>
                <a:schemeClr val="tx1"/>
              </a:solidFill>
            </a:endParaRPr>
          </a:p>
        </p:txBody>
      </p:sp>
      <p:sp>
        <p:nvSpPr>
          <p:cNvPr id="10" name="Блок-схема: типовой процесс 9"/>
          <p:cNvSpPr/>
          <p:nvPr/>
        </p:nvSpPr>
        <p:spPr>
          <a:xfrm>
            <a:off x="7239000" y="1752600"/>
            <a:ext cx="4267200" cy="1193800"/>
          </a:xfrm>
          <a:prstGeom prst="flowChartPredefinedProcess">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800" b="1" dirty="0" smtClean="0">
                <a:solidFill>
                  <a:schemeClr val="bg1"/>
                </a:solidFill>
                <a:latin typeface="Segoe UI Semilight" panose="020B0402040204020203" pitchFamily="34" charset="0"/>
                <a:cs typeface="Segoe UI Semilight" panose="020B0402040204020203" pitchFamily="34" charset="0"/>
              </a:rPr>
              <a:t>5 </a:t>
            </a:r>
            <a:r>
              <a:rPr lang="en-US" altLang="ru-RU" sz="2800" b="1" dirty="0">
                <a:solidFill>
                  <a:schemeClr val="bg1"/>
                </a:solidFill>
                <a:latin typeface="Segoe UI Semilight" panose="020B0402040204020203" pitchFamily="34" charset="0"/>
                <a:cs typeface="Segoe UI Semilight" panose="020B0402040204020203" pitchFamily="34" charset="0"/>
              </a:rPr>
              <a:t>years</a:t>
            </a:r>
            <a:endParaRPr lang="ru-RU" sz="2800" b="1" dirty="0">
              <a:solidFill>
                <a:schemeClr val="bg1"/>
              </a:solidFill>
            </a:endParaRPr>
          </a:p>
        </p:txBody>
      </p:sp>
      <p:sp>
        <p:nvSpPr>
          <p:cNvPr id="11" name="Пятиугольник 10"/>
          <p:cNvSpPr/>
          <p:nvPr/>
        </p:nvSpPr>
        <p:spPr>
          <a:xfrm>
            <a:off x="1066800" y="3266619"/>
            <a:ext cx="4165600" cy="1193800"/>
          </a:xfrm>
          <a:prstGeom prst="homePlat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ru-RU" b="1" dirty="0">
                <a:solidFill>
                  <a:schemeClr val="bg1"/>
                </a:solidFill>
                <a:latin typeface="Segoe UI Semilight" panose="020B0402040204020203" pitchFamily="34" charset="0"/>
                <a:cs typeface="Segoe UI Semilight" panose="020B0402040204020203" pitchFamily="34" charset="0"/>
              </a:rPr>
              <a:t>from </a:t>
            </a:r>
            <a:r>
              <a:rPr lang="en-US" altLang="ru-RU" b="1" dirty="0">
                <a:solidFill>
                  <a:srgbClr val="FFFF00"/>
                </a:solidFill>
                <a:latin typeface="Segoe UI Semilight" panose="020B0402040204020203" pitchFamily="34" charset="0"/>
                <a:cs typeface="Segoe UI Semilight" panose="020B0402040204020203" pitchFamily="34" charset="0"/>
              </a:rPr>
              <a:t>5 million US dollars to 10 million </a:t>
            </a:r>
            <a:r>
              <a:rPr lang="en-US" altLang="ru-RU" b="1" dirty="0" smtClean="0">
                <a:solidFill>
                  <a:schemeClr val="bg1"/>
                </a:solidFill>
                <a:latin typeface="Segoe UI Semilight" panose="020B0402040204020203" pitchFamily="34" charset="0"/>
                <a:cs typeface="Segoe UI Semilight" panose="020B0402040204020203" pitchFamily="34" charset="0"/>
              </a:rPr>
              <a:t>US dollars</a:t>
            </a:r>
            <a:endParaRPr lang="ru-RU" b="1" dirty="0">
              <a:solidFill>
                <a:srgbClr val="FFFF00"/>
              </a:solidFill>
            </a:endParaRPr>
          </a:p>
        </p:txBody>
      </p:sp>
      <p:sp>
        <p:nvSpPr>
          <p:cNvPr id="12" name="Нашивка 11"/>
          <p:cNvSpPr/>
          <p:nvPr/>
        </p:nvSpPr>
        <p:spPr>
          <a:xfrm>
            <a:off x="4889500" y="3266619"/>
            <a:ext cx="1206500" cy="1193800"/>
          </a:xfrm>
          <a:prstGeom prst="chevron">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schemeClr val="tx1"/>
              </a:solidFill>
            </a:endParaRPr>
          </a:p>
        </p:txBody>
      </p:sp>
      <p:sp>
        <p:nvSpPr>
          <p:cNvPr id="13" name="Нашивка 12"/>
          <p:cNvSpPr/>
          <p:nvPr/>
        </p:nvSpPr>
        <p:spPr>
          <a:xfrm>
            <a:off x="5765800" y="3266619"/>
            <a:ext cx="1206500" cy="1193800"/>
          </a:xfrm>
          <a:prstGeom prst="chevron">
            <a:avLst/>
          </a:prstGeom>
          <a:solidFill>
            <a:srgbClr val="0029A3"/>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ru-RU">
              <a:solidFill>
                <a:schemeClr val="tx1"/>
              </a:solidFill>
            </a:endParaRPr>
          </a:p>
        </p:txBody>
      </p:sp>
      <p:sp>
        <p:nvSpPr>
          <p:cNvPr id="14" name="Блок-схема: типовой процесс 13"/>
          <p:cNvSpPr/>
          <p:nvPr/>
        </p:nvSpPr>
        <p:spPr>
          <a:xfrm>
            <a:off x="7239000" y="3266619"/>
            <a:ext cx="4267200" cy="1193800"/>
          </a:xfrm>
          <a:prstGeom prst="flowChartPredefinedProcess">
            <a:avLst/>
          </a:prstGeom>
          <a:solidFill>
            <a:srgbClr val="0028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800" b="1" dirty="0" smtClean="0">
                <a:solidFill>
                  <a:schemeClr val="bg1"/>
                </a:solidFill>
                <a:latin typeface="Segoe UI Semilight" panose="020B0402040204020203" pitchFamily="34" charset="0"/>
                <a:cs typeface="Segoe UI Semilight" panose="020B0402040204020203" pitchFamily="34" charset="0"/>
              </a:rPr>
              <a:t>7 </a:t>
            </a:r>
            <a:r>
              <a:rPr lang="en-US" altLang="ru-RU" sz="2800" b="1" dirty="0">
                <a:solidFill>
                  <a:schemeClr val="bg1"/>
                </a:solidFill>
                <a:latin typeface="Segoe UI Semilight" panose="020B0402040204020203" pitchFamily="34" charset="0"/>
                <a:cs typeface="Segoe UI Semilight" panose="020B0402040204020203" pitchFamily="34" charset="0"/>
              </a:rPr>
              <a:t>years</a:t>
            </a:r>
            <a:endParaRPr lang="ru-RU" sz="2800" b="1" dirty="0">
              <a:solidFill>
                <a:schemeClr val="bg1"/>
              </a:solidFill>
            </a:endParaRPr>
          </a:p>
        </p:txBody>
      </p:sp>
      <p:sp>
        <p:nvSpPr>
          <p:cNvPr id="18" name="Пятиугольник 17"/>
          <p:cNvSpPr/>
          <p:nvPr/>
        </p:nvSpPr>
        <p:spPr>
          <a:xfrm>
            <a:off x="1047750" y="4828719"/>
            <a:ext cx="4165600" cy="1193800"/>
          </a:xfrm>
          <a:prstGeom prst="homePlat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ru-RU" b="1" dirty="0">
                <a:solidFill>
                  <a:schemeClr val="bg1"/>
                </a:solidFill>
                <a:latin typeface="Segoe UI Semilight" panose="020B0402040204020203" pitchFamily="34" charset="0"/>
                <a:cs typeface="Segoe UI Semilight" panose="020B0402040204020203" pitchFamily="34" charset="0"/>
              </a:rPr>
              <a:t>from</a:t>
            </a:r>
            <a:r>
              <a:rPr lang="en-US" altLang="ru-RU" dirty="0">
                <a:solidFill>
                  <a:schemeClr val="accent5">
                    <a:lumMod val="50000"/>
                  </a:schemeClr>
                </a:solidFill>
                <a:latin typeface="Segoe UI Semilight" panose="020B0402040204020203" pitchFamily="34" charset="0"/>
                <a:cs typeface="Segoe UI Semilight" panose="020B0402040204020203" pitchFamily="34" charset="0"/>
              </a:rPr>
              <a:t> </a:t>
            </a:r>
            <a:r>
              <a:rPr lang="en-US" altLang="ru-RU" b="1" dirty="0">
                <a:solidFill>
                  <a:srgbClr val="FFFF00"/>
                </a:solidFill>
                <a:latin typeface="Segoe UI Semilight" panose="020B0402040204020203" pitchFamily="34" charset="0"/>
                <a:cs typeface="Segoe UI Semilight" panose="020B0402040204020203" pitchFamily="34" charset="0"/>
              </a:rPr>
              <a:t>10 million </a:t>
            </a:r>
            <a:r>
              <a:rPr lang="en-US" altLang="ru-RU" b="1" dirty="0">
                <a:solidFill>
                  <a:schemeClr val="bg1"/>
                </a:solidFill>
                <a:latin typeface="Segoe UI Semilight" panose="020B0402040204020203" pitchFamily="34" charset="0"/>
                <a:cs typeface="Segoe UI Semilight" panose="020B0402040204020203" pitchFamily="34" charset="0"/>
              </a:rPr>
              <a:t>US dollars and more</a:t>
            </a:r>
            <a:endParaRPr lang="ru-RU" b="1" dirty="0">
              <a:solidFill>
                <a:schemeClr val="bg1"/>
              </a:solidFill>
              <a:latin typeface="Segoe UI Semilight" panose="020B0402040204020203" pitchFamily="34" charset="0"/>
              <a:cs typeface="Segoe UI Semilight" panose="020B0402040204020203" pitchFamily="34" charset="0"/>
            </a:endParaRPr>
          </a:p>
        </p:txBody>
      </p:sp>
      <p:sp>
        <p:nvSpPr>
          <p:cNvPr id="19" name="Нашивка 18"/>
          <p:cNvSpPr/>
          <p:nvPr/>
        </p:nvSpPr>
        <p:spPr>
          <a:xfrm>
            <a:off x="4870450" y="4828719"/>
            <a:ext cx="1206500" cy="1193800"/>
          </a:xfrm>
          <a:prstGeom prst="chevron">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solidFill>
                <a:schemeClr val="tx1"/>
              </a:solidFill>
            </a:endParaRPr>
          </a:p>
        </p:txBody>
      </p:sp>
      <p:sp>
        <p:nvSpPr>
          <p:cNvPr id="20" name="Нашивка 19"/>
          <p:cNvSpPr/>
          <p:nvPr/>
        </p:nvSpPr>
        <p:spPr>
          <a:xfrm>
            <a:off x="5746750" y="4828719"/>
            <a:ext cx="1206500" cy="1193800"/>
          </a:xfrm>
          <a:prstGeom prst="chevron">
            <a:avLst/>
          </a:prstGeom>
          <a:solidFill>
            <a:srgbClr val="0029A3"/>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ru-RU">
              <a:solidFill>
                <a:schemeClr val="tx1"/>
              </a:solidFill>
            </a:endParaRPr>
          </a:p>
        </p:txBody>
      </p:sp>
      <p:sp>
        <p:nvSpPr>
          <p:cNvPr id="21" name="Блок-схема: типовой процесс 20"/>
          <p:cNvSpPr/>
          <p:nvPr/>
        </p:nvSpPr>
        <p:spPr>
          <a:xfrm>
            <a:off x="7219950" y="4828719"/>
            <a:ext cx="4267200" cy="1193800"/>
          </a:xfrm>
          <a:prstGeom prst="flowChartPredefinedProcess">
            <a:avLst/>
          </a:prstGeom>
          <a:solidFill>
            <a:schemeClr val="accent2">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2800" b="1" dirty="0" smtClean="0">
                <a:solidFill>
                  <a:schemeClr val="bg1"/>
                </a:solidFill>
                <a:latin typeface="Segoe UI Semilight" panose="020B0402040204020203" pitchFamily="34" charset="0"/>
                <a:cs typeface="Segoe UI Semilight" panose="020B0402040204020203" pitchFamily="34" charset="0"/>
              </a:rPr>
              <a:t>10 </a:t>
            </a:r>
            <a:r>
              <a:rPr lang="en-US" altLang="ru-RU" sz="2800" b="1" dirty="0">
                <a:solidFill>
                  <a:schemeClr val="bg1"/>
                </a:solidFill>
                <a:latin typeface="Segoe UI Semilight" panose="020B0402040204020203" pitchFamily="34" charset="0"/>
                <a:cs typeface="Segoe UI Semilight" panose="020B0402040204020203" pitchFamily="34" charset="0"/>
              </a:rPr>
              <a:t>years</a:t>
            </a:r>
            <a:endParaRPr lang="ru-RU" sz="2800" b="1" dirty="0">
              <a:solidFill>
                <a:schemeClr val="bg1"/>
              </a:solidFill>
            </a:endParaRPr>
          </a:p>
        </p:txBody>
      </p:sp>
      <p:sp>
        <p:nvSpPr>
          <p:cNvPr id="15" name="Блок-схема: типовой процесс 14"/>
          <p:cNvSpPr/>
          <p:nvPr/>
        </p:nvSpPr>
        <p:spPr>
          <a:xfrm>
            <a:off x="7239000" y="5680978"/>
            <a:ext cx="4248150" cy="1177022"/>
          </a:xfrm>
          <a:prstGeom prst="flowChartPredefinedProcess">
            <a:avLst/>
          </a:prstGeom>
          <a:solidFill>
            <a:schemeClr val="accent2">
              <a:lumMod val="50000"/>
            </a:schemeClr>
          </a:solidFill>
          <a:ln w="1905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ru-RU" sz="1400" i="1" dirty="0">
                <a:solidFill>
                  <a:schemeClr val="bg1"/>
                </a:solidFill>
                <a:latin typeface="Segoe UI Semilight" panose="020B0402040204020203" pitchFamily="34" charset="0"/>
                <a:cs typeface="Segoe UI Semilight" panose="020B0402040204020203" pitchFamily="34" charset="0"/>
              </a:rPr>
              <a:t>with the application for the next 5 years </a:t>
            </a:r>
            <a:r>
              <a:rPr lang="en-US" altLang="ru-RU" sz="1400" i="1" dirty="0" smtClean="0">
                <a:solidFill>
                  <a:schemeClr val="bg1"/>
                </a:solidFill>
                <a:latin typeface="Segoe UI Semilight" panose="020B0402040204020203" pitchFamily="34" charset="0"/>
                <a:cs typeface="Segoe UI Semilight" panose="020B0402040204020203" pitchFamily="34" charset="0"/>
              </a:rPr>
              <a:t>on </a:t>
            </a:r>
            <a:r>
              <a:rPr lang="en-US" altLang="ru-RU" sz="1400" i="1" dirty="0">
                <a:solidFill>
                  <a:schemeClr val="bg1"/>
                </a:solidFill>
                <a:latin typeface="Segoe UI Semilight" panose="020B0402040204020203" pitchFamily="34" charset="0"/>
                <a:cs typeface="Segoe UI Semilight" panose="020B0402040204020203" pitchFamily="34" charset="0"/>
              </a:rPr>
              <a:t>the income tax rate and a single tax payment of 50 percent below the current rates.</a:t>
            </a:r>
            <a:endParaRPr lang="ru-RU" sz="1400" i="1" dirty="0">
              <a:solidFill>
                <a:schemeClr val="bg1"/>
              </a:solidFill>
            </a:endParaRPr>
          </a:p>
        </p:txBody>
      </p:sp>
    </p:spTree>
    <p:extLst>
      <p:ext uri="{BB962C8B-B14F-4D97-AF65-F5344CB8AC3E}">
        <p14:creationId xmlns:p14="http://schemas.microsoft.com/office/powerpoint/2010/main" val="33559298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253647" y="413507"/>
            <a:ext cx="10100153" cy="33590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just">
              <a:lnSpc>
                <a:spcPct val="150000"/>
              </a:lnSpc>
              <a:defRPr/>
            </a:pPr>
            <a:r>
              <a:rPr lang="en-US" sz="2400" dirty="0">
                <a:solidFill>
                  <a:schemeClr val="accent5">
                    <a:lumMod val="75000"/>
                  </a:schemeClr>
                </a:solidFill>
              </a:rPr>
              <a:t>To ensure intensive development of tourism, effective use of tourist potential and strengthening of entrepreneurial activity in Uzbekistan, legal entities are exempted for a period of 5 years from the payment of profit tax, land tax and property tax, as well as a single tax payment, when they put into operation hotels and motels level of not less than 4 stars and certified in accordance with the established procedure.</a:t>
            </a:r>
          </a:p>
        </p:txBody>
      </p:sp>
      <p:sp>
        <p:nvSpPr>
          <p:cNvPr id="2" name="Номер слайда 1"/>
          <p:cNvSpPr>
            <a:spLocks noGrp="1"/>
          </p:cNvSpPr>
          <p:nvPr>
            <p:ph type="sldNum" sz="quarter" idx="12"/>
          </p:nvPr>
        </p:nvSpPr>
        <p:spPr>
          <a:xfrm>
            <a:off x="9289573" y="6404865"/>
            <a:ext cx="2743200" cy="365125"/>
          </a:xfrm>
        </p:spPr>
        <p:txBody>
          <a:bodyPr/>
          <a:lstStyle/>
          <a:p>
            <a:fld id="{8D159AE0-733C-4325-9E07-52D1AED86AD8}" type="slidenum">
              <a:rPr lang="ru-RU" smtClean="0"/>
              <a:t>16</a:t>
            </a:fld>
            <a:endParaRPr lang="ru-RU"/>
          </a:p>
        </p:txBody>
      </p:sp>
      <p:pic>
        <p:nvPicPr>
          <p:cNvPr id="10" name="Picture 8" descr="3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3716" y="4484705"/>
            <a:ext cx="2608262" cy="2056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p:cNvPicPr>
            <a:picLocks noChangeAspect="1" noChangeArrowheads="1"/>
          </p:cNvPicPr>
          <p:nvPr/>
        </p:nvPicPr>
        <p:blipFill>
          <a:blip r:embed="rId3"/>
          <a:srcRect/>
          <a:stretch>
            <a:fillRect/>
          </a:stretch>
        </p:blipFill>
        <p:spPr bwMode="auto">
          <a:xfrm>
            <a:off x="1246820" y="4475193"/>
            <a:ext cx="3089859" cy="2036731"/>
          </a:xfrm>
          <a:prstGeom prst="rect">
            <a:avLst/>
          </a:prstGeom>
          <a:ln>
            <a:noFill/>
          </a:ln>
          <a:effectLst>
            <a:outerShdw blurRad="292100" dist="139700" dir="2700000" algn="tl" rotWithShape="0">
              <a:srgbClr val="333333">
                <a:alpha val="65000"/>
              </a:srgbClr>
            </a:outerShdw>
          </a:effectLst>
        </p:spPr>
      </p:pic>
      <p:pic>
        <p:nvPicPr>
          <p:cNvPr id="15" name="Picture 23" descr="Fermer Otax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91150" y="4475193"/>
            <a:ext cx="2958095" cy="207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273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79982 -0.3448 L -4.16667E-6 -2.57782E-6 " pathEditMode="relative" rAng="0" ptsTypes="AA">
                                      <p:cBhvr>
                                        <p:cTn id="6" dur="2000" fill="hold"/>
                                        <p:tgtEl>
                                          <p:spTgt spid="15"/>
                                        </p:tgtEl>
                                        <p:attrNameLst>
                                          <p:attrName>ppt_x</p:attrName>
                                          <p:attrName>ppt_y</p:attrName>
                                        </p:attrNameLst>
                                      </p:cBhvr>
                                      <p:rCtr x="39983" y="17229"/>
                                    </p:animMotion>
                                  </p:childTnLst>
                                </p:cTn>
                              </p:par>
                              <p:par>
                                <p:cTn id="7" presetID="0" presetClass="path" presetSubtype="0" accel="50000" decel="50000" fill="hold" nodeType="withEffect">
                                  <p:stCondLst>
                                    <p:cond delay="0"/>
                                  </p:stCondLst>
                                  <p:childTnLst>
                                    <p:animMotion origin="layout" path="M -0.40139 0.06817 L 2.77778E-6 1.24068E-6 " pathEditMode="relative" rAng="0" ptsTypes="AA">
                                      <p:cBhvr>
                                        <p:cTn id="8" dur="2000" fill="hold"/>
                                        <p:tgtEl>
                                          <p:spTgt spid="14"/>
                                        </p:tgtEl>
                                        <p:attrNameLst>
                                          <p:attrName>ppt_x</p:attrName>
                                          <p:attrName>ppt_y</p:attrName>
                                        </p:attrNameLst>
                                      </p:cBhvr>
                                      <p:rCtr x="20069" y="-3420"/>
                                    </p:animMotion>
                                  </p:childTnLst>
                                </p:cTn>
                              </p:par>
                              <p:par>
                                <p:cTn id="9" presetID="0" presetClass="path" presetSubtype="0" accel="50000" decel="50000" fill="hold" nodeType="withEffect">
                                  <p:stCondLst>
                                    <p:cond delay="0"/>
                                  </p:stCondLst>
                                  <p:childTnLst>
                                    <p:animMotion origin="layout" path="M -0.82361 0.15234 L -3.05556E-6 2.29724E-6 " pathEditMode="relative" rAng="0" ptsTypes="AA">
                                      <p:cBhvr>
                                        <p:cTn id="10" dur="2000" fill="hold"/>
                                        <p:tgtEl>
                                          <p:spTgt spid="10"/>
                                        </p:tgtEl>
                                        <p:attrNameLst>
                                          <p:attrName>ppt_x</p:attrName>
                                          <p:attrName>ppt_y</p:attrName>
                                        </p:attrNameLst>
                                      </p:cBhvr>
                                      <p:rCtr x="41181" y="-76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9229" y="4145428"/>
            <a:ext cx="6722771" cy="2750968"/>
          </a:xfrm>
          <a:prstGeom prst="rect">
            <a:avLst/>
          </a:prstGeom>
          <a:ln>
            <a:noFill/>
          </a:ln>
          <a:effectLst>
            <a:softEdge rad="112500"/>
          </a:effectLst>
        </p:spPr>
      </p:pic>
      <p:pic>
        <p:nvPicPr>
          <p:cNvPr id="4" name="Рисунок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7300" y="1"/>
            <a:ext cx="5635638" cy="4245514"/>
          </a:xfrm>
          <a:prstGeom prst="rect">
            <a:avLst/>
          </a:prstGeom>
        </p:spPr>
      </p:pic>
      <p:sp>
        <p:nvSpPr>
          <p:cNvPr id="47" name="Прямоугольник 2"/>
          <p:cNvSpPr>
            <a:spLocks noChangeArrowheads="1"/>
          </p:cNvSpPr>
          <p:nvPr/>
        </p:nvSpPr>
        <p:spPr bwMode="auto">
          <a:xfrm>
            <a:off x="-1602" y="551604"/>
            <a:ext cx="588024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200000"/>
              </a:lnSpc>
              <a:spcBef>
                <a:spcPct val="0"/>
              </a:spcBef>
              <a:buFontTx/>
              <a:buNone/>
            </a:pP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Utilizing tax incentives granted to enterprises with foreign investment helps to save about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$ 700 million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annually</a:t>
            </a: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 </a:t>
            </a:r>
            <a:endParaRPr lang="ru-RU" altLang="ru-RU" sz="500" dirty="0">
              <a:solidFill>
                <a:schemeClr val="accent5">
                  <a:lumMod val="50000"/>
                </a:schemeClr>
              </a:solidFill>
              <a:latin typeface="Segoe UI Semilight" panose="020B0402040204020203" pitchFamily="34" charset="0"/>
              <a:cs typeface="Segoe UI Semilight" panose="020B0402040204020203" pitchFamily="34" charset="0"/>
            </a:endParaRPr>
          </a:p>
          <a:p>
            <a:pPr algn="ctr" eaLnBrk="1" hangingPunct="1">
              <a:lnSpc>
                <a:spcPct val="200000"/>
              </a:lnSpc>
              <a:spcBef>
                <a:spcPct val="0"/>
              </a:spcBef>
              <a:buFontTx/>
              <a:buNone/>
            </a:pP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Through the use of tax incentives a certain </a:t>
            </a: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company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can save </a:t>
            </a: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about </a:t>
            </a:r>
            <a:b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br>
            <a:r>
              <a:rPr lang="en-US" altLang="ru-RU" sz="2400" b="1" dirty="0" smtClean="0">
                <a:solidFill>
                  <a:schemeClr val="accent5">
                    <a:lumMod val="50000"/>
                  </a:schemeClr>
                </a:solidFill>
                <a:latin typeface="Segoe UI Semilight" panose="020B0402040204020203" pitchFamily="34" charset="0"/>
                <a:cs typeface="Segoe UI Semilight" panose="020B0402040204020203" pitchFamily="34" charset="0"/>
              </a:rPr>
              <a:t>$</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1 million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on average per year. </a:t>
            </a:r>
            <a:endParaRPr lang="ru-RU" altLang="ru-RU" sz="2400" dirty="0">
              <a:solidFill>
                <a:schemeClr val="accent5">
                  <a:lumMod val="50000"/>
                </a:schemeClr>
              </a:solidFill>
              <a:latin typeface="Segoe UI Semilight" panose="020B0402040204020203" pitchFamily="34" charset="0"/>
              <a:cs typeface="Segoe UI Semilight" panose="020B0402040204020203" pitchFamily="34" charset="0"/>
            </a:endParaRPr>
          </a:p>
        </p:txBody>
      </p:sp>
      <p:sp>
        <p:nvSpPr>
          <p:cNvPr id="2" name="Номер слайда 1"/>
          <p:cNvSpPr>
            <a:spLocks noGrp="1"/>
          </p:cNvSpPr>
          <p:nvPr>
            <p:ph type="sldNum" sz="quarter" idx="12"/>
          </p:nvPr>
        </p:nvSpPr>
        <p:spPr/>
        <p:txBody>
          <a:bodyPr/>
          <a:lstStyle/>
          <a:p>
            <a:fld id="{8D159AE0-733C-4325-9E07-52D1AED86AD8}" type="slidenum">
              <a:rPr lang="ru-RU" smtClean="0"/>
              <a:t>17</a:t>
            </a:fld>
            <a:endParaRPr lang="ru-RU"/>
          </a:p>
        </p:txBody>
      </p:sp>
    </p:spTree>
    <p:extLst>
      <p:ext uri="{BB962C8B-B14F-4D97-AF65-F5344CB8AC3E}">
        <p14:creationId xmlns:p14="http://schemas.microsoft.com/office/powerpoint/2010/main" val="126754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088" y="411037"/>
            <a:ext cx="8293100" cy="6001643"/>
          </a:xfrm>
          <a:prstGeom prst="rect">
            <a:avLst/>
          </a:prstGeom>
        </p:spPr>
        <p:txBody>
          <a:bodyPr wrap="square">
            <a:spAutoFit/>
          </a:bodyPr>
          <a:lstStyle/>
          <a:p>
            <a:pPr algn="just">
              <a:lnSpc>
                <a:spcPct val="20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Along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with benefits, Uzbekistan established clear mechanism of tax audit over business activities which is carried out only by a Decision of the Republican Council for the Coordination of Regulating Authorities.</a:t>
            </a:r>
          </a:p>
          <a:p>
            <a:pPr algn="just">
              <a:lnSpc>
                <a:spcPct val="20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As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a result of measures taken over the last 10 years the number of tax audits has been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decreased by almost 2,5 times.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Today tax audits cover about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1 percent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of the total number of business entities.</a:t>
            </a:r>
          </a:p>
        </p:txBody>
      </p:sp>
      <p:pic>
        <p:nvPicPr>
          <p:cNvPr id="4" name="Рисунок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44945">
            <a:off x="9272706" y="1698625"/>
            <a:ext cx="2916119" cy="2708275"/>
          </a:xfrm>
          <a:prstGeom prst="rect">
            <a:avLst/>
          </a:prstGeom>
        </p:spPr>
      </p:pic>
      <p:sp>
        <p:nvSpPr>
          <p:cNvPr id="3" name="Номер слайда 2"/>
          <p:cNvSpPr>
            <a:spLocks noGrp="1"/>
          </p:cNvSpPr>
          <p:nvPr>
            <p:ph type="sldNum" sz="quarter" idx="12"/>
          </p:nvPr>
        </p:nvSpPr>
        <p:spPr/>
        <p:txBody>
          <a:bodyPr/>
          <a:lstStyle/>
          <a:p>
            <a:fld id="{8D159AE0-733C-4325-9E07-52D1AED86AD8}" type="slidenum">
              <a:rPr lang="ru-RU" smtClean="0"/>
              <a:t>18</a:t>
            </a:fld>
            <a:endParaRPr lang="ru-RU"/>
          </a:p>
        </p:txBody>
      </p:sp>
    </p:spTree>
    <p:extLst>
      <p:ext uri="{BB962C8B-B14F-4D97-AF65-F5344CB8AC3E}">
        <p14:creationId xmlns:p14="http://schemas.microsoft.com/office/powerpoint/2010/main" val="651610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10" y="4495587"/>
            <a:ext cx="4857812" cy="2316803"/>
          </a:xfrm>
          <a:prstGeom prst="rect">
            <a:avLst/>
          </a:prstGeom>
          <a:ln>
            <a:noFill/>
          </a:ln>
          <a:effectLst>
            <a:softEdge rad="112500"/>
          </a:effectLst>
        </p:spPr>
      </p:pic>
      <p:pic>
        <p:nvPicPr>
          <p:cNvPr id="8" name="Рисунок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88" y="4237939"/>
            <a:ext cx="2857500" cy="2857500"/>
          </a:xfrm>
          <a:prstGeom prst="rect">
            <a:avLst/>
          </a:prstGeom>
        </p:spPr>
      </p:pic>
      <p:pic>
        <p:nvPicPr>
          <p:cNvPr id="9" name="Рисунок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08863" y="4012112"/>
            <a:ext cx="2851078" cy="2851078"/>
          </a:xfrm>
          <a:prstGeom prst="rect">
            <a:avLst/>
          </a:prstGeom>
        </p:spPr>
      </p:pic>
      <p:sp>
        <p:nvSpPr>
          <p:cNvPr id="47" name="Прямоугольник 46"/>
          <p:cNvSpPr/>
          <p:nvPr/>
        </p:nvSpPr>
        <p:spPr>
          <a:xfrm>
            <a:off x="213972" y="556047"/>
            <a:ext cx="11745969" cy="2939266"/>
          </a:xfrm>
          <a:prstGeom prst="rect">
            <a:avLst/>
          </a:prstGeom>
        </p:spPr>
        <p:txBody>
          <a:bodyPr wrap="square">
            <a:spAutoFit/>
          </a:bodyPr>
          <a:lstStyle/>
          <a:p>
            <a:pPr algn="just">
              <a:lnSpc>
                <a:spcPct val="150000"/>
              </a:lnSpc>
              <a:spcBef>
                <a:spcPct val="0"/>
              </a:spcBef>
              <a:spcAft>
                <a:spcPts val="600"/>
              </a:spcAft>
            </a:pPr>
            <a:r>
              <a:rPr lang="en-US" altLang="ru-RU" sz="2000" b="1" dirty="0" smtClean="0">
                <a:solidFill>
                  <a:schemeClr val="accent5">
                    <a:lumMod val="50000"/>
                  </a:schemeClr>
                </a:solidFill>
                <a:latin typeface="Segoe UI Semilight" panose="020B0402040204020203" pitchFamily="34" charset="0"/>
                <a:cs typeface="Segoe UI Semilight" panose="020B0402040204020203" pitchFamily="34" charset="0"/>
              </a:rPr>
              <a:t>Since </a:t>
            </a:r>
            <a:r>
              <a:rPr lang="en-US" altLang="ru-RU" sz="2000" b="1" dirty="0">
                <a:solidFill>
                  <a:schemeClr val="accent5">
                    <a:lumMod val="50000"/>
                  </a:schemeClr>
                </a:solidFill>
                <a:latin typeface="Segoe UI Semilight" panose="020B0402040204020203" pitchFamily="34" charset="0"/>
                <a:cs typeface="Segoe UI Semilight" panose="020B0402040204020203" pitchFamily="34" charset="0"/>
              </a:rPr>
              <a:t>June 1, 2014 sanctions for the business entities according violations of the regulatory acts are not applied if those acts were not placed in official websites of related authorities.</a:t>
            </a:r>
          </a:p>
          <a:p>
            <a:pPr algn="just">
              <a:lnSpc>
                <a:spcPct val="150000"/>
              </a:lnSpc>
              <a:spcBef>
                <a:spcPct val="0"/>
              </a:spcBef>
              <a:spcAft>
                <a:spcPts val="600"/>
              </a:spcAft>
            </a:pPr>
            <a:r>
              <a:rPr lang="en-US" altLang="ru-RU" sz="2000" dirty="0">
                <a:solidFill>
                  <a:schemeClr val="accent5">
                    <a:lumMod val="50000"/>
                  </a:schemeClr>
                </a:solidFill>
                <a:latin typeface="Segoe UI Semilight" panose="020B0402040204020203" pitchFamily="34" charset="0"/>
                <a:cs typeface="Segoe UI Semilight" panose="020B0402040204020203" pitchFamily="34" charset="0"/>
              </a:rPr>
              <a:t>From 1 January 2017 canceled all kinds of unscheduled inspections of business entities except tax examinations in due to liquidation of the legal entity, as well as carried out exclusively by a decision of the National Council on the coordination of the regulatory authorities short-term tax examinations on the basis of appeals of individuals and legal entities on the facts of violations of the law</a:t>
            </a:r>
            <a:r>
              <a:rPr lang="ru-RU" altLang="ru-RU" sz="2000" dirty="0">
                <a:solidFill>
                  <a:schemeClr val="accent5">
                    <a:lumMod val="50000"/>
                  </a:schemeClr>
                </a:solidFill>
                <a:latin typeface="Segoe UI Semilight" panose="020B0402040204020203" pitchFamily="34" charset="0"/>
                <a:cs typeface="Segoe UI Semilight" panose="020B0402040204020203" pitchFamily="34" charset="0"/>
              </a:rPr>
              <a:t>;</a:t>
            </a:r>
          </a:p>
        </p:txBody>
      </p:sp>
      <p:sp>
        <p:nvSpPr>
          <p:cNvPr id="2" name="Номер слайда 1"/>
          <p:cNvSpPr>
            <a:spLocks noGrp="1"/>
          </p:cNvSpPr>
          <p:nvPr>
            <p:ph type="sldNum" sz="quarter" idx="12"/>
          </p:nvPr>
        </p:nvSpPr>
        <p:spPr/>
        <p:txBody>
          <a:bodyPr/>
          <a:lstStyle/>
          <a:p>
            <a:fld id="{8D159AE0-733C-4325-9E07-52D1AED86AD8}" type="slidenum">
              <a:rPr lang="ru-RU" smtClean="0"/>
              <a:t>19</a:t>
            </a:fld>
            <a:endParaRPr lang="ru-RU"/>
          </a:p>
        </p:txBody>
      </p:sp>
    </p:spTree>
    <p:extLst>
      <p:ext uri="{BB962C8B-B14F-4D97-AF65-F5344CB8AC3E}">
        <p14:creationId xmlns:p14="http://schemas.microsoft.com/office/powerpoint/2010/main" val="747417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a:t>
            </a:fld>
            <a:endParaRPr lang="ru-RU"/>
          </a:p>
        </p:txBody>
      </p:sp>
    </p:spTree>
    <p:extLst>
      <p:ext uri="{BB962C8B-B14F-4D97-AF65-F5344CB8AC3E}">
        <p14:creationId xmlns:p14="http://schemas.microsoft.com/office/powerpoint/2010/main" val="708015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0200" y="1089564"/>
            <a:ext cx="11239500" cy="3970318"/>
          </a:xfrm>
          <a:prstGeom prst="rect">
            <a:avLst/>
          </a:prstGeom>
        </p:spPr>
        <p:txBody>
          <a:bodyPr wrap="square">
            <a:spAutoFit/>
          </a:bodyPr>
          <a:lstStyle/>
          <a:p>
            <a:pPr algn="just">
              <a:lnSpc>
                <a:spcPct val="15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Abolished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all kinds of counter tax examinations of the legal entities, including by criminal case’s;</a:t>
            </a:r>
          </a:p>
          <a:p>
            <a:pPr algn="just">
              <a:lnSpc>
                <a:spcPct val="150000"/>
              </a:lnSpc>
              <a:spcBef>
                <a:spcPct val="0"/>
              </a:spcBef>
            </a:pP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newly established production enterprises with foreign investments granted the right to use in the next five years taxes and other obligatory payments (except for the resource and customs duties) in force on the date of their state </a:t>
            </a: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registration;</a:t>
            </a:r>
            <a:endParaRPr lang="en-US" altLang="ru-RU" sz="2400" dirty="0">
              <a:solidFill>
                <a:schemeClr val="accent5">
                  <a:lumMod val="50000"/>
                </a:schemeClr>
              </a:solidFill>
              <a:latin typeface="Segoe UI Semilight" panose="020B0402040204020203" pitchFamily="34" charset="0"/>
              <a:cs typeface="Segoe UI Semilight" panose="020B0402040204020203" pitchFamily="34" charset="0"/>
            </a:endParaRPr>
          </a:p>
          <a:p>
            <a:pPr algn="just">
              <a:lnSpc>
                <a:spcPct val="150000"/>
              </a:lnSpc>
              <a:spcBef>
                <a:spcPct val="0"/>
              </a:spcBef>
            </a:pPr>
            <a:r>
              <a:rPr lang="en-US" altLang="ru-RU" sz="2400" dirty="0" smtClean="0">
                <a:solidFill>
                  <a:schemeClr val="accent5">
                    <a:lumMod val="50000"/>
                  </a:schemeClr>
                </a:solidFill>
                <a:latin typeface="Segoe UI Semilight" panose="020B0402040204020203" pitchFamily="34" charset="0"/>
                <a:cs typeface="Segoe UI Semilight" panose="020B0402040204020203" pitchFamily="34" charset="0"/>
              </a:rPr>
              <a:t>Suspension </a:t>
            </a:r>
            <a:r>
              <a:rPr lang="en-US" altLang="ru-RU" sz="2400" dirty="0">
                <a:solidFill>
                  <a:schemeClr val="accent5">
                    <a:lumMod val="50000"/>
                  </a:schemeClr>
                </a:solidFill>
                <a:latin typeface="Segoe UI Semilight" panose="020B0402040204020203" pitchFamily="34" charset="0"/>
                <a:cs typeface="Segoe UI Semilight" panose="020B0402040204020203" pitchFamily="34" charset="0"/>
              </a:rPr>
              <a:t>of bank accounts regarding business entities in case of tax non-compliance can be carried out by the tax service </a:t>
            </a:r>
            <a:r>
              <a:rPr lang="en-US" altLang="ru-RU" sz="2400" b="1" dirty="0">
                <a:solidFill>
                  <a:schemeClr val="accent5">
                    <a:lumMod val="50000"/>
                  </a:schemeClr>
                </a:solidFill>
                <a:latin typeface="Segoe UI Semilight" panose="020B0402040204020203" pitchFamily="34" charset="0"/>
                <a:cs typeface="Segoe UI Semilight" panose="020B0402040204020203" pitchFamily="34" charset="0"/>
              </a:rPr>
              <a:t>only on a court decision. </a:t>
            </a:r>
          </a:p>
        </p:txBody>
      </p:sp>
      <p:sp>
        <p:nvSpPr>
          <p:cNvPr id="2" name="Номер слайда 1"/>
          <p:cNvSpPr>
            <a:spLocks noGrp="1"/>
          </p:cNvSpPr>
          <p:nvPr>
            <p:ph type="sldNum" sz="quarter" idx="12"/>
          </p:nvPr>
        </p:nvSpPr>
        <p:spPr/>
        <p:txBody>
          <a:bodyPr/>
          <a:lstStyle/>
          <a:p>
            <a:fld id="{8D159AE0-733C-4325-9E07-52D1AED86AD8}" type="slidenum">
              <a:rPr lang="ru-RU" smtClean="0"/>
              <a:t>20</a:t>
            </a:fld>
            <a:endParaRPr lang="ru-RU"/>
          </a:p>
        </p:txBody>
      </p:sp>
    </p:spTree>
    <p:extLst>
      <p:ext uri="{BB962C8B-B14F-4D97-AF65-F5344CB8AC3E}">
        <p14:creationId xmlns:p14="http://schemas.microsoft.com/office/powerpoint/2010/main" val="4086413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2270125" y="525732"/>
            <a:ext cx="8778875" cy="804973"/>
          </a:xfrm>
          <a:prstGeom prst="round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lnSpc>
                <a:spcPct val="200000"/>
              </a:lnSpc>
              <a:defRPr/>
            </a:pPr>
            <a:r>
              <a:rPr lang="en-US" sz="2400" dirty="0" smtClean="0">
                <a:solidFill>
                  <a:schemeClr val="accent5">
                    <a:lumMod val="50000"/>
                  </a:schemeClr>
                </a:solidFill>
              </a:rPr>
              <a:t>«Personal </a:t>
            </a:r>
            <a:r>
              <a:rPr lang="en-US" sz="2400" dirty="0">
                <a:solidFill>
                  <a:schemeClr val="accent5">
                    <a:lumMod val="50000"/>
                  </a:schemeClr>
                </a:solidFill>
              </a:rPr>
              <a:t>Cabinet of Business Entity</a:t>
            </a:r>
            <a:r>
              <a:rPr lang="en-US" sz="2400" dirty="0" smtClean="0">
                <a:solidFill>
                  <a:schemeClr val="accent5">
                    <a:lumMod val="50000"/>
                  </a:schemeClr>
                </a:solidFill>
              </a:rPr>
              <a:t>» </a:t>
            </a:r>
            <a:r>
              <a:rPr lang="en-US" sz="2400" dirty="0">
                <a:solidFill>
                  <a:schemeClr val="accent5">
                    <a:lumMod val="50000"/>
                  </a:schemeClr>
                </a:solidFill>
              </a:rPr>
              <a:t>allowing to carry </a:t>
            </a:r>
            <a:r>
              <a:rPr lang="en-US" sz="2400" dirty="0" smtClean="0">
                <a:solidFill>
                  <a:schemeClr val="accent5">
                    <a:lumMod val="50000"/>
                  </a:schemeClr>
                </a:solidFill>
              </a:rPr>
              <a:t>out:</a:t>
            </a:r>
            <a:endParaRPr lang="en-US" sz="2400" dirty="0">
              <a:solidFill>
                <a:schemeClr val="accent5">
                  <a:lumMod val="50000"/>
                </a:schemeClr>
              </a:solidFill>
            </a:endParaRPr>
          </a:p>
        </p:txBody>
      </p:sp>
      <p:graphicFrame>
        <p:nvGraphicFramePr>
          <p:cNvPr id="3" name="Схема 2"/>
          <p:cNvGraphicFramePr/>
          <p:nvPr>
            <p:extLst/>
          </p:nvPr>
        </p:nvGraphicFramePr>
        <p:xfrm>
          <a:off x="3854963" y="1860256"/>
          <a:ext cx="7988300" cy="4308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Номер слайда 1"/>
          <p:cNvSpPr>
            <a:spLocks noGrp="1"/>
          </p:cNvSpPr>
          <p:nvPr>
            <p:ph type="sldNum" sz="quarter" idx="12"/>
          </p:nvPr>
        </p:nvSpPr>
        <p:spPr/>
        <p:txBody>
          <a:bodyPr/>
          <a:lstStyle/>
          <a:p>
            <a:fld id="{8D159AE0-733C-4325-9E07-52D1AED86AD8}" type="slidenum">
              <a:rPr lang="ru-RU" smtClean="0"/>
              <a:t>21</a:t>
            </a:fld>
            <a:endParaRPr lang="ru-RU"/>
          </a:p>
        </p:txBody>
      </p:sp>
      <p:pic>
        <p:nvPicPr>
          <p:cNvPr id="8" name="Рисунок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7727" y="2446000"/>
            <a:ext cx="3380186" cy="2812295"/>
          </a:xfrm>
          <a:prstGeom prst="rect">
            <a:avLst/>
          </a:prstGeom>
        </p:spPr>
      </p:pic>
    </p:spTree>
    <p:extLst>
      <p:ext uri="{BB962C8B-B14F-4D97-AF65-F5344CB8AC3E}">
        <p14:creationId xmlns:p14="http://schemas.microsoft.com/office/powerpoint/2010/main" val="3649824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8662555" y="6380255"/>
            <a:ext cx="2743200" cy="365125"/>
          </a:xfrm>
        </p:spPr>
        <p:txBody>
          <a:bodyPr/>
          <a:lstStyle/>
          <a:p>
            <a:fld id="{8D159AE0-733C-4325-9E07-52D1AED86AD8}" type="slidenum">
              <a:rPr lang="ru-RU" smtClean="0"/>
              <a:t>22</a:t>
            </a:fld>
            <a:endParaRPr lang="ru-RU"/>
          </a:p>
        </p:txBody>
      </p:sp>
      <p:sp>
        <p:nvSpPr>
          <p:cNvPr id="11" name="Прямоугольник 10"/>
          <p:cNvSpPr/>
          <p:nvPr/>
        </p:nvSpPr>
        <p:spPr>
          <a:xfrm>
            <a:off x="665020" y="1415245"/>
            <a:ext cx="11035144" cy="267765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50000"/>
              </a:lnSpc>
            </a:pPr>
            <a:r>
              <a:rPr lang="en-US" sz="2800" dirty="0"/>
              <a:t>In order to create a favorable investment climate and business environment, on September 2, 2017, </a:t>
            </a:r>
            <a:endParaRPr lang="en-US" sz="2800" dirty="0" smtClean="0"/>
          </a:p>
          <a:p>
            <a:pPr algn="ctr">
              <a:lnSpc>
                <a:spcPct val="150000"/>
              </a:lnSpc>
            </a:pPr>
            <a:r>
              <a:rPr lang="en-US" sz="2800" dirty="0">
                <a:solidFill>
                  <a:srgbClr val="FFFF00"/>
                </a:solidFill>
              </a:rPr>
              <a:t>Presidential Decree "On Priority Measures for Liberalizing Currency Policy" was adopted</a:t>
            </a:r>
            <a:endParaRPr lang="ru-RU" sz="2800" dirty="0">
              <a:solidFill>
                <a:srgbClr val="FFFF00"/>
              </a:solidFill>
            </a:endParaRPr>
          </a:p>
        </p:txBody>
      </p:sp>
      <p:pic>
        <p:nvPicPr>
          <p:cNvPr id="1030" name="Picture 6" descr="D:\us_dollar1600.pn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925657" y="4754761"/>
            <a:ext cx="1848716" cy="18487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ruble1600.png"/>
          <p:cNvPicPr>
            <a:picLocks noChangeAspect="1" noChangeArrowheads="1"/>
          </p:cNvPicPr>
          <p:nvPr/>
        </p:nvPicPr>
        <p:blipFill>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6313342" y="4740078"/>
            <a:ext cx="1822740" cy="1822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uro1600.pn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3594535" y="4740077"/>
            <a:ext cx="1878085" cy="1878085"/>
          </a:xfrm>
          <a:prstGeom prst="rect">
            <a:avLst/>
          </a:prstGeom>
          <a:noFill/>
          <a:extLst>
            <a:ext uri="{909E8E84-426E-40DD-AFC4-6F175D3DCCD1}">
              <a14:hiddenFill xmlns:a14="http://schemas.microsoft.com/office/drawing/2010/main">
                <a:solidFill>
                  <a:srgbClr val="FFFFFF"/>
                </a:solidFill>
              </a14:hiddenFill>
            </a:ext>
          </a:extLst>
        </p:spPr>
      </p:pic>
      <p:sp>
        <p:nvSpPr>
          <p:cNvPr id="13" name="Овал 12"/>
          <p:cNvSpPr/>
          <p:nvPr/>
        </p:nvSpPr>
        <p:spPr>
          <a:xfrm>
            <a:off x="9189870" y="5012407"/>
            <a:ext cx="1267691" cy="1278082"/>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200"/>
          </a:p>
        </p:txBody>
      </p:sp>
      <p:sp>
        <p:nvSpPr>
          <p:cNvPr id="14" name="Овал 13"/>
          <p:cNvSpPr/>
          <p:nvPr/>
        </p:nvSpPr>
        <p:spPr>
          <a:xfrm>
            <a:off x="9099394" y="4915247"/>
            <a:ext cx="1448644" cy="1448644"/>
          </a:xfrm>
          <a:prstGeom prst="ellipse">
            <a:avLst/>
          </a:prstGeom>
          <a:noFill/>
          <a:ln w="38100">
            <a:solidFill>
              <a:srgbClr val="0029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1">
                    <a:lumMod val="50000"/>
                  </a:schemeClr>
                </a:solidFill>
              </a:rPr>
              <a:t>UZS</a:t>
            </a:r>
            <a:endParaRPr lang="ru-RU" sz="3200" dirty="0"/>
          </a:p>
        </p:txBody>
      </p:sp>
    </p:spTree>
    <p:extLst>
      <p:ext uri="{BB962C8B-B14F-4D97-AF65-F5344CB8AC3E}">
        <p14:creationId xmlns:p14="http://schemas.microsoft.com/office/powerpoint/2010/main" val="151931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6394"/>
            <a:ext cx="12193057" cy="6870787"/>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23</a:t>
            </a:fld>
            <a:endParaRPr lang="ru-RU"/>
          </a:p>
        </p:txBody>
      </p:sp>
    </p:spTree>
    <p:extLst>
      <p:ext uri="{BB962C8B-B14F-4D97-AF65-F5344CB8AC3E}">
        <p14:creationId xmlns:p14="http://schemas.microsoft.com/office/powerpoint/2010/main" val="554357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24</a:t>
            </a:fld>
            <a:endParaRPr lang="ru-RU"/>
          </a:p>
        </p:txBody>
      </p:sp>
    </p:spTree>
    <p:extLst>
      <p:ext uri="{BB962C8B-B14F-4D97-AF65-F5344CB8AC3E}">
        <p14:creationId xmlns:p14="http://schemas.microsoft.com/office/powerpoint/2010/main" val="2898464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5799"/>
            <a:ext cx="12193057" cy="6846401"/>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25</a:t>
            </a:fld>
            <a:endParaRPr lang="ru-RU"/>
          </a:p>
        </p:txBody>
      </p:sp>
    </p:spTree>
    <p:extLst>
      <p:ext uri="{BB962C8B-B14F-4D97-AF65-F5344CB8AC3E}">
        <p14:creationId xmlns:p14="http://schemas.microsoft.com/office/powerpoint/2010/main" val="3065998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982" y="463559"/>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26</a:t>
            </a:fld>
            <a:endParaRPr lang="ru-RU"/>
          </a:p>
        </p:txBody>
      </p:sp>
    </p:spTree>
    <p:extLst>
      <p:ext uri="{BB962C8B-B14F-4D97-AF65-F5344CB8AC3E}">
        <p14:creationId xmlns:p14="http://schemas.microsoft.com/office/powerpoint/2010/main" val="2067697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27</a:t>
            </a:fld>
            <a:endParaRPr lang="ru-RU"/>
          </a:p>
        </p:txBody>
      </p:sp>
    </p:spTree>
    <p:extLst>
      <p:ext uri="{BB962C8B-B14F-4D97-AF65-F5344CB8AC3E}">
        <p14:creationId xmlns:p14="http://schemas.microsoft.com/office/powerpoint/2010/main" val="2851334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28</a:t>
            </a:fld>
            <a:endParaRPr lang="ru-RU"/>
          </a:p>
        </p:txBody>
      </p:sp>
    </p:spTree>
    <p:extLst>
      <p:ext uri="{BB962C8B-B14F-4D97-AF65-F5344CB8AC3E}">
        <p14:creationId xmlns:p14="http://schemas.microsoft.com/office/powerpoint/2010/main" val="1250240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29</a:t>
            </a:fld>
            <a:endParaRPr lang="ru-RU"/>
          </a:p>
        </p:txBody>
      </p:sp>
    </p:spTree>
    <p:extLst>
      <p:ext uri="{BB962C8B-B14F-4D97-AF65-F5344CB8AC3E}">
        <p14:creationId xmlns:p14="http://schemas.microsoft.com/office/powerpoint/2010/main" val="2213718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3</a:t>
            </a:fld>
            <a:endParaRPr lang="ru-RU"/>
          </a:p>
        </p:txBody>
      </p:sp>
    </p:spTree>
    <p:extLst>
      <p:ext uri="{BB962C8B-B14F-4D97-AF65-F5344CB8AC3E}">
        <p14:creationId xmlns:p14="http://schemas.microsoft.com/office/powerpoint/2010/main" val="1882788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30</a:t>
            </a:fld>
            <a:endParaRPr lang="ru-RU"/>
          </a:p>
        </p:txBody>
      </p:sp>
    </p:spTree>
    <p:extLst>
      <p:ext uri="{BB962C8B-B14F-4D97-AF65-F5344CB8AC3E}">
        <p14:creationId xmlns:p14="http://schemas.microsoft.com/office/powerpoint/2010/main" val="1264153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5799"/>
            <a:ext cx="12193057" cy="6846401"/>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31</a:t>
            </a:fld>
            <a:endParaRPr lang="ru-RU"/>
          </a:p>
        </p:txBody>
      </p:sp>
    </p:spTree>
    <p:extLst>
      <p:ext uri="{BB962C8B-B14F-4D97-AF65-F5344CB8AC3E}">
        <p14:creationId xmlns:p14="http://schemas.microsoft.com/office/powerpoint/2010/main" val="148127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4</a:t>
            </a:fld>
            <a:endParaRPr lang="ru-RU"/>
          </a:p>
        </p:txBody>
      </p:sp>
    </p:spTree>
    <p:extLst>
      <p:ext uri="{BB962C8B-B14F-4D97-AF65-F5344CB8AC3E}">
        <p14:creationId xmlns:p14="http://schemas.microsoft.com/office/powerpoint/2010/main" val="1109025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297"/>
            <a:ext cx="12193057" cy="6858594"/>
          </a:xfrm>
          <a:prstGeom prst="rect">
            <a:avLst/>
          </a:prstGeom>
        </p:spPr>
      </p:pic>
      <p:sp>
        <p:nvSpPr>
          <p:cNvPr id="2" name="Номер слайда 1"/>
          <p:cNvSpPr>
            <a:spLocks noGrp="1"/>
          </p:cNvSpPr>
          <p:nvPr>
            <p:ph type="sldNum" sz="quarter" idx="12"/>
          </p:nvPr>
        </p:nvSpPr>
        <p:spPr/>
        <p:txBody>
          <a:bodyPr/>
          <a:lstStyle/>
          <a:p>
            <a:fld id="{8D159AE0-733C-4325-9E07-52D1AED86AD8}" type="slidenum">
              <a:rPr lang="ru-RU" smtClean="0"/>
              <a:t>5</a:t>
            </a:fld>
            <a:endParaRPr lang="ru-RU"/>
          </a:p>
        </p:txBody>
      </p:sp>
    </p:spTree>
    <p:extLst>
      <p:ext uri="{BB962C8B-B14F-4D97-AF65-F5344CB8AC3E}">
        <p14:creationId xmlns:p14="http://schemas.microsoft.com/office/powerpoint/2010/main" val="2880611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5531" y="475552"/>
            <a:ext cx="5792383" cy="5615383"/>
          </a:xfrm>
          <a:prstGeom prst="rect">
            <a:avLst/>
          </a:prstGeom>
        </p:spPr>
        <p:txBody>
          <a:bodyPr wrap="square">
            <a:spAutoFit/>
          </a:bodyPr>
          <a:lstStyle/>
          <a:p>
            <a:pPr indent="801688" algn="just">
              <a:lnSpc>
                <a:spcPct val="150000"/>
              </a:lnSpc>
            </a:pPr>
            <a:r>
              <a:rPr lang="en-US" sz="2200" dirty="0">
                <a:solidFill>
                  <a:schemeClr val="accent5">
                    <a:lumMod val="50000"/>
                  </a:schemeClr>
                </a:solidFill>
                <a:latin typeface="Segoe UI Semibold" panose="020B0702040204020203" pitchFamily="34" charset="0"/>
                <a:ea typeface="Calibri" panose="020F0502020204030204" pitchFamily="34" charset="0"/>
                <a:cs typeface="Segoe UI Semibold" panose="020B0702040204020203" pitchFamily="34" charset="0"/>
              </a:rPr>
              <a:t>The Law of the Republic of Uzbekistan «On Guarantees And Measures On Protecting The Rights Of Foreign Investors» guarantees and protects the rights of foreign investors engaged in investment activities on the territory of the Republic of Uzbekistan.</a:t>
            </a:r>
          </a:p>
          <a:p>
            <a:pPr indent="801688" algn="just">
              <a:lnSpc>
                <a:spcPct val="150000"/>
              </a:lnSpc>
            </a:pPr>
            <a:r>
              <a:rPr lang="en-US" sz="2200" dirty="0" smtClean="0">
                <a:solidFill>
                  <a:schemeClr val="accent5">
                    <a:lumMod val="50000"/>
                  </a:schemeClr>
                </a:solidFill>
                <a:latin typeface="Segoe UI Semibold" panose="020B0702040204020203" pitchFamily="34" charset="0"/>
                <a:ea typeface="Calibri" panose="020F0502020204030204" pitchFamily="34" charset="0"/>
                <a:cs typeface="Segoe UI Semibold" panose="020B0702040204020203" pitchFamily="34" charset="0"/>
              </a:rPr>
              <a:t>Foreign </a:t>
            </a:r>
            <a:r>
              <a:rPr lang="en-US" sz="2200" dirty="0">
                <a:solidFill>
                  <a:schemeClr val="accent5">
                    <a:lumMod val="50000"/>
                  </a:schemeClr>
                </a:solidFill>
                <a:latin typeface="Segoe UI Semibold" panose="020B0702040204020203" pitchFamily="34" charset="0"/>
                <a:ea typeface="Calibri" panose="020F0502020204030204" pitchFamily="34" charset="0"/>
                <a:cs typeface="Segoe UI Semibold" panose="020B0702040204020203" pitchFamily="34" charset="0"/>
              </a:rPr>
              <a:t>investors operating in the Republic of Uzbekistan are provided with favorable treatment and protection of their investments.</a:t>
            </a:r>
          </a:p>
        </p:txBody>
      </p:sp>
      <p:pic>
        <p:nvPicPr>
          <p:cNvPr id="23" name="Рисунок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81726" y="3979296"/>
            <a:ext cx="2700000" cy="179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Рисунок 2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4670" y="489039"/>
            <a:ext cx="3377455" cy="2281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Рисунок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8676" y="2274614"/>
            <a:ext cx="3429706" cy="2286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Прямоугольник 41"/>
          <p:cNvSpPr/>
          <p:nvPr/>
        </p:nvSpPr>
        <p:spPr>
          <a:xfrm>
            <a:off x="12116825" y="1"/>
            <a:ext cx="72000" cy="6857999"/>
          </a:xfrm>
          <a:prstGeom prst="rect">
            <a:avLst/>
          </a:prstGeom>
          <a:solidFill>
            <a:schemeClr val="accent1">
              <a:lumMod val="60000"/>
              <a:lumOff val="4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189791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Скругленный прямоугольник 43"/>
          <p:cNvSpPr/>
          <p:nvPr/>
        </p:nvSpPr>
        <p:spPr>
          <a:xfrm>
            <a:off x="100629" y="477328"/>
            <a:ext cx="5774088" cy="5209937"/>
          </a:xfrm>
          <a:prstGeom prst="round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ct val="0"/>
              </a:spcBef>
            </a:pP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	Exporting enterprises endowed with tax benefits which go in the form of decreasing the rates of Corporate Income Tax, Property Tax and Unified Tax Payment (for small business).</a:t>
            </a:r>
          </a:p>
          <a:p>
            <a:pPr algn="just">
              <a:lnSpc>
                <a:spcPct val="150000"/>
              </a:lnSpc>
              <a:spcBef>
                <a:spcPct val="0"/>
              </a:spcBef>
            </a:pP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	Whether the export share in total sales estimates </a:t>
            </a:r>
            <a:r>
              <a:rPr lang="en-US" altLang="ru-RU" sz="2000" b="1" dirty="0" smtClean="0">
                <a:solidFill>
                  <a:schemeClr val="accent5">
                    <a:lumMod val="50000"/>
                  </a:schemeClr>
                </a:solidFill>
                <a:latin typeface="Segoe UI Semilight" panose="020B0402040204020203" pitchFamily="34" charset="0"/>
                <a:cs typeface="Segoe UI Semilight" panose="020B0402040204020203" pitchFamily="34" charset="0"/>
              </a:rPr>
              <a:t>15 to 30 percent </a:t>
            </a: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 the rates are reduced by </a:t>
            </a:r>
            <a:r>
              <a:rPr lang="en-US" altLang="ru-RU" sz="2000" b="1" dirty="0" smtClean="0">
                <a:solidFill>
                  <a:schemeClr val="accent5">
                    <a:lumMod val="50000"/>
                  </a:schemeClr>
                </a:solidFill>
                <a:latin typeface="Segoe UI Semilight" panose="020B0402040204020203" pitchFamily="34" charset="0"/>
                <a:cs typeface="Segoe UI Semilight" panose="020B0402040204020203" pitchFamily="34" charset="0"/>
              </a:rPr>
              <a:t>30 percent, </a:t>
            </a: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and if the export share is over </a:t>
            </a:r>
            <a:r>
              <a:rPr lang="en-US" altLang="ru-RU" sz="2000" b="1" dirty="0" smtClean="0">
                <a:solidFill>
                  <a:schemeClr val="accent5">
                    <a:lumMod val="50000"/>
                  </a:schemeClr>
                </a:solidFill>
                <a:latin typeface="Segoe UI Semilight" panose="020B0402040204020203" pitchFamily="34" charset="0"/>
                <a:cs typeface="Segoe UI Semilight" panose="020B0402040204020203" pitchFamily="34" charset="0"/>
              </a:rPr>
              <a:t>30 percent </a:t>
            </a:r>
            <a:r>
              <a:rPr lang="en-US" altLang="ru-RU" sz="2000" dirty="0" smtClean="0">
                <a:solidFill>
                  <a:schemeClr val="accent5">
                    <a:lumMod val="50000"/>
                  </a:schemeClr>
                </a:solidFill>
                <a:latin typeface="Segoe UI Semilight" panose="020B0402040204020203" pitchFamily="34" charset="0"/>
                <a:cs typeface="Segoe UI Semilight" panose="020B0402040204020203" pitchFamily="34" charset="0"/>
              </a:rPr>
              <a:t>– the rates are reduced by </a:t>
            </a:r>
            <a:r>
              <a:rPr lang="en-US" altLang="ru-RU" sz="2000" b="1" dirty="0" smtClean="0">
                <a:solidFill>
                  <a:schemeClr val="accent5">
                    <a:lumMod val="50000"/>
                  </a:schemeClr>
                </a:solidFill>
                <a:latin typeface="Segoe UI Semilight" panose="020B0402040204020203" pitchFamily="34" charset="0"/>
                <a:cs typeface="Segoe UI Semilight" panose="020B0402040204020203" pitchFamily="34" charset="0"/>
              </a:rPr>
              <a:t>50 percent.</a:t>
            </a:r>
            <a:endParaRPr lang="en-US" altLang="ru-RU" sz="2000" b="1" dirty="0">
              <a:solidFill>
                <a:schemeClr val="accent5">
                  <a:lumMod val="50000"/>
                </a:schemeClr>
              </a:solidFill>
              <a:latin typeface="Segoe UI Semilight" panose="020B0402040204020203" pitchFamily="34" charset="0"/>
              <a:cs typeface="Segoe UI Semilight" panose="020B0402040204020203" pitchFamily="34" charset="0"/>
            </a:endParaRPr>
          </a:p>
        </p:txBody>
      </p:sp>
      <p:sp>
        <p:nvSpPr>
          <p:cNvPr id="5" name="Прямоугольник 4"/>
          <p:cNvSpPr/>
          <p:nvPr/>
        </p:nvSpPr>
        <p:spPr>
          <a:xfrm>
            <a:off x="5874716" y="4426565"/>
            <a:ext cx="6242108"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spcBef>
                <a:spcPct val="0"/>
              </a:spcBef>
            </a:pPr>
            <a:r>
              <a:rPr lang="en-US" altLang="ru-RU" i="1" dirty="0">
                <a:latin typeface="Times New Roman" panose="02020603050405020304" pitchFamily="18" charset="0"/>
                <a:cs typeface="Times New Roman" panose="02020603050405020304" pitchFamily="18" charset="0"/>
              </a:rPr>
              <a:t>Example:</a:t>
            </a:r>
          </a:p>
          <a:p>
            <a:pPr algn="just">
              <a:spcBef>
                <a:spcPct val="0"/>
              </a:spcBef>
            </a:pPr>
            <a:endParaRPr lang="en-US" altLang="ru-RU" sz="400" i="1" dirty="0">
              <a:latin typeface="Times New Roman" panose="02020603050405020304" pitchFamily="18" charset="0"/>
              <a:cs typeface="Times New Roman" panose="02020603050405020304" pitchFamily="18" charset="0"/>
            </a:endParaRPr>
          </a:p>
          <a:p>
            <a:pPr algn="just">
              <a:spcBef>
                <a:spcPct val="0"/>
              </a:spcBef>
            </a:pPr>
            <a:r>
              <a:rPr lang="en-US" altLang="ru-RU" i="1" dirty="0">
                <a:latin typeface="Times New Roman" panose="02020603050405020304" pitchFamily="18" charset="0"/>
                <a:cs typeface="Times New Roman" panose="02020603050405020304" pitchFamily="18" charset="0"/>
              </a:rPr>
              <a:t>The Corporate Income Tax rate for 201</a:t>
            </a:r>
            <a:r>
              <a:rPr lang="ru-RU" altLang="ru-RU" i="1" dirty="0">
                <a:latin typeface="Times New Roman" panose="02020603050405020304" pitchFamily="18" charset="0"/>
                <a:cs typeface="Times New Roman" panose="02020603050405020304" pitchFamily="18" charset="0"/>
              </a:rPr>
              <a:t>7</a:t>
            </a:r>
            <a:r>
              <a:rPr lang="en-US" altLang="ru-RU" i="1" dirty="0">
                <a:latin typeface="Times New Roman" panose="02020603050405020304" pitchFamily="18" charset="0"/>
                <a:cs typeface="Times New Roman" panose="02020603050405020304" pitchFamily="18" charset="0"/>
              </a:rPr>
              <a:t> is set at 7.5 percent. If the export share in total sales of a given company estimates 15 to 30 percent - the rate would be 5.25 percent, if the share is over 30 percent - the rate would be 3.75 percent.</a:t>
            </a:r>
          </a:p>
          <a:p>
            <a:pPr algn="just">
              <a:spcBef>
                <a:spcPct val="0"/>
              </a:spcBef>
            </a:pPr>
            <a:endParaRPr lang="en-US" altLang="ru-RU" sz="400" i="1" dirty="0">
              <a:latin typeface="Times New Roman" panose="02020603050405020304" pitchFamily="18" charset="0"/>
              <a:cs typeface="Times New Roman" panose="02020603050405020304" pitchFamily="18" charset="0"/>
            </a:endParaRPr>
          </a:p>
          <a:p>
            <a:pPr algn="just">
              <a:spcBef>
                <a:spcPct val="0"/>
              </a:spcBef>
            </a:pPr>
            <a:r>
              <a:rPr lang="en-US" altLang="ru-RU" i="1" dirty="0">
                <a:latin typeface="Times New Roman" panose="02020603050405020304" pitchFamily="18" charset="0"/>
                <a:cs typeface="Times New Roman" panose="02020603050405020304" pitchFamily="18" charset="0"/>
              </a:rPr>
              <a:t>For a small business entities current rate of the Unified Tax Payment set at 5 percent level would decrease down to 3.5 percent and 2.5 percent respectively.</a:t>
            </a:r>
            <a:endParaRPr lang="ru-RU" altLang="ru-RU" i="1" dirty="0">
              <a:latin typeface="Times New Roman" panose="02020603050405020304" pitchFamily="18" charset="0"/>
              <a:cs typeface="Times New Roman" panose="02020603050405020304" pitchFamily="18" charset="0"/>
            </a:endParaRPr>
          </a:p>
        </p:txBody>
      </p:sp>
      <p:pic>
        <p:nvPicPr>
          <p:cNvPr id="48" name="Рисунок 4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2737" y="789398"/>
            <a:ext cx="3411206" cy="2436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9" name="Рисунок 4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56657" y="2451155"/>
            <a:ext cx="2957314" cy="2210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Номер слайда 1"/>
          <p:cNvSpPr>
            <a:spLocks noGrp="1"/>
          </p:cNvSpPr>
          <p:nvPr>
            <p:ph type="sldNum" sz="quarter" idx="12"/>
          </p:nvPr>
        </p:nvSpPr>
        <p:spPr/>
        <p:txBody>
          <a:bodyPr/>
          <a:lstStyle/>
          <a:p>
            <a:fld id="{8D159AE0-733C-4325-9E07-52D1AED86AD8}" type="slidenum">
              <a:rPr lang="ru-RU" smtClean="0"/>
              <a:t>7</a:t>
            </a:fld>
            <a:endParaRPr lang="ru-RU"/>
          </a:p>
        </p:txBody>
      </p:sp>
    </p:spTree>
    <p:extLst>
      <p:ext uri="{BB962C8B-B14F-4D97-AF65-F5344CB8AC3E}">
        <p14:creationId xmlns:p14="http://schemas.microsoft.com/office/powerpoint/2010/main" val="1949986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2"/>
          <p:cNvSpPr>
            <a:spLocks noChangeArrowheads="1"/>
          </p:cNvSpPr>
          <p:nvPr/>
        </p:nvSpPr>
        <p:spPr bwMode="auto">
          <a:xfrm>
            <a:off x="6407833" y="77967"/>
            <a:ext cx="5609318"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200000"/>
              </a:lnSpc>
              <a:defRPr/>
            </a:pPr>
            <a:r>
              <a:rPr lang="en-US" sz="2000" dirty="0" smtClean="0">
                <a:solidFill>
                  <a:schemeClr val="accent5">
                    <a:lumMod val="50000"/>
                  </a:schemeClr>
                </a:solidFill>
                <a:latin typeface="Segoe UI Emoji" panose="020B0502040204020203" pitchFamily="34" charset="0"/>
                <a:ea typeface="Segoe UI Emoji" panose="020B0502040204020203" pitchFamily="34" charset="0"/>
              </a:rPr>
              <a:t>Enterprises specializing in production of textiles, readymade garments, haberdashery, perfumery and cosmetic products, glassware, electrical appliances and furniture hardware are exempt</a:t>
            </a:r>
            <a:r>
              <a:rPr lang="ru-RU" sz="2000" dirty="0" smtClean="0">
                <a:solidFill>
                  <a:schemeClr val="accent5">
                    <a:lumMod val="50000"/>
                  </a:schemeClr>
                </a:solidFill>
                <a:latin typeface="Sitka Subheading" panose="02000505000000020004" pitchFamily="2" charset="0"/>
                <a:ea typeface="Segoe UI Emoji" panose="020B0502040204020203" pitchFamily="34" charset="0"/>
              </a:rPr>
              <a:t> </a:t>
            </a:r>
            <a:r>
              <a:rPr lang="en-US" sz="2000" dirty="0" smtClean="0">
                <a:solidFill>
                  <a:schemeClr val="accent5">
                    <a:lumMod val="50000"/>
                  </a:schemeClr>
                </a:solidFill>
                <a:latin typeface="Segoe UI Emoji" panose="020B0502040204020203" pitchFamily="34" charset="0"/>
                <a:ea typeface="Segoe UI Emoji" panose="020B0502040204020203" pitchFamily="34" charset="0"/>
              </a:rPr>
              <a:t>from:</a:t>
            </a:r>
          </a:p>
          <a:p>
            <a:pPr marL="342900" indent="-342900" algn="just" eaLnBrk="1" hangingPunct="1">
              <a:lnSpc>
                <a:spcPct val="200000"/>
              </a:lnSpc>
              <a:buFont typeface="Arial" panose="020B0604020202020204" pitchFamily="34" charset="0"/>
              <a:buChar char="•"/>
              <a:defRPr/>
            </a:pPr>
            <a:r>
              <a:rPr lang="en-US" sz="2000" dirty="0" smtClean="0">
                <a:solidFill>
                  <a:schemeClr val="accent5">
                    <a:lumMod val="50000"/>
                  </a:schemeClr>
                </a:solidFill>
                <a:latin typeface="Segoe UI Emoji" panose="020B0502040204020203" pitchFamily="34" charset="0"/>
                <a:ea typeface="Segoe UI Emoji" panose="020B0502040204020203" pitchFamily="34" charset="0"/>
              </a:rPr>
              <a:t>Corporate Income Tax;</a:t>
            </a:r>
          </a:p>
          <a:p>
            <a:pPr marL="342900" indent="-342900" algn="just" eaLnBrk="1" hangingPunct="1">
              <a:lnSpc>
                <a:spcPct val="200000"/>
              </a:lnSpc>
              <a:buFont typeface="Arial" panose="020B0604020202020204" pitchFamily="34" charset="0"/>
              <a:buChar char="•"/>
              <a:defRPr/>
            </a:pPr>
            <a:r>
              <a:rPr lang="en-US" sz="2000" dirty="0" smtClean="0">
                <a:solidFill>
                  <a:schemeClr val="accent5">
                    <a:lumMod val="50000"/>
                  </a:schemeClr>
                </a:solidFill>
                <a:latin typeface="Segoe UI Emoji" panose="020B0502040204020203" pitchFamily="34" charset="0"/>
                <a:ea typeface="Segoe UI Emoji" panose="020B0502040204020203" pitchFamily="34" charset="0"/>
              </a:rPr>
              <a:t>Property Tax;</a:t>
            </a:r>
          </a:p>
          <a:p>
            <a:pPr marL="342900" indent="-342900" algn="just" eaLnBrk="1" hangingPunct="1">
              <a:lnSpc>
                <a:spcPct val="200000"/>
              </a:lnSpc>
              <a:buFont typeface="Arial" panose="020B0604020202020204" pitchFamily="34" charset="0"/>
              <a:buChar char="•"/>
              <a:defRPr/>
            </a:pPr>
            <a:r>
              <a:rPr lang="en-US" sz="2000" dirty="0" smtClean="0">
                <a:solidFill>
                  <a:schemeClr val="accent5">
                    <a:lumMod val="50000"/>
                  </a:schemeClr>
                </a:solidFill>
                <a:latin typeface="Segoe UI Emoji" panose="020B0502040204020203" pitchFamily="34" charset="0"/>
                <a:ea typeface="Segoe UI Emoji" panose="020B0502040204020203" pitchFamily="34" charset="0"/>
              </a:rPr>
              <a:t>Obligatory contributions to the Republican Road Fund;</a:t>
            </a:r>
          </a:p>
          <a:p>
            <a:pPr marL="342900" indent="-342900" algn="just" eaLnBrk="1" hangingPunct="1">
              <a:lnSpc>
                <a:spcPct val="200000"/>
              </a:lnSpc>
              <a:buFont typeface="Arial" panose="020B0604020202020204" pitchFamily="34" charset="0"/>
              <a:buChar char="•"/>
              <a:defRPr/>
            </a:pPr>
            <a:r>
              <a:rPr lang="en-US" sz="2000" dirty="0" smtClean="0">
                <a:solidFill>
                  <a:schemeClr val="accent5">
                    <a:lumMod val="50000"/>
                  </a:schemeClr>
                </a:solidFill>
                <a:latin typeface="Segoe UI Emoji" panose="020B0502040204020203" pitchFamily="34" charset="0"/>
                <a:ea typeface="Segoe UI Emoji" panose="020B0502040204020203" pitchFamily="34" charset="0"/>
              </a:rPr>
              <a:t>Unified Tax Payment (for small business)</a:t>
            </a:r>
            <a:endParaRPr lang="ru-RU" sz="2000" dirty="0" smtClean="0">
              <a:solidFill>
                <a:schemeClr val="accent5">
                  <a:lumMod val="50000"/>
                </a:schemeClr>
              </a:solidFill>
              <a:latin typeface="Sitka Subheading" panose="02000505000000020004" pitchFamily="2" charset="0"/>
              <a:ea typeface="Segoe UI Emoji" panose="020B0502040204020203" pitchFamily="34" charset="0"/>
            </a:endParaRPr>
          </a:p>
        </p:txBody>
      </p:sp>
      <p:pic>
        <p:nvPicPr>
          <p:cNvPr id="47" name="Picture 6" descr="DSCN00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3574" y="406442"/>
            <a:ext cx="2976644" cy="2094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4" descr="2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3574" y="4436836"/>
            <a:ext cx="3247093" cy="2342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3" descr="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1836" y="2382179"/>
            <a:ext cx="3452616" cy="2173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fld id="{8D159AE0-733C-4325-9E07-52D1AED86AD8}" type="slidenum">
              <a:rPr lang="ru-RU" smtClean="0"/>
              <a:t>8</a:t>
            </a:fld>
            <a:endParaRPr lang="ru-RU"/>
          </a:p>
        </p:txBody>
      </p:sp>
    </p:spTree>
    <p:extLst>
      <p:ext uri="{BB962C8B-B14F-4D97-AF65-F5344CB8AC3E}">
        <p14:creationId xmlns:p14="http://schemas.microsoft.com/office/powerpoint/2010/main" val="2595117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000"/>
                                        <p:tgtEl>
                                          <p:spTgt spid="49"/>
                                        </p:tgtEl>
                                      </p:cBhvr>
                                    </p:animEffect>
                                  </p:childTnLst>
                                </p:cTn>
                              </p:par>
                              <p:par>
                                <p:cTn id="11" presetID="63" presetClass="path" presetSubtype="0" accel="50000" decel="50000" fill="hold" nodeType="withEffect">
                                  <p:stCondLst>
                                    <p:cond delay="0"/>
                                  </p:stCondLst>
                                  <p:childTnLst>
                                    <p:animMotion origin="layout" path="M -0.4569 0.22801 L 3.54167E-6 2.96296E-6 " pathEditMode="relative" rAng="0" ptsTypes="AA">
                                      <p:cBhvr>
                                        <p:cTn id="12" dur="2000" fill="hold"/>
                                        <p:tgtEl>
                                          <p:spTgt spid="50"/>
                                        </p:tgtEl>
                                        <p:attrNameLst>
                                          <p:attrName>ppt_x</p:attrName>
                                          <p:attrName>ppt_y</p:attrName>
                                        </p:attrNameLst>
                                      </p:cBhvr>
                                      <p:rCtr x="22839" y="-1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Схема 9"/>
          <p:cNvGraphicFramePr/>
          <p:nvPr>
            <p:extLst>
              <p:ext uri="{D42A27DB-BD31-4B8C-83A1-F6EECF244321}">
                <p14:modId xmlns:p14="http://schemas.microsoft.com/office/powerpoint/2010/main" val="3902575279"/>
              </p:ext>
            </p:extLst>
          </p:nvPr>
        </p:nvGraphicFramePr>
        <p:xfrm>
          <a:off x="273984" y="1965294"/>
          <a:ext cx="11589943" cy="3400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Прямоугольник 6"/>
          <p:cNvSpPr/>
          <p:nvPr/>
        </p:nvSpPr>
        <p:spPr>
          <a:xfrm>
            <a:off x="273984" y="366075"/>
            <a:ext cx="11625945" cy="1569660"/>
          </a:xfrm>
          <a:prstGeom prst="rect">
            <a:avLst/>
          </a:prstGeom>
        </p:spPr>
        <p:txBody>
          <a:bodyPr wrap="square">
            <a:spAutoFit/>
          </a:bodyPr>
          <a:lstStyle/>
          <a:p>
            <a:pPr algn="just">
              <a:defRPr/>
            </a:pPr>
            <a:r>
              <a:rPr lang="en-US" sz="2400" dirty="0">
                <a:solidFill>
                  <a:schemeClr val="accent5">
                    <a:lumMod val="50000"/>
                  </a:schemeClr>
                </a:solidFill>
              </a:rPr>
              <a:t>Companies making private investments into the field of production of construction materials, as well as food, electronic, light industry, silk, chemical and pharmaceutical industry for a certain period (3 to 7 years) regarding the amount of investments are exempt from:</a:t>
            </a:r>
          </a:p>
        </p:txBody>
      </p:sp>
      <p:sp>
        <p:nvSpPr>
          <p:cNvPr id="9" name="Прямоугольник 8"/>
          <p:cNvSpPr/>
          <p:nvPr/>
        </p:nvSpPr>
        <p:spPr>
          <a:xfrm>
            <a:off x="273984" y="5613654"/>
            <a:ext cx="11589943" cy="830997"/>
          </a:xfrm>
          <a:prstGeom prst="rect">
            <a:avLst/>
          </a:prstGeom>
        </p:spPr>
        <p:txBody>
          <a:bodyPr wrap="square">
            <a:spAutoFit/>
          </a:bodyPr>
          <a:lstStyle/>
          <a:p>
            <a:pPr algn="just">
              <a:defRPr/>
            </a:pPr>
            <a:r>
              <a:rPr lang="en-US" sz="2400" dirty="0" smtClean="0">
                <a:solidFill>
                  <a:schemeClr val="accent5">
                    <a:lumMod val="50000"/>
                  </a:schemeClr>
                </a:solidFill>
              </a:rPr>
              <a:t>Moreover</a:t>
            </a:r>
            <a:r>
              <a:rPr lang="en-US" sz="2400" dirty="0">
                <a:solidFill>
                  <a:schemeClr val="accent5">
                    <a:lumMod val="50000"/>
                  </a:schemeClr>
                </a:solidFill>
              </a:rPr>
              <a:t>, starting with January 2016 foreign investors' dividend on shares held by them in joint-stock companies are exempt from tax up to January 1, 2020.</a:t>
            </a:r>
            <a:endParaRPr lang="ru-RU" sz="2400" dirty="0">
              <a:solidFill>
                <a:schemeClr val="accent5">
                  <a:lumMod val="50000"/>
                </a:schemeClr>
              </a:solidFill>
            </a:endParaRPr>
          </a:p>
        </p:txBody>
      </p:sp>
      <p:sp>
        <p:nvSpPr>
          <p:cNvPr id="2" name="Номер слайда 1"/>
          <p:cNvSpPr>
            <a:spLocks noGrp="1"/>
          </p:cNvSpPr>
          <p:nvPr>
            <p:ph type="sldNum" sz="quarter" idx="12"/>
          </p:nvPr>
        </p:nvSpPr>
        <p:spPr/>
        <p:txBody>
          <a:bodyPr/>
          <a:lstStyle/>
          <a:p>
            <a:fld id="{8D159AE0-733C-4325-9E07-52D1AED86AD8}" type="slidenum">
              <a:rPr lang="ru-RU" smtClean="0"/>
              <a:t>9</a:t>
            </a:fld>
            <a:endParaRPr lang="ru-RU"/>
          </a:p>
        </p:txBody>
      </p:sp>
    </p:spTree>
    <p:extLst>
      <p:ext uri="{BB962C8B-B14F-4D97-AF65-F5344CB8AC3E}">
        <p14:creationId xmlns:p14="http://schemas.microsoft.com/office/powerpoint/2010/main" val="349009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1211</TotalTime>
  <Words>993</Words>
  <Application>Microsoft Office PowerPoint</Application>
  <PresentationFormat>Widescreen</PresentationFormat>
  <Paragraphs>84</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Calibri</vt:lpstr>
      <vt:lpstr>Calibri Light</vt:lpstr>
      <vt:lpstr>Rockwell Condensed</vt:lpstr>
      <vt:lpstr>Segoe UI Emoji</vt:lpstr>
      <vt:lpstr>Segoe UI Semibold</vt:lpstr>
      <vt:lpstr>Segoe UI Semilight</vt:lpstr>
      <vt:lpstr>Sitka Subheading</vt:lpstr>
      <vt:lpstr>Times New Roman</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User_Dell</dc:creator>
  <cp:lastModifiedBy>LEHR Edouard</cp:lastModifiedBy>
  <cp:revision>43</cp:revision>
  <dcterms:created xsi:type="dcterms:W3CDTF">2017-02-03T12:53:34Z</dcterms:created>
  <dcterms:modified xsi:type="dcterms:W3CDTF">2017-09-20T12:16:59Z</dcterms:modified>
</cp:coreProperties>
</file>