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5"/>
  </p:sldMasterIdLst>
  <p:notesMasterIdLst>
    <p:notesMasterId r:id="rId18"/>
  </p:notesMasterIdLst>
  <p:handoutMasterIdLst>
    <p:handoutMasterId r:id="rId19"/>
  </p:handoutMasterIdLst>
  <p:sldIdLst>
    <p:sldId id="260" r:id="rId6"/>
    <p:sldId id="268" r:id="rId7"/>
    <p:sldId id="270" r:id="rId8"/>
    <p:sldId id="273" r:id="rId9"/>
    <p:sldId id="269" r:id="rId10"/>
    <p:sldId id="265" r:id="rId11"/>
    <p:sldId id="264" r:id="rId12"/>
    <p:sldId id="274" r:id="rId13"/>
    <p:sldId id="275" r:id="rId14"/>
    <p:sldId id="276" r:id="rId15"/>
    <p:sldId id="277" r:id="rId16"/>
    <p:sldId id="278" r:id="rId17"/>
  </p:sldIdLst>
  <p:sldSz cx="12192000" cy="6858000"/>
  <p:notesSz cx="6797675" cy="9926638"/>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userDrawn="1">
          <p15:clr>
            <a:srgbClr val="A4A3A4"/>
          </p15:clr>
        </p15:guide>
        <p15:guide id="2" orient="horz" pos="436" userDrawn="1">
          <p15:clr>
            <a:srgbClr val="A4A3A4"/>
          </p15:clr>
        </p15:guide>
        <p15:guide id="3" orient="horz" pos="4179" userDrawn="1">
          <p15:clr>
            <a:srgbClr val="A4A3A4"/>
          </p15:clr>
        </p15:guide>
        <p15:guide id="4" orient="horz" pos="3888" userDrawn="1">
          <p15:clr>
            <a:srgbClr val="A4A3A4"/>
          </p15:clr>
        </p15:guide>
        <p15:guide id="5" orient="horz" pos="3984" userDrawn="1">
          <p15:clr>
            <a:srgbClr val="A4A3A4"/>
          </p15:clr>
        </p15:guide>
        <p15:guide id="6" orient="horz" pos="1104" userDrawn="1">
          <p15:clr>
            <a:srgbClr val="A4A3A4"/>
          </p15:clr>
        </p15:guide>
        <p15:guide id="7" orient="horz" pos="1008" userDrawn="1">
          <p15:clr>
            <a:srgbClr val="A4A3A4"/>
          </p15:clr>
        </p15:guide>
        <p15:guide id="8" orient="horz" pos="2448" userDrawn="1">
          <p15:clr>
            <a:srgbClr val="A4A3A4"/>
          </p15:clr>
        </p15:guide>
        <p15:guide id="9" orient="horz" pos="2544" userDrawn="1">
          <p15:clr>
            <a:srgbClr val="A4A3A4"/>
          </p15:clr>
        </p15:guide>
        <p15:guide id="10" orient="horz" pos="336" userDrawn="1">
          <p15:clr>
            <a:srgbClr val="A4A3A4"/>
          </p15:clr>
        </p15:guide>
        <p15:guide id="11" pos="3776" userDrawn="1">
          <p15:clr>
            <a:srgbClr val="A4A3A4"/>
          </p15:clr>
        </p15:guide>
        <p15:guide id="12" pos="448" userDrawn="1">
          <p15:clr>
            <a:srgbClr val="A4A3A4"/>
          </p15:clr>
        </p15:guide>
        <p15:guide id="13" pos="7232" userDrawn="1">
          <p15:clr>
            <a:srgbClr val="A4A3A4"/>
          </p15:clr>
        </p15:guide>
        <p15:guide id="14" pos="3904" userDrawn="1">
          <p15:clr>
            <a:srgbClr val="A4A3A4"/>
          </p15:clr>
        </p15:guide>
        <p15:guide id="15" pos="2624" userDrawn="1">
          <p15:clr>
            <a:srgbClr val="A4A3A4"/>
          </p15:clr>
        </p15:guide>
        <p15:guide id="16" pos="2760" userDrawn="1">
          <p15:clr>
            <a:srgbClr val="A4A3A4"/>
          </p15:clr>
        </p15:guide>
        <p15:guide id="17" pos="5056" userDrawn="1">
          <p15:clr>
            <a:srgbClr val="A4A3A4"/>
          </p15:clr>
        </p15:guide>
        <p15:guide id="18" pos="1472" userDrawn="1">
          <p15:clr>
            <a:srgbClr val="A4A3A4"/>
          </p15:clr>
        </p15:guide>
        <p15:guide id="19" pos="6208" userDrawn="1">
          <p15:clr>
            <a:srgbClr val="A4A3A4"/>
          </p15:clr>
        </p15:guide>
        <p15:guide id="20" pos="6080" userDrawn="1">
          <p15:clr>
            <a:srgbClr val="A4A3A4"/>
          </p15:clr>
        </p15:guide>
        <p15:guide id="21" pos="4928" userDrawn="1">
          <p15:clr>
            <a:srgbClr val="A4A3A4"/>
          </p15:clr>
        </p15:guide>
        <p15:guide id="22" pos="160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Jill Wenger" initials="JW" lastIdx="14" clrIdx="1">
    <p:extLst>
      <p:ext uri="{19B8F6BF-5375-455C-9EA6-DF929625EA0E}">
        <p15:presenceInfo xmlns:p15="http://schemas.microsoft.com/office/powerpoint/2012/main" userId="Jill Wenger" providerId="None"/>
      </p:ext>
    </p:extLst>
  </p:cmAuthor>
  <p:cmAuthor id="2" name="Nico FEHLEN" initials="NF" lastIdx="3" clrIdx="2">
    <p:extLst>
      <p:ext uri="{19B8F6BF-5375-455C-9EA6-DF929625EA0E}">
        <p15:presenceInfo xmlns:p15="http://schemas.microsoft.com/office/powerpoint/2012/main" userId="S-1-5-21-3210268068-3955779823-4248853682-45683" providerId="AD"/>
      </p:ext>
    </p:extLst>
  </p:cmAuthor>
  <p:cmAuthor id="3" name="Virginie Laye" initials="VL"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704D"/>
    <a:srgbClr val="E40520"/>
    <a:srgbClr val="5A5A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783" autoAdjust="0"/>
  </p:normalViewPr>
  <p:slideViewPr>
    <p:cSldViewPr>
      <p:cViewPr varScale="1">
        <p:scale>
          <a:sx n="107" d="100"/>
          <a:sy n="107" d="100"/>
        </p:scale>
        <p:origin x="138" y="222"/>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3776"/>
        <p:guide pos="448"/>
        <p:guide pos="7232"/>
        <p:guide pos="3904"/>
        <p:guide pos="2624"/>
        <p:guide pos="2760"/>
        <p:guide pos="5056"/>
        <p:guide pos="1472"/>
        <p:guide pos="6208"/>
        <p:guide pos="6080"/>
        <p:guide pos="4928"/>
        <p:guide pos="16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02/05/2018</a:t>
            </a:fld>
            <a:endParaRPr lang="en-GB" dirty="0">
              <a:latin typeface="Arial" pitchFamily="34" charset="0"/>
              <a:cs typeface="Arial" pitchFamily="34" charset="0"/>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dirty="0">
              <a:latin typeface="Arial" pitchFamily="34" charset="0"/>
              <a:cs typeface="Arial" pitchFamily="34" charset="0"/>
            </a:endParaRPr>
          </a:p>
        </p:txBody>
      </p:sp>
    </p:spTree>
    <p:extLst>
      <p:ext uri="{BB962C8B-B14F-4D97-AF65-F5344CB8AC3E}">
        <p14:creationId xmlns:p14="http://schemas.microsoft.com/office/powerpoint/2010/main" val="2337599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02/05/2018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dirty="0"/>
          </a:p>
        </p:txBody>
      </p:sp>
    </p:spTree>
    <p:extLst>
      <p:ext uri="{BB962C8B-B14F-4D97-AF65-F5344CB8AC3E}">
        <p14:creationId xmlns:p14="http://schemas.microsoft.com/office/powerpoint/2010/main" val="242598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dirty="0"/>
          </a:p>
        </p:txBody>
      </p:sp>
    </p:spTree>
    <p:extLst>
      <p:ext uri="{BB962C8B-B14F-4D97-AF65-F5344CB8AC3E}">
        <p14:creationId xmlns:p14="http://schemas.microsoft.com/office/powerpoint/2010/main" val="10056914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542" y="206180"/>
            <a:ext cx="11825458" cy="6651820"/>
          </a:xfrm>
          <a:prstGeom prst="rect">
            <a:avLst/>
          </a:prstGeom>
        </p:spPr>
      </p:pic>
      <p:sp>
        <p:nvSpPr>
          <p:cNvPr id="15" name="Title 1"/>
          <p:cNvSpPr>
            <a:spLocks noGrp="1"/>
          </p:cNvSpPr>
          <p:nvPr>
            <p:ph type="ctrTitle" hasCustomPrompt="1"/>
          </p:nvPr>
        </p:nvSpPr>
        <p:spPr bwMode="white">
          <a:xfrm>
            <a:off x="3647728" y="2668160"/>
            <a:ext cx="7124700" cy="914400"/>
          </a:xfrm>
        </p:spPr>
        <p:txBody>
          <a:bodyPr anchor="t" anchorCtr="0">
            <a:noAutofit/>
          </a:bodyPr>
          <a:lstStyle>
            <a:lvl1pPr>
              <a:lnSpc>
                <a:spcPct val="90000"/>
              </a:lnSpc>
              <a:defRPr sz="3200" b="1" i="0" baseline="0">
                <a:solidFill>
                  <a:schemeClr val="bg1"/>
                </a:solidFill>
                <a:latin typeface="Arial Narrow" panose="020B0606020202030204" pitchFamily="34" charset="0"/>
              </a:defRPr>
            </a:lvl1pPr>
          </a:lstStyle>
          <a:p>
            <a:r>
              <a:rPr lang="en-GB" noProof="0" dirty="0" smtClean="0"/>
              <a:t>Click to add the presentation’s main title</a:t>
            </a:r>
            <a:endParaRPr lang="en-GB" noProof="0" dirty="0"/>
          </a:p>
        </p:txBody>
      </p:sp>
      <p:sp>
        <p:nvSpPr>
          <p:cNvPr id="18" name="Subtitle 2"/>
          <p:cNvSpPr>
            <a:spLocks noGrp="1"/>
          </p:cNvSpPr>
          <p:nvPr>
            <p:ph type="subTitle" idx="1" hasCustomPrompt="1"/>
          </p:nvPr>
        </p:nvSpPr>
        <p:spPr bwMode="white">
          <a:xfrm>
            <a:off x="3647728" y="3658760"/>
            <a:ext cx="7124700" cy="914401"/>
          </a:xfrm>
        </p:spPr>
        <p:txBody>
          <a:bodyPr>
            <a:noAutofit/>
          </a:bodyPr>
          <a:lstStyle>
            <a:lvl1pPr marL="0" indent="0" algn="l">
              <a:lnSpc>
                <a:spcPct val="90000"/>
              </a:lnSpc>
              <a:spcAft>
                <a:spcPts val="0"/>
              </a:spcAft>
              <a:buNone/>
              <a:defRPr sz="3200" b="1" baseline="0">
                <a:solidFill>
                  <a:schemeClr val="bg1"/>
                </a:solidFill>
                <a:latin typeface="Arial Narrow" panose="020B0606020202030204" pitchFamily="34" charset="0"/>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21" name="Text Placeholder 31"/>
          <p:cNvSpPr>
            <a:spLocks noGrp="1"/>
          </p:cNvSpPr>
          <p:nvPr>
            <p:ph type="body" sz="quarter" idx="10" hasCustomPrompt="1"/>
          </p:nvPr>
        </p:nvSpPr>
        <p:spPr bwMode="white">
          <a:xfrm>
            <a:off x="3647728" y="220486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smtClean="0"/>
              <a:t>www.pwc.lu</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9097" y="5589241"/>
            <a:ext cx="1396463" cy="935485"/>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6372" y="293065"/>
            <a:ext cx="3079348" cy="739823"/>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sz="2550" b="1" i="0" baseline="0">
                <a:latin typeface="Arial Narrow" panose="020B0606020202030204" pitchFamily="34" charset="0"/>
              </a:defRPr>
            </a:lvl1pPr>
          </a:lstStyle>
          <a:p>
            <a:r>
              <a:rPr lang="en-GB" noProof="0" dirty="0" smtClean="0"/>
              <a:t>Click to edit Master title style</a:t>
            </a:r>
            <a:endParaRPr lang="en-GB" noProof="0" dirty="0"/>
          </a:p>
        </p:txBody>
      </p:sp>
      <p:sp>
        <p:nvSpPr>
          <p:cNvPr id="31" name="Content Placeholder 26"/>
          <p:cNvSpPr>
            <a:spLocks noGrp="1"/>
          </p:cNvSpPr>
          <p:nvPr>
            <p:ph sz="quarter" idx="15"/>
          </p:nvPr>
        </p:nvSpPr>
        <p:spPr>
          <a:xfrm>
            <a:off x="711200" y="1752600"/>
            <a:ext cx="10769600" cy="4419600"/>
          </a:xfrm>
        </p:spPr>
        <p:txBody>
          <a:bodyPr/>
          <a:lstStyle>
            <a:lvl1pPr>
              <a:defRPr baseline="0">
                <a:latin typeface="Arial Narrow" panose="020B0606020202030204" pitchFamily="34" charset="0"/>
              </a:defRPr>
            </a:lvl1pPr>
            <a:lvl2pPr>
              <a:defRPr>
                <a:latin typeface="Arial Narrow" panose="020B0606020202030204" pitchFamily="34" charset="0"/>
              </a:defRPr>
            </a:lvl2pPr>
            <a:lvl3pPr>
              <a:defRPr>
                <a:latin typeface="Arial Narrow" panose="020B0606020202030204" pitchFamily="34" charset="0"/>
              </a:defRPr>
            </a:lvl3pPr>
            <a:lvl4pPr>
              <a:defRPr>
                <a:latin typeface="Arial Narrow" panose="020B0606020202030204" pitchFamily="34" charset="0"/>
              </a:defRPr>
            </a:lvl4pPr>
            <a:lvl5pPr>
              <a:defRPr>
                <a:latin typeface="Arial Narrow" panose="020B0606020202030204" pitchFamily="34" charset="0"/>
              </a:defRPr>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11" name="Slide Number Placeholder 6"/>
          <p:cNvSpPr>
            <a:spLocks noGrp="1"/>
          </p:cNvSpPr>
          <p:nvPr>
            <p:ph type="sldNum" sz="quarter" idx="4"/>
          </p:nvPr>
        </p:nvSpPr>
        <p:spPr>
          <a:xfrm>
            <a:off x="9448800" y="6477000"/>
            <a:ext cx="2036064" cy="152400"/>
          </a:xfrm>
        </p:spPr>
        <p:txBody>
          <a:bodyPr/>
          <a:lstStyle/>
          <a:p>
            <a:fld id="{9EBD5762-3BDC-484D-9503-7EA6D5A9A8CE}" type="slidenum">
              <a:rPr lang="en-GB" smtClean="0"/>
              <a:pPr/>
              <a:t>‹#›</a:t>
            </a:fld>
            <a:endParaRPr lang="en-GB" dirty="0"/>
          </a:p>
        </p:txBody>
      </p:sp>
      <p:sp>
        <p:nvSpPr>
          <p:cNvPr id="12" name="Date Placeholder 7"/>
          <p:cNvSpPr>
            <a:spLocks noGrp="1"/>
          </p:cNvSpPr>
          <p:nvPr>
            <p:ph type="dt" sz="half" idx="2"/>
          </p:nvPr>
        </p:nvSpPr>
        <p:spPr>
          <a:xfrm>
            <a:off x="9448800" y="6324600"/>
            <a:ext cx="2032000" cy="152400"/>
          </a:xfrm>
        </p:spPr>
        <p:txBody>
          <a:bodyPr/>
          <a:lstStyle/>
          <a:p>
            <a:endParaRPr lang="en-GB" dirty="0"/>
          </a:p>
        </p:txBody>
      </p:sp>
      <p:sp>
        <p:nvSpPr>
          <p:cNvPr id="13" name="Footer Placeholder 8"/>
          <p:cNvSpPr>
            <a:spLocks noGrp="1"/>
          </p:cNvSpPr>
          <p:nvPr>
            <p:ph type="ftr" sz="quarter" idx="3"/>
          </p:nvPr>
        </p:nvSpPr>
        <p:spPr>
          <a:xfrm>
            <a:off x="711200" y="6324600"/>
            <a:ext cx="7010400" cy="152400"/>
          </a:xfrm>
        </p:spPr>
        <p:txBody>
          <a:bodyPr/>
          <a:lstStyle/>
          <a:p>
            <a:endParaRPr lang="en-GB" b="1" dirty="0">
              <a:latin typeface="Arial Narrow" panose="020B0606020202030204" pitchFamily="34" charset="0"/>
            </a:endParaRPr>
          </a:p>
        </p:txBody>
      </p:sp>
      <p:grpSp>
        <p:nvGrpSpPr>
          <p:cNvPr id="14" name="Group 13"/>
          <p:cNvGrpSpPr/>
          <p:nvPr userDrawn="1"/>
        </p:nvGrpSpPr>
        <p:grpSpPr>
          <a:xfrm>
            <a:off x="711200" y="6237312"/>
            <a:ext cx="10769600" cy="0"/>
            <a:chOff x="533400" y="6172200"/>
            <a:chExt cx="8077200" cy="0"/>
          </a:xfrm>
        </p:grpSpPr>
        <p:cxnSp>
          <p:nvCxnSpPr>
            <p:cNvPr id="16" name="Straight Connector 15"/>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17" name="Straight Connector 16"/>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18" name="Straight Connector 17"/>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0455" y="6477000"/>
            <a:ext cx="1326569" cy="263236"/>
          </a:xfrm>
          <a:prstGeom prst="rect">
            <a:avLst/>
          </a:prstGeom>
        </p:spPr>
      </p:pic>
      <p:grpSp>
        <p:nvGrpSpPr>
          <p:cNvPr id="20" name="Group 19"/>
          <p:cNvGrpSpPr/>
          <p:nvPr userDrawn="1"/>
        </p:nvGrpSpPr>
        <p:grpSpPr>
          <a:xfrm>
            <a:off x="711200" y="548680"/>
            <a:ext cx="10769600" cy="0"/>
            <a:chOff x="533400" y="6172200"/>
            <a:chExt cx="8077200" cy="0"/>
          </a:xfrm>
        </p:grpSpPr>
        <p:cxnSp>
          <p:nvCxnSpPr>
            <p:cNvPr id="21" name="Straight Connector 20"/>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22" name="Straight Connector 21"/>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23" name="Straight Connector 22"/>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9448800" y="6477000"/>
            <a:ext cx="2036064" cy="152400"/>
          </a:xfrm>
        </p:spPr>
        <p:txBody>
          <a:bodyPr/>
          <a:lstStyle/>
          <a:p>
            <a:fld id="{9EBD5762-3BDC-484D-9503-7EA6D5A9A8CE}" type="slidenum">
              <a:rPr lang="en-GB" smtClean="0"/>
              <a:pPr/>
              <a:t>‹#›</a:t>
            </a:fld>
            <a:endParaRPr lang="en-GB" dirty="0"/>
          </a:p>
        </p:txBody>
      </p:sp>
      <p:sp>
        <p:nvSpPr>
          <p:cNvPr id="10" name="Date Placeholder 7"/>
          <p:cNvSpPr>
            <a:spLocks noGrp="1"/>
          </p:cNvSpPr>
          <p:nvPr>
            <p:ph type="dt" sz="half" idx="2"/>
          </p:nvPr>
        </p:nvSpPr>
        <p:spPr>
          <a:xfrm>
            <a:off x="9448800" y="6324600"/>
            <a:ext cx="2032000" cy="152400"/>
          </a:xfrm>
        </p:spPr>
        <p:txBody>
          <a:bodyPr/>
          <a:lstStyle/>
          <a:p>
            <a:endParaRPr lang="en-GB" dirty="0"/>
          </a:p>
        </p:txBody>
      </p:sp>
      <p:sp>
        <p:nvSpPr>
          <p:cNvPr id="12" name="Footer Placeholder 8"/>
          <p:cNvSpPr>
            <a:spLocks noGrp="1"/>
          </p:cNvSpPr>
          <p:nvPr>
            <p:ph type="ftr" sz="quarter" idx="3"/>
          </p:nvPr>
        </p:nvSpPr>
        <p:spPr>
          <a:xfrm>
            <a:off x="711200" y="6324600"/>
            <a:ext cx="7010400" cy="152400"/>
          </a:xfrm>
        </p:spPr>
        <p:txBody>
          <a:bodyPr/>
          <a:lstStyle/>
          <a:p>
            <a:endParaRPr lang="en-GB" b="1" dirty="0">
              <a:latin typeface="Arial Narrow" panose="020B0606020202030204" pitchFamily="34" charset="0"/>
            </a:endParaRPr>
          </a:p>
        </p:txBody>
      </p:sp>
      <p:grpSp>
        <p:nvGrpSpPr>
          <p:cNvPr id="13" name="Group 12"/>
          <p:cNvGrpSpPr/>
          <p:nvPr userDrawn="1"/>
        </p:nvGrpSpPr>
        <p:grpSpPr>
          <a:xfrm>
            <a:off x="711200" y="6237312"/>
            <a:ext cx="10769600" cy="0"/>
            <a:chOff x="533400" y="6172200"/>
            <a:chExt cx="8077200" cy="0"/>
          </a:xfrm>
        </p:grpSpPr>
        <p:cxnSp>
          <p:nvCxnSpPr>
            <p:cNvPr id="14" name="Straight Connector 13"/>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15" name="Straight Connector 14"/>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16" name="Straight Connector 15"/>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43877" y="6477000"/>
            <a:ext cx="1583148" cy="263236"/>
          </a:xfrm>
          <a:prstGeom prst="rect">
            <a:avLst/>
          </a:prstGeom>
        </p:spPr>
      </p:pic>
      <p:grpSp>
        <p:nvGrpSpPr>
          <p:cNvPr id="22" name="Group 21"/>
          <p:cNvGrpSpPr/>
          <p:nvPr userDrawn="1"/>
        </p:nvGrpSpPr>
        <p:grpSpPr>
          <a:xfrm>
            <a:off x="711200" y="548680"/>
            <a:ext cx="10769600" cy="0"/>
            <a:chOff x="533400" y="6172200"/>
            <a:chExt cx="8077200" cy="0"/>
          </a:xfrm>
        </p:grpSpPr>
        <p:cxnSp>
          <p:nvCxnSpPr>
            <p:cNvPr id="23" name="Straight Connector 22"/>
            <p:cNvCxnSpPr/>
            <p:nvPr/>
          </p:nvCxnSpPr>
          <p:spPr>
            <a:xfrm>
              <a:off x="533400" y="6172200"/>
              <a:ext cx="3102496" cy="0"/>
            </a:xfrm>
            <a:prstGeom prst="line">
              <a:avLst/>
            </a:prstGeom>
            <a:ln w="19050">
              <a:solidFill>
                <a:srgbClr val="E40520"/>
              </a:solidFill>
            </a:ln>
          </p:spPr>
          <p:style>
            <a:lnRef idx="1">
              <a:schemeClr val="accent4"/>
            </a:lnRef>
            <a:fillRef idx="0">
              <a:schemeClr val="accent4"/>
            </a:fillRef>
            <a:effectRef idx="0">
              <a:schemeClr val="accent4"/>
            </a:effectRef>
            <a:fontRef idx="minor">
              <a:schemeClr val="tx1"/>
            </a:fontRef>
          </p:style>
        </p:cxnSp>
        <p:cxnSp>
          <p:nvCxnSpPr>
            <p:cNvPr id="24" name="Straight Connector 23"/>
            <p:cNvCxnSpPr/>
            <p:nvPr/>
          </p:nvCxnSpPr>
          <p:spPr>
            <a:xfrm>
              <a:off x="3536373" y="6172200"/>
              <a:ext cx="2547795" cy="0"/>
            </a:xfrm>
            <a:prstGeom prst="line">
              <a:avLst/>
            </a:prstGeom>
            <a:ln w="19050">
              <a:solidFill>
                <a:srgbClr val="5A5A59"/>
              </a:solidFill>
            </a:ln>
          </p:spPr>
          <p:style>
            <a:lnRef idx="1">
              <a:schemeClr val="accent4"/>
            </a:lnRef>
            <a:fillRef idx="0">
              <a:schemeClr val="accent4"/>
            </a:fillRef>
            <a:effectRef idx="0">
              <a:schemeClr val="accent4"/>
            </a:effectRef>
            <a:fontRef idx="minor">
              <a:schemeClr val="tx1"/>
            </a:fontRef>
          </p:style>
        </p:cxnSp>
        <p:cxnSp>
          <p:nvCxnSpPr>
            <p:cNvPr id="25" name="Straight Connector 24"/>
            <p:cNvCxnSpPr/>
            <p:nvPr/>
          </p:nvCxnSpPr>
          <p:spPr>
            <a:xfrm>
              <a:off x="6062805" y="6172200"/>
              <a:ext cx="2547795" cy="0"/>
            </a:xfrm>
            <a:prstGeom prst="line">
              <a:avLst/>
            </a:prstGeom>
            <a:ln w="19050">
              <a:solidFill>
                <a:srgbClr val="86704D"/>
              </a:solidFill>
            </a:ln>
          </p:spPr>
          <p:style>
            <a:lnRef idx="1">
              <a:schemeClr val="accent4"/>
            </a:lnRef>
            <a:fillRef idx="0">
              <a:schemeClr val="accent4"/>
            </a:fillRef>
            <a:effectRef idx="0">
              <a:schemeClr val="accent4"/>
            </a:effectRef>
            <a:fontRef idx="minor">
              <a:schemeClr val="tx1"/>
            </a:fontRef>
          </p:style>
        </p:cxnSp>
      </p:gr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tatement">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711200" y="5867400"/>
            <a:ext cx="6400800" cy="762000"/>
          </a:xfrm>
        </p:spPr>
        <p:txBody>
          <a:bodyPr anchor="b"/>
          <a:lstStyle>
            <a:lvl1pPr>
              <a:defRPr sz="900">
                <a:latin typeface="Arial" pitchFamily="34" charset="0"/>
                <a:cs typeface="Arial" pitchFamily="34" charset="0"/>
              </a:defRPr>
            </a:lvl1pPr>
          </a:lstStyle>
          <a:p>
            <a:pPr lvl="0"/>
            <a:r>
              <a:rPr lang="en-GB" noProof="0" dirty="0" smtClean="0"/>
              <a:t>Add legal and copyright disclaimers here.</a:t>
            </a:r>
            <a:endParaRPr lang="en-GB" noProof="0"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1201" y="685800"/>
            <a:ext cx="10769601"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711202" y="1752600"/>
            <a:ext cx="10769599" cy="4419600"/>
          </a:xfrm>
          <a:prstGeom prst="rect">
            <a:avLst/>
          </a:prstGeom>
        </p:spPr>
        <p:txBody>
          <a:bodyPr vert="horz" lIns="0" tIns="0" rIns="0" bIns="0" rtlCol="0">
            <a:noAutofit/>
          </a:body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4" name="Slide Number Placeholder 5"/>
          <p:cNvSpPr>
            <a:spLocks noGrp="1"/>
          </p:cNvSpPr>
          <p:nvPr>
            <p:ph type="sldNum" sz="quarter" idx="4"/>
          </p:nvPr>
        </p:nvSpPr>
        <p:spPr>
          <a:xfrm>
            <a:off x="9448800" y="6477000"/>
            <a:ext cx="2036064"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a:t>
            </a:fld>
            <a:endParaRPr lang="en-GB" dirty="0"/>
          </a:p>
        </p:txBody>
      </p:sp>
      <p:sp>
        <p:nvSpPr>
          <p:cNvPr id="6" name="Date Placeholder 3"/>
          <p:cNvSpPr>
            <a:spLocks noGrp="1"/>
          </p:cNvSpPr>
          <p:nvPr>
            <p:ph type="dt" sz="half" idx="2"/>
          </p:nvPr>
        </p:nvSpPr>
        <p:spPr>
          <a:xfrm>
            <a:off x="9448800" y="6324600"/>
            <a:ext cx="2032000"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endParaRPr lang="en-GB" dirty="0"/>
          </a:p>
        </p:txBody>
      </p:sp>
      <p:sp>
        <p:nvSpPr>
          <p:cNvPr id="7" name="Footer Placeholder 4"/>
          <p:cNvSpPr>
            <a:spLocks noGrp="1"/>
          </p:cNvSpPr>
          <p:nvPr>
            <p:ph type="ftr" sz="quarter" idx="3"/>
          </p:nvPr>
        </p:nvSpPr>
        <p:spPr>
          <a:xfrm>
            <a:off x="707136" y="6324600"/>
            <a:ext cx="7014464" cy="150876"/>
          </a:xfrm>
          <a:prstGeom prst="rect">
            <a:avLst/>
          </a:prstGeom>
        </p:spPr>
        <p:txBody>
          <a:bodyPr vert="horz" lIns="0" tIns="0" rIns="0" bIns="0" anchor="b" anchorCtr="0">
            <a:noAutofit/>
          </a:bodyPr>
          <a:lstStyle>
            <a:lvl1pPr algn="l">
              <a:defRPr sz="1000">
                <a:solidFill>
                  <a:schemeClr val="tx1"/>
                </a:solidFill>
                <a:latin typeface="Arial" pitchFamily="34" charset="0"/>
                <a:cs typeface="Arial" pitchFamily="34" charset="0"/>
              </a:defRPr>
            </a:lvl1pPr>
          </a:lstStyle>
          <a:p>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61" r:id="rId3"/>
    <p:sldLayoutId id="2147483671" r:id="rId4"/>
  </p:sldLayoutIdLst>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jpeg"/><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6168008" y="332656"/>
            <a:ext cx="5474208" cy="146304"/>
          </a:xfrm>
        </p:spPr>
        <p:txBody>
          <a:bodyPr/>
          <a:lstStyle/>
          <a:p>
            <a:pPr algn="r"/>
            <a:r>
              <a:rPr lang="en-GB" noProof="1" smtClean="0">
                <a:solidFill>
                  <a:srgbClr val="E40520"/>
                </a:solidFill>
              </a:rPr>
              <a:t>www.skillsbridge.lu</a:t>
            </a:r>
            <a:endParaRPr lang="en-GB" noProof="1">
              <a:solidFill>
                <a:srgbClr val="E40520"/>
              </a:solidFill>
            </a:endParaRPr>
          </a:p>
        </p:txBody>
      </p:sp>
      <p:sp>
        <p:nvSpPr>
          <p:cNvPr id="18" name="Title 1"/>
          <p:cNvSpPr>
            <a:spLocks noGrp="1"/>
          </p:cNvSpPr>
          <p:nvPr>
            <p:ph type="ctrTitle"/>
          </p:nvPr>
        </p:nvSpPr>
        <p:spPr>
          <a:xfrm>
            <a:off x="3537286" y="2226568"/>
            <a:ext cx="6159114" cy="1202432"/>
          </a:xfrm>
        </p:spPr>
        <p:txBody>
          <a:bodyPr/>
          <a:lstStyle/>
          <a:p>
            <a:r>
              <a:rPr lang="en-GB" sz="3600" i="0" dirty="0" smtClean="0">
                <a:solidFill>
                  <a:srgbClr val="5A5A59"/>
                </a:solidFill>
              </a:rPr>
              <a:t>Luxembourg Digital Skills Bridge</a:t>
            </a:r>
            <a:br>
              <a:rPr lang="en-GB" sz="3600" i="0" dirty="0" smtClean="0">
                <a:solidFill>
                  <a:srgbClr val="5A5A59"/>
                </a:solidFill>
              </a:rPr>
            </a:br>
            <a:r>
              <a:rPr lang="en-GB" sz="1200" i="0" dirty="0" smtClean="0">
                <a:solidFill>
                  <a:srgbClr val="5A5A59"/>
                </a:solidFill>
              </a:rPr>
              <a:t/>
            </a:r>
            <a:br>
              <a:rPr lang="en-GB" sz="1200" i="0" dirty="0" smtClean="0">
                <a:solidFill>
                  <a:srgbClr val="5A5A59"/>
                </a:solidFill>
              </a:rPr>
            </a:br>
            <a:r>
              <a:rPr lang="fr-FR" sz="2000" i="1" dirty="0" smtClean="0">
                <a:solidFill>
                  <a:srgbClr val="5A5A59"/>
                </a:solidFill>
              </a:rPr>
              <a:t>Un programme pour investir dans les compétences des salariés et la sécurisation de leurs parcours professionnels</a:t>
            </a:r>
            <a:r>
              <a:rPr lang="fr-FR" sz="2000" i="1" dirty="0">
                <a:solidFill>
                  <a:srgbClr val="5A5A59"/>
                </a:solidFill>
              </a:rPr>
              <a:t/>
            </a:r>
            <a:br>
              <a:rPr lang="fr-FR" sz="2000" i="1" dirty="0">
                <a:solidFill>
                  <a:srgbClr val="5A5A59"/>
                </a:solidFill>
              </a:rPr>
            </a:br>
            <a:r>
              <a:rPr lang="en-GB" sz="3600" i="0" dirty="0" smtClean="0">
                <a:solidFill>
                  <a:srgbClr val="5A5A59"/>
                </a:solidFill>
              </a:rPr>
              <a:t/>
            </a:r>
            <a:br>
              <a:rPr lang="en-GB" sz="3600" i="0" dirty="0" smtClean="0">
                <a:solidFill>
                  <a:srgbClr val="5A5A59"/>
                </a:solidFill>
              </a:rPr>
            </a:br>
            <a:endParaRPr lang="en-GB" sz="1600" b="0" i="0" dirty="0">
              <a:solidFill>
                <a:srgbClr val="E40520"/>
              </a:solidFill>
            </a:endParaRPr>
          </a:p>
        </p:txBody>
      </p:sp>
      <p:sp>
        <p:nvSpPr>
          <p:cNvPr id="19" name="Subtitle 4"/>
          <p:cNvSpPr>
            <a:spLocks noGrp="1"/>
          </p:cNvSpPr>
          <p:nvPr>
            <p:ph type="subTitle" idx="1"/>
          </p:nvPr>
        </p:nvSpPr>
        <p:spPr>
          <a:xfrm>
            <a:off x="3560787" y="3573016"/>
            <a:ext cx="5343525" cy="914401"/>
          </a:xfrm>
        </p:spPr>
        <p:txBody>
          <a:bodyPr/>
          <a:lstStyle/>
          <a:p>
            <a:r>
              <a:rPr lang="en-GB" sz="1800" dirty="0" smtClean="0">
                <a:solidFill>
                  <a:srgbClr val="E40520"/>
                </a:solidFill>
                <a:latin typeface="Arial Narrow" panose="020B0606020202030204" pitchFamily="34" charset="0"/>
              </a:rPr>
              <a:t>Mai </a:t>
            </a:r>
            <a:r>
              <a:rPr lang="en-GB" sz="1800" dirty="0">
                <a:solidFill>
                  <a:srgbClr val="E40520"/>
                </a:solidFill>
                <a:latin typeface="Arial Narrow" panose="020B0606020202030204" pitchFamily="34" charset="0"/>
              </a:rPr>
              <a:t>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945771" y="2974092"/>
            <a:ext cx="10630273" cy="1688399"/>
          </a:xfrm>
          <a:prstGeom prst="rightArrow">
            <a:avLst>
              <a:gd name="adj1" fmla="val 50000"/>
              <a:gd name="adj2" fmla="val 32942"/>
            </a:avLst>
          </a:prstGeom>
          <a:solidFill>
            <a:schemeClr val="bg2">
              <a:lumMod val="85000"/>
            </a:schemeClr>
          </a:solidFill>
          <a:ln w="12700">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39889" rIns="0" bIns="39889"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1200" b="1" dirty="0" smtClean="0">
                <a:latin typeface="Arial Narrow" panose="020B0606020202030204" pitchFamily="34" charset="0"/>
              </a:rPr>
              <a:t> </a:t>
            </a:r>
            <a:endParaRPr lang="fr-FR" sz="1200" b="1" dirty="0">
              <a:latin typeface="Arial Narrow" panose="020B0606020202030204" pitchFamily="34" charset="0"/>
            </a:endParaRPr>
          </a:p>
        </p:txBody>
      </p:sp>
      <p:sp>
        <p:nvSpPr>
          <p:cNvPr id="6" name="Rectangle 5"/>
          <p:cNvSpPr/>
          <p:nvPr/>
        </p:nvSpPr>
        <p:spPr bwMode="ltGray">
          <a:xfrm>
            <a:off x="945777" y="3596887"/>
            <a:ext cx="9721080" cy="442575"/>
          </a:xfrm>
          <a:prstGeom prst="rect">
            <a:avLst/>
          </a:prstGeom>
          <a:solidFill>
            <a:schemeClr val="accent6"/>
          </a:solidFill>
          <a:ln w="31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FR" sz="2000" b="1" dirty="0" smtClean="0">
                <a:solidFill>
                  <a:schemeClr val="bg1"/>
                </a:solidFill>
                <a:latin typeface="Arial Narrow" panose="020B0606020202030204" pitchFamily="34" charset="0"/>
              </a:rPr>
              <a:t>Projet Pilote </a:t>
            </a:r>
          </a:p>
        </p:txBody>
      </p:sp>
      <p:sp>
        <p:nvSpPr>
          <p:cNvPr id="7" name="TextBox 5"/>
          <p:cNvSpPr txBox="1"/>
          <p:nvPr/>
        </p:nvSpPr>
        <p:spPr>
          <a:xfrm>
            <a:off x="1271464" y="1568899"/>
            <a:ext cx="3126447" cy="1046499"/>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300"/>
              </a:spcAft>
            </a:pPr>
            <a:r>
              <a:rPr lang="fr-FR" b="1" i="1" dirty="0" smtClean="0">
                <a:latin typeface="Arial Narrow" panose="020B0606020202030204" pitchFamily="34" charset="0"/>
              </a:rPr>
              <a:t>Soumission de la candidature générale</a:t>
            </a:r>
          </a:p>
          <a:p>
            <a:pPr indent="-274320" algn="ctr">
              <a:spcAft>
                <a:spcPts val="300"/>
              </a:spcAft>
            </a:pPr>
            <a:r>
              <a:rPr lang="fr-FR" b="1" i="1" dirty="0" smtClean="0">
                <a:solidFill>
                  <a:srgbClr val="FF0000"/>
                </a:solidFill>
                <a:latin typeface="Arial Narrow" panose="020B0606020202030204" pitchFamily="34" charset="0"/>
              </a:rPr>
              <a:t>25 Mai</a:t>
            </a:r>
          </a:p>
        </p:txBody>
      </p:sp>
      <p:cxnSp>
        <p:nvCxnSpPr>
          <p:cNvPr id="8" name="Straight Arrow Connector 7"/>
          <p:cNvCxnSpPr/>
          <p:nvPr/>
        </p:nvCxnSpPr>
        <p:spPr>
          <a:xfrm flipV="1">
            <a:off x="2834688" y="2631659"/>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20"/>
          <p:cNvSpPr txBox="1"/>
          <p:nvPr/>
        </p:nvSpPr>
        <p:spPr>
          <a:xfrm>
            <a:off x="798835" y="4936540"/>
            <a:ext cx="2652301" cy="1058041"/>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900"/>
              </a:spcAft>
            </a:pPr>
            <a:r>
              <a:rPr lang="fr-FR" b="1" i="1" dirty="0" smtClean="0">
                <a:latin typeface="Arial Narrow" panose="020B0606020202030204" pitchFamily="34" charset="0"/>
              </a:rPr>
              <a:t>Lancement du projet pilote</a:t>
            </a:r>
          </a:p>
          <a:p>
            <a:pPr indent="-274320" algn="ctr">
              <a:spcAft>
                <a:spcPts val="900"/>
              </a:spcAft>
            </a:pPr>
            <a:r>
              <a:rPr lang="fr-FR" b="1" i="1" dirty="0">
                <a:solidFill>
                  <a:srgbClr val="FF0000"/>
                </a:solidFill>
                <a:latin typeface="Arial Narrow" panose="020B0606020202030204" pitchFamily="34" charset="0"/>
              </a:rPr>
              <a:t>2 </a:t>
            </a:r>
            <a:r>
              <a:rPr lang="fr-FR" b="1" i="1" dirty="0" smtClean="0">
                <a:solidFill>
                  <a:srgbClr val="FF0000"/>
                </a:solidFill>
                <a:latin typeface="Arial Narrow" panose="020B0606020202030204" pitchFamily="34" charset="0"/>
              </a:rPr>
              <a:t>Mai </a:t>
            </a:r>
            <a:endParaRPr lang="fr-FR" b="1" i="1" dirty="0">
              <a:solidFill>
                <a:srgbClr val="FF0000"/>
              </a:solidFill>
              <a:latin typeface="Arial Narrow" panose="020B0606020202030204" pitchFamily="34" charset="0"/>
            </a:endParaRPr>
          </a:p>
        </p:txBody>
      </p:sp>
      <p:cxnSp>
        <p:nvCxnSpPr>
          <p:cNvPr id="11" name="Straight Arrow Connector 10"/>
          <p:cNvCxnSpPr/>
          <p:nvPr/>
        </p:nvCxnSpPr>
        <p:spPr>
          <a:xfrm>
            <a:off x="1146051" y="4617466"/>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5-Point Star 11"/>
          <p:cNvSpPr/>
          <p:nvPr/>
        </p:nvSpPr>
        <p:spPr bwMode="ltGray">
          <a:xfrm>
            <a:off x="977461" y="4282337"/>
            <a:ext cx="360040" cy="360695"/>
          </a:xfrm>
          <a:prstGeom prst="star5">
            <a:avLst/>
          </a:prstGeom>
          <a:solidFill>
            <a:srgbClr val="FF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err="1" smtClean="0">
              <a:solidFill>
                <a:schemeClr val="bg1"/>
              </a:solidFill>
              <a:latin typeface="Georgia" pitchFamily="18" charset="0"/>
            </a:endParaRPr>
          </a:p>
        </p:txBody>
      </p:sp>
      <p:sp>
        <p:nvSpPr>
          <p:cNvPr id="14" name="TextBox 13"/>
          <p:cNvSpPr txBox="1"/>
          <p:nvPr/>
        </p:nvSpPr>
        <p:spPr>
          <a:xfrm>
            <a:off x="6742512" y="1541160"/>
            <a:ext cx="3169912" cy="714510"/>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300"/>
              </a:spcAft>
            </a:pPr>
            <a:r>
              <a:rPr lang="fr-FR" b="1" i="1" dirty="0" smtClean="0">
                <a:latin typeface="Arial Narrow" panose="020B0606020202030204" pitchFamily="34" charset="0"/>
              </a:rPr>
              <a:t>Homologation  </a:t>
            </a:r>
          </a:p>
        </p:txBody>
      </p:sp>
      <p:cxnSp>
        <p:nvCxnSpPr>
          <p:cNvPr id="15" name="Straight Arrow Connector 14"/>
          <p:cNvCxnSpPr/>
          <p:nvPr/>
        </p:nvCxnSpPr>
        <p:spPr>
          <a:xfrm flipV="1">
            <a:off x="8327468" y="2276872"/>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5-Point Star 15"/>
          <p:cNvSpPr/>
          <p:nvPr/>
        </p:nvSpPr>
        <p:spPr bwMode="ltGray">
          <a:xfrm>
            <a:off x="4233173" y="4267826"/>
            <a:ext cx="360040" cy="360695"/>
          </a:xfrm>
          <a:prstGeom prst="star5">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err="1" smtClean="0">
              <a:solidFill>
                <a:schemeClr val="bg1"/>
              </a:solidFill>
              <a:latin typeface="Georgia" pitchFamily="18" charset="0"/>
            </a:endParaRPr>
          </a:p>
        </p:txBody>
      </p:sp>
      <p:sp>
        <p:nvSpPr>
          <p:cNvPr id="17" name="TextBox 18"/>
          <p:cNvSpPr txBox="1"/>
          <p:nvPr/>
        </p:nvSpPr>
        <p:spPr>
          <a:xfrm>
            <a:off x="3659104" y="4936540"/>
            <a:ext cx="2096288" cy="1058041"/>
          </a:xfrm>
          <a:prstGeom prst="rect">
            <a:avLst/>
          </a:prstGeom>
          <a:noFill/>
          <a:ln w="19050">
            <a:solidFill>
              <a:srgbClr val="FF0000"/>
            </a:solidFill>
            <a:prstDash val="sysDot"/>
          </a:ln>
        </p:spPr>
        <p:txBody>
          <a:bodyPr wrap="square"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274320" algn="ctr">
              <a:spcAft>
                <a:spcPts val="900"/>
              </a:spcAft>
            </a:pPr>
            <a:r>
              <a:rPr lang="fr-FR" b="1" i="1" dirty="0" smtClean="0">
                <a:latin typeface="Arial Narrow" panose="020B0606020202030204" pitchFamily="34" charset="0"/>
              </a:rPr>
              <a:t>Validation éligibilité</a:t>
            </a:r>
          </a:p>
        </p:txBody>
      </p:sp>
      <p:cxnSp>
        <p:nvCxnSpPr>
          <p:cNvPr id="18" name="Straight Arrow Connector 17"/>
          <p:cNvCxnSpPr/>
          <p:nvPr/>
        </p:nvCxnSpPr>
        <p:spPr>
          <a:xfrm>
            <a:off x="4414133" y="4617466"/>
            <a:ext cx="0" cy="288000"/>
          </a:xfrm>
          <a:prstGeom prst="straightConnector1">
            <a:avLst/>
          </a:prstGeom>
          <a:ln>
            <a:solidFill>
              <a:schemeClr val="accent6"/>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5-Point Star 18"/>
          <p:cNvSpPr/>
          <p:nvPr/>
        </p:nvSpPr>
        <p:spPr bwMode="ltGray">
          <a:xfrm>
            <a:off x="8147448" y="2637064"/>
            <a:ext cx="360040" cy="360695"/>
          </a:xfrm>
          <a:prstGeom prst="star5">
            <a:avLst/>
          </a:prstGeom>
          <a:solidFill>
            <a:srgbClr val="FFC000"/>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dirty="0" err="1" smtClean="0">
              <a:solidFill>
                <a:schemeClr val="bg1"/>
              </a:solidFill>
              <a:latin typeface="Georgia" pitchFamily="18"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4077816561"/>
              </p:ext>
            </p:extLst>
          </p:nvPr>
        </p:nvGraphicFramePr>
        <p:xfrm>
          <a:off x="945769" y="3046441"/>
          <a:ext cx="9418134" cy="1367148"/>
        </p:xfrm>
        <a:graphic>
          <a:graphicData uri="http://schemas.openxmlformats.org/drawingml/2006/table">
            <a:tbl>
              <a:tblPr firstRow="1" bandRow="1">
                <a:tableStyleId>{69D073F8-1565-44D7-B386-08B59EADF2EE}</a:tableStyleId>
              </a:tblPr>
              <a:tblGrid>
                <a:gridCol w="2269911">
                  <a:extLst>
                    <a:ext uri="{9D8B030D-6E8A-4147-A177-3AD203B41FA5}">
                      <a16:colId xmlns="" xmlns:a16="http://schemas.microsoft.com/office/drawing/2014/main" val="1699068185"/>
                    </a:ext>
                  </a:extLst>
                </a:gridCol>
                <a:gridCol w="3240360">
                  <a:extLst>
                    <a:ext uri="{9D8B030D-6E8A-4147-A177-3AD203B41FA5}">
                      <a16:colId xmlns="" xmlns:a16="http://schemas.microsoft.com/office/drawing/2014/main" val="3837251236"/>
                    </a:ext>
                  </a:extLst>
                </a:gridCol>
                <a:gridCol w="3907863">
                  <a:extLst>
                    <a:ext uri="{9D8B030D-6E8A-4147-A177-3AD203B41FA5}">
                      <a16:colId xmlns="" xmlns:a16="http://schemas.microsoft.com/office/drawing/2014/main" val="798757882"/>
                    </a:ext>
                  </a:extLst>
                </a:gridCol>
              </a:tblGrid>
              <a:tr h="1367148">
                <a:tc>
                  <a:txBody>
                    <a:bodyPr/>
                    <a:lstStyle/>
                    <a:p>
                      <a:pPr algn="ctr"/>
                      <a:r>
                        <a:rPr lang="en-GB" dirty="0" smtClean="0">
                          <a:solidFill>
                            <a:srgbClr val="FF0000"/>
                          </a:solidFill>
                          <a:latin typeface="+mn-lt"/>
                        </a:rPr>
                        <a:t>Mai</a:t>
                      </a:r>
                      <a:endParaRPr lang="en-GB"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dirty="0" err="1" smtClean="0">
                          <a:solidFill>
                            <a:srgbClr val="FF0000"/>
                          </a:solidFill>
                          <a:latin typeface="+mn-lt"/>
                        </a:rPr>
                        <a:t>Juin</a:t>
                      </a:r>
                      <a:r>
                        <a:rPr lang="en-GB" baseline="0" dirty="0" smtClean="0">
                          <a:solidFill>
                            <a:srgbClr val="FF0000"/>
                          </a:solidFill>
                          <a:latin typeface="+mn-lt"/>
                        </a:rPr>
                        <a:t> </a:t>
                      </a:r>
                      <a:endParaRPr lang="en-GB"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dirty="0" err="1" smtClean="0">
                          <a:solidFill>
                            <a:srgbClr val="FF0000"/>
                          </a:solidFill>
                          <a:latin typeface="+mn-lt"/>
                        </a:rPr>
                        <a:t>Juillet</a:t>
                      </a:r>
                      <a:r>
                        <a:rPr lang="en-GB" dirty="0" smtClean="0">
                          <a:solidFill>
                            <a:srgbClr val="FF0000"/>
                          </a:solidFill>
                          <a:latin typeface="+mn-lt"/>
                        </a:rPr>
                        <a:t> - </a:t>
                      </a:r>
                      <a:r>
                        <a:rPr lang="en-GB" dirty="0" err="1" smtClean="0">
                          <a:solidFill>
                            <a:srgbClr val="FF0000"/>
                          </a:solidFill>
                          <a:latin typeface="+mn-lt"/>
                        </a:rPr>
                        <a:t>Septembre</a:t>
                      </a:r>
                      <a:endParaRPr lang="en-GB"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 xmlns:a16="http://schemas.microsoft.com/office/drawing/2014/main" val="2753890143"/>
                  </a:ext>
                </a:extLst>
              </a:tr>
            </a:tbl>
          </a:graphicData>
        </a:graphic>
      </p:graphicFrame>
      <p:sp>
        <p:nvSpPr>
          <p:cNvPr id="21"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err="1" smtClean="0">
                <a:latin typeface="+mn-lt"/>
              </a:rPr>
              <a:t>Calendrier</a:t>
            </a:r>
            <a:endParaRPr lang="en-GB" dirty="0">
              <a:latin typeface="+mn-lt"/>
            </a:endParaRPr>
          </a:p>
        </p:txBody>
      </p:sp>
      <p:sp>
        <p:nvSpPr>
          <p:cNvPr id="22" name="Slide Number Placeholder 21"/>
          <p:cNvSpPr>
            <a:spLocks noGrp="1"/>
          </p:cNvSpPr>
          <p:nvPr>
            <p:ph type="sldNum" sz="quarter" idx="4"/>
          </p:nvPr>
        </p:nvSpPr>
        <p:spPr/>
        <p:txBody>
          <a:bodyPr/>
          <a:lstStyle/>
          <a:p>
            <a:fld id="{9EBD5762-3BDC-484D-9503-7EA6D5A9A8CE}" type="slidenum">
              <a:rPr lang="en-GB" smtClean="0"/>
              <a:pPr/>
              <a:t>10</a:t>
            </a:fld>
            <a:endParaRPr lang="en-GB" dirty="0"/>
          </a:p>
        </p:txBody>
      </p:sp>
    </p:spTree>
    <p:extLst>
      <p:ext uri="{BB962C8B-B14F-4D97-AF65-F5344CB8AC3E}">
        <p14:creationId xmlns:p14="http://schemas.microsoft.com/office/powerpoint/2010/main" val="206656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9EBD5762-3BDC-484D-9503-7EA6D5A9A8CE}" type="slidenum">
              <a:rPr lang="en-GB" smtClean="0"/>
              <a:pPr/>
              <a:t>11</a:t>
            </a:fld>
            <a:endParaRPr lang="en-GB" dirty="0"/>
          </a:p>
        </p:txBody>
      </p:sp>
      <p:sp>
        <p:nvSpPr>
          <p:cNvPr id="3" name="Title 1"/>
          <p:cNvSpPr txBox="1">
            <a:spLocks/>
          </p:cNvSpPr>
          <p:nvPr/>
        </p:nvSpPr>
        <p:spPr>
          <a:xfrm>
            <a:off x="6369243" y="4581128"/>
            <a:ext cx="6159114" cy="1202432"/>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sz="3600" i="0" dirty="0" smtClean="0">
                <a:solidFill>
                  <a:srgbClr val="5A5A59"/>
                </a:solidFill>
                <a:latin typeface="+mn-lt"/>
              </a:rPr>
              <a:t>Francine Closener</a:t>
            </a:r>
            <a:br>
              <a:rPr lang="en-GB" sz="3600" i="0" dirty="0" smtClean="0">
                <a:solidFill>
                  <a:srgbClr val="5A5A59"/>
                </a:solidFill>
                <a:latin typeface="+mn-lt"/>
              </a:rPr>
            </a:br>
            <a:r>
              <a:rPr lang="en-GB" sz="1200" i="0" dirty="0" smtClean="0">
                <a:solidFill>
                  <a:srgbClr val="5A5A59"/>
                </a:solidFill>
                <a:latin typeface="+mn-lt"/>
              </a:rPr>
              <a:t/>
            </a:r>
            <a:br>
              <a:rPr lang="en-GB" sz="1200" i="0" dirty="0" smtClean="0">
                <a:solidFill>
                  <a:srgbClr val="5A5A59"/>
                </a:solidFill>
                <a:latin typeface="+mn-lt"/>
              </a:rPr>
            </a:br>
            <a:r>
              <a:rPr lang="fr-FR" sz="2000" dirty="0" smtClean="0">
                <a:solidFill>
                  <a:srgbClr val="5A5A59"/>
                </a:solidFill>
                <a:latin typeface="+mn-lt"/>
              </a:rPr>
              <a:t>Secrétaire d’État à l’Économie</a:t>
            </a:r>
            <a:r>
              <a:rPr lang="en-GB" sz="3600" i="0" dirty="0" smtClean="0">
                <a:solidFill>
                  <a:srgbClr val="5A5A59"/>
                </a:solidFill>
                <a:latin typeface="+mn-lt"/>
              </a:rPr>
              <a:t/>
            </a:r>
            <a:br>
              <a:rPr lang="en-GB" sz="3600" i="0" dirty="0" smtClean="0">
                <a:solidFill>
                  <a:srgbClr val="5A5A59"/>
                </a:solidFill>
                <a:latin typeface="+mn-lt"/>
              </a:rPr>
            </a:br>
            <a:endParaRPr lang="en-GB" sz="1600" b="0" i="0" dirty="0">
              <a:solidFill>
                <a:srgbClr val="E40520"/>
              </a:solidFill>
              <a:latin typeface="+mn-lt"/>
            </a:endParaRPr>
          </a:p>
        </p:txBody>
      </p:sp>
    </p:spTree>
    <p:extLst>
      <p:ext uri="{BB962C8B-B14F-4D97-AF65-F5344CB8AC3E}">
        <p14:creationId xmlns:p14="http://schemas.microsoft.com/office/powerpoint/2010/main" val="1384048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9EBD5762-3BDC-484D-9503-7EA6D5A9A8CE}" type="slidenum">
              <a:rPr lang="en-GB" smtClean="0"/>
              <a:pPr/>
              <a:t>12</a:t>
            </a:fld>
            <a:endParaRPr lang="en-GB" dirty="0"/>
          </a:p>
        </p:txBody>
      </p:sp>
      <p:cxnSp>
        <p:nvCxnSpPr>
          <p:cNvPr id="3" name="Curved Connector 2"/>
          <p:cNvCxnSpPr/>
          <p:nvPr/>
        </p:nvCxnSpPr>
        <p:spPr>
          <a:xfrm rot="16200000" flipH="1">
            <a:off x="1273444" y="2412851"/>
            <a:ext cx="5086976" cy="2880322"/>
          </a:xfrm>
          <a:prstGeom prst="curvedConnector3">
            <a:avLst>
              <a:gd name="adj1" fmla="val 101"/>
            </a:avLst>
          </a:prstGeom>
          <a:ln w="825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 name="Curved Connector 3"/>
          <p:cNvCxnSpPr/>
          <p:nvPr/>
        </p:nvCxnSpPr>
        <p:spPr>
          <a:xfrm rot="5400000">
            <a:off x="5041270" y="2508270"/>
            <a:ext cx="5086977" cy="2689483"/>
          </a:xfrm>
          <a:prstGeom prst="curvedConnector3">
            <a:avLst>
              <a:gd name="adj1" fmla="val 101"/>
            </a:avLst>
          </a:prstGeom>
          <a:ln w="82550">
            <a:solidFill>
              <a:srgbClr val="FDC300"/>
            </a:solidFill>
            <a:tailEnd type="arrow"/>
          </a:ln>
        </p:spPr>
        <p:style>
          <a:lnRef idx="1">
            <a:schemeClr val="accent1"/>
          </a:lnRef>
          <a:fillRef idx="0">
            <a:schemeClr val="accent1"/>
          </a:fillRef>
          <a:effectRef idx="0">
            <a:schemeClr val="accent1"/>
          </a:effectRef>
          <a:fontRef idx="minor">
            <a:schemeClr val="tx1"/>
          </a:fontRef>
        </p:style>
      </p:cxnSp>
      <p:cxnSp>
        <p:nvCxnSpPr>
          <p:cNvPr id="5" name="Curved Connector 4"/>
          <p:cNvCxnSpPr/>
          <p:nvPr/>
        </p:nvCxnSpPr>
        <p:spPr>
          <a:xfrm rot="5400000">
            <a:off x="5260655" y="4073739"/>
            <a:ext cx="2732784" cy="1344740"/>
          </a:xfrm>
          <a:prstGeom prst="curvedConnector3">
            <a:avLst>
              <a:gd name="adj1" fmla="val 210"/>
            </a:avLst>
          </a:prstGeom>
          <a:ln w="8255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 name="Curved Connector 5"/>
          <p:cNvCxnSpPr/>
          <p:nvPr/>
        </p:nvCxnSpPr>
        <p:spPr>
          <a:xfrm rot="16200000" flipH="1">
            <a:off x="3535979" y="4080832"/>
            <a:ext cx="2744669" cy="1318668"/>
          </a:xfrm>
          <a:prstGeom prst="curvedConnector3">
            <a:avLst>
              <a:gd name="adj1" fmla="val 160"/>
            </a:avLst>
          </a:prstGeom>
          <a:ln w="82550">
            <a:solidFill>
              <a:srgbClr val="E10F0F"/>
            </a:solidFill>
            <a:tailEnd type="arrow"/>
          </a:ln>
        </p:spPr>
        <p:style>
          <a:lnRef idx="1">
            <a:schemeClr val="accent1"/>
          </a:lnRef>
          <a:fillRef idx="0">
            <a:schemeClr val="accent1"/>
          </a:fillRef>
          <a:effectRef idx="0">
            <a:schemeClr val="accent1"/>
          </a:effectRef>
          <a:fontRef idx="minor">
            <a:schemeClr val="tx1"/>
          </a:fontRef>
        </p:style>
      </p:cxnSp>
      <p:sp>
        <p:nvSpPr>
          <p:cNvPr id="7" name="Chevron 6"/>
          <p:cNvSpPr/>
          <p:nvPr/>
        </p:nvSpPr>
        <p:spPr>
          <a:xfrm rot="5400000">
            <a:off x="5196396" y="723069"/>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Chevron 7"/>
          <p:cNvSpPr/>
          <p:nvPr/>
        </p:nvSpPr>
        <p:spPr>
          <a:xfrm rot="5400000">
            <a:off x="5196395" y="1926847"/>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Chevron 8"/>
          <p:cNvSpPr/>
          <p:nvPr/>
        </p:nvSpPr>
        <p:spPr>
          <a:xfrm rot="5400000">
            <a:off x="5196396" y="3128712"/>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Chevron 9"/>
          <p:cNvSpPr/>
          <p:nvPr/>
        </p:nvSpPr>
        <p:spPr>
          <a:xfrm rot="5400000">
            <a:off x="5196395" y="4316591"/>
            <a:ext cx="1034112" cy="1827191"/>
          </a:xfrm>
          <a:prstGeom prst="chevron">
            <a:avLst>
              <a:gd name="adj" fmla="val 13923"/>
            </a:avLst>
          </a:prstGeom>
          <a:solidFill>
            <a:srgbClr val="707173"/>
          </a:solidFill>
          <a:ln>
            <a:noFill/>
          </a:ln>
          <a:effectLst>
            <a:outerShdw blurRad="88900" dist="25400" dir="2700000" algn="tl" rotWithShape="0">
              <a:prstClr val="black">
                <a:alpha val="31000"/>
              </a:prstClr>
            </a:outerShdw>
            <a:softEdge rad="0"/>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Chevron 4"/>
          <p:cNvSpPr/>
          <p:nvPr/>
        </p:nvSpPr>
        <p:spPr>
          <a:xfrm>
            <a:off x="4965044" y="2481328"/>
            <a:ext cx="1456222" cy="8100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fr-LU" sz="1500" kern="1200" noProof="0" dirty="0" smtClean="0"/>
              <a:t>Information</a:t>
            </a:r>
          </a:p>
        </p:txBody>
      </p:sp>
      <p:sp>
        <p:nvSpPr>
          <p:cNvPr id="12" name="Chevron 4"/>
          <p:cNvSpPr/>
          <p:nvPr/>
        </p:nvSpPr>
        <p:spPr>
          <a:xfrm>
            <a:off x="4965045" y="3681741"/>
            <a:ext cx="1456222" cy="7211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lb-LU" sz="1500" noProof="0" smtClean="0"/>
              <a:t>Evaluation</a:t>
            </a:r>
            <a:endParaRPr lang="lb-LU" sz="1500" dirty="0"/>
          </a:p>
        </p:txBody>
      </p:sp>
      <p:sp>
        <p:nvSpPr>
          <p:cNvPr id="13" name="Chevron 4"/>
          <p:cNvSpPr/>
          <p:nvPr/>
        </p:nvSpPr>
        <p:spPr>
          <a:xfrm>
            <a:off x="4967916" y="4963836"/>
            <a:ext cx="1491070" cy="5326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fr-LU" sz="1500" dirty="0"/>
              <a:t>Mise</a:t>
            </a:r>
            <a:r>
              <a:rPr lang="fr-LU" sz="1500" kern="1200" noProof="0" dirty="0" smtClean="0"/>
              <a:t> en œuvre</a:t>
            </a:r>
            <a:endParaRPr lang="fr-LU" sz="1500" kern="1200" noProof="0" dirty="0"/>
          </a:p>
        </p:txBody>
      </p:sp>
      <p:sp>
        <p:nvSpPr>
          <p:cNvPr id="14" name="Chevron 4"/>
          <p:cNvSpPr/>
          <p:nvPr/>
        </p:nvSpPr>
        <p:spPr>
          <a:xfrm>
            <a:off x="4985341" y="1309523"/>
            <a:ext cx="1456222" cy="6542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fr-LU" sz="1500" kern="1200" noProof="0" dirty="0" smtClean="0"/>
              <a:t>Sensibilisation</a:t>
            </a:r>
            <a:endParaRPr lang="fr-LU" sz="1500" kern="1200" noProof="0" dirty="0"/>
          </a:p>
        </p:txBody>
      </p:sp>
      <p:pic>
        <p:nvPicPr>
          <p:cNvPr id="15" name="Picture 2" descr="\\wk8srv01\UsersRedirs$\AMajerus\Pictures\Logoen\CD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2691" y="692696"/>
            <a:ext cx="1775231" cy="49928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7066029" y="683985"/>
            <a:ext cx="1215397" cy="584775"/>
          </a:xfrm>
          <a:prstGeom prst="rect">
            <a:avLst/>
          </a:prstGeom>
          <a:noFill/>
        </p:spPr>
        <p:txBody>
          <a:bodyPr wrap="none" rtlCol="0">
            <a:spAutoFit/>
          </a:bodyPr>
          <a:lstStyle/>
          <a:p>
            <a:r>
              <a:rPr lang="en-US" sz="1600" b="1" dirty="0" smtClean="0">
                <a:solidFill>
                  <a:srgbClr val="543B1E"/>
                </a:solidFill>
              </a:rPr>
              <a:t>Service</a:t>
            </a:r>
            <a:br>
              <a:rPr lang="en-US" sz="1600" b="1" dirty="0" smtClean="0">
                <a:solidFill>
                  <a:srgbClr val="543B1E"/>
                </a:solidFill>
              </a:rPr>
            </a:br>
            <a:r>
              <a:rPr lang="en-US" sz="1600" b="1" dirty="0" err="1" smtClean="0">
                <a:solidFill>
                  <a:srgbClr val="543B1E"/>
                </a:solidFill>
              </a:rPr>
              <a:t>eHandwierk</a:t>
            </a:r>
            <a:endParaRPr lang="en-US" sz="1600" b="1" dirty="0">
              <a:solidFill>
                <a:srgbClr val="543B1E"/>
              </a:solidFill>
            </a:endParaRPr>
          </a:p>
        </p:txBody>
      </p:sp>
      <p:pic>
        <p:nvPicPr>
          <p:cNvPr id="17" name="Picture 3" descr="\\wk8srv01\UsersRedirs$\AMajerus\Pictures\Logoen\Luxinnova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3355" y="3140968"/>
            <a:ext cx="2038685" cy="38428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pzenners\Desktop\MinEco\Logo\GOUV_MECO_Roug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4723" y="3038924"/>
            <a:ext cx="2207711" cy="54901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96851" y="759923"/>
            <a:ext cx="1252676" cy="492804"/>
          </a:xfrm>
          <a:prstGeom prst="rect">
            <a:avLst/>
          </a:prstGeom>
        </p:spPr>
      </p:pic>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59213" y="620688"/>
            <a:ext cx="1183856" cy="635673"/>
          </a:xfrm>
          <a:prstGeom prst="rect">
            <a:avLst/>
          </a:prstGeom>
        </p:spPr>
      </p:pic>
      <p:pic>
        <p:nvPicPr>
          <p:cNvPr id="21" name="Picture 2" descr="C:\Users\prausch\Desktop\Fit4Digital_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88371" y="3642240"/>
            <a:ext cx="1038024" cy="476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474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8944308" y="3642902"/>
            <a:ext cx="2408276" cy="2608406"/>
          </a:xfrm>
          <a:prstGeom prst="rect">
            <a:avLst/>
          </a:prstGeom>
          <a:noFill/>
          <a:ln>
            <a:noFill/>
          </a:ln>
        </p:spPr>
        <p:txBody>
          <a:bodyPr wrap="square" lIns="0" tIns="0" rIns="0" bIns="0" rtlCol="0">
            <a:spAutoFit/>
          </a:bodyPr>
          <a:lstStyle/>
          <a:p>
            <a:pPr>
              <a:spcAft>
                <a:spcPts val="900"/>
              </a:spcAft>
            </a:pPr>
            <a:r>
              <a:rPr lang="fr-FR" sz="2400" b="1" dirty="0" smtClean="0">
                <a:solidFill>
                  <a:srgbClr val="FF0000"/>
                </a:solidFill>
              </a:rPr>
              <a:t>~7000 </a:t>
            </a:r>
            <a:r>
              <a:rPr lang="fr-FR" sz="1600" dirty="0"/>
              <a:t>emplois disponibles au Luxembourg, dont </a:t>
            </a:r>
            <a:r>
              <a:rPr lang="fr-FR" sz="1600" b="1" dirty="0"/>
              <a:t>542</a:t>
            </a:r>
            <a:r>
              <a:rPr lang="fr-FR" sz="1600" dirty="0"/>
              <a:t> dans les secteurs </a:t>
            </a:r>
            <a:r>
              <a:rPr lang="fr-LU" sz="1600" dirty="0" smtClean="0"/>
              <a:t>«</a:t>
            </a:r>
            <a:r>
              <a:rPr lang="fr-FR" sz="1600" dirty="0" smtClean="0"/>
              <a:t>Banque</a:t>
            </a:r>
            <a:r>
              <a:rPr lang="fr-FR" sz="1600" dirty="0"/>
              <a:t>, Assurance, </a:t>
            </a:r>
            <a:r>
              <a:rPr lang="fr-FR" sz="1600" dirty="0" smtClean="0"/>
              <a:t>Immobilier</a:t>
            </a:r>
            <a:r>
              <a:rPr lang="fr-LU" sz="1600" dirty="0" smtClean="0"/>
              <a:t>»</a:t>
            </a:r>
            <a:r>
              <a:rPr lang="fr-FR" sz="1600" dirty="0" smtClean="0"/>
              <a:t> </a:t>
            </a:r>
            <a:r>
              <a:rPr lang="fr-FR" sz="1600" dirty="0"/>
              <a:t>et </a:t>
            </a:r>
            <a:r>
              <a:rPr lang="fr-FR" sz="1600" b="1" dirty="0"/>
              <a:t>317</a:t>
            </a:r>
            <a:r>
              <a:rPr lang="fr-FR" sz="1600" dirty="0"/>
              <a:t> dans les secteurs </a:t>
            </a:r>
            <a:r>
              <a:rPr lang="fr-LU" sz="1600" dirty="0" smtClean="0"/>
              <a:t>«</a:t>
            </a:r>
            <a:r>
              <a:rPr lang="fr-FR" sz="1600" dirty="0" smtClean="0"/>
              <a:t>Commerce</a:t>
            </a:r>
            <a:r>
              <a:rPr lang="fr-FR" sz="1600" dirty="0"/>
              <a:t>, Vente, Grande distribution</a:t>
            </a:r>
            <a:r>
              <a:rPr lang="fr-LU" sz="1200" dirty="0"/>
              <a:t>».</a:t>
            </a:r>
            <a:r>
              <a:rPr lang="fr-FR" sz="1200" dirty="0"/>
              <a:t> </a:t>
            </a:r>
            <a:endParaRPr lang="fr-FR" sz="1200" dirty="0" smtClean="0"/>
          </a:p>
          <a:p>
            <a:pPr>
              <a:spcAft>
                <a:spcPts val="900"/>
              </a:spcAft>
            </a:pPr>
            <a:r>
              <a:rPr lang="fr-FR" sz="1000" dirty="0" smtClean="0">
                <a:solidFill>
                  <a:srgbClr val="AAA2A3"/>
                </a:solidFill>
              </a:rPr>
              <a:t>Source </a:t>
            </a:r>
            <a:r>
              <a:rPr lang="fr-FR" sz="1000" dirty="0">
                <a:solidFill>
                  <a:srgbClr val="AAA2A3"/>
                </a:solidFill>
              </a:rPr>
              <a:t>: ADEM Chiffres clés </a:t>
            </a:r>
            <a:r>
              <a:rPr lang="fr-FR" sz="1000" dirty="0" smtClean="0">
                <a:solidFill>
                  <a:srgbClr val="AAA2A3"/>
                </a:solidFill>
              </a:rPr>
              <a:t>02/2018</a:t>
            </a:r>
            <a:endParaRPr lang="en-US" sz="1000" dirty="0">
              <a:solidFill>
                <a:srgbClr val="AAA2A3"/>
              </a:solidFill>
            </a:endParaRPr>
          </a:p>
        </p:txBody>
      </p:sp>
      <p:sp>
        <p:nvSpPr>
          <p:cNvPr id="40" name="TextBox 39"/>
          <p:cNvSpPr txBox="1"/>
          <p:nvPr/>
        </p:nvSpPr>
        <p:spPr>
          <a:xfrm>
            <a:off x="3870813" y="3642902"/>
            <a:ext cx="2201004" cy="1377300"/>
          </a:xfrm>
          <a:prstGeom prst="rect">
            <a:avLst/>
          </a:prstGeom>
          <a:noFill/>
        </p:spPr>
        <p:txBody>
          <a:bodyPr wrap="square" lIns="0" tIns="0" rIns="0" bIns="0" rtlCol="0">
            <a:spAutoFit/>
          </a:bodyPr>
          <a:lstStyle/>
          <a:p>
            <a:pPr indent="-274320">
              <a:spcAft>
                <a:spcPts val="900"/>
              </a:spcAft>
            </a:pPr>
            <a:r>
              <a:rPr lang="fr-CH" sz="2400" b="1" dirty="0">
                <a:solidFill>
                  <a:srgbClr val="FF0000"/>
                </a:solidFill>
              </a:rPr>
              <a:t>+</a:t>
            </a:r>
            <a:r>
              <a:rPr lang="fr-CH" sz="2400" b="1" dirty="0" smtClean="0">
                <a:solidFill>
                  <a:srgbClr val="FF0000"/>
                </a:solidFill>
              </a:rPr>
              <a:t>8,7% </a:t>
            </a:r>
            <a:r>
              <a:rPr lang="en-US" sz="1600" dirty="0" err="1"/>
              <a:t>croissance</a:t>
            </a:r>
            <a:r>
              <a:rPr lang="en-US" sz="1600" dirty="0"/>
              <a:t> de </a:t>
            </a:r>
            <a:r>
              <a:rPr lang="en-US" sz="1600" dirty="0" err="1"/>
              <a:t>postes</a:t>
            </a:r>
            <a:r>
              <a:rPr lang="en-US" sz="1600" dirty="0"/>
              <a:t> </a:t>
            </a:r>
            <a:r>
              <a:rPr lang="en-US" sz="1600" dirty="0" err="1"/>
              <a:t>disponibles</a:t>
            </a:r>
            <a:r>
              <a:rPr lang="en-US" sz="1600" dirty="0"/>
              <a:t> au Luxembourg </a:t>
            </a:r>
            <a:r>
              <a:rPr lang="en-US" sz="1600" dirty="0" smtClean="0"/>
              <a:t>2016-17.</a:t>
            </a:r>
            <a:endParaRPr lang="en-US" sz="1600" dirty="0"/>
          </a:p>
          <a:p>
            <a:pPr indent="-274320">
              <a:spcAft>
                <a:spcPts val="900"/>
              </a:spcAft>
            </a:pPr>
            <a:r>
              <a:rPr lang="fr-FR" sz="1000" dirty="0" smtClean="0">
                <a:solidFill>
                  <a:srgbClr val="AAA2A3"/>
                </a:solidFill>
              </a:rPr>
              <a:t>Source </a:t>
            </a:r>
            <a:r>
              <a:rPr lang="fr-FR" sz="1000" dirty="0">
                <a:solidFill>
                  <a:srgbClr val="AAA2A3"/>
                </a:solidFill>
              </a:rPr>
              <a:t>: ADEM Chiffres clés 02/2018</a:t>
            </a:r>
            <a:endParaRPr lang="en-US" sz="1000" dirty="0">
              <a:solidFill>
                <a:srgbClr val="AAA2A3"/>
              </a:solidFill>
            </a:endParaRPr>
          </a:p>
        </p:txBody>
      </p:sp>
      <p:sp>
        <p:nvSpPr>
          <p:cNvPr id="42" name="TextBox 41"/>
          <p:cNvSpPr txBox="1"/>
          <p:nvPr/>
        </p:nvSpPr>
        <p:spPr>
          <a:xfrm>
            <a:off x="1798998" y="1433097"/>
            <a:ext cx="8594004" cy="1415772"/>
          </a:xfrm>
          <a:prstGeom prst="rect">
            <a:avLst/>
          </a:prstGeom>
          <a:noFill/>
          <a:ln>
            <a:noFill/>
          </a:ln>
        </p:spPr>
        <p:txBody>
          <a:bodyPr wrap="square" lIns="0" tIns="0" rIns="0" bIns="0" rtlCol="0">
            <a:spAutoFit/>
          </a:bodyPr>
          <a:lstStyle/>
          <a:p>
            <a:pPr algn="ctr"/>
            <a:r>
              <a:rPr lang="fr-CH" sz="1600" i="1" dirty="0"/>
              <a:t>« La transformation numérique de l’économie et les progrès de l’automatisation alimentent de profondes évolutions du contenu et de la structure de </a:t>
            </a:r>
            <a:r>
              <a:rPr lang="fr-CH" sz="1600" i="1" dirty="0" smtClean="0"/>
              <a:t>l’emploi. </a:t>
            </a:r>
            <a:r>
              <a:rPr lang="fr-CH" sz="1600" i="1" dirty="0"/>
              <a:t>Dans cette période de </a:t>
            </a:r>
            <a:r>
              <a:rPr lang="fr-CH" sz="1600" i="1" dirty="0" smtClean="0"/>
              <a:t>transition, </a:t>
            </a:r>
            <a:r>
              <a:rPr lang="fr-CH" sz="1600" b="1" i="1" dirty="0" smtClean="0">
                <a:solidFill>
                  <a:schemeClr val="tx2"/>
                </a:solidFill>
              </a:rPr>
              <a:t>l’enjeu </a:t>
            </a:r>
            <a:r>
              <a:rPr lang="fr-CH" sz="1600" b="1" i="1" dirty="0">
                <a:solidFill>
                  <a:schemeClr val="tx2"/>
                </a:solidFill>
              </a:rPr>
              <a:t>majeur est bien d’assurer </a:t>
            </a:r>
            <a:r>
              <a:rPr lang="fr-CH" sz="1600" b="1" i="1" dirty="0" smtClean="0">
                <a:solidFill>
                  <a:schemeClr val="tx2"/>
                </a:solidFill>
              </a:rPr>
              <a:t>l’ajustement </a:t>
            </a:r>
            <a:r>
              <a:rPr lang="fr-CH" sz="1600" b="1" i="1" dirty="0">
                <a:solidFill>
                  <a:schemeClr val="tx2"/>
                </a:solidFill>
              </a:rPr>
              <a:t>entre les compétences des actifs et les besoins d’une économie en mutation</a:t>
            </a:r>
            <a:r>
              <a:rPr lang="fr-CH" sz="1600" b="1" i="1" dirty="0"/>
              <a:t> </a:t>
            </a:r>
            <a:r>
              <a:rPr lang="fr-CH" sz="1600" i="1" dirty="0"/>
              <a:t>pour permettre à  chacun d’avoir un bon emploi et pour tirer tout le parti de la transformation en cours</a:t>
            </a:r>
            <a:r>
              <a:rPr lang="fr-CH" sz="1600" i="1" dirty="0" smtClean="0"/>
              <a:t>.»</a:t>
            </a:r>
            <a:endParaRPr lang="fr-CH" sz="1600" i="1" dirty="0"/>
          </a:p>
          <a:p>
            <a:pPr indent="-274320" algn="r">
              <a:spcAft>
                <a:spcPts val="900"/>
              </a:spcAft>
            </a:pPr>
            <a:r>
              <a:rPr lang="fr-CH" sz="1200" dirty="0">
                <a:solidFill>
                  <a:srgbClr val="AAA2A3"/>
                </a:solidFill>
              </a:rPr>
              <a:t>Rapport du Conseil d’orientation pour l’emploi – septembre 2017 </a:t>
            </a:r>
            <a:endParaRPr lang="en-GB" sz="1200" dirty="0">
              <a:solidFill>
                <a:srgbClr val="AAA2A3"/>
              </a:solidFill>
            </a:endParaRPr>
          </a:p>
        </p:txBody>
      </p:sp>
      <p:sp>
        <p:nvSpPr>
          <p:cNvPr id="43"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spcAft>
                <a:spcPts val="900"/>
              </a:spcAft>
            </a:pPr>
            <a:r>
              <a:rPr lang="fr-FR" dirty="0" smtClean="0">
                <a:solidFill>
                  <a:schemeClr val="accent1">
                    <a:lumMod val="95000"/>
                    <a:lumOff val="5000"/>
                  </a:schemeClr>
                </a:solidFill>
                <a:latin typeface="+mn-lt"/>
              </a:rPr>
              <a:t>L’effet de la transformation digitale sur </a:t>
            </a:r>
            <a:r>
              <a:rPr lang="fr-FR" dirty="0">
                <a:solidFill>
                  <a:srgbClr val="FF0000"/>
                </a:solidFill>
                <a:latin typeface="+mn-lt"/>
                <a:ea typeface="+mn-ea"/>
                <a:cs typeface="+mn-cs"/>
              </a:rPr>
              <a:t>le marché de l’emploi</a:t>
            </a:r>
            <a:endParaRPr lang="en-GB" dirty="0">
              <a:solidFill>
                <a:srgbClr val="FF0000"/>
              </a:solidFill>
              <a:latin typeface="+mn-lt"/>
              <a:ea typeface="+mn-ea"/>
              <a:cs typeface="+mn-cs"/>
            </a:endParaRPr>
          </a:p>
        </p:txBody>
      </p:sp>
      <p:sp>
        <p:nvSpPr>
          <p:cNvPr id="44" name="Freeform 43"/>
          <p:cNvSpPr>
            <a:spLocks/>
          </p:cNvSpPr>
          <p:nvPr/>
        </p:nvSpPr>
        <p:spPr bwMode="auto">
          <a:xfrm>
            <a:off x="767408" y="3033755"/>
            <a:ext cx="10729192" cy="199181"/>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 name="connsiteX0" fmla="*/ 10475 w 10475"/>
              <a:gd name="connsiteY0" fmla="*/ 0 h 13021"/>
              <a:gd name="connsiteX1" fmla="*/ 1334 w 10475"/>
              <a:gd name="connsiteY1" fmla="*/ 0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2266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5014 w 10475"/>
              <a:gd name="connsiteY3" fmla="*/ 3777 h 13021"/>
              <a:gd name="connsiteX4" fmla="*/ 0 w 10475"/>
              <a:gd name="connsiteY4" fmla="*/ 0 h 13021"/>
              <a:gd name="connsiteX0" fmla="*/ 10475 w 10475"/>
              <a:gd name="connsiteY0" fmla="*/ 5287 h 18308"/>
              <a:gd name="connsiteX1" fmla="*/ 5431 w 10475"/>
              <a:gd name="connsiteY1" fmla="*/ 6042 h 18308"/>
              <a:gd name="connsiteX2" fmla="*/ 5271 w 10475"/>
              <a:gd name="connsiteY2" fmla="*/ 18308 h 18308"/>
              <a:gd name="connsiteX3" fmla="*/ 4997 w 10475"/>
              <a:gd name="connsiteY3" fmla="*/ 0 h 18308"/>
              <a:gd name="connsiteX4" fmla="*/ 0 w 10475"/>
              <a:gd name="connsiteY4" fmla="*/ 5287 h 18308"/>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3021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169 w 10475"/>
              <a:gd name="connsiteY2" fmla="*/ 13021 h 13021"/>
              <a:gd name="connsiteX3" fmla="*/ 4980 w 10475"/>
              <a:gd name="connsiteY3" fmla="*/ 0 h 13021"/>
              <a:gd name="connsiteX4" fmla="*/ 0 w 10475"/>
              <a:gd name="connsiteY4" fmla="*/ 0 h 13021"/>
              <a:gd name="connsiteX0" fmla="*/ 10475 w 10475"/>
              <a:gd name="connsiteY0" fmla="*/ 755 h 13776"/>
              <a:gd name="connsiteX1" fmla="*/ 5303 w 10475"/>
              <a:gd name="connsiteY1" fmla="*/ 0 h 13776"/>
              <a:gd name="connsiteX2" fmla="*/ 5169 w 10475"/>
              <a:gd name="connsiteY2" fmla="*/ 13776 h 13776"/>
              <a:gd name="connsiteX3" fmla="*/ 4980 w 10475"/>
              <a:gd name="connsiteY3" fmla="*/ 755 h 13776"/>
              <a:gd name="connsiteX4" fmla="*/ 0 w 10475"/>
              <a:gd name="connsiteY4" fmla="*/ 755 h 13776"/>
              <a:gd name="connsiteX0" fmla="*/ 10475 w 10475"/>
              <a:gd name="connsiteY0" fmla="*/ 2266 h 15287"/>
              <a:gd name="connsiteX1" fmla="*/ 5303 w 10475"/>
              <a:gd name="connsiteY1" fmla="*/ 0 h 15287"/>
              <a:gd name="connsiteX2" fmla="*/ 5169 w 10475"/>
              <a:gd name="connsiteY2" fmla="*/ 15287 h 15287"/>
              <a:gd name="connsiteX3" fmla="*/ 4980 w 10475"/>
              <a:gd name="connsiteY3" fmla="*/ 2266 h 15287"/>
              <a:gd name="connsiteX4" fmla="*/ 0 w 10475"/>
              <a:gd name="connsiteY4" fmla="*/ 2266 h 15287"/>
              <a:gd name="connsiteX0" fmla="*/ 10475 w 10475"/>
              <a:gd name="connsiteY0" fmla="*/ 2266 h 16042"/>
              <a:gd name="connsiteX1" fmla="*/ 5303 w 10475"/>
              <a:gd name="connsiteY1" fmla="*/ 0 h 16042"/>
              <a:gd name="connsiteX2" fmla="*/ 5237 w 10475"/>
              <a:gd name="connsiteY2" fmla="*/ 16042 h 16042"/>
              <a:gd name="connsiteX3" fmla="*/ 4980 w 10475"/>
              <a:gd name="connsiteY3" fmla="*/ 2266 h 16042"/>
              <a:gd name="connsiteX4" fmla="*/ 0 w 10475"/>
              <a:gd name="connsiteY4" fmla="*/ 2266 h 16042"/>
              <a:gd name="connsiteX0" fmla="*/ 10475 w 10475"/>
              <a:gd name="connsiteY0" fmla="*/ 2266 h 16042"/>
              <a:gd name="connsiteX1" fmla="*/ 5303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1511 h 15287"/>
              <a:gd name="connsiteX1" fmla="*/ 5397 w 10475"/>
              <a:gd name="connsiteY1" fmla="*/ 0 h 15287"/>
              <a:gd name="connsiteX2" fmla="*/ 5237 w 10475"/>
              <a:gd name="connsiteY2" fmla="*/ 15287 h 15287"/>
              <a:gd name="connsiteX3" fmla="*/ 5057 w 10475"/>
              <a:gd name="connsiteY3" fmla="*/ 756 h 15287"/>
              <a:gd name="connsiteX4" fmla="*/ 0 w 10475"/>
              <a:gd name="connsiteY4" fmla="*/ 1511 h 15287"/>
              <a:gd name="connsiteX0" fmla="*/ 10475 w 10475"/>
              <a:gd name="connsiteY0" fmla="*/ 755 h 14531"/>
              <a:gd name="connsiteX1" fmla="*/ 5397 w 10475"/>
              <a:gd name="connsiteY1" fmla="*/ 1510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2266 h 16042"/>
              <a:gd name="connsiteX1" fmla="*/ 5397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755 h 14531"/>
              <a:gd name="connsiteX1" fmla="*/ 5397 w 10475"/>
              <a:gd name="connsiteY1" fmla="*/ 755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1510 h 15286"/>
              <a:gd name="connsiteX1" fmla="*/ 5397 w 10475"/>
              <a:gd name="connsiteY1" fmla="*/ 1510 h 15286"/>
              <a:gd name="connsiteX2" fmla="*/ 5237 w 10475"/>
              <a:gd name="connsiteY2" fmla="*/ 15286 h 15286"/>
              <a:gd name="connsiteX3" fmla="*/ 5083 w 10475"/>
              <a:gd name="connsiteY3" fmla="*/ 0 h 15286"/>
              <a:gd name="connsiteX4" fmla="*/ 0 w 10475"/>
              <a:gd name="connsiteY4" fmla="*/ 1510 h 15286"/>
              <a:gd name="connsiteX0" fmla="*/ 10475 w 10475"/>
              <a:gd name="connsiteY0" fmla="*/ 0 h 13776"/>
              <a:gd name="connsiteX1" fmla="*/ 5397 w 10475"/>
              <a:gd name="connsiteY1" fmla="*/ 0 h 13776"/>
              <a:gd name="connsiteX2" fmla="*/ 5237 w 10475"/>
              <a:gd name="connsiteY2" fmla="*/ 13776 h 13776"/>
              <a:gd name="connsiteX3" fmla="*/ 5083 w 10475"/>
              <a:gd name="connsiteY3" fmla="*/ 756 h 13776"/>
              <a:gd name="connsiteX4" fmla="*/ 0 w 10475"/>
              <a:gd name="connsiteY4" fmla="*/ 0 h 13776"/>
              <a:gd name="connsiteX0" fmla="*/ 10475 w 10475"/>
              <a:gd name="connsiteY0" fmla="*/ 0 h 13776"/>
              <a:gd name="connsiteX1" fmla="*/ 5397 w 10475"/>
              <a:gd name="connsiteY1" fmla="*/ 0 h 13776"/>
              <a:gd name="connsiteX2" fmla="*/ 5237 w 10475"/>
              <a:gd name="connsiteY2" fmla="*/ 13776 h 13776"/>
              <a:gd name="connsiteX3" fmla="*/ 4725 w 10475"/>
              <a:gd name="connsiteY3" fmla="*/ 756 h 13776"/>
              <a:gd name="connsiteX4" fmla="*/ 0 w 10475"/>
              <a:gd name="connsiteY4" fmla="*/ 0 h 13776"/>
              <a:gd name="connsiteX0" fmla="*/ 10475 w 10475"/>
              <a:gd name="connsiteY0" fmla="*/ 755 h 14531"/>
              <a:gd name="connsiteX1" fmla="*/ 5133 w 10475"/>
              <a:gd name="connsiteY1" fmla="*/ 0 h 14531"/>
              <a:gd name="connsiteX2" fmla="*/ 5237 w 10475"/>
              <a:gd name="connsiteY2" fmla="*/ 14531 h 14531"/>
              <a:gd name="connsiteX3" fmla="*/ 4725 w 10475"/>
              <a:gd name="connsiteY3" fmla="*/ 1511 h 14531"/>
              <a:gd name="connsiteX4" fmla="*/ 0 w 10475"/>
              <a:gd name="connsiteY4" fmla="*/ 755 h 14531"/>
              <a:gd name="connsiteX0" fmla="*/ 10475 w 10475"/>
              <a:gd name="connsiteY0" fmla="*/ 755 h 16797"/>
              <a:gd name="connsiteX1" fmla="*/ 5133 w 10475"/>
              <a:gd name="connsiteY1" fmla="*/ 0 h 16797"/>
              <a:gd name="connsiteX2" fmla="*/ 4947 w 10475"/>
              <a:gd name="connsiteY2" fmla="*/ 16797 h 16797"/>
              <a:gd name="connsiteX3" fmla="*/ 4725 w 10475"/>
              <a:gd name="connsiteY3" fmla="*/ 1511 h 16797"/>
              <a:gd name="connsiteX4" fmla="*/ 0 w 10475"/>
              <a:gd name="connsiteY4" fmla="*/ 755 h 16797"/>
              <a:gd name="connsiteX0" fmla="*/ 10475 w 10475"/>
              <a:gd name="connsiteY0" fmla="*/ 755 h 15286"/>
              <a:gd name="connsiteX1" fmla="*/ 5133 w 10475"/>
              <a:gd name="connsiteY1" fmla="*/ 0 h 15286"/>
              <a:gd name="connsiteX2" fmla="*/ 4947 w 10475"/>
              <a:gd name="connsiteY2" fmla="*/ 15286 h 15286"/>
              <a:gd name="connsiteX3" fmla="*/ 4725 w 10475"/>
              <a:gd name="connsiteY3" fmla="*/ 1511 h 15286"/>
              <a:gd name="connsiteX4" fmla="*/ 0 w 10475"/>
              <a:gd name="connsiteY4" fmla="*/ 755 h 15286"/>
              <a:gd name="connsiteX0" fmla="*/ 10475 w 10475"/>
              <a:gd name="connsiteY0" fmla="*/ 755 h 15286"/>
              <a:gd name="connsiteX1" fmla="*/ 5133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755 h 15286"/>
              <a:gd name="connsiteX1" fmla="*/ 5064 w 10475"/>
              <a:gd name="connsiteY1" fmla="*/ 755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1511 h 16042"/>
              <a:gd name="connsiteX1" fmla="*/ 5064 w 10475"/>
              <a:gd name="connsiteY1" fmla="*/ 0 h 16042"/>
              <a:gd name="connsiteX2" fmla="*/ 4947 w 10475"/>
              <a:gd name="connsiteY2" fmla="*/ 16042 h 16042"/>
              <a:gd name="connsiteX3" fmla="*/ 4819 w 10475"/>
              <a:gd name="connsiteY3" fmla="*/ 756 h 16042"/>
              <a:gd name="connsiteX4" fmla="*/ 0 w 10475"/>
              <a:gd name="connsiteY4" fmla="*/ 1511 h 16042"/>
              <a:gd name="connsiteX0" fmla="*/ 10458 w 10458"/>
              <a:gd name="connsiteY0" fmla="*/ 0 h 17552"/>
              <a:gd name="connsiteX1" fmla="*/ 5064 w 10458"/>
              <a:gd name="connsiteY1" fmla="*/ 1510 h 17552"/>
              <a:gd name="connsiteX2" fmla="*/ 4947 w 10458"/>
              <a:gd name="connsiteY2" fmla="*/ 17552 h 17552"/>
              <a:gd name="connsiteX3" fmla="*/ 4819 w 10458"/>
              <a:gd name="connsiteY3" fmla="*/ 2266 h 17552"/>
              <a:gd name="connsiteX4" fmla="*/ 0 w 10458"/>
              <a:gd name="connsiteY4" fmla="*/ 3021 h 17552"/>
              <a:gd name="connsiteX0" fmla="*/ 10449 w 10449"/>
              <a:gd name="connsiteY0" fmla="*/ 4532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 name="connsiteX0" fmla="*/ 10449 w 10449"/>
              <a:gd name="connsiteY0" fmla="*/ 0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49" h="16042">
                <a:moveTo>
                  <a:pt x="10449" y="0"/>
                </a:moveTo>
                <a:lnTo>
                  <a:pt x="5064" y="0"/>
                </a:lnTo>
                <a:cubicBezTo>
                  <a:pt x="5033" y="3333"/>
                  <a:pt x="4977" y="12709"/>
                  <a:pt x="4947" y="16042"/>
                </a:cubicBezTo>
                <a:cubicBezTo>
                  <a:pt x="4912" y="12709"/>
                  <a:pt x="4853" y="4089"/>
                  <a:pt x="4819" y="756"/>
                </a:cubicBezTo>
                <a:lnTo>
                  <a:pt x="0" y="1511"/>
                </a:lnTo>
              </a:path>
            </a:pathLst>
          </a:custGeom>
          <a:noFill/>
          <a:ln w="7938" cap="rnd">
            <a:solidFill>
              <a:srgbClr val="E1301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45" name="TextBox 44"/>
          <p:cNvSpPr txBox="1"/>
          <p:nvPr/>
        </p:nvSpPr>
        <p:spPr>
          <a:xfrm>
            <a:off x="6392496" y="3642902"/>
            <a:ext cx="2231134" cy="2608406"/>
          </a:xfrm>
          <a:prstGeom prst="rect">
            <a:avLst/>
          </a:prstGeom>
          <a:noFill/>
          <a:ln>
            <a:noFill/>
          </a:ln>
        </p:spPr>
        <p:txBody>
          <a:bodyPr wrap="square" lIns="0" tIns="0" rIns="0" bIns="0" rtlCol="0">
            <a:spAutoFit/>
          </a:bodyPr>
          <a:lstStyle/>
          <a:p>
            <a:pPr>
              <a:spcAft>
                <a:spcPts val="900"/>
              </a:spcAft>
            </a:pPr>
            <a:r>
              <a:rPr lang="fr-FR" sz="1600" dirty="0"/>
              <a:t>Avec</a:t>
            </a:r>
            <a:r>
              <a:rPr lang="fr-FR" sz="2400" dirty="0"/>
              <a:t> </a:t>
            </a:r>
            <a:r>
              <a:rPr lang="fr-FR" sz="2400" b="1" dirty="0">
                <a:solidFill>
                  <a:srgbClr val="FF0000"/>
                </a:solidFill>
              </a:rPr>
              <a:t>140 </a:t>
            </a:r>
            <a:r>
              <a:rPr lang="fr-FR" sz="1600" dirty="0"/>
              <a:t>sur 3.121 postes vacants déclarés au cours du mois les métiers </a:t>
            </a:r>
            <a:r>
              <a:rPr lang="fr-LU" sz="1600" dirty="0" smtClean="0"/>
              <a:t>«</a:t>
            </a:r>
            <a:r>
              <a:rPr lang="fr-FR" sz="1600" dirty="0" smtClean="0"/>
              <a:t>études </a:t>
            </a:r>
            <a:r>
              <a:rPr lang="fr-FR" sz="1600" dirty="0"/>
              <a:t>et développement informatique</a:t>
            </a:r>
            <a:r>
              <a:rPr lang="fr-LU" sz="1600" dirty="0"/>
              <a:t>»</a:t>
            </a:r>
            <a:r>
              <a:rPr lang="fr-FR" sz="1600" dirty="0"/>
              <a:t> sont les plus recherchés par les employeurs au </a:t>
            </a:r>
            <a:r>
              <a:rPr lang="fr-FR" sz="1600" dirty="0" smtClean="0"/>
              <a:t>Luxembourg</a:t>
            </a:r>
            <a:r>
              <a:rPr lang="fr-FR" sz="1600" dirty="0" smtClean="0">
                <a:solidFill>
                  <a:srgbClr val="717073"/>
                </a:solidFill>
              </a:rPr>
              <a:t>. </a:t>
            </a:r>
          </a:p>
          <a:p>
            <a:pPr>
              <a:spcAft>
                <a:spcPts val="900"/>
              </a:spcAft>
            </a:pPr>
            <a:r>
              <a:rPr lang="fr-FR" sz="1000" dirty="0" smtClean="0">
                <a:solidFill>
                  <a:srgbClr val="AAA2A3"/>
                </a:solidFill>
              </a:rPr>
              <a:t>Source </a:t>
            </a:r>
            <a:r>
              <a:rPr lang="fr-FR" sz="1000" dirty="0">
                <a:solidFill>
                  <a:srgbClr val="AAA2A3"/>
                </a:solidFill>
              </a:rPr>
              <a:t>: ADEM Chiffres clés </a:t>
            </a:r>
            <a:r>
              <a:rPr lang="fr-FR" sz="1000" dirty="0" smtClean="0">
                <a:solidFill>
                  <a:srgbClr val="AAA2A3"/>
                </a:solidFill>
              </a:rPr>
              <a:t>02/2018</a:t>
            </a:r>
            <a:endParaRPr lang="en-US" sz="1000" dirty="0">
              <a:solidFill>
                <a:srgbClr val="AAA2A3"/>
              </a:solidFill>
            </a:endParaRPr>
          </a:p>
        </p:txBody>
      </p:sp>
      <p:sp>
        <p:nvSpPr>
          <p:cNvPr id="46" name="TextBox 45"/>
          <p:cNvSpPr txBox="1"/>
          <p:nvPr/>
        </p:nvSpPr>
        <p:spPr>
          <a:xfrm>
            <a:off x="1127448" y="3642902"/>
            <a:ext cx="2422686" cy="2885405"/>
          </a:xfrm>
          <a:prstGeom prst="rect">
            <a:avLst/>
          </a:prstGeom>
          <a:noFill/>
          <a:ln>
            <a:noFill/>
          </a:ln>
        </p:spPr>
        <p:txBody>
          <a:bodyPr wrap="square" lIns="0" tIns="0" rIns="0" bIns="0" rtlCol="0">
            <a:spAutoFit/>
          </a:bodyPr>
          <a:lstStyle/>
          <a:p>
            <a:pPr lvl="0" eaLnBrk="0" fontAlgn="base" hangingPunct="0">
              <a:spcBef>
                <a:spcPct val="0"/>
              </a:spcBef>
              <a:spcAft>
                <a:spcPct val="0"/>
              </a:spcAft>
            </a:pPr>
            <a:r>
              <a:rPr lang="fr-FR" altLang="en-US" sz="2400" b="1" dirty="0">
                <a:solidFill>
                  <a:srgbClr val="FF0000"/>
                </a:solidFill>
              </a:rPr>
              <a:t>32%</a:t>
            </a:r>
            <a:r>
              <a:rPr lang="fr-FR" altLang="en-US" sz="2400" dirty="0">
                <a:solidFill>
                  <a:srgbClr val="717073"/>
                </a:solidFill>
              </a:rPr>
              <a:t> </a:t>
            </a:r>
            <a:r>
              <a:rPr lang="fr-FR" altLang="en-US" sz="1600" dirty="0"/>
              <a:t>des emplois ont une probabilité d'être automatisés entre </a:t>
            </a:r>
            <a:r>
              <a:rPr lang="fr-FR" altLang="en-US" sz="1600" b="1" dirty="0"/>
              <a:t>50%</a:t>
            </a:r>
            <a:r>
              <a:rPr lang="fr-FR" altLang="en-US" sz="1600" dirty="0"/>
              <a:t> et </a:t>
            </a:r>
            <a:r>
              <a:rPr lang="fr-FR" altLang="en-US" sz="1600" b="1" dirty="0"/>
              <a:t>70%</a:t>
            </a:r>
            <a:r>
              <a:rPr lang="fr-FR" altLang="en-US" sz="1600" dirty="0"/>
              <a:t> et pourraient être confrontés à des changements importants dans le contenu de leur travail. </a:t>
            </a:r>
            <a:endParaRPr lang="fr-FR" altLang="en-US" sz="1600" dirty="0" smtClean="0"/>
          </a:p>
          <a:p>
            <a:pPr lvl="0" eaLnBrk="0" fontAlgn="base" hangingPunct="0">
              <a:spcBef>
                <a:spcPct val="0"/>
              </a:spcBef>
              <a:spcAft>
                <a:spcPct val="0"/>
              </a:spcAft>
            </a:pPr>
            <a:endParaRPr lang="fr-FR" altLang="en-US" sz="1200" dirty="0" smtClean="0">
              <a:solidFill>
                <a:srgbClr val="717073"/>
              </a:solidFill>
            </a:endParaRPr>
          </a:p>
          <a:p>
            <a:pPr fontAlgn="base">
              <a:spcBef>
                <a:spcPct val="0"/>
              </a:spcBef>
              <a:spcAft>
                <a:spcPts val="900"/>
              </a:spcAft>
            </a:pPr>
            <a:r>
              <a:rPr lang="fr-FR" altLang="en-US" sz="1000" dirty="0">
                <a:solidFill>
                  <a:srgbClr val="AAA2A3"/>
                </a:solidFill>
              </a:rPr>
              <a:t>Source: OCDE 2018 – Automation, </a:t>
            </a:r>
            <a:r>
              <a:rPr lang="fr-FR" altLang="en-US" sz="1000" dirty="0" err="1">
                <a:solidFill>
                  <a:srgbClr val="AAA2A3"/>
                </a:solidFill>
              </a:rPr>
              <a:t>skills</a:t>
            </a:r>
            <a:r>
              <a:rPr lang="fr-FR" altLang="en-US" sz="1000" dirty="0">
                <a:solidFill>
                  <a:srgbClr val="AAA2A3"/>
                </a:solidFill>
              </a:rPr>
              <a:t> use and training  </a:t>
            </a:r>
          </a:p>
          <a:p>
            <a:pPr lvl="0" eaLnBrk="0" fontAlgn="base" hangingPunct="0">
              <a:spcBef>
                <a:spcPct val="0"/>
              </a:spcBef>
              <a:spcAft>
                <a:spcPct val="0"/>
              </a:spcAft>
            </a:pPr>
            <a:endParaRPr lang="fr-FR" altLang="en-US" sz="1200" dirty="0">
              <a:solidFill>
                <a:srgbClr val="717073"/>
              </a:solidFill>
            </a:endParaRPr>
          </a:p>
        </p:txBody>
      </p:sp>
      <p:sp>
        <p:nvSpPr>
          <p:cNvPr id="3" name="Slide Number Placeholder 2"/>
          <p:cNvSpPr>
            <a:spLocks noGrp="1"/>
          </p:cNvSpPr>
          <p:nvPr>
            <p:ph type="sldNum" sz="quarter" idx="4"/>
          </p:nvPr>
        </p:nvSpPr>
        <p:spPr/>
        <p:txBody>
          <a:bodyPr/>
          <a:lstStyle/>
          <a:p>
            <a:fld id="{9EBD5762-3BDC-484D-9503-7EA6D5A9A8CE}" type="slidenum">
              <a:rPr lang="en-GB" smtClean="0"/>
              <a:pPr/>
              <a:t>2</a:t>
            </a:fld>
            <a:endParaRPr lang="en-GB" dirty="0"/>
          </a:p>
        </p:txBody>
      </p:sp>
    </p:spTree>
    <p:extLst>
      <p:ext uri="{BB962C8B-B14F-4D97-AF65-F5344CB8AC3E}">
        <p14:creationId xmlns:p14="http://schemas.microsoft.com/office/powerpoint/2010/main" val="1795535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fr-FR" dirty="0" smtClean="0">
                <a:solidFill>
                  <a:schemeClr val="accent1">
                    <a:lumMod val="95000"/>
                    <a:lumOff val="5000"/>
                  </a:schemeClr>
                </a:solidFill>
                <a:latin typeface="+mn-lt"/>
              </a:rPr>
              <a:t>L’impact de la </a:t>
            </a:r>
            <a:r>
              <a:rPr lang="fr-FR" dirty="0">
                <a:solidFill>
                  <a:srgbClr val="FF0000"/>
                </a:solidFill>
                <a:latin typeface="+mn-lt"/>
                <a:ea typeface="+mn-ea"/>
                <a:cs typeface="+mn-cs"/>
              </a:rPr>
              <a:t>transformation </a:t>
            </a:r>
            <a:r>
              <a:rPr lang="fr-FR" dirty="0" smtClean="0">
                <a:solidFill>
                  <a:srgbClr val="FF0000"/>
                </a:solidFill>
                <a:latin typeface="+mn-lt"/>
                <a:ea typeface="+mn-ea"/>
                <a:cs typeface="+mn-cs"/>
              </a:rPr>
              <a:t>digitale </a:t>
            </a:r>
            <a:r>
              <a:rPr lang="fr-FR" dirty="0" smtClean="0">
                <a:solidFill>
                  <a:schemeClr val="accent1">
                    <a:lumMod val="95000"/>
                    <a:lumOff val="5000"/>
                  </a:schemeClr>
                </a:solidFill>
                <a:latin typeface="+mn-lt"/>
              </a:rPr>
              <a:t>sur les entreprises</a:t>
            </a:r>
            <a:endParaRPr lang="en-GB" dirty="0">
              <a:latin typeface="+mn-lt"/>
            </a:endParaRPr>
          </a:p>
        </p:txBody>
      </p:sp>
      <p:sp>
        <p:nvSpPr>
          <p:cNvPr id="6" name="Rectangle 1"/>
          <p:cNvSpPr>
            <a:spLocks noChangeArrowheads="1"/>
          </p:cNvSpPr>
          <p:nvPr/>
        </p:nvSpPr>
        <p:spPr bwMode="auto">
          <a:xfrm>
            <a:off x="1279838" y="1513607"/>
            <a:ext cx="9632324"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en-US" sz="1600" i="1" dirty="0"/>
              <a:t>La transformation digitale se caractérise par la fusion de technologies de pointe et l'intégration de systèmes physiques et numériques, la prédominance de modèles d'affaires innovants et de nouveaux processus, et la création de produits et de services intelligents. </a:t>
            </a:r>
            <a:endParaRPr lang="fr-FR" altLang="en-US" sz="1600" i="1" dirty="0" smtClean="0"/>
          </a:p>
          <a:p>
            <a:pPr marL="0" marR="0" lvl="0" indent="0" algn="r" defTabSz="914400" rtl="0" eaLnBrk="0" fontAlgn="base" latinLnBrk="0" hangingPunct="0">
              <a:lnSpc>
                <a:spcPct val="100000"/>
              </a:lnSpc>
              <a:spcBef>
                <a:spcPct val="0"/>
              </a:spcBef>
              <a:spcAft>
                <a:spcPct val="0"/>
              </a:spcAft>
              <a:buClrTx/>
              <a:buSzTx/>
              <a:buFontTx/>
              <a:buNone/>
              <a:tabLst/>
            </a:pPr>
            <a:r>
              <a:rPr lang="fr-FR" altLang="en-US" sz="1200" i="1" dirty="0" err="1" smtClean="0">
                <a:solidFill>
                  <a:srgbClr val="AAA2A3"/>
                </a:solidFill>
              </a:rPr>
              <a:t>European</a:t>
            </a:r>
            <a:r>
              <a:rPr lang="fr-FR" altLang="en-US" sz="1200" i="1" dirty="0" smtClean="0">
                <a:solidFill>
                  <a:srgbClr val="AAA2A3"/>
                </a:solidFill>
              </a:rPr>
              <a:t> Commission, DG </a:t>
            </a:r>
            <a:r>
              <a:rPr lang="fr-FR" altLang="en-US" sz="1200" i="1" dirty="0" err="1">
                <a:solidFill>
                  <a:srgbClr val="AAA2A3"/>
                </a:solidFill>
              </a:rPr>
              <a:t>Growth</a:t>
            </a:r>
            <a:r>
              <a:rPr lang="fr-FR" altLang="en-US" sz="1200" i="1" dirty="0">
                <a:solidFill>
                  <a:srgbClr val="AAA2A3"/>
                </a:solidFill>
              </a:rPr>
              <a:t> – Digital Transformation</a:t>
            </a:r>
          </a:p>
        </p:txBody>
      </p:sp>
      <p:sp>
        <p:nvSpPr>
          <p:cNvPr id="10" name="TextBox 9"/>
          <p:cNvSpPr txBox="1"/>
          <p:nvPr/>
        </p:nvSpPr>
        <p:spPr>
          <a:xfrm>
            <a:off x="678926" y="3200703"/>
            <a:ext cx="10769600" cy="2571246"/>
          </a:xfrm>
          <a:prstGeom prst="rect">
            <a:avLst/>
          </a:prstGeom>
          <a:noFill/>
        </p:spPr>
        <p:txBody>
          <a:bodyPr wrap="square" lIns="0" tIns="0" rIns="0" bIns="0" rtlCol="0">
            <a:noAutofit/>
          </a:bodyPr>
          <a:lstStyle/>
          <a:p>
            <a:pPr indent="-274320" algn="ctr">
              <a:spcAft>
                <a:spcPts val="900"/>
              </a:spcAft>
            </a:pPr>
            <a:r>
              <a:rPr lang="fr-FR" sz="1600" b="1" dirty="0" smtClean="0"/>
              <a:t>Exemples de transformation digitale </a:t>
            </a:r>
            <a:r>
              <a:rPr lang="fr-FR" sz="1400" b="1" dirty="0" smtClean="0"/>
              <a:t>:</a:t>
            </a:r>
            <a:endParaRPr lang="fr-FR" sz="1200" b="1" dirty="0" smtClean="0"/>
          </a:p>
          <a:p>
            <a:pPr marL="982663">
              <a:spcAft>
                <a:spcPts val="1800"/>
              </a:spcAft>
            </a:pPr>
            <a:r>
              <a:rPr lang="fr-FR" sz="1600" dirty="0" smtClean="0"/>
              <a:t>Une entreprise investit dans une </a:t>
            </a:r>
            <a:r>
              <a:rPr lang="fr-FR" sz="1600" dirty="0"/>
              <a:t>technologie </a:t>
            </a:r>
            <a:r>
              <a:rPr lang="fr-FR" sz="1600" dirty="0" err="1" smtClean="0"/>
              <a:t>blockchain</a:t>
            </a:r>
            <a:r>
              <a:rPr lang="fr-FR" sz="1600" dirty="0" smtClean="0"/>
              <a:t>, et doit reconsidérer l’organisation du travail des agents de transfert.  </a:t>
            </a:r>
            <a:endParaRPr lang="fr-FR" sz="1600" dirty="0"/>
          </a:p>
          <a:p>
            <a:pPr marL="982663">
              <a:spcAft>
                <a:spcPts val="1800"/>
              </a:spcAft>
            </a:pPr>
            <a:r>
              <a:rPr lang="fr-FR" sz="1600" dirty="0" smtClean="0"/>
              <a:t>Une entreprise de logistique construit un </a:t>
            </a:r>
            <a:r>
              <a:rPr lang="fr-FR" sz="1600" dirty="0"/>
              <a:t>entrepôt entièrement automatisé avec des </a:t>
            </a:r>
            <a:r>
              <a:rPr lang="fr-FR" sz="1600" dirty="0" smtClean="0"/>
              <a:t>robots afin d’accroître sa capacité de stockage.    </a:t>
            </a:r>
            <a:endParaRPr lang="fr-FR" sz="1600" dirty="0"/>
          </a:p>
          <a:p>
            <a:pPr marL="982663">
              <a:spcAft>
                <a:spcPts val="1800"/>
              </a:spcAft>
            </a:pPr>
            <a:r>
              <a:rPr lang="fr-FR" sz="1600" dirty="0" smtClean="0"/>
              <a:t>Le département</a:t>
            </a:r>
            <a:r>
              <a:rPr lang="fr-LU" sz="1600" b="1" dirty="0" smtClean="0">
                <a:solidFill>
                  <a:srgbClr val="FF0000"/>
                </a:solidFill>
              </a:rPr>
              <a:t> </a:t>
            </a:r>
            <a:r>
              <a:rPr lang="fr-LU" sz="1600" dirty="0" smtClean="0"/>
              <a:t>«comptabilité» </a:t>
            </a:r>
            <a:r>
              <a:rPr lang="fr-FR" sz="1600" dirty="0" smtClean="0"/>
              <a:t>d’une entreprise passe </a:t>
            </a:r>
            <a:r>
              <a:rPr lang="fr-FR" sz="1600" dirty="0"/>
              <a:t>de la version 1.5 d’un logiciel comptable à la version 1.6. </a:t>
            </a:r>
            <a:endParaRPr lang="fr-FR" sz="1600" dirty="0" smtClean="0"/>
          </a:p>
          <a:p>
            <a:pPr marL="982663">
              <a:spcAft>
                <a:spcPts val="1800"/>
              </a:spcAft>
            </a:pPr>
            <a:r>
              <a:rPr lang="fr-FR" sz="1600" dirty="0" smtClean="0"/>
              <a:t>Le processeur des robots de ligne utilisé dans la production de produits laitiers est mis à jour. </a:t>
            </a:r>
            <a:endParaRPr lang="fr-FR" sz="1600" dirty="0"/>
          </a:p>
        </p:txBody>
      </p:sp>
      <p:sp>
        <p:nvSpPr>
          <p:cNvPr id="15" name="Freeform 14"/>
          <p:cNvSpPr>
            <a:spLocks/>
          </p:cNvSpPr>
          <p:nvPr/>
        </p:nvSpPr>
        <p:spPr bwMode="auto">
          <a:xfrm>
            <a:off x="767408" y="2854082"/>
            <a:ext cx="10729192" cy="199181"/>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 name="connsiteX0" fmla="*/ 10475 w 10475"/>
              <a:gd name="connsiteY0" fmla="*/ 0 h 13021"/>
              <a:gd name="connsiteX1" fmla="*/ 1334 w 10475"/>
              <a:gd name="connsiteY1" fmla="*/ 0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2266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5014 w 10475"/>
              <a:gd name="connsiteY3" fmla="*/ 3777 h 13021"/>
              <a:gd name="connsiteX4" fmla="*/ 0 w 10475"/>
              <a:gd name="connsiteY4" fmla="*/ 0 h 13021"/>
              <a:gd name="connsiteX0" fmla="*/ 10475 w 10475"/>
              <a:gd name="connsiteY0" fmla="*/ 5287 h 18308"/>
              <a:gd name="connsiteX1" fmla="*/ 5431 w 10475"/>
              <a:gd name="connsiteY1" fmla="*/ 6042 h 18308"/>
              <a:gd name="connsiteX2" fmla="*/ 5271 w 10475"/>
              <a:gd name="connsiteY2" fmla="*/ 18308 h 18308"/>
              <a:gd name="connsiteX3" fmla="*/ 4997 w 10475"/>
              <a:gd name="connsiteY3" fmla="*/ 0 h 18308"/>
              <a:gd name="connsiteX4" fmla="*/ 0 w 10475"/>
              <a:gd name="connsiteY4" fmla="*/ 5287 h 18308"/>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3021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169 w 10475"/>
              <a:gd name="connsiteY2" fmla="*/ 13021 h 13021"/>
              <a:gd name="connsiteX3" fmla="*/ 4980 w 10475"/>
              <a:gd name="connsiteY3" fmla="*/ 0 h 13021"/>
              <a:gd name="connsiteX4" fmla="*/ 0 w 10475"/>
              <a:gd name="connsiteY4" fmla="*/ 0 h 13021"/>
              <a:gd name="connsiteX0" fmla="*/ 10475 w 10475"/>
              <a:gd name="connsiteY0" fmla="*/ 755 h 13776"/>
              <a:gd name="connsiteX1" fmla="*/ 5303 w 10475"/>
              <a:gd name="connsiteY1" fmla="*/ 0 h 13776"/>
              <a:gd name="connsiteX2" fmla="*/ 5169 w 10475"/>
              <a:gd name="connsiteY2" fmla="*/ 13776 h 13776"/>
              <a:gd name="connsiteX3" fmla="*/ 4980 w 10475"/>
              <a:gd name="connsiteY3" fmla="*/ 755 h 13776"/>
              <a:gd name="connsiteX4" fmla="*/ 0 w 10475"/>
              <a:gd name="connsiteY4" fmla="*/ 755 h 13776"/>
              <a:gd name="connsiteX0" fmla="*/ 10475 w 10475"/>
              <a:gd name="connsiteY0" fmla="*/ 2266 h 15287"/>
              <a:gd name="connsiteX1" fmla="*/ 5303 w 10475"/>
              <a:gd name="connsiteY1" fmla="*/ 0 h 15287"/>
              <a:gd name="connsiteX2" fmla="*/ 5169 w 10475"/>
              <a:gd name="connsiteY2" fmla="*/ 15287 h 15287"/>
              <a:gd name="connsiteX3" fmla="*/ 4980 w 10475"/>
              <a:gd name="connsiteY3" fmla="*/ 2266 h 15287"/>
              <a:gd name="connsiteX4" fmla="*/ 0 w 10475"/>
              <a:gd name="connsiteY4" fmla="*/ 2266 h 15287"/>
              <a:gd name="connsiteX0" fmla="*/ 10475 w 10475"/>
              <a:gd name="connsiteY0" fmla="*/ 2266 h 16042"/>
              <a:gd name="connsiteX1" fmla="*/ 5303 w 10475"/>
              <a:gd name="connsiteY1" fmla="*/ 0 h 16042"/>
              <a:gd name="connsiteX2" fmla="*/ 5237 w 10475"/>
              <a:gd name="connsiteY2" fmla="*/ 16042 h 16042"/>
              <a:gd name="connsiteX3" fmla="*/ 4980 w 10475"/>
              <a:gd name="connsiteY3" fmla="*/ 2266 h 16042"/>
              <a:gd name="connsiteX4" fmla="*/ 0 w 10475"/>
              <a:gd name="connsiteY4" fmla="*/ 2266 h 16042"/>
              <a:gd name="connsiteX0" fmla="*/ 10475 w 10475"/>
              <a:gd name="connsiteY0" fmla="*/ 2266 h 16042"/>
              <a:gd name="connsiteX1" fmla="*/ 5303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1511 h 15287"/>
              <a:gd name="connsiteX1" fmla="*/ 5397 w 10475"/>
              <a:gd name="connsiteY1" fmla="*/ 0 h 15287"/>
              <a:gd name="connsiteX2" fmla="*/ 5237 w 10475"/>
              <a:gd name="connsiteY2" fmla="*/ 15287 h 15287"/>
              <a:gd name="connsiteX3" fmla="*/ 5057 w 10475"/>
              <a:gd name="connsiteY3" fmla="*/ 756 h 15287"/>
              <a:gd name="connsiteX4" fmla="*/ 0 w 10475"/>
              <a:gd name="connsiteY4" fmla="*/ 1511 h 15287"/>
              <a:gd name="connsiteX0" fmla="*/ 10475 w 10475"/>
              <a:gd name="connsiteY0" fmla="*/ 755 h 14531"/>
              <a:gd name="connsiteX1" fmla="*/ 5397 w 10475"/>
              <a:gd name="connsiteY1" fmla="*/ 1510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2266 h 16042"/>
              <a:gd name="connsiteX1" fmla="*/ 5397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755 h 14531"/>
              <a:gd name="connsiteX1" fmla="*/ 5397 w 10475"/>
              <a:gd name="connsiteY1" fmla="*/ 755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1510 h 15286"/>
              <a:gd name="connsiteX1" fmla="*/ 5397 w 10475"/>
              <a:gd name="connsiteY1" fmla="*/ 1510 h 15286"/>
              <a:gd name="connsiteX2" fmla="*/ 5237 w 10475"/>
              <a:gd name="connsiteY2" fmla="*/ 15286 h 15286"/>
              <a:gd name="connsiteX3" fmla="*/ 5083 w 10475"/>
              <a:gd name="connsiteY3" fmla="*/ 0 h 15286"/>
              <a:gd name="connsiteX4" fmla="*/ 0 w 10475"/>
              <a:gd name="connsiteY4" fmla="*/ 1510 h 15286"/>
              <a:gd name="connsiteX0" fmla="*/ 10475 w 10475"/>
              <a:gd name="connsiteY0" fmla="*/ 0 h 13776"/>
              <a:gd name="connsiteX1" fmla="*/ 5397 w 10475"/>
              <a:gd name="connsiteY1" fmla="*/ 0 h 13776"/>
              <a:gd name="connsiteX2" fmla="*/ 5237 w 10475"/>
              <a:gd name="connsiteY2" fmla="*/ 13776 h 13776"/>
              <a:gd name="connsiteX3" fmla="*/ 5083 w 10475"/>
              <a:gd name="connsiteY3" fmla="*/ 756 h 13776"/>
              <a:gd name="connsiteX4" fmla="*/ 0 w 10475"/>
              <a:gd name="connsiteY4" fmla="*/ 0 h 13776"/>
              <a:gd name="connsiteX0" fmla="*/ 10475 w 10475"/>
              <a:gd name="connsiteY0" fmla="*/ 0 h 13776"/>
              <a:gd name="connsiteX1" fmla="*/ 5397 w 10475"/>
              <a:gd name="connsiteY1" fmla="*/ 0 h 13776"/>
              <a:gd name="connsiteX2" fmla="*/ 5237 w 10475"/>
              <a:gd name="connsiteY2" fmla="*/ 13776 h 13776"/>
              <a:gd name="connsiteX3" fmla="*/ 4725 w 10475"/>
              <a:gd name="connsiteY3" fmla="*/ 756 h 13776"/>
              <a:gd name="connsiteX4" fmla="*/ 0 w 10475"/>
              <a:gd name="connsiteY4" fmla="*/ 0 h 13776"/>
              <a:gd name="connsiteX0" fmla="*/ 10475 w 10475"/>
              <a:gd name="connsiteY0" fmla="*/ 755 h 14531"/>
              <a:gd name="connsiteX1" fmla="*/ 5133 w 10475"/>
              <a:gd name="connsiteY1" fmla="*/ 0 h 14531"/>
              <a:gd name="connsiteX2" fmla="*/ 5237 w 10475"/>
              <a:gd name="connsiteY2" fmla="*/ 14531 h 14531"/>
              <a:gd name="connsiteX3" fmla="*/ 4725 w 10475"/>
              <a:gd name="connsiteY3" fmla="*/ 1511 h 14531"/>
              <a:gd name="connsiteX4" fmla="*/ 0 w 10475"/>
              <a:gd name="connsiteY4" fmla="*/ 755 h 14531"/>
              <a:gd name="connsiteX0" fmla="*/ 10475 w 10475"/>
              <a:gd name="connsiteY0" fmla="*/ 755 h 16797"/>
              <a:gd name="connsiteX1" fmla="*/ 5133 w 10475"/>
              <a:gd name="connsiteY1" fmla="*/ 0 h 16797"/>
              <a:gd name="connsiteX2" fmla="*/ 4947 w 10475"/>
              <a:gd name="connsiteY2" fmla="*/ 16797 h 16797"/>
              <a:gd name="connsiteX3" fmla="*/ 4725 w 10475"/>
              <a:gd name="connsiteY3" fmla="*/ 1511 h 16797"/>
              <a:gd name="connsiteX4" fmla="*/ 0 w 10475"/>
              <a:gd name="connsiteY4" fmla="*/ 755 h 16797"/>
              <a:gd name="connsiteX0" fmla="*/ 10475 w 10475"/>
              <a:gd name="connsiteY0" fmla="*/ 755 h 15286"/>
              <a:gd name="connsiteX1" fmla="*/ 5133 w 10475"/>
              <a:gd name="connsiteY1" fmla="*/ 0 h 15286"/>
              <a:gd name="connsiteX2" fmla="*/ 4947 w 10475"/>
              <a:gd name="connsiteY2" fmla="*/ 15286 h 15286"/>
              <a:gd name="connsiteX3" fmla="*/ 4725 w 10475"/>
              <a:gd name="connsiteY3" fmla="*/ 1511 h 15286"/>
              <a:gd name="connsiteX4" fmla="*/ 0 w 10475"/>
              <a:gd name="connsiteY4" fmla="*/ 755 h 15286"/>
              <a:gd name="connsiteX0" fmla="*/ 10475 w 10475"/>
              <a:gd name="connsiteY0" fmla="*/ 755 h 15286"/>
              <a:gd name="connsiteX1" fmla="*/ 5133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755 h 15286"/>
              <a:gd name="connsiteX1" fmla="*/ 5064 w 10475"/>
              <a:gd name="connsiteY1" fmla="*/ 755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1511 h 16042"/>
              <a:gd name="connsiteX1" fmla="*/ 5064 w 10475"/>
              <a:gd name="connsiteY1" fmla="*/ 0 h 16042"/>
              <a:gd name="connsiteX2" fmla="*/ 4947 w 10475"/>
              <a:gd name="connsiteY2" fmla="*/ 16042 h 16042"/>
              <a:gd name="connsiteX3" fmla="*/ 4819 w 10475"/>
              <a:gd name="connsiteY3" fmla="*/ 756 h 16042"/>
              <a:gd name="connsiteX4" fmla="*/ 0 w 10475"/>
              <a:gd name="connsiteY4" fmla="*/ 1511 h 16042"/>
              <a:gd name="connsiteX0" fmla="*/ 10458 w 10458"/>
              <a:gd name="connsiteY0" fmla="*/ 0 h 17552"/>
              <a:gd name="connsiteX1" fmla="*/ 5064 w 10458"/>
              <a:gd name="connsiteY1" fmla="*/ 1510 h 17552"/>
              <a:gd name="connsiteX2" fmla="*/ 4947 w 10458"/>
              <a:gd name="connsiteY2" fmla="*/ 17552 h 17552"/>
              <a:gd name="connsiteX3" fmla="*/ 4819 w 10458"/>
              <a:gd name="connsiteY3" fmla="*/ 2266 h 17552"/>
              <a:gd name="connsiteX4" fmla="*/ 0 w 10458"/>
              <a:gd name="connsiteY4" fmla="*/ 3021 h 17552"/>
              <a:gd name="connsiteX0" fmla="*/ 10449 w 10449"/>
              <a:gd name="connsiteY0" fmla="*/ 4532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 name="connsiteX0" fmla="*/ 10449 w 10449"/>
              <a:gd name="connsiteY0" fmla="*/ 0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49" h="16042">
                <a:moveTo>
                  <a:pt x="10449" y="0"/>
                </a:moveTo>
                <a:lnTo>
                  <a:pt x="5064" y="0"/>
                </a:lnTo>
                <a:cubicBezTo>
                  <a:pt x="5033" y="3333"/>
                  <a:pt x="4977" y="12709"/>
                  <a:pt x="4947" y="16042"/>
                </a:cubicBezTo>
                <a:cubicBezTo>
                  <a:pt x="4912" y="12709"/>
                  <a:pt x="4853" y="4089"/>
                  <a:pt x="4819" y="756"/>
                </a:cubicBezTo>
                <a:lnTo>
                  <a:pt x="0" y="1511"/>
                </a:lnTo>
              </a:path>
            </a:pathLst>
          </a:custGeom>
          <a:noFill/>
          <a:ln w="7938" cap="rnd">
            <a:solidFill>
              <a:srgbClr val="E1301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pic>
        <p:nvPicPr>
          <p:cNvPr id="16" name="irc_mi" descr="Image result for che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673" y="3645024"/>
            <a:ext cx="240392" cy="236412"/>
          </a:xfrm>
          <a:prstGeom prst="rect">
            <a:avLst/>
          </a:prstGeom>
          <a:noFill/>
          <a:ln>
            <a:noFill/>
          </a:ln>
        </p:spPr>
      </p:pic>
      <p:pic>
        <p:nvPicPr>
          <p:cNvPr id="17" name="irc_mi" descr="Image result for check"/>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07673" y="4416724"/>
            <a:ext cx="240392" cy="236412"/>
          </a:xfrm>
          <a:prstGeom prst="rect">
            <a:avLst/>
          </a:prstGeom>
          <a:noFill/>
          <a:ln>
            <a:noFill/>
          </a:ln>
        </p:spPr>
      </p:pic>
      <p:pic>
        <p:nvPicPr>
          <p:cNvPr id="18" name="irc_mi" descr="Related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7673" y="5049416"/>
            <a:ext cx="240392" cy="251792"/>
          </a:xfrm>
          <a:prstGeom prst="rect">
            <a:avLst/>
          </a:prstGeom>
          <a:noFill/>
          <a:ln>
            <a:noFill/>
          </a:ln>
        </p:spPr>
      </p:pic>
      <p:pic>
        <p:nvPicPr>
          <p:cNvPr id="19" name="irc_mi" descr="Related 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7673" y="5697488"/>
            <a:ext cx="240392" cy="251792"/>
          </a:xfrm>
          <a:prstGeom prst="rect">
            <a:avLst/>
          </a:prstGeom>
          <a:noFill/>
          <a:ln>
            <a:noFill/>
          </a:ln>
        </p:spPr>
      </p:pic>
      <p:sp>
        <p:nvSpPr>
          <p:cNvPr id="3" name="Slide Number Placeholder 2"/>
          <p:cNvSpPr>
            <a:spLocks noGrp="1"/>
          </p:cNvSpPr>
          <p:nvPr>
            <p:ph type="sldNum" sz="quarter" idx="4"/>
          </p:nvPr>
        </p:nvSpPr>
        <p:spPr/>
        <p:txBody>
          <a:bodyPr/>
          <a:lstStyle/>
          <a:p>
            <a:fld id="{9EBD5762-3BDC-484D-9503-7EA6D5A9A8CE}" type="slidenum">
              <a:rPr lang="en-GB" smtClean="0"/>
              <a:pPr/>
              <a:t>3</a:t>
            </a:fld>
            <a:endParaRPr lang="en-GB" dirty="0"/>
          </a:p>
        </p:txBody>
      </p:sp>
    </p:spTree>
    <p:extLst>
      <p:ext uri="{BB962C8B-B14F-4D97-AF65-F5344CB8AC3E}">
        <p14:creationId xmlns:p14="http://schemas.microsoft.com/office/powerpoint/2010/main" val="1805961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0"/>
          <p:cNvSpPr txBox="1">
            <a:spLocks/>
          </p:cNvSpPr>
          <p:nvPr/>
        </p:nvSpPr>
        <p:spPr>
          <a:xfrm>
            <a:off x="711200" y="4366461"/>
            <a:ext cx="2226356" cy="1798843"/>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sz="1400" b="1" dirty="0" smtClean="0">
                <a:solidFill>
                  <a:srgbClr val="FF0000"/>
                </a:solidFill>
                <a:latin typeface="+mn-lt"/>
              </a:rPr>
              <a:t>Informer, identifier et faire participer </a:t>
            </a:r>
            <a:r>
              <a:rPr lang="fr-FR" sz="1400" dirty="0" smtClean="0">
                <a:latin typeface="+mn-lt"/>
              </a:rPr>
              <a:t>les entreprises dont l’activité va être significativement transformée par un changement technologique majeur.</a:t>
            </a:r>
            <a:endParaRPr lang="fr-FR" sz="1400" dirty="0">
              <a:latin typeface="+mn-lt"/>
            </a:endParaRPr>
          </a:p>
        </p:txBody>
      </p:sp>
      <p:sp>
        <p:nvSpPr>
          <p:cNvPr id="6" name="Content Placeholder 41"/>
          <p:cNvSpPr txBox="1">
            <a:spLocks/>
          </p:cNvSpPr>
          <p:nvPr/>
        </p:nvSpPr>
        <p:spPr>
          <a:xfrm>
            <a:off x="3021777" y="4366461"/>
            <a:ext cx="2051590"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sz="1400" b="1" dirty="0" smtClean="0">
                <a:solidFill>
                  <a:srgbClr val="FF0000"/>
                </a:solidFill>
                <a:latin typeface="+mn-lt"/>
              </a:rPr>
              <a:t>Evaluer, conseiller et former </a:t>
            </a:r>
            <a:r>
              <a:rPr lang="fr-FR" sz="1400" dirty="0" smtClean="0">
                <a:latin typeface="+mn-lt"/>
              </a:rPr>
              <a:t>les salariés dont les emplois sont touchés par rapport à de nouveaux emplois internes ou externes selon leur volonté et leur potentiel. </a:t>
            </a:r>
            <a:endParaRPr lang="fr-FR" sz="1400" dirty="0">
              <a:latin typeface="+mn-lt"/>
            </a:endParaRPr>
          </a:p>
        </p:txBody>
      </p:sp>
      <p:sp>
        <p:nvSpPr>
          <p:cNvPr id="7" name="Content Placeholder 42"/>
          <p:cNvSpPr txBox="1">
            <a:spLocks/>
          </p:cNvSpPr>
          <p:nvPr/>
        </p:nvSpPr>
        <p:spPr>
          <a:xfrm>
            <a:off x="5157588" y="4366461"/>
            <a:ext cx="2051590"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sz="1400" dirty="0" smtClean="0">
                <a:latin typeface="+mn-lt"/>
              </a:rPr>
              <a:t>Atteindre</a:t>
            </a:r>
            <a:r>
              <a:rPr lang="fr-FR" sz="1400" dirty="0" smtClean="0">
                <a:solidFill>
                  <a:srgbClr val="717073"/>
                </a:solidFill>
                <a:latin typeface="+mn-lt"/>
              </a:rPr>
              <a:t> </a:t>
            </a:r>
            <a:r>
              <a:rPr lang="fr-FR" sz="1400" b="1" dirty="0" smtClean="0">
                <a:solidFill>
                  <a:srgbClr val="FF0000"/>
                </a:solidFill>
                <a:latin typeface="+mn-lt"/>
              </a:rPr>
              <a:t>un taux de 65% </a:t>
            </a:r>
            <a:r>
              <a:rPr lang="fr-CH" sz="1400" b="1" dirty="0" smtClean="0">
                <a:solidFill>
                  <a:srgbClr val="FF0000"/>
                </a:solidFill>
                <a:latin typeface="+mn-lt"/>
              </a:rPr>
              <a:t>de mobilité interne</a:t>
            </a:r>
            <a:r>
              <a:rPr lang="fr-CH" sz="1400" dirty="0" smtClean="0">
                <a:solidFill>
                  <a:srgbClr val="717073"/>
                </a:solidFill>
                <a:latin typeface="+mn-lt"/>
              </a:rPr>
              <a:t> </a:t>
            </a:r>
            <a:r>
              <a:rPr lang="fr-CH" sz="1400" dirty="0" smtClean="0">
                <a:latin typeface="+mn-lt"/>
              </a:rPr>
              <a:t>dans les entreprises participantes</a:t>
            </a:r>
            <a:r>
              <a:rPr lang="fr-CH" sz="1400" dirty="0" smtClean="0">
                <a:solidFill>
                  <a:srgbClr val="717073"/>
                </a:solidFill>
                <a:latin typeface="+mn-lt"/>
              </a:rPr>
              <a:t>. </a:t>
            </a:r>
            <a:endParaRPr lang="en-GB" sz="1400" dirty="0" smtClean="0">
              <a:solidFill>
                <a:srgbClr val="717073"/>
              </a:solidFill>
              <a:latin typeface="+mn-lt"/>
            </a:endParaRPr>
          </a:p>
          <a:p>
            <a:endParaRPr lang="en-GB" sz="1400" dirty="0">
              <a:latin typeface="+mn-lt"/>
            </a:endParaRPr>
          </a:p>
        </p:txBody>
      </p:sp>
      <p:sp>
        <p:nvSpPr>
          <p:cNvPr id="8" name="Content Placeholder 43"/>
          <p:cNvSpPr txBox="1">
            <a:spLocks/>
          </p:cNvSpPr>
          <p:nvPr/>
        </p:nvSpPr>
        <p:spPr>
          <a:xfrm>
            <a:off x="7293399" y="4366461"/>
            <a:ext cx="2051590"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fr-FR" sz="1400" smtClean="0">
                <a:latin typeface="+mn-lt"/>
              </a:rPr>
              <a:t>Démontrer l’intérêt d’une </a:t>
            </a:r>
            <a:r>
              <a:rPr lang="fr-FR" sz="1400" b="1" smtClean="0">
                <a:solidFill>
                  <a:srgbClr val="FF0000"/>
                </a:solidFill>
                <a:latin typeface="+mn-lt"/>
              </a:rPr>
              <a:t>approche préventive pour l‘entreprise, le salarié et l’économie.</a:t>
            </a:r>
            <a:endParaRPr lang="fr-FR" sz="1400" b="1" dirty="0">
              <a:solidFill>
                <a:srgbClr val="FF0000"/>
              </a:solidFill>
              <a:latin typeface="+mn-lt"/>
            </a:endParaRPr>
          </a:p>
        </p:txBody>
      </p:sp>
      <p:sp>
        <p:nvSpPr>
          <p:cNvPr id="9" name="Content Placeholder 44"/>
          <p:cNvSpPr txBox="1">
            <a:spLocks/>
          </p:cNvSpPr>
          <p:nvPr/>
        </p:nvSpPr>
        <p:spPr>
          <a:xfrm>
            <a:off x="9429210" y="4366461"/>
            <a:ext cx="2051590" cy="1797965"/>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en-GB" sz="1400" b="1" dirty="0" smtClean="0">
                <a:solidFill>
                  <a:srgbClr val="FF0000"/>
                </a:solidFill>
                <a:latin typeface="+mn-lt"/>
              </a:rPr>
              <a:t>Adapter les solutions </a:t>
            </a:r>
            <a:r>
              <a:rPr lang="en-GB" sz="1400" dirty="0" smtClean="0">
                <a:latin typeface="+mn-lt"/>
              </a:rPr>
              <a:t>pour </a:t>
            </a:r>
            <a:r>
              <a:rPr lang="en-GB" sz="1400" dirty="0" err="1" smtClean="0">
                <a:latin typeface="+mn-lt"/>
              </a:rPr>
              <a:t>développer</a:t>
            </a:r>
            <a:r>
              <a:rPr lang="en-GB" sz="1400" dirty="0" smtClean="0">
                <a:latin typeface="+mn-lt"/>
              </a:rPr>
              <a:t> les </a:t>
            </a:r>
            <a:r>
              <a:rPr lang="fr-FR" sz="1400" dirty="0" smtClean="0">
                <a:latin typeface="+mn-lt"/>
              </a:rPr>
              <a:t>compétences</a:t>
            </a:r>
            <a:r>
              <a:rPr lang="en-GB" sz="1400" dirty="0" smtClean="0">
                <a:latin typeface="+mn-lt"/>
              </a:rPr>
              <a:t> des </a:t>
            </a:r>
            <a:r>
              <a:rPr lang="en-GB" sz="1400" dirty="0" err="1" smtClean="0">
                <a:latin typeface="+mn-lt"/>
              </a:rPr>
              <a:t>salariés</a:t>
            </a:r>
            <a:r>
              <a:rPr lang="en-GB" sz="1400" dirty="0" smtClean="0">
                <a:latin typeface="+mn-lt"/>
              </a:rPr>
              <a:t>.</a:t>
            </a:r>
            <a:endParaRPr lang="en-GB" sz="1400" dirty="0">
              <a:latin typeface="+mn-lt"/>
            </a:endParaRPr>
          </a:p>
        </p:txBody>
      </p:sp>
      <p:sp>
        <p:nvSpPr>
          <p:cNvPr id="15" name="TextBox 14"/>
          <p:cNvSpPr txBox="1"/>
          <p:nvPr/>
        </p:nvSpPr>
        <p:spPr>
          <a:xfrm>
            <a:off x="1323855" y="1637948"/>
            <a:ext cx="9544289" cy="781211"/>
          </a:xfrm>
          <a:prstGeom prst="rect">
            <a:avLst/>
          </a:prstGeom>
          <a:noFill/>
        </p:spPr>
        <p:txBody>
          <a:bodyPr wrap="square" lIns="0" tIns="0" rIns="0" bIns="0" rtlCol="0">
            <a:noAutofit/>
          </a:bodyPr>
          <a:lstStyle/>
          <a:p>
            <a:pPr indent="-274320" algn="ctr">
              <a:spcAft>
                <a:spcPts val="900"/>
              </a:spcAft>
            </a:pPr>
            <a:r>
              <a:rPr lang="fr-FR" sz="1600" b="1" i="1" dirty="0"/>
              <a:t>Luxembourg Digital </a:t>
            </a:r>
            <a:r>
              <a:rPr lang="fr-FR" sz="1600" b="1" i="1" dirty="0" err="1"/>
              <a:t>Skills</a:t>
            </a:r>
            <a:r>
              <a:rPr lang="fr-FR" sz="1600" b="1" i="1" dirty="0"/>
              <a:t> Bridge </a:t>
            </a:r>
            <a:r>
              <a:rPr lang="fr-FR" sz="1600" i="1" dirty="0"/>
              <a:t>entend devenir la meilleure solution pour le salarié et l’entreprise pour les accompagner dans leur organisation du </a:t>
            </a:r>
            <a:r>
              <a:rPr lang="fr-FR" sz="1600" i="1" dirty="0" smtClean="0"/>
              <a:t>travail face </a:t>
            </a:r>
            <a:r>
              <a:rPr lang="fr-FR" sz="1600" i="1" dirty="0"/>
              <a:t>à la transformation technologique actuelle.</a:t>
            </a:r>
            <a:endParaRPr lang="en-GB" sz="1600" i="1" dirty="0"/>
          </a:p>
          <a:p>
            <a:pPr indent="-274320">
              <a:spcAft>
                <a:spcPts val="900"/>
              </a:spcAft>
            </a:pPr>
            <a:endParaRPr lang="en-GB" dirty="0" err="1" smtClean="0"/>
          </a:p>
        </p:txBody>
      </p:sp>
      <p:sp>
        <p:nvSpPr>
          <p:cNvPr id="16" name="Title 1"/>
          <p:cNvSpPr txBox="1">
            <a:spLocks/>
          </p:cNvSpPr>
          <p:nvPr/>
        </p:nvSpPr>
        <p:spPr>
          <a:xfrm>
            <a:off x="711200" y="681256"/>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fr-FR" dirty="0" smtClean="0">
                <a:solidFill>
                  <a:srgbClr val="FF0000"/>
                </a:solidFill>
                <a:latin typeface="+mn-lt"/>
              </a:rPr>
              <a:t>Les objectifs </a:t>
            </a:r>
            <a:r>
              <a:rPr lang="fr-FR" dirty="0" smtClean="0">
                <a:solidFill>
                  <a:schemeClr val="tx1">
                    <a:lumMod val="95000"/>
                    <a:lumOff val="5000"/>
                  </a:schemeClr>
                </a:solidFill>
                <a:latin typeface="+mn-lt"/>
              </a:rPr>
              <a:t>du programme </a:t>
            </a:r>
            <a:r>
              <a:rPr lang="fr-FR" dirty="0" smtClean="0">
                <a:latin typeface="+mn-lt"/>
              </a:rPr>
              <a:t>Luxembourg Digital </a:t>
            </a:r>
            <a:r>
              <a:rPr lang="fr-FR" dirty="0" err="1" smtClean="0">
                <a:latin typeface="+mn-lt"/>
              </a:rPr>
              <a:t>Skills</a:t>
            </a:r>
            <a:r>
              <a:rPr lang="fr-FR" dirty="0" smtClean="0">
                <a:latin typeface="+mn-lt"/>
              </a:rPr>
              <a:t> Bridge</a:t>
            </a:r>
            <a:endParaRPr lang="en-GB" dirty="0">
              <a:latin typeface="+mn-lt"/>
            </a:endParaRPr>
          </a:p>
        </p:txBody>
      </p:sp>
      <p:sp>
        <p:nvSpPr>
          <p:cNvPr id="17" name="Slide Number Placeholder 16"/>
          <p:cNvSpPr>
            <a:spLocks noGrp="1"/>
          </p:cNvSpPr>
          <p:nvPr>
            <p:ph type="sldNum" sz="quarter" idx="4"/>
          </p:nvPr>
        </p:nvSpPr>
        <p:spPr/>
        <p:txBody>
          <a:bodyPr/>
          <a:lstStyle/>
          <a:p>
            <a:fld id="{9EBD5762-3BDC-484D-9503-7EA6D5A9A8CE}" type="slidenum">
              <a:rPr lang="en-GB" smtClean="0"/>
              <a:pPr/>
              <a:t>4</a:t>
            </a:fld>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44114" y="2741687"/>
            <a:ext cx="1085845" cy="1132286"/>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0734" y="2741687"/>
            <a:ext cx="1085844" cy="1132286"/>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37353" y="2741687"/>
            <a:ext cx="1085845" cy="1132286"/>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7495" y="2741687"/>
            <a:ext cx="1085844" cy="1132286"/>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33973" y="2741687"/>
            <a:ext cx="1085845" cy="1132286"/>
          </a:xfrm>
          <a:prstGeom prst="rect">
            <a:avLst/>
          </a:prstGeom>
        </p:spPr>
      </p:pic>
    </p:spTree>
    <p:extLst>
      <p:ext uri="{BB962C8B-B14F-4D97-AF65-F5344CB8AC3E}">
        <p14:creationId xmlns:p14="http://schemas.microsoft.com/office/powerpoint/2010/main" val="853457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Connector 35"/>
          <p:cNvCxnSpPr/>
          <p:nvPr/>
        </p:nvCxnSpPr>
        <p:spPr>
          <a:xfrm>
            <a:off x="4102466" y="2499556"/>
            <a:ext cx="0" cy="18000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747868" y="2499556"/>
            <a:ext cx="0" cy="1800000"/>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sp>
        <p:nvSpPr>
          <p:cNvPr id="38" name="TextBox 14"/>
          <p:cNvSpPr txBox="1"/>
          <p:nvPr/>
        </p:nvSpPr>
        <p:spPr>
          <a:xfrm>
            <a:off x="1741774" y="2463697"/>
            <a:ext cx="1036903"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b="1" dirty="0" smtClean="0"/>
              <a:t>Entreprises</a:t>
            </a:r>
          </a:p>
        </p:txBody>
      </p:sp>
      <p:sp>
        <p:nvSpPr>
          <p:cNvPr id="39" name="TextBox 15"/>
          <p:cNvSpPr txBox="1"/>
          <p:nvPr/>
        </p:nvSpPr>
        <p:spPr>
          <a:xfrm>
            <a:off x="4590365" y="2463697"/>
            <a:ext cx="2690792"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b="1" dirty="0" smtClean="0"/>
              <a:t>Salariés et leurs représentants</a:t>
            </a:r>
          </a:p>
        </p:txBody>
      </p:sp>
      <p:sp>
        <p:nvSpPr>
          <p:cNvPr id="40" name="TextBox 16"/>
          <p:cNvSpPr txBox="1"/>
          <p:nvPr/>
        </p:nvSpPr>
        <p:spPr>
          <a:xfrm>
            <a:off x="8774652" y="2463697"/>
            <a:ext cx="1349197"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b="1" dirty="0" smtClean="0"/>
              <a:t>Gouvernement</a:t>
            </a:r>
          </a:p>
        </p:txBody>
      </p:sp>
      <p:pic>
        <p:nvPicPr>
          <p:cNvPr id="43" name="Picture 42"/>
          <p:cNvPicPr>
            <a:picLocks noChangeAspect="1"/>
          </p:cNvPicPr>
          <p:nvPr/>
        </p:nvPicPr>
        <p:blipFill rotWithShape="1">
          <a:blip r:embed="rId2">
            <a:extLst>
              <a:ext uri="{28A0092B-C50C-407E-A947-70E740481C1C}">
                <a14:useLocalDpi xmlns:a14="http://schemas.microsoft.com/office/drawing/2010/main" val="0"/>
              </a:ext>
            </a:extLst>
          </a:blip>
          <a:srcRect r="82728"/>
          <a:stretch/>
        </p:blipFill>
        <p:spPr>
          <a:xfrm>
            <a:off x="9035918" y="1459237"/>
            <a:ext cx="780924" cy="1124132"/>
          </a:xfrm>
          <a:prstGeom prst="rect">
            <a:avLst/>
          </a:prstGeom>
        </p:spPr>
      </p:pic>
      <p:sp>
        <p:nvSpPr>
          <p:cNvPr id="44" name="Rectangle 43"/>
          <p:cNvSpPr/>
          <p:nvPr/>
        </p:nvSpPr>
        <p:spPr>
          <a:xfrm>
            <a:off x="945869" y="2837850"/>
            <a:ext cx="2933655" cy="138499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defTabSz="1018824">
              <a:buFont typeface="Wingdings" panose="05000000000000000000" pitchFamily="2" charset="2"/>
              <a:buChar char="§"/>
              <a:defRPr/>
            </a:pPr>
            <a:r>
              <a:rPr lang="fr-FR" sz="1400" kern="0" dirty="0" smtClean="0"/>
              <a:t>Connaître les compétences actuelles des salariés</a:t>
            </a:r>
          </a:p>
          <a:p>
            <a:pPr marL="285750" indent="-285750" defTabSz="1018824">
              <a:buFont typeface="Wingdings" panose="05000000000000000000" pitchFamily="2" charset="2"/>
              <a:buChar char="§"/>
              <a:defRPr/>
            </a:pPr>
            <a:r>
              <a:rPr lang="fr-FR" sz="1400" kern="0" dirty="0" smtClean="0"/>
              <a:t>Analyser </a:t>
            </a:r>
            <a:r>
              <a:rPr lang="fr-FR" sz="1400" kern="0" dirty="0"/>
              <a:t>l</a:t>
            </a:r>
            <a:r>
              <a:rPr lang="fr-FR" sz="1400" kern="0" dirty="0" smtClean="0"/>
              <a:t>es métiers présents et futurs</a:t>
            </a:r>
          </a:p>
          <a:p>
            <a:pPr marL="285750" indent="-285750" defTabSz="1018824">
              <a:buFont typeface="Wingdings" panose="05000000000000000000" pitchFamily="2" charset="2"/>
              <a:buChar char="§"/>
              <a:defRPr/>
            </a:pPr>
            <a:r>
              <a:rPr lang="fr-FR" sz="1400" kern="0" dirty="0" smtClean="0"/>
              <a:t>Développer des compétences</a:t>
            </a:r>
          </a:p>
          <a:p>
            <a:pPr marL="285750" indent="-285750" defTabSz="1018824">
              <a:buFont typeface="Wingdings" panose="05000000000000000000" pitchFamily="2" charset="2"/>
              <a:buChar char="§"/>
              <a:defRPr/>
            </a:pPr>
            <a:r>
              <a:rPr lang="fr-FR" sz="1400" kern="0" dirty="0" smtClean="0"/>
              <a:t>Favoriser la mobilité</a:t>
            </a:r>
            <a:endParaRPr lang="fr-FR" sz="1400" kern="0" dirty="0"/>
          </a:p>
        </p:txBody>
      </p:sp>
      <p:sp>
        <p:nvSpPr>
          <p:cNvPr id="45" name="Rectangle 44"/>
          <p:cNvSpPr/>
          <p:nvPr/>
        </p:nvSpPr>
        <p:spPr>
          <a:xfrm>
            <a:off x="4163255" y="2837850"/>
            <a:ext cx="3455520" cy="160043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defTabSz="1018824">
              <a:buFont typeface="Wingdings" panose="05000000000000000000" pitchFamily="2" charset="2"/>
              <a:buChar char="§"/>
              <a:defRPr/>
            </a:pPr>
            <a:r>
              <a:rPr lang="fr-FR" sz="1400" kern="0" dirty="0" smtClean="0"/>
              <a:t>Connaître les compétences et les aspirations des salariés</a:t>
            </a:r>
          </a:p>
          <a:p>
            <a:pPr marL="285750" indent="-285750" defTabSz="1018824">
              <a:buFont typeface="Wingdings" panose="05000000000000000000" pitchFamily="2" charset="2"/>
              <a:buChar char="§"/>
              <a:defRPr/>
            </a:pPr>
            <a:r>
              <a:rPr lang="fr-FR" sz="1400" kern="0" dirty="0" smtClean="0"/>
              <a:t>Identifier toutes les opportunités des nouveaux métiers </a:t>
            </a:r>
          </a:p>
          <a:p>
            <a:pPr marL="285750" indent="-285750" defTabSz="1018824">
              <a:buFont typeface="Wingdings" panose="05000000000000000000" pitchFamily="2" charset="2"/>
              <a:buChar char="§"/>
              <a:defRPr/>
            </a:pPr>
            <a:r>
              <a:rPr lang="fr-FR" sz="1400" kern="0" dirty="0" smtClean="0"/>
              <a:t>Développer les compétences par des formations sélectionnées pour intégrer de nouveaux emplois</a:t>
            </a:r>
          </a:p>
        </p:txBody>
      </p:sp>
      <p:sp>
        <p:nvSpPr>
          <p:cNvPr id="46" name="Rectangle 45"/>
          <p:cNvSpPr/>
          <p:nvPr/>
        </p:nvSpPr>
        <p:spPr>
          <a:xfrm>
            <a:off x="8127973" y="2837256"/>
            <a:ext cx="3429415" cy="184665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defTabSz="1018824">
              <a:buFont typeface="Wingdings" panose="05000000000000000000" pitchFamily="2" charset="2"/>
              <a:buChar char="§"/>
              <a:defRPr/>
            </a:pPr>
            <a:r>
              <a:rPr lang="fr-FR" sz="1400" kern="0" dirty="0" smtClean="0"/>
              <a:t>Connaître les aspirations des salariés et entreprises</a:t>
            </a:r>
          </a:p>
          <a:p>
            <a:pPr marL="285750" indent="-285750" defTabSz="1018824">
              <a:buFont typeface="Wingdings" panose="05000000000000000000" pitchFamily="2" charset="2"/>
              <a:buChar char="§"/>
              <a:defRPr/>
            </a:pPr>
            <a:r>
              <a:rPr lang="fr-FR" sz="1400" kern="0" dirty="0" smtClean="0"/>
              <a:t>Réduire le risque social de la transformation digitale</a:t>
            </a:r>
          </a:p>
          <a:p>
            <a:pPr marL="285750" indent="-285750" defTabSz="1018824">
              <a:buFont typeface="Wingdings" panose="05000000000000000000" pitchFamily="2" charset="2"/>
              <a:buChar char="§"/>
              <a:defRPr/>
            </a:pPr>
            <a:r>
              <a:rPr lang="fr-FR" sz="1400" kern="0" dirty="0" smtClean="0"/>
              <a:t>Mieux pourvoir les postes vacants en ayant une approche intégrée avec les acteurs existants (ADEM, …) </a:t>
            </a:r>
          </a:p>
          <a:p>
            <a:pPr defTabSz="1018824">
              <a:defRPr/>
            </a:pPr>
            <a:endParaRPr lang="fr-FR" sz="1600" kern="0" dirty="0"/>
          </a:p>
        </p:txBody>
      </p:sp>
      <p:cxnSp>
        <p:nvCxnSpPr>
          <p:cNvPr id="47" name="Straight Connector 46"/>
          <p:cNvCxnSpPr/>
          <p:nvPr/>
        </p:nvCxnSpPr>
        <p:spPr bwMode="white">
          <a:xfrm>
            <a:off x="1789519" y="2710553"/>
            <a:ext cx="90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white">
          <a:xfrm>
            <a:off x="5485761" y="2732069"/>
            <a:ext cx="90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white">
          <a:xfrm>
            <a:off x="8978966" y="2732069"/>
            <a:ext cx="90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50" name="Freeform 49"/>
          <p:cNvSpPr>
            <a:spLocks/>
          </p:cNvSpPr>
          <p:nvPr/>
        </p:nvSpPr>
        <p:spPr bwMode="auto">
          <a:xfrm>
            <a:off x="767408" y="4523426"/>
            <a:ext cx="10729192" cy="199181"/>
          </a:xfrm>
          <a:custGeom>
            <a:avLst/>
            <a:gdLst>
              <a:gd name="T0" fmla="*/ 5760 w 5760"/>
              <a:gd name="T1" fmla="*/ 0 h 62"/>
              <a:gd name="T2" fmla="*/ 996 w 5760"/>
              <a:gd name="T3" fmla="*/ 0 h 62"/>
              <a:gd name="T4" fmla="*/ 945 w 5760"/>
              <a:gd name="T5" fmla="*/ 62 h 62"/>
              <a:gd name="T6" fmla="*/ 888 w 5760"/>
              <a:gd name="T7" fmla="*/ 0 h 62"/>
              <a:gd name="T8" fmla="*/ 0 w 5760"/>
              <a:gd name="T9" fmla="*/ 0 h 62"/>
              <a:gd name="connsiteX0" fmla="*/ 9544 w 9544"/>
              <a:gd name="connsiteY0" fmla="*/ 0 h 10000"/>
              <a:gd name="connsiteX1" fmla="*/ 1273 w 9544"/>
              <a:gd name="connsiteY1" fmla="*/ 0 h 10000"/>
              <a:gd name="connsiteX2" fmla="*/ 1185 w 9544"/>
              <a:gd name="connsiteY2" fmla="*/ 10000 h 10000"/>
              <a:gd name="connsiteX3" fmla="*/ 1086 w 9544"/>
              <a:gd name="connsiteY3" fmla="*/ 0 h 10000"/>
              <a:gd name="connsiteX4" fmla="*/ 0 w 9544"/>
              <a:gd name="connsiteY4" fmla="*/ 0 h 10000"/>
              <a:gd name="connsiteX0" fmla="*/ 10196 w 10196"/>
              <a:gd name="connsiteY0" fmla="*/ 0 h 10000"/>
              <a:gd name="connsiteX1" fmla="*/ 1334 w 10196"/>
              <a:gd name="connsiteY1" fmla="*/ 0 h 10000"/>
              <a:gd name="connsiteX2" fmla="*/ 1242 w 10196"/>
              <a:gd name="connsiteY2" fmla="*/ 10000 h 10000"/>
              <a:gd name="connsiteX3" fmla="*/ 1138 w 10196"/>
              <a:gd name="connsiteY3" fmla="*/ 0 h 10000"/>
              <a:gd name="connsiteX4" fmla="*/ 0 w 10196"/>
              <a:gd name="connsiteY4" fmla="*/ 0 h 10000"/>
              <a:gd name="connsiteX0" fmla="*/ 10341 w 10341"/>
              <a:gd name="connsiteY0" fmla="*/ 0 h 10000"/>
              <a:gd name="connsiteX1" fmla="*/ 1334 w 10341"/>
              <a:gd name="connsiteY1" fmla="*/ 0 h 10000"/>
              <a:gd name="connsiteX2" fmla="*/ 1242 w 10341"/>
              <a:gd name="connsiteY2" fmla="*/ 10000 h 10000"/>
              <a:gd name="connsiteX3" fmla="*/ 1138 w 10341"/>
              <a:gd name="connsiteY3" fmla="*/ 0 h 10000"/>
              <a:gd name="connsiteX4" fmla="*/ 0 w 10341"/>
              <a:gd name="connsiteY4" fmla="*/ 0 h 10000"/>
              <a:gd name="connsiteX0" fmla="*/ 10475 w 10475"/>
              <a:gd name="connsiteY0" fmla="*/ 0 h 10000"/>
              <a:gd name="connsiteX1" fmla="*/ 1334 w 10475"/>
              <a:gd name="connsiteY1" fmla="*/ 0 h 10000"/>
              <a:gd name="connsiteX2" fmla="*/ 1242 w 10475"/>
              <a:gd name="connsiteY2" fmla="*/ 10000 h 10000"/>
              <a:gd name="connsiteX3" fmla="*/ 1138 w 10475"/>
              <a:gd name="connsiteY3" fmla="*/ 0 h 10000"/>
              <a:gd name="connsiteX4" fmla="*/ 0 w 10475"/>
              <a:gd name="connsiteY4" fmla="*/ 0 h 10000"/>
              <a:gd name="connsiteX0" fmla="*/ 10475 w 10475"/>
              <a:gd name="connsiteY0" fmla="*/ 0 h 13021"/>
              <a:gd name="connsiteX1" fmla="*/ 1334 w 10475"/>
              <a:gd name="connsiteY1" fmla="*/ 0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1138 w 10475"/>
              <a:gd name="connsiteY3" fmla="*/ 0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2266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5014 w 10475"/>
              <a:gd name="connsiteY3" fmla="*/ 3777 h 13021"/>
              <a:gd name="connsiteX4" fmla="*/ 0 w 10475"/>
              <a:gd name="connsiteY4" fmla="*/ 0 h 13021"/>
              <a:gd name="connsiteX0" fmla="*/ 10475 w 10475"/>
              <a:gd name="connsiteY0" fmla="*/ 5287 h 18308"/>
              <a:gd name="connsiteX1" fmla="*/ 5431 w 10475"/>
              <a:gd name="connsiteY1" fmla="*/ 6042 h 18308"/>
              <a:gd name="connsiteX2" fmla="*/ 5271 w 10475"/>
              <a:gd name="connsiteY2" fmla="*/ 18308 h 18308"/>
              <a:gd name="connsiteX3" fmla="*/ 4997 w 10475"/>
              <a:gd name="connsiteY3" fmla="*/ 0 h 18308"/>
              <a:gd name="connsiteX4" fmla="*/ 0 w 10475"/>
              <a:gd name="connsiteY4" fmla="*/ 5287 h 18308"/>
              <a:gd name="connsiteX0" fmla="*/ 10475 w 10475"/>
              <a:gd name="connsiteY0" fmla="*/ 0 h 13021"/>
              <a:gd name="connsiteX1" fmla="*/ 5431 w 10475"/>
              <a:gd name="connsiteY1" fmla="*/ 755 h 13021"/>
              <a:gd name="connsiteX2" fmla="*/ 5271 w 10475"/>
              <a:gd name="connsiteY2" fmla="*/ 13021 h 13021"/>
              <a:gd name="connsiteX3" fmla="*/ 4997 w 10475"/>
              <a:gd name="connsiteY3" fmla="*/ 3021 h 13021"/>
              <a:gd name="connsiteX4" fmla="*/ 0 w 10475"/>
              <a:gd name="connsiteY4" fmla="*/ 0 h 13021"/>
              <a:gd name="connsiteX0" fmla="*/ 10475 w 10475"/>
              <a:gd name="connsiteY0" fmla="*/ 0 h 13021"/>
              <a:gd name="connsiteX1" fmla="*/ 5431 w 10475"/>
              <a:gd name="connsiteY1" fmla="*/ 755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271 w 10475"/>
              <a:gd name="connsiteY2" fmla="*/ 13021 h 13021"/>
              <a:gd name="connsiteX3" fmla="*/ 4980 w 10475"/>
              <a:gd name="connsiteY3" fmla="*/ 0 h 13021"/>
              <a:gd name="connsiteX4" fmla="*/ 0 w 10475"/>
              <a:gd name="connsiteY4" fmla="*/ 0 h 13021"/>
              <a:gd name="connsiteX0" fmla="*/ 10475 w 10475"/>
              <a:gd name="connsiteY0" fmla="*/ 0 h 13021"/>
              <a:gd name="connsiteX1" fmla="*/ 5431 w 10475"/>
              <a:gd name="connsiteY1" fmla="*/ 0 h 13021"/>
              <a:gd name="connsiteX2" fmla="*/ 5169 w 10475"/>
              <a:gd name="connsiteY2" fmla="*/ 13021 h 13021"/>
              <a:gd name="connsiteX3" fmla="*/ 4980 w 10475"/>
              <a:gd name="connsiteY3" fmla="*/ 0 h 13021"/>
              <a:gd name="connsiteX4" fmla="*/ 0 w 10475"/>
              <a:gd name="connsiteY4" fmla="*/ 0 h 13021"/>
              <a:gd name="connsiteX0" fmla="*/ 10475 w 10475"/>
              <a:gd name="connsiteY0" fmla="*/ 755 h 13776"/>
              <a:gd name="connsiteX1" fmla="*/ 5303 w 10475"/>
              <a:gd name="connsiteY1" fmla="*/ 0 h 13776"/>
              <a:gd name="connsiteX2" fmla="*/ 5169 w 10475"/>
              <a:gd name="connsiteY2" fmla="*/ 13776 h 13776"/>
              <a:gd name="connsiteX3" fmla="*/ 4980 w 10475"/>
              <a:gd name="connsiteY3" fmla="*/ 755 h 13776"/>
              <a:gd name="connsiteX4" fmla="*/ 0 w 10475"/>
              <a:gd name="connsiteY4" fmla="*/ 755 h 13776"/>
              <a:gd name="connsiteX0" fmla="*/ 10475 w 10475"/>
              <a:gd name="connsiteY0" fmla="*/ 2266 h 15287"/>
              <a:gd name="connsiteX1" fmla="*/ 5303 w 10475"/>
              <a:gd name="connsiteY1" fmla="*/ 0 h 15287"/>
              <a:gd name="connsiteX2" fmla="*/ 5169 w 10475"/>
              <a:gd name="connsiteY2" fmla="*/ 15287 h 15287"/>
              <a:gd name="connsiteX3" fmla="*/ 4980 w 10475"/>
              <a:gd name="connsiteY3" fmla="*/ 2266 h 15287"/>
              <a:gd name="connsiteX4" fmla="*/ 0 w 10475"/>
              <a:gd name="connsiteY4" fmla="*/ 2266 h 15287"/>
              <a:gd name="connsiteX0" fmla="*/ 10475 w 10475"/>
              <a:gd name="connsiteY0" fmla="*/ 2266 h 16042"/>
              <a:gd name="connsiteX1" fmla="*/ 5303 w 10475"/>
              <a:gd name="connsiteY1" fmla="*/ 0 h 16042"/>
              <a:gd name="connsiteX2" fmla="*/ 5237 w 10475"/>
              <a:gd name="connsiteY2" fmla="*/ 16042 h 16042"/>
              <a:gd name="connsiteX3" fmla="*/ 4980 w 10475"/>
              <a:gd name="connsiteY3" fmla="*/ 2266 h 16042"/>
              <a:gd name="connsiteX4" fmla="*/ 0 w 10475"/>
              <a:gd name="connsiteY4" fmla="*/ 2266 h 16042"/>
              <a:gd name="connsiteX0" fmla="*/ 10475 w 10475"/>
              <a:gd name="connsiteY0" fmla="*/ 2266 h 16042"/>
              <a:gd name="connsiteX1" fmla="*/ 5303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1511 h 15287"/>
              <a:gd name="connsiteX1" fmla="*/ 5397 w 10475"/>
              <a:gd name="connsiteY1" fmla="*/ 0 h 15287"/>
              <a:gd name="connsiteX2" fmla="*/ 5237 w 10475"/>
              <a:gd name="connsiteY2" fmla="*/ 15287 h 15287"/>
              <a:gd name="connsiteX3" fmla="*/ 5057 w 10475"/>
              <a:gd name="connsiteY3" fmla="*/ 756 h 15287"/>
              <a:gd name="connsiteX4" fmla="*/ 0 w 10475"/>
              <a:gd name="connsiteY4" fmla="*/ 1511 h 15287"/>
              <a:gd name="connsiteX0" fmla="*/ 10475 w 10475"/>
              <a:gd name="connsiteY0" fmla="*/ 755 h 14531"/>
              <a:gd name="connsiteX1" fmla="*/ 5397 w 10475"/>
              <a:gd name="connsiteY1" fmla="*/ 1510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2266 h 16042"/>
              <a:gd name="connsiteX1" fmla="*/ 5397 w 10475"/>
              <a:gd name="connsiteY1" fmla="*/ 0 h 16042"/>
              <a:gd name="connsiteX2" fmla="*/ 5237 w 10475"/>
              <a:gd name="connsiteY2" fmla="*/ 16042 h 16042"/>
              <a:gd name="connsiteX3" fmla="*/ 5057 w 10475"/>
              <a:gd name="connsiteY3" fmla="*/ 1511 h 16042"/>
              <a:gd name="connsiteX4" fmla="*/ 0 w 10475"/>
              <a:gd name="connsiteY4" fmla="*/ 2266 h 16042"/>
              <a:gd name="connsiteX0" fmla="*/ 10475 w 10475"/>
              <a:gd name="connsiteY0" fmla="*/ 755 h 14531"/>
              <a:gd name="connsiteX1" fmla="*/ 5397 w 10475"/>
              <a:gd name="connsiteY1" fmla="*/ 755 h 14531"/>
              <a:gd name="connsiteX2" fmla="*/ 5237 w 10475"/>
              <a:gd name="connsiteY2" fmla="*/ 14531 h 14531"/>
              <a:gd name="connsiteX3" fmla="*/ 5057 w 10475"/>
              <a:gd name="connsiteY3" fmla="*/ 0 h 14531"/>
              <a:gd name="connsiteX4" fmla="*/ 0 w 10475"/>
              <a:gd name="connsiteY4" fmla="*/ 755 h 14531"/>
              <a:gd name="connsiteX0" fmla="*/ 10475 w 10475"/>
              <a:gd name="connsiteY0" fmla="*/ 1510 h 15286"/>
              <a:gd name="connsiteX1" fmla="*/ 5397 w 10475"/>
              <a:gd name="connsiteY1" fmla="*/ 1510 h 15286"/>
              <a:gd name="connsiteX2" fmla="*/ 5237 w 10475"/>
              <a:gd name="connsiteY2" fmla="*/ 15286 h 15286"/>
              <a:gd name="connsiteX3" fmla="*/ 5083 w 10475"/>
              <a:gd name="connsiteY3" fmla="*/ 0 h 15286"/>
              <a:gd name="connsiteX4" fmla="*/ 0 w 10475"/>
              <a:gd name="connsiteY4" fmla="*/ 1510 h 15286"/>
              <a:gd name="connsiteX0" fmla="*/ 10475 w 10475"/>
              <a:gd name="connsiteY0" fmla="*/ 0 h 13776"/>
              <a:gd name="connsiteX1" fmla="*/ 5397 w 10475"/>
              <a:gd name="connsiteY1" fmla="*/ 0 h 13776"/>
              <a:gd name="connsiteX2" fmla="*/ 5237 w 10475"/>
              <a:gd name="connsiteY2" fmla="*/ 13776 h 13776"/>
              <a:gd name="connsiteX3" fmla="*/ 5083 w 10475"/>
              <a:gd name="connsiteY3" fmla="*/ 756 h 13776"/>
              <a:gd name="connsiteX4" fmla="*/ 0 w 10475"/>
              <a:gd name="connsiteY4" fmla="*/ 0 h 13776"/>
              <a:gd name="connsiteX0" fmla="*/ 10475 w 10475"/>
              <a:gd name="connsiteY0" fmla="*/ 0 h 13776"/>
              <a:gd name="connsiteX1" fmla="*/ 5397 w 10475"/>
              <a:gd name="connsiteY1" fmla="*/ 0 h 13776"/>
              <a:gd name="connsiteX2" fmla="*/ 5237 w 10475"/>
              <a:gd name="connsiteY2" fmla="*/ 13776 h 13776"/>
              <a:gd name="connsiteX3" fmla="*/ 4725 w 10475"/>
              <a:gd name="connsiteY3" fmla="*/ 756 h 13776"/>
              <a:gd name="connsiteX4" fmla="*/ 0 w 10475"/>
              <a:gd name="connsiteY4" fmla="*/ 0 h 13776"/>
              <a:gd name="connsiteX0" fmla="*/ 10475 w 10475"/>
              <a:gd name="connsiteY0" fmla="*/ 755 h 14531"/>
              <a:gd name="connsiteX1" fmla="*/ 5133 w 10475"/>
              <a:gd name="connsiteY1" fmla="*/ 0 h 14531"/>
              <a:gd name="connsiteX2" fmla="*/ 5237 w 10475"/>
              <a:gd name="connsiteY2" fmla="*/ 14531 h 14531"/>
              <a:gd name="connsiteX3" fmla="*/ 4725 w 10475"/>
              <a:gd name="connsiteY3" fmla="*/ 1511 h 14531"/>
              <a:gd name="connsiteX4" fmla="*/ 0 w 10475"/>
              <a:gd name="connsiteY4" fmla="*/ 755 h 14531"/>
              <a:gd name="connsiteX0" fmla="*/ 10475 w 10475"/>
              <a:gd name="connsiteY0" fmla="*/ 755 h 16797"/>
              <a:gd name="connsiteX1" fmla="*/ 5133 w 10475"/>
              <a:gd name="connsiteY1" fmla="*/ 0 h 16797"/>
              <a:gd name="connsiteX2" fmla="*/ 4947 w 10475"/>
              <a:gd name="connsiteY2" fmla="*/ 16797 h 16797"/>
              <a:gd name="connsiteX3" fmla="*/ 4725 w 10475"/>
              <a:gd name="connsiteY3" fmla="*/ 1511 h 16797"/>
              <a:gd name="connsiteX4" fmla="*/ 0 w 10475"/>
              <a:gd name="connsiteY4" fmla="*/ 755 h 16797"/>
              <a:gd name="connsiteX0" fmla="*/ 10475 w 10475"/>
              <a:gd name="connsiteY0" fmla="*/ 755 h 15286"/>
              <a:gd name="connsiteX1" fmla="*/ 5133 w 10475"/>
              <a:gd name="connsiteY1" fmla="*/ 0 h 15286"/>
              <a:gd name="connsiteX2" fmla="*/ 4947 w 10475"/>
              <a:gd name="connsiteY2" fmla="*/ 15286 h 15286"/>
              <a:gd name="connsiteX3" fmla="*/ 4725 w 10475"/>
              <a:gd name="connsiteY3" fmla="*/ 1511 h 15286"/>
              <a:gd name="connsiteX4" fmla="*/ 0 w 10475"/>
              <a:gd name="connsiteY4" fmla="*/ 755 h 15286"/>
              <a:gd name="connsiteX0" fmla="*/ 10475 w 10475"/>
              <a:gd name="connsiteY0" fmla="*/ 755 h 15286"/>
              <a:gd name="connsiteX1" fmla="*/ 5133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1511 h 15286"/>
              <a:gd name="connsiteX4" fmla="*/ 0 w 10475"/>
              <a:gd name="connsiteY4" fmla="*/ 755 h 15286"/>
              <a:gd name="connsiteX0" fmla="*/ 10475 w 10475"/>
              <a:gd name="connsiteY0" fmla="*/ 755 h 15286"/>
              <a:gd name="connsiteX1" fmla="*/ 5107 w 10475"/>
              <a:gd name="connsiteY1" fmla="*/ 0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2266 h 16797"/>
              <a:gd name="connsiteX1" fmla="*/ 5064 w 10475"/>
              <a:gd name="connsiteY1" fmla="*/ 0 h 16797"/>
              <a:gd name="connsiteX2" fmla="*/ 4947 w 10475"/>
              <a:gd name="connsiteY2" fmla="*/ 16797 h 16797"/>
              <a:gd name="connsiteX3" fmla="*/ 4819 w 10475"/>
              <a:gd name="connsiteY3" fmla="*/ 1511 h 16797"/>
              <a:gd name="connsiteX4" fmla="*/ 0 w 10475"/>
              <a:gd name="connsiteY4" fmla="*/ 2266 h 16797"/>
              <a:gd name="connsiteX0" fmla="*/ 10475 w 10475"/>
              <a:gd name="connsiteY0" fmla="*/ 755 h 15286"/>
              <a:gd name="connsiteX1" fmla="*/ 5064 w 10475"/>
              <a:gd name="connsiteY1" fmla="*/ 755 h 15286"/>
              <a:gd name="connsiteX2" fmla="*/ 4947 w 10475"/>
              <a:gd name="connsiteY2" fmla="*/ 15286 h 15286"/>
              <a:gd name="connsiteX3" fmla="*/ 4819 w 10475"/>
              <a:gd name="connsiteY3" fmla="*/ 0 h 15286"/>
              <a:gd name="connsiteX4" fmla="*/ 0 w 10475"/>
              <a:gd name="connsiteY4" fmla="*/ 755 h 15286"/>
              <a:gd name="connsiteX0" fmla="*/ 10475 w 10475"/>
              <a:gd name="connsiteY0" fmla="*/ 1511 h 16042"/>
              <a:gd name="connsiteX1" fmla="*/ 5064 w 10475"/>
              <a:gd name="connsiteY1" fmla="*/ 0 h 16042"/>
              <a:gd name="connsiteX2" fmla="*/ 4947 w 10475"/>
              <a:gd name="connsiteY2" fmla="*/ 16042 h 16042"/>
              <a:gd name="connsiteX3" fmla="*/ 4819 w 10475"/>
              <a:gd name="connsiteY3" fmla="*/ 756 h 16042"/>
              <a:gd name="connsiteX4" fmla="*/ 0 w 10475"/>
              <a:gd name="connsiteY4" fmla="*/ 1511 h 16042"/>
              <a:gd name="connsiteX0" fmla="*/ 10458 w 10458"/>
              <a:gd name="connsiteY0" fmla="*/ 0 h 17552"/>
              <a:gd name="connsiteX1" fmla="*/ 5064 w 10458"/>
              <a:gd name="connsiteY1" fmla="*/ 1510 h 17552"/>
              <a:gd name="connsiteX2" fmla="*/ 4947 w 10458"/>
              <a:gd name="connsiteY2" fmla="*/ 17552 h 17552"/>
              <a:gd name="connsiteX3" fmla="*/ 4819 w 10458"/>
              <a:gd name="connsiteY3" fmla="*/ 2266 h 17552"/>
              <a:gd name="connsiteX4" fmla="*/ 0 w 10458"/>
              <a:gd name="connsiteY4" fmla="*/ 3021 h 17552"/>
              <a:gd name="connsiteX0" fmla="*/ 10449 w 10449"/>
              <a:gd name="connsiteY0" fmla="*/ 4532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 name="connsiteX0" fmla="*/ 10449 w 10449"/>
              <a:gd name="connsiteY0" fmla="*/ 0 h 16042"/>
              <a:gd name="connsiteX1" fmla="*/ 5064 w 10449"/>
              <a:gd name="connsiteY1" fmla="*/ 0 h 16042"/>
              <a:gd name="connsiteX2" fmla="*/ 4947 w 10449"/>
              <a:gd name="connsiteY2" fmla="*/ 16042 h 16042"/>
              <a:gd name="connsiteX3" fmla="*/ 4819 w 10449"/>
              <a:gd name="connsiteY3" fmla="*/ 756 h 16042"/>
              <a:gd name="connsiteX4" fmla="*/ 0 w 10449"/>
              <a:gd name="connsiteY4" fmla="*/ 1511 h 160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49" h="16042">
                <a:moveTo>
                  <a:pt x="10449" y="0"/>
                </a:moveTo>
                <a:lnTo>
                  <a:pt x="5064" y="0"/>
                </a:lnTo>
                <a:cubicBezTo>
                  <a:pt x="5033" y="3333"/>
                  <a:pt x="4977" y="12709"/>
                  <a:pt x="4947" y="16042"/>
                </a:cubicBezTo>
                <a:cubicBezTo>
                  <a:pt x="4912" y="12709"/>
                  <a:pt x="4853" y="4089"/>
                  <a:pt x="4819" y="756"/>
                </a:cubicBezTo>
                <a:lnTo>
                  <a:pt x="0" y="1511"/>
                </a:lnTo>
              </a:path>
            </a:pathLst>
          </a:custGeom>
          <a:noFill/>
          <a:ln w="7938" cap="rnd">
            <a:solidFill>
              <a:srgbClr val="E1301E"/>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51" name="TextBox 27"/>
          <p:cNvSpPr txBox="1"/>
          <p:nvPr/>
        </p:nvSpPr>
        <p:spPr>
          <a:xfrm>
            <a:off x="4462538" y="4754014"/>
            <a:ext cx="2956825" cy="276999"/>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smtClean="0">
                <a:solidFill>
                  <a:srgbClr val="FF0000"/>
                </a:solidFill>
              </a:rPr>
              <a:t>Nouvelle boîte à outils</a:t>
            </a:r>
          </a:p>
        </p:txBody>
      </p:sp>
      <p:sp>
        <p:nvSpPr>
          <p:cNvPr id="52" name="TextBox 28"/>
          <p:cNvSpPr txBox="1"/>
          <p:nvPr/>
        </p:nvSpPr>
        <p:spPr>
          <a:xfrm>
            <a:off x="2341997" y="5214150"/>
            <a:ext cx="1566058"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Outils de diagnostic</a:t>
            </a:r>
          </a:p>
        </p:txBody>
      </p:sp>
      <p:cxnSp>
        <p:nvCxnSpPr>
          <p:cNvPr id="53" name="Straight Connector 52"/>
          <p:cNvCxnSpPr/>
          <p:nvPr/>
        </p:nvCxnSpPr>
        <p:spPr bwMode="white">
          <a:xfrm>
            <a:off x="2515761" y="5611646"/>
            <a:ext cx="90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54" name="TextBox 30"/>
          <p:cNvSpPr txBox="1"/>
          <p:nvPr/>
        </p:nvSpPr>
        <p:spPr>
          <a:xfrm>
            <a:off x="1820161" y="5795458"/>
            <a:ext cx="2343094"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Motivations pour les salariés</a:t>
            </a:r>
          </a:p>
        </p:txBody>
      </p:sp>
      <p:cxnSp>
        <p:nvCxnSpPr>
          <p:cNvPr id="56" name="Straight Connector 55"/>
          <p:cNvCxnSpPr/>
          <p:nvPr/>
        </p:nvCxnSpPr>
        <p:spPr bwMode="white">
          <a:xfrm>
            <a:off x="5485761" y="5611646"/>
            <a:ext cx="900000"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white">
          <a:xfrm>
            <a:off x="8531361" y="5611646"/>
            <a:ext cx="900000"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58" name="TextBox 34"/>
          <p:cNvSpPr txBox="1"/>
          <p:nvPr/>
        </p:nvSpPr>
        <p:spPr>
          <a:xfrm>
            <a:off x="8701758" y="5795458"/>
            <a:ext cx="1445315"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smtClean="0"/>
              <a:t>Communication</a:t>
            </a:r>
          </a:p>
        </p:txBody>
      </p:sp>
      <p:sp>
        <p:nvSpPr>
          <p:cNvPr id="59" name="TextBox 35"/>
          <p:cNvSpPr txBox="1"/>
          <p:nvPr/>
        </p:nvSpPr>
        <p:spPr>
          <a:xfrm>
            <a:off x="8389082" y="5214150"/>
            <a:ext cx="1042279"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Plateformes</a:t>
            </a:r>
          </a:p>
        </p:txBody>
      </p:sp>
      <p:sp>
        <p:nvSpPr>
          <p:cNvPr id="60" name="TextBox 36"/>
          <p:cNvSpPr txBox="1"/>
          <p:nvPr/>
        </p:nvSpPr>
        <p:spPr>
          <a:xfrm>
            <a:off x="5387123" y="5245511"/>
            <a:ext cx="1152125"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Financement</a:t>
            </a:r>
          </a:p>
        </p:txBody>
      </p:sp>
      <p:sp>
        <p:nvSpPr>
          <p:cNvPr id="61" name="Freeform 60"/>
          <p:cNvSpPr>
            <a:spLocks noChangeAspect="1" noEditPoints="1"/>
          </p:cNvSpPr>
          <p:nvPr/>
        </p:nvSpPr>
        <p:spPr bwMode="ltGray">
          <a:xfrm>
            <a:off x="1900834" y="5214150"/>
            <a:ext cx="353876" cy="242380"/>
          </a:xfrm>
          <a:custGeom>
            <a:avLst/>
            <a:gdLst>
              <a:gd name="T0" fmla="*/ 2586 w 5172"/>
              <a:gd name="T1" fmla="*/ 1058 h 3527"/>
              <a:gd name="T2" fmla="*/ 1881 w 5172"/>
              <a:gd name="T3" fmla="*/ 1764 h 3527"/>
              <a:gd name="T4" fmla="*/ 2586 w 5172"/>
              <a:gd name="T5" fmla="*/ 2469 h 3527"/>
              <a:gd name="T6" fmla="*/ 3292 w 5172"/>
              <a:gd name="T7" fmla="*/ 1764 h 3527"/>
              <a:gd name="T8" fmla="*/ 2586 w 5172"/>
              <a:gd name="T9" fmla="*/ 1058 h 3527"/>
              <a:gd name="T10" fmla="*/ 2586 w 5172"/>
              <a:gd name="T11" fmla="*/ 2939 h 3527"/>
              <a:gd name="T12" fmla="*/ 1411 w 5172"/>
              <a:gd name="T13" fmla="*/ 1764 h 3527"/>
              <a:gd name="T14" fmla="*/ 2586 w 5172"/>
              <a:gd name="T15" fmla="*/ 588 h 3527"/>
              <a:gd name="T16" fmla="*/ 3762 w 5172"/>
              <a:gd name="T17" fmla="*/ 1764 h 3527"/>
              <a:gd name="T18" fmla="*/ 2586 w 5172"/>
              <a:gd name="T19" fmla="*/ 2939 h 3527"/>
              <a:gd name="T20" fmla="*/ 2586 w 5172"/>
              <a:gd name="T21" fmla="*/ 0 h 3527"/>
              <a:gd name="T22" fmla="*/ 0 w 5172"/>
              <a:gd name="T23" fmla="*/ 1764 h 3527"/>
              <a:gd name="T24" fmla="*/ 2586 w 5172"/>
              <a:gd name="T25" fmla="*/ 3527 h 3527"/>
              <a:gd name="T26" fmla="*/ 5172 w 5172"/>
              <a:gd name="T27" fmla="*/ 1764 h 3527"/>
              <a:gd name="T28" fmla="*/ 2586 w 5172"/>
              <a:gd name="T29" fmla="*/ 0 h 3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72" h="3527">
                <a:moveTo>
                  <a:pt x="2586" y="1058"/>
                </a:moveTo>
                <a:cubicBezTo>
                  <a:pt x="2186" y="1058"/>
                  <a:pt x="1881" y="1364"/>
                  <a:pt x="1881" y="1764"/>
                </a:cubicBezTo>
                <a:cubicBezTo>
                  <a:pt x="1881" y="2163"/>
                  <a:pt x="2186" y="2469"/>
                  <a:pt x="2586" y="2469"/>
                </a:cubicBezTo>
                <a:cubicBezTo>
                  <a:pt x="2986" y="2469"/>
                  <a:pt x="3292" y="2163"/>
                  <a:pt x="3292" y="1764"/>
                </a:cubicBezTo>
                <a:cubicBezTo>
                  <a:pt x="3292" y="1364"/>
                  <a:pt x="2986" y="1058"/>
                  <a:pt x="2586" y="1058"/>
                </a:cubicBezTo>
                <a:moveTo>
                  <a:pt x="2586" y="2939"/>
                </a:moveTo>
                <a:cubicBezTo>
                  <a:pt x="1928" y="2939"/>
                  <a:pt x="1411" y="2422"/>
                  <a:pt x="1411" y="1764"/>
                </a:cubicBezTo>
                <a:cubicBezTo>
                  <a:pt x="1411" y="1105"/>
                  <a:pt x="1928" y="588"/>
                  <a:pt x="2586" y="588"/>
                </a:cubicBezTo>
                <a:cubicBezTo>
                  <a:pt x="3245" y="588"/>
                  <a:pt x="3762" y="1105"/>
                  <a:pt x="3762" y="1764"/>
                </a:cubicBezTo>
                <a:cubicBezTo>
                  <a:pt x="3762" y="2422"/>
                  <a:pt x="3245" y="2939"/>
                  <a:pt x="2586" y="2939"/>
                </a:cubicBezTo>
                <a:moveTo>
                  <a:pt x="2586" y="0"/>
                </a:moveTo>
                <a:cubicBezTo>
                  <a:pt x="1411" y="0"/>
                  <a:pt x="400" y="729"/>
                  <a:pt x="0" y="1764"/>
                </a:cubicBezTo>
                <a:cubicBezTo>
                  <a:pt x="400" y="2798"/>
                  <a:pt x="1411" y="3527"/>
                  <a:pt x="2586" y="3527"/>
                </a:cubicBezTo>
                <a:cubicBezTo>
                  <a:pt x="3762" y="3527"/>
                  <a:pt x="4773" y="2798"/>
                  <a:pt x="5172" y="1764"/>
                </a:cubicBezTo>
                <a:cubicBezTo>
                  <a:pt x="4773" y="729"/>
                  <a:pt x="3762" y="0"/>
                  <a:pt x="2586" y="0"/>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2" name="Freeform 61"/>
          <p:cNvSpPr>
            <a:spLocks noChangeAspect="1" noEditPoints="1"/>
          </p:cNvSpPr>
          <p:nvPr/>
        </p:nvSpPr>
        <p:spPr bwMode="ltGray">
          <a:xfrm>
            <a:off x="4145710" y="5759932"/>
            <a:ext cx="342103" cy="318372"/>
          </a:xfrm>
          <a:custGeom>
            <a:avLst/>
            <a:gdLst>
              <a:gd name="T0" fmla="*/ 1353 w 5170"/>
              <a:gd name="T1" fmla="*/ 3581 h 4813"/>
              <a:gd name="T2" fmla="*/ 3818 w 5170"/>
              <a:gd name="T3" fmla="*/ 3581 h 4813"/>
              <a:gd name="T4" fmla="*/ 3466 w 5170"/>
              <a:gd name="T5" fmla="*/ 3933 h 4813"/>
              <a:gd name="T6" fmla="*/ 1705 w 5170"/>
              <a:gd name="T7" fmla="*/ 3933 h 4813"/>
              <a:gd name="T8" fmla="*/ 1353 w 5170"/>
              <a:gd name="T9" fmla="*/ 3581 h 4813"/>
              <a:gd name="T10" fmla="*/ 2057 w 5170"/>
              <a:gd name="T11" fmla="*/ 4285 h 4813"/>
              <a:gd name="T12" fmla="*/ 2586 w 5170"/>
              <a:gd name="T13" fmla="*/ 4813 h 4813"/>
              <a:gd name="T14" fmla="*/ 3114 w 5170"/>
              <a:gd name="T15" fmla="*/ 4285 h 4813"/>
              <a:gd name="T16" fmla="*/ 2057 w 5170"/>
              <a:gd name="T17" fmla="*/ 4285 h 4813"/>
              <a:gd name="T18" fmla="*/ 3748 w 5170"/>
              <a:gd name="T19" fmla="*/ 0 h 4813"/>
              <a:gd name="T20" fmla="*/ 2949 w 5170"/>
              <a:gd name="T21" fmla="*/ 232 h 4813"/>
              <a:gd name="T22" fmla="*/ 2585 w 5170"/>
              <a:gd name="T23" fmla="*/ 543 h 4813"/>
              <a:gd name="T24" fmla="*/ 1422 w 5170"/>
              <a:gd name="T25" fmla="*/ 0 h 4813"/>
              <a:gd name="T26" fmla="*/ 518 w 5170"/>
              <a:gd name="T27" fmla="*/ 313 h 4813"/>
              <a:gd name="T28" fmla="*/ 0 w 5170"/>
              <a:gd name="T29" fmla="*/ 1422 h 4813"/>
              <a:gd name="T30" fmla="*/ 649 w 5170"/>
              <a:gd name="T31" fmla="*/ 2876 h 4813"/>
              <a:gd name="T32" fmla="*/ 648 w 5170"/>
              <a:gd name="T33" fmla="*/ 2876 h 4813"/>
              <a:gd name="T34" fmla="*/ 650 w 5170"/>
              <a:gd name="T35" fmla="*/ 2878 h 4813"/>
              <a:gd name="T36" fmla="*/ 705 w 5170"/>
              <a:gd name="T37" fmla="*/ 2944 h 4813"/>
              <a:gd name="T38" fmla="*/ 710 w 5170"/>
              <a:gd name="T39" fmla="*/ 2938 h 4813"/>
              <a:gd name="T40" fmla="*/ 1001 w 5170"/>
              <a:gd name="T41" fmla="*/ 3229 h 4813"/>
              <a:gd name="T42" fmla="*/ 4171 w 5170"/>
              <a:gd name="T43" fmla="*/ 3229 h 4813"/>
              <a:gd name="T44" fmla="*/ 4638 w 5170"/>
              <a:gd name="T45" fmla="*/ 2733 h 4813"/>
              <a:gd name="T46" fmla="*/ 4958 w 5170"/>
              <a:gd name="T47" fmla="*/ 2241 h 4813"/>
              <a:gd name="T48" fmla="*/ 5170 w 5170"/>
              <a:gd name="T49" fmla="*/ 1422 h 4813"/>
              <a:gd name="T50" fmla="*/ 3748 w 5170"/>
              <a:gd name="T51" fmla="*/ 0 h 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70" h="4813">
                <a:moveTo>
                  <a:pt x="1353" y="3581"/>
                </a:moveTo>
                <a:cubicBezTo>
                  <a:pt x="2040" y="2894"/>
                  <a:pt x="3132" y="2894"/>
                  <a:pt x="3818" y="3581"/>
                </a:cubicBezTo>
                <a:cubicBezTo>
                  <a:pt x="3466" y="3933"/>
                  <a:pt x="3466" y="3933"/>
                  <a:pt x="3466" y="3933"/>
                </a:cubicBezTo>
                <a:cubicBezTo>
                  <a:pt x="2973" y="3440"/>
                  <a:pt x="2198" y="3440"/>
                  <a:pt x="1705" y="3933"/>
                </a:cubicBezTo>
                <a:cubicBezTo>
                  <a:pt x="1353" y="3581"/>
                  <a:pt x="1353" y="3581"/>
                  <a:pt x="1353" y="3581"/>
                </a:cubicBezTo>
                <a:moveTo>
                  <a:pt x="2057" y="4285"/>
                </a:moveTo>
                <a:cubicBezTo>
                  <a:pt x="2586" y="4813"/>
                  <a:pt x="2586" y="4813"/>
                  <a:pt x="2586" y="4813"/>
                </a:cubicBezTo>
                <a:cubicBezTo>
                  <a:pt x="3114" y="4285"/>
                  <a:pt x="3114" y="4285"/>
                  <a:pt x="3114" y="4285"/>
                </a:cubicBezTo>
                <a:cubicBezTo>
                  <a:pt x="2814" y="3986"/>
                  <a:pt x="2357" y="3986"/>
                  <a:pt x="2057" y="4285"/>
                </a:cubicBezTo>
                <a:moveTo>
                  <a:pt x="3748" y="0"/>
                </a:moveTo>
                <a:cubicBezTo>
                  <a:pt x="3469" y="0"/>
                  <a:pt x="3189" y="84"/>
                  <a:pt x="2949" y="232"/>
                </a:cubicBezTo>
                <a:cubicBezTo>
                  <a:pt x="2812" y="316"/>
                  <a:pt x="2688" y="421"/>
                  <a:pt x="2585" y="543"/>
                </a:cubicBezTo>
                <a:cubicBezTo>
                  <a:pt x="2301" y="206"/>
                  <a:pt x="1861" y="0"/>
                  <a:pt x="1422" y="0"/>
                </a:cubicBezTo>
                <a:cubicBezTo>
                  <a:pt x="1075" y="0"/>
                  <a:pt x="762" y="116"/>
                  <a:pt x="518" y="313"/>
                </a:cubicBezTo>
                <a:cubicBezTo>
                  <a:pt x="199" y="571"/>
                  <a:pt x="0" y="967"/>
                  <a:pt x="0" y="1422"/>
                </a:cubicBezTo>
                <a:cubicBezTo>
                  <a:pt x="0" y="1928"/>
                  <a:pt x="237" y="2388"/>
                  <a:pt x="649" y="2876"/>
                </a:cubicBezTo>
                <a:cubicBezTo>
                  <a:pt x="649" y="2876"/>
                  <a:pt x="649" y="2876"/>
                  <a:pt x="648" y="2876"/>
                </a:cubicBezTo>
                <a:cubicBezTo>
                  <a:pt x="650" y="2878"/>
                  <a:pt x="650" y="2878"/>
                  <a:pt x="650" y="2878"/>
                </a:cubicBezTo>
                <a:cubicBezTo>
                  <a:pt x="669" y="2900"/>
                  <a:pt x="685" y="2922"/>
                  <a:pt x="705" y="2944"/>
                </a:cubicBezTo>
                <a:cubicBezTo>
                  <a:pt x="710" y="2938"/>
                  <a:pt x="710" y="2938"/>
                  <a:pt x="710" y="2938"/>
                </a:cubicBezTo>
                <a:cubicBezTo>
                  <a:pt x="1001" y="3229"/>
                  <a:pt x="1001" y="3229"/>
                  <a:pt x="1001" y="3229"/>
                </a:cubicBezTo>
                <a:cubicBezTo>
                  <a:pt x="1881" y="2348"/>
                  <a:pt x="3290" y="2348"/>
                  <a:pt x="4171" y="3229"/>
                </a:cubicBezTo>
                <a:cubicBezTo>
                  <a:pt x="4638" y="2733"/>
                  <a:pt x="4638" y="2733"/>
                  <a:pt x="4638" y="2733"/>
                </a:cubicBezTo>
                <a:cubicBezTo>
                  <a:pt x="4767" y="2568"/>
                  <a:pt x="4875" y="2405"/>
                  <a:pt x="4958" y="2241"/>
                </a:cubicBezTo>
                <a:cubicBezTo>
                  <a:pt x="5095" y="1974"/>
                  <a:pt x="5170" y="1705"/>
                  <a:pt x="5170" y="1422"/>
                </a:cubicBezTo>
                <a:cubicBezTo>
                  <a:pt x="5170" y="620"/>
                  <a:pt x="4550" y="0"/>
                  <a:pt x="3748" y="0"/>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3" name="Freeform 62"/>
          <p:cNvSpPr>
            <a:spLocks noChangeAspect="1"/>
          </p:cNvSpPr>
          <p:nvPr/>
        </p:nvSpPr>
        <p:spPr bwMode="ltGray">
          <a:xfrm>
            <a:off x="8288252" y="5770623"/>
            <a:ext cx="309562" cy="265113"/>
          </a:xfrm>
          <a:custGeom>
            <a:avLst/>
            <a:gdLst>
              <a:gd name="T0" fmla="*/ 0 w 195"/>
              <a:gd name="T1" fmla="*/ 167 h 167"/>
              <a:gd name="T2" fmla="*/ 195 w 195"/>
              <a:gd name="T3" fmla="*/ 83 h 167"/>
              <a:gd name="T4" fmla="*/ 0 w 195"/>
              <a:gd name="T5" fmla="*/ 0 h 167"/>
              <a:gd name="T6" fmla="*/ 0 w 195"/>
              <a:gd name="T7" fmla="*/ 65 h 167"/>
              <a:gd name="T8" fmla="*/ 139 w 195"/>
              <a:gd name="T9" fmla="*/ 83 h 167"/>
              <a:gd name="T10" fmla="*/ 0 w 195"/>
              <a:gd name="T11" fmla="*/ 102 h 167"/>
              <a:gd name="T12" fmla="*/ 0 w 195"/>
              <a:gd name="T13" fmla="*/ 167 h 167"/>
            </a:gdLst>
            <a:ahLst/>
            <a:cxnLst>
              <a:cxn ang="0">
                <a:pos x="T0" y="T1"/>
              </a:cxn>
              <a:cxn ang="0">
                <a:pos x="T2" y="T3"/>
              </a:cxn>
              <a:cxn ang="0">
                <a:pos x="T4" y="T5"/>
              </a:cxn>
              <a:cxn ang="0">
                <a:pos x="T6" y="T7"/>
              </a:cxn>
              <a:cxn ang="0">
                <a:pos x="T8" y="T9"/>
              </a:cxn>
              <a:cxn ang="0">
                <a:pos x="T10" y="T11"/>
              </a:cxn>
              <a:cxn ang="0">
                <a:pos x="T12" y="T13"/>
              </a:cxn>
            </a:cxnLst>
            <a:rect l="0" t="0" r="r" b="b"/>
            <a:pathLst>
              <a:path w="195" h="167">
                <a:moveTo>
                  <a:pt x="0" y="167"/>
                </a:moveTo>
                <a:lnTo>
                  <a:pt x="195" y="83"/>
                </a:lnTo>
                <a:lnTo>
                  <a:pt x="0" y="0"/>
                </a:lnTo>
                <a:lnTo>
                  <a:pt x="0" y="65"/>
                </a:lnTo>
                <a:lnTo>
                  <a:pt x="139" y="83"/>
                </a:lnTo>
                <a:lnTo>
                  <a:pt x="0" y="102"/>
                </a:lnTo>
                <a:lnTo>
                  <a:pt x="0" y="167"/>
                </a:lnTo>
                <a:close/>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5" name="Freeform 64"/>
          <p:cNvSpPr>
            <a:spLocks noChangeAspect="1" noEditPoints="1"/>
          </p:cNvSpPr>
          <p:nvPr/>
        </p:nvSpPr>
        <p:spPr bwMode="ltGray">
          <a:xfrm>
            <a:off x="9480376" y="5171778"/>
            <a:ext cx="238156" cy="309329"/>
          </a:xfrm>
          <a:custGeom>
            <a:avLst/>
            <a:gdLst>
              <a:gd name="T0" fmla="*/ 3537 w 4008"/>
              <a:gd name="T1" fmla="*/ 0 h 5188"/>
              <a:gd name="T2" fmla="*/ 1179 w 4008"/>
              <a:gd name="T3" fmla="*/ 0 h 5188"/>
              <a:gd name="T4" fmla="*/ 707 w 4008"/>
              <a:gd name="T5" fmla="*/ 0 h 5188"/>
              <a:gd name="T6" fmla="*/ 707 w 4008"/>
              <a:gd name="T7" fmla="*/ 2217 h 5188"/>
              <a:gd name="T8" fmla="*/ 1179 w 4008"/>
              <a:gd name="T9" fmla="*/ 2358 h 5188"/>
              <a:gd name="T10" fmla="*/ 1179 w 4008"/>
              <a:gd name="T11" fmla="*/ 944 h 5188"/>
              <a:gd name="T12" fmla="*/ 3537 w 4008"/>
              <a:gd name="T13" fmla="*/ 944 h 5188"/>
              <a:gd name="T14" fmla="*/ 3537 w 4008"/>
              <a:gd name="T15" fmla="*/ 4009 h 5188"/>
              <a:gd name="T16" fmla="*/ 2829 w 4008"/>
              <a:gd name="T17" fmla="*/ 4009 h 5188"/>
              <a:gd name="T18" fmla="*/ 3042 w 4008"/>
              <a:gd name="T19" fmla="*/ 4952 h 5188"/>
              <a:gd name="T20" fmla="*/ 3537 w 4008"/>
              <a:gd name="T21" fmla="*/ 4952 h 5188"/>
              <a:gd name="T22" fmla="*/ 4008 w 4008"/>
              <a:gd name="T23" fmla="*/ 4952 h 5188"/>
              <a:gd name="T24" fmla="*/ 4008 w 4008"/>
              <a:gd name="T25" fmla="*/ 0 h 5188"/>
              <a:gd name="T26" fmla="*/ 3537 w 4008"/>
              <a:gd name="T27" fmla="*/ 0 h 5188"/>
              <a:gd name="T28" fmla="*/ 0 w 4008"/>
              <a:gd name="T29" fmla="*/ 2594 h 5188"/>
              <a:gd name="T30" fmla="*/ 0 w 4008"/>
              <a:gd name="T31" fmla="*/ 3066 h 5188"/>
              <a:gd name="T32" fmla="*/ 2122 w 4008"/>
              <a:gd name="T33" fmla="*/ 5188 h 5188"/>
              <a:gd name="T34" fmla="*/ 2594 w 4008"/>
              <a:gd name="T35" fmla="*/ 5188 h 5188"/>
              <a:gd name="T36" fmla="*/ 0 w 4008"/>
              <a:gd name="T37" fmla="*/ 2594 h 5188"/>
              <a:gd name="T38" fmla="*/ 0 w 4008"/>
              <a:gd name="T39" fmla="*/ 4481 h 5188"/>
              <a:gd name="T40" fmla="*/ 0 w 4008"/>
              <a:gd name="T41" fmla="*/ 5188 h 5188"/>
              <a:gd name="T42" fmla="*/ 707 w 4008"/>
              <a:gd name="T43" fmla="*/ 5188 h 5188"/>
              <a:gd name="T44" fmla="*/ 0 w 4008"/>
              <a:gd name="T45" fmla="*/ 4481 h 5188"/>
              <a:gd name="T46" fmla="*/ 0 w 4008"/>
              <a:gd name="T47" fmla="*/ 3538 h 5188"/>
              <a:gd name="T48" fmla="*/ 0 w 4008"/>
              <a:gd name="T49" fmla="*/ 4009 h 5188"/>
              <a:gd name="T50" fmla="*/ 1179 w 4008"/>
              <a:gd name="T51" fmla="*/ 5188 h 5188"/>
              <a:gd name="T52" fmla="*/ 1650 w 4008"/>
              <a:gd name="T53" fmla="*/ 5188 h 5188"/>
              <a:gd name="T54" fmla="*/ 0 w 4008"/>
              <a:gd name="T55" fmla="*/ 3538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08" h="5188">
                <a:moveTo>
                  <a:pt x="3537" y="0"/>
                </a:moveTo>
                <a:cubicBezTo>
                  <a:pt x="1179" y="0"/>
                  <a:pt x="1179" y="0"/>
                  <a:pt x="1179" y="0"/>
                </a:cubicBezTo>
                <a:cubicBezTo>
                  <a:pt x="707" y="0"/>
                  <a:pt x="707" y="0"/>
                  <a:pt x="707" y="0"/>
                </a:cubicBezTo>
                <a:cubicBezTo>
                  <a:pt x="707" y="2217"/>
                  <a:pt x="707" y="2217"/>
                  <a:pt x="707" y="2217"/>
                </a:cubicBezTo>
                <a:cubicBezTo>
                  <a:pt x="872" y="2264"/>
                  <a:pt x="1037" y="2311"/>
                  <a:pt x="1179" y="2358"/>
                </a:cubicBezTo>
                <a:cubicBezTo>
                  <a:pt x="1179" y="944"/>
                  <a:pt x="1179" y="944"/>
                  <a:pt x="1179" y="944"/>
                </a:cubicBezTo>
                <a:cubicBezTo>
                  <a:pt x="3537" y="944"/>
                  <a:pt x="3537" y="944"/>
                  <a:pt x="3537" y="944"/>
                </a:cubicBezTo>
                <a:cubicBezTo>
                  <a:pt x="3537" y="4009"/>
                  <a:pt x="3537" y="4009"/>
                  <a:pt x="3537" y="4009"/>
                </a:cubicBezTo>
                <a:cubicBezTo>
                  <a:pt x="2829" y="4009"/>
                  <a:pt x="2829" y="4009"/>
                  <a:pt x="2829" y="4009"/>
                </a:cubicBezTo>
                <a:cubicBezTo>
                  <a:pt x="2947" y="4292"/>
                  <a:pt x="3018" y="4622"/>
                  <a:pt x="3042" y="4952"/>
                </a:cubicBezTo>
                <a:cubicBezTo>
                  <a:pt x="3537" y="4952"/>
                  <a:pt x="3537" y="4952"/>
                  <a:pt x="3537" y="4952"/>
                </a:cubicBezTo>
                <a:cubicBezTo>
                  <a:pt x="4008" y="4952"/>
                  <a:pt x="4008" y="4952"/>
                  <a:pt x="4008" y="4952"/>
                </a:cubicBezTo>
                <a:cubicBezTo>
                  <a:pt x="4008" y="0"/>
                  <a:pt x="4008" y="0"/>
                  <a:pt x="4008" y="0"/>
                </a:cubicBezTo>
                <a:lnTo>
                  <a:pt x="3537" y="0"/>
                </a:lnTo>
                <a:close/>
                <a:moveTo>
                  <a:pt x="0" y="2594"/>
                </a:moveTo>
                <a:cubicBezTo>
                  <a:pt x="0" y="3066"/>
                  <a:pt x="0" y="3066"/>
                  <a:pt x="0" y="3066"/>
                </a:cubicBezTo>
                <a:cubicBezTo>
                  <a:pt x="1179" y="3066"/>
                  <a:pt x="2122" y="4009"/>
                  <a:pt x="2122" y="5188"/>
                </a:cubicBezTo>
                <a:cubicBezTo>
                  <a:pt x="2594" y="5188"/>
                  <a:pt x="2594" y="5188"/>
                  <a:pt x="2594" y="5188"/>
                </a:cubicBezTo>
                <a:cubicBezTo>
                  <a:pt x="2594" y="3750"/>
                  <a:pt x="1438" y="2594"/>
                  <a:pt x="0" y="2594"/>
                </a:cubicBezTo>
                <a:moveTo>
                  <a:pt x="0" y="4481"/>
                </a:moveTo>
                <a:cubicBezTo>
                  <a:pt x="0" y="5188"/>
                  <a:pt x="0" y="5188"/>
                  <a:pt x="0" y="5188"/>
                </a:cubicBezTo>
                <a:cubicBezTo>
                  <a:pt x="707" y="5188"/>
                  <a:pt x="707" y="5188"/>
                  <a:pt x="707" y="5188"/>
                </a:cubicBezTo>
                <a:cubicBezTo>
                  <a:pt x="707" y="4787"/>
                  <a:pt x="400" y="4481"/>
                  <a:pt x="0" y="4481"/>
                </a:cubicBezTo>
                <a:moveTo>
                  <a:pt x="0" y="3538"/>
                </a:moveTo>
                <a:cubicBezTo>
                  <a:pt x="0" y="4009"/>
                  <a:pt x="0" y="4009"/>
                  <a:pt x="0" y="4009"/>
                </a:cubicBezTo>
                <a:cubicBezTo>
                  <a:pt x="660" y="4009"/>
                  <a:pt x="1179" y="4528"/>
                  <a:pt x="1179" y="5188"/>
                </a:cubicBezTo>
                <a:cubicBezTo>
                  <a:pt x="1650" y="5188"/>
                  <a:pt x="1650" y="5188"/>
                  <a:pt x="1650" y="5188"/>
                </a:cubicBezTo>
                <a:cubicBezTo>
                  <a:pt x="1650" y="4268"/>
                  <a:pt x="919" y="3538"/>
                  <a:pt x="0" y="3538"/>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6" name="Freeform 65"/>
          <p:cNvSpPr>
            <a:spLocks noChangeAspect="1" noEditPoints="1"/>
          </p:cNvSpPr>
          <p:nvPr/>
        </p:nvSpPr>
        <p:spPr bwMode="ltGray">
          <a:xfrm>
            <a:off x="4910101" y="5179262"/>
            <a:ext cx="354012" cy="361950"/>
          </a:xfrm>
          <a:custGeom>
            <a:avLst/>
            <a:gdLst>
              <a:gd name="T0" fmla="*/ 4109 w 5135"/>
              <a:gd name="T1" fmla="*/ 2616 h 5229"/>
              <a:gd name="T2" fmla="*/ 3847 w 5135"/>
              <a:gd name="T3" fmla="*/ 2870 h 5229"/>
              <a:gd name="T4" fmla="*/ 4101 w 5135"/>
              <a:gd name="T5" fmla="*/ 3132 h 5229"/>
              <a:gd name="T6" fmla="*/ 4369 w 5135"/>
              <a:gd name="T7" fmla="*/ 2872 h 5229"/>
              <a:gd name="T8" fmla="*/ 4109 w 5135"/>
              <a:gd name="T9" fmla="*/ 2616 h 5229"/>
              <a:gd name="T10" fmla="*/ 3197 w 5135"/>
              <a:gd name="T11" fmla="*/ 1352 h 5229"/>
              <a:gd name="T12" fmla="*/ 4107 w 5135"/>
              <a:gd name="T13" fmla="*/ 665 h 5229"/>
              <a:gd name="T14" fmla="*/ 3868 w 5135"/>
              <a:gd name="T15" fmla="*/ 2218 h 5229"/>
              <a:gd name="T16" fmla="*/ 4042 w 5135"/>
              <a:gd name="T17" fmla="*/ 1768 h 5229"/>
              <a:gd name="T18" fmla="*/ 4372 w 5135"/>
              <a:gd name="T19" fmla="*/ 2095 h 5229"/>
              <a:gd name="T20" fmla="*/ 4560 w 5135"/>
              <a:gd name="T21" fmla="*/ 2424 h 5229"/>
              <a:gd name="T22" fmla="*/ 4946 w 5135"/>
              <a:gd name="T23" fmla="*/ 2674 h 5229"/>
              <a:gd name="T24" fmla="*/ 5132 w 5135"/>
              <a:gd name="T25" fmla="*/ 2889 h 5229"/>
              <a:gd name="T26" fmla="*/ 5132 w 5135"/>
              <a:gd name="T27" fmla="*/ 3484 h 5229"/>
              <a:gd name="T28" fmla="*/ 4867 w 5135"/>
              <a:gd name="T29" fmla="*/ 3743 h 5229"/>
              <a:gd name="T30" fmla="*/ 4431 w 5135"/>
              <a:gd name="T31" fmla="*/ 4002 h 5229"/>
              <a:gd name="T32" fmla="*/ 4145 w 5135"/>
              <a:gd name="T33" fmla="*/ 4334 h 5229"/>
              <a:gd name="T34" fmla="*/ 4057 w 5135"/>
              <a:gd name="T35" fmla="*/ 4573 h 5229"/>
              <a:gd name="T36" fmla="*/ 3628 w 5135"/>
              <a:gd name="T37" fmla="*/ 5149 h 5229"/>
              <a:gd name="T38" fmla="*/ 3212 w 5135"/>
              <a:gd name="T39" fmla="*/ 5229 h 5229"/>
              <a:gd name="T40" fmla="*/ 3140 w 5135"/>
              <a:gd name="T41" fmla="*/ 4933 h 5229"/>
              <a:gd name="T42" fmla="*/ 2928 w 5135"/>
              <a:gd name="T43" fmla="*/ 4771 h 5229"/>
              <a:gd name="T44" fmla="*/ 2284 w 5135"/>
              <a:gd name="T45" fmla="*/ 4769 h 5229"/>
              <a:gd name="T46" fmla="*/ 2017 w 5135"/>
              <a:gd name="T47" fmla="*/ 4974 h 5229"/>
              <a:gd name="T48" fmla="*/ 1971 w 5135"/>
              <a:gd name="T49" fmla="*/ 5207 h 5229"/>
              <a:gd name="T50" fmla="*/ 1408 w 5135"/>
              <a:gd name="T51" fmla="*/ 5081 h 5229"/>
              <a:gd name="T52" fmla="*/ 1128 w 5135"/>
              <a:gd name="T53" fmla="*/ 4693 h 5229"/>
              <a:gd name="T54" fmla="*/ 1133 w 5135"/>
              <a:gd name="T55" fmla="*/ 4539 h 5229"/>
              <a:gd name="T56" fmla="*/ 993 w 5135"/>
              <a:gd name="T57" fmla="*/ 4193 h 5229"/>
              <a:gd name="T58" fmla="*/ 487 w 5135"/>
              <a:gd name="T59" fmla="*/ 3369 h 5229"/>
              <a:gd name="T60" fmla="*/ 366 w 5135"/>
              <a:gd name="T61" fmla="*/ 3184 h 5229"/>
              <a:gd name="T62" fmla="*/ 5 w 5135"/>
              <a:gd name="T63" fmla="*/ 2331 h 5229"/>
              <a:gd name="T64" fmla="*/ 253 w 5135"/>
              <a:gd name="T65" fmla="*/ 2104 h 5229"/>
              <a:gd name="T66" fmla="*/ 507 w 5135"/>
              <a:gd name="T67" fmla="*/ 2323 h 5229"/>
              <a:gd name="T68" fmla="*/ 520 w 5135"/>
              <a:gd name="T69" fmla="*/ 2488 h 5229"/>
              <a:gd name="T70" fmla="*/ 568 w 5135"/>
              <a:gd name="T71" fmla="*/ 2402 h 5229"/>
              <a:gd name="T72" fmla="*/ 1875 w 5135"/>
              <a:gd name="T73" fmla="*/ 1357 h 5229"/>
              <a:gd name="T74" fmla="*/ 2192 w 5135"/>
              <a:gd name="T75" fmla="*/ 1340 h 5229"/>
              <a:gd name="T76" fmla="*/ 3197 w 5135"/>
              <a:gd name="T77" fmla="*/ 1352 h 5229"/>
              <a:gd name="T78" fmla="*/ 2180 w 5135"/>
              <a:gd name="T79" fmla="*/ 1075 h 5229"/>
              <a:gd name="T80" fmla="*/ 1749 w 5135"/>
              <a:gd name="T81" fmla="*/ 1076 h 5229"/>
              <a:gd name="T82" fmla="*/ 1627 w 5135"/>
              <a:gd name="T83" fmla="*/ 1009 h 5229"/>
              <a:gd name="T84" fmla="*/ 1765 w 5135"/>
              <a:gd name="T85" fmla="*/ 206 h 5229"/>
              <a:gd name="T86" fmla="*/ 2602 w 5135"/>
              <a:gd name="T87" fmla="*/ 208 h 5229"/>
              <a:gd name="T88" fmla="*/ 2741 w 5135"/>
              <a:gd name="T89" fmla="*/ 1002 h 5229"/>
              <a:gd name="T90" fmla="*/ 2611 w 5135"/>
              <a:gd name="T91" fmla="*/ 1076 h 5229"/>
              <a:gd name="T92" fmla="*/ 2180 w 5135"/>
              <a:gd name="T93" fmla="*/ 1075 h 5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35" h="5229">
                <a:moveTo>
                  <a:pt x="4109" y="2616"/>
                </a:moveTo>
                <a:cubicBezTo>
                  <a:pt x="3957" y="2615"/>
                  <a:pt x="3849" y="2719"/>
                  <a:pt x="3847" y="2870"/>
                </a:cubicBezTo>
                <a:cubicBezTo>
                  <a:pt x="3844" y="3020"/>
                  <a:pt x="3951" y="3130"/>
                  <a:pt x="4101" y="3132"/>
                </a:cubicBezTo>
                <a:cubicBezTo>
                  <a:pt x="4258" y="3135"/>
                  <a:pt x="4370" y="3026"/>
                  <a:pt x="4369" y="2872"/>
                </a:cubicBezTo>
                <a:cubicBezTo>
                  <a:pt x="4368" y="2722"/>
                  <a:pt x="4260" y="2616"/>
                  <a:pt x="4109" y="2616"/>
                </a:cubicBezTo>
                <a:moveTo>
                  <a:pt x="3197" y="1352"/>
                </a:moveTo>
                <a:cubicBezTo>
                  <a:pt x="3366" y="982"/>
                  <a:pt x="3641" y="714"/>
                  <a:pt x="4107" y="665"/>
                </a:cubicBezTo>
                <a:cubicBezTo>
                  <a:pt x="3872" y="1169"/>
                  <a:pt x="3760" y="1677"/>
                  <a:pt x="3868" y="2218"/>
                </a:cubicBezTo>
                <a:cubicBezTo>
                  <a:pt x="3925" y="2070"/>
                  <a:pt x="3982" y="1923"/>
                  <a:pt x="4042" y="1768"/>
                </a:cubicBezTo>
                <a:cubicBezTo>
                  <a:pt x="4198" y="1851"/>
                  <a:pt x="4292" y="1968"/>
                  <a:pt x="4372" y="2095"/>
                </a:cubicBezTo>
                <a:cubicBezTo>
                  <a:pt x="4439" y="2202"/>
                  <a:pt x="4504" y="2311"/>
                  <a:pt x="4560" y="2424"/>
                </a:cubicBezTo>
                <a:cubicBezTo>
                  <a:pt x="4640" y="2587"/>
                  <a:pt x="4792" y="2636"/>
                  <a:pt x="4946" y="2674"/>
                </a:cubicBezTo>
                <a:cubicBezTo>
                  <a:pt x="5075" y="2706"/>
                  <a:pt x="5130" y="2755"/>
                  <a:pt x="5132" y="2889"/>
                </a:cubicBezTo>
                <a:cubicBezTo>
                  <a:pt x="5134" y="3087"/>
                  <a:pt x="5135" y="3286"/>
                  <a:pt x="5132" y="3484"/>
                </a:cubicBezTo>
                <a:cubicBezTo>
                  <a:pt x="5129" y="3651"/>
                  <a:pt x="5033" y="3748"/>
                  <a:pt x="4867" y="3743"/>
                </a:cubicBezTo>
                <a:cubicBezTo>
                  <a:pt x="4663" y="3737"/>
                  <a:pt x="4531" y="3821"/>
                  <a:pt x="4431" y="4002"/>
                </a:cubicBezTo>
                <a:cubicBezTo>
                  <a:pt x="4362" y="4128"/>
                  <a:pt x="4246" y="4229"/>
                  <a:pt x="4145" y="4334"/>
                </a:cubicBezTo>
                <a:cubicBezTo>
                  <a:pt x="4078" y="4404"/>
                  <a:pt x="4046" y="4475"/>
                  <a:pt x="4057" y="4573"/>
                </a:cubicBezTo>
                <a:cubicBezTo>
                  <a:pt x="4094" y="4916"/>
                  <a:pt x="3971" y="5079"/>
                  <a:pt x="3628" y="5149"/>
                </a:cubicBezTo>
                <a:cubicBezTo>
                  <a:pt x="3495" y="5176"/>
                  <a:pt x="3361" y="5201"/>
                  <a:pt x="3212" y="5229"/>
                </a:cubicBezTo>
                <a:cubicBezTo>
                  <a:pt x="3188" y="5129"/>
                  <a:pt x="3164" y="5031"/>
                  <a:pt x="3140" y="4933"/>
                </a:cubicBezTo>
                <a:cubicBezTo>
                  <a:pt x="3111" y="4813"/>
                  <a:pt x="3048" y="4770"/>
                  <a:pt x="2928" y="4771"/>
                </a:cubicBezTo>
                <a:cubicBezTo>
                  <a:pt x="2713" y="4774"/>
                  <a:pt x="2499" y="4775"/>
                  <a:pt x="2284" y="4769"/>
                </a:cubicBezTo>
                <a:cubicBezTo>
                  <a:pt x="2101" y="4764"/>
                  <a:pt x="2052" y="4797"/>
                  <a:pt x="2017" y="4974"/>
                </a:cubicBezTo>
                <a:cubicBezTo>
                  <a:pt x="2002" y="5048"/>
                  <a:pt x="1988" y="5121"/>
                  <a:pt x="1971" y="5207"/>
                </a:cubicBezTo>
                <a:cubicBezTo>
                  <a:pt x="1778" y="5165"/>
                  <a:pt x="1590" y="5133"/>
                  <a:pt x="1408" y="5081"/>
                </a:cubicBezTo>
                <a:cubicBezTo>
                  <a:pt x="1237" y="5032"/>
                  <a:pt x="1130" y="4870"/>
                  <a:pt x="1128" y="4693"/>
                </a:cubicBezTo>
                <a:cubicBezTo>
                  <a:pt x="1127" y="4642"/>
                  <a:pt x="1127" y="4590"/>
                  <a:pt x="1133" y="4539"/>
                </a:cubicBezTo>
                <a:cubicBezTo>
                  <a:pt x="1151" y="4397"/>
                  <a:pt x="1096" y="4286"/>
                  <a:pt x="993" y="4193"/>
                </a:cubicBezTo>
                <a:cubicBezTo>
                  <a:pt x="743" y="3968"/>
                  <a:pt x="558" y="3702"/>
                  <a:pt x="487" y="3369"/>
                </a:cubicBezTo>
                <a:cubicBezTo>
                  <a:pt x="470" y="3286"/>
                  <a:pt x="434" y="3236"/>
                  <a:pt x="366" y="3184"/>
                </a:cubicBezTo>
                <a:cubicBezTo>
                  <a:pt x="89" y="2970"/>
                  <a:pt x="0" y="2667"/>
                  <a:pt x="5" y="2331"/>
                </a:cubicBezTo>
                <a:cubicBezTo>
                  <a:pt x="8" y="2201"/>
                  <a:pt x="124" y="2105"/>
                  <a:pt x="253" y="2104"/>
                </a:cubicBezTo>
                <a:cubicBezTo>
                  <a:pt x="384" y="2102"/>
                  <a:pt x="487" y="2190"/>
                  <a:pt x="507" y="2323"/>
                </a:cubicBezTo>
                <a:cubicBezTo>
                  <a:pt x="514" y="2366"/>
                  <a:pt x="514" y="2411"/>
                  <a:pt x="520" y="2488"/>
                </a:cubicBezTo>
                <a:cubicBezTo>
                  <a:pt x="546" y="2442"/>
                  <a:pt x="559" y="2423"/>
                  <a:pt x="568" y="2402"/>
                </a:cubicBezTo>
                <a:cubicBezTo>
                  <a:pt x="816" y="1818"/>
                  <a:pt x="1251" y="1467"/>
                  <a:pt x="1875" y="1357"/>
                </a:cubicBezTo>
                <a:cubicBezTo>
                  <a:pt x="1979" y="1338"/>
                  <a:pt x="2086" y="1339"/>
                  <a:pt x="2192" y="1340"/>
                </a:cubicBezTo>
                <a:cubicBezTo>
                  <a:pt x="2523" y="1342"/>
                  <a:pt x="2853" y="1348"/>
                  <a:pt x="3197" y="1352"/>
                </a:cubicBezTo>
                <a:moveTo>
                  <a:pt x="2180" y="1075"/>
                </a:moveTo>
                <a:cubicBezTo>
                  <a:pt x="2036" y="1075"/>
                  <a:pt x="1892" y="1073"/>
                  <a:pt x="1749" y="1076"/>
                </a:cubicBezTo>
                <a:cubicBezTo>
                  <a:pt x="1691" y="1078"/>
                  <a:pt x="1656" y="1061"/>
                  <a:pt x="1627" y="1009"/>
                </a:cubicBezTo>
                <a:cubicBezTo>
                  <a:pt x="1476" y="744"/>
                  <a:pt x="1533" y="406"/>
                  <a:pt x="1765" y="206"/>
                </a:cubicBezTo>
                <a:cubicBezTo>
                  <a:pt x="2004" y="0"/>
                  <a:pt x="2354" y="1"/>
                  <a:pt x="2602" y="208"/>
                </a:cubicBezTo>
                <a:cubicBezTo>
                  <a:pt x="2825" y="394"/>
                  <a:pt x="2884" y="743"/>
                  <a:pt x="2741" y="1002"/>
                </a:cubicBezTo>
                <a:cubicBezTo>
                  <a:pt x="2711" y="1058"/>
                  <a:pt x="2674" y="1078"/>
                  <a:pt x="2611" y="1076"/>
                </a:cubicBezTo>
                <a:cubicBezTo>
                  <a:pt x="2467" y="1072"/>
                  <a:pt x="2324" y="1075"/>
                  <a:pt x="2180" y="1075"/>
                </a:cubicBezTo>
              </a:path>
            </a:pathLst>
          </a:custGeom>
          <a:solidFill>
            <a:srgbClr val="717073"/>
          </a:solidFill>
          <a:ln>
            <a:noFill/>
          </a:ln>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67"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fr-FR" dirty="0" smtClean="0">
                <a:latin typeface="+mn-lt"/>
              </a:rPr>
              <a:t>La </a:t>
            </a:r>
            <a:r>
              <a:rPr lang="fr-FR" dirty="0">
                <a:latin typeface="+mn-lt"/>
              </a:rPr>
              <a:t>création d’une boîte à outils </a:t>
            </a:r>
            <a:r>
              <a:rPr lang="fr-FR" sz="1800" b="0" dirty="0" smtClean="0">
                <a:latin typeface="+mn-lt"/>
              </a:rPr>
              <a:t>pour </a:t>
            </a:r>
            <a:r>
              <a:rPr lang="fr-FR" sz="1800" b="0" dirty="0">
                <a:latin typeface="+mn-lt"/>
              </a:rPr>
              <a:t>faciliter </a:t>
            </a:r>
            <a:r>
              <a:rPr lang="fr-FR" dirty="0">
                <a:solidFill>
                  <a:srgbClr val="FF0000"/>
                </a:solidFill>
                <a:latin typeface="+mn-lt"/>
              </a:rPr>
              <a:t>le développement des compétences et la mobilité dans l’emploi </a:t>
            </a:r>
            <a:r>
              <a:rPr lang="fr-FR" sz="1800" b="0" dirty="0">
                <a:latin typeface="+mn-lt"/>
              </a:rPr>
              <a:t>des salariés</a:t>
            </a:r>
            <a:endParaRPr lang="en-GB" sz="1800" b="0" dirty="0">
              <a:latin typeface="+mn-lt"/>
            </a:endParaRPr>
          </a:p>
        </p:txBody>
      </p:sp>
      <p:sp>
        <p:nvSpPr>
          <p:cNvPr id="34" name="TextBox 30"/>
          <p:cNvSpPr txBox="1"/>
          <p:nvPr/>
        </p:nvSpPr>
        <p:spPr>
          <a:xfrm>
            <a:off x="4910101" y="5795458"/>
            <a:ext cx="2343094" cy="215444"/>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1400" dirty="0" smtClean="0"/>
              <a:t>Accompagnement individuel</a:t>
            </a:r>
          </a:p>
        </p:txBody>
      </p:sp>
      <p:grpSp>
        <p:nvGrpSpPr>
          <p:cNvPr id="71" name="Group 70"/>
          <p:cNvGrpSpPr/>
          <p:nvPr/>
        </p:nvGrpSpPr>
        <p:grpSpPr>
          <a:xfrm>
            <a:off x="7232954" y="5718328"/>
            <a:ext cx="375214" cy="401580"/>
            <a:chOff x="592807" y="6132102"/>
            <a:chExt cx="612000" cy="612000"/>
          </a:xfrm>
        </p:grpSpPr>
        <p:sp>
          <p:nvSpPr>
            <p:cNvPr id="72" name="Oval 71"/>
            <p:cNvSpPr/>
            <p:nvPr/>
          </p:nvSpPr>
          <p:spPr bwMode="ltGray">
            <a:xfrm>
              <a:off x="592807" y="6132102"/>
              <a:ext cx="612000" cy="612000"/>
            </a:xfrm>
            <a:prstGeom prst="ellipse">
              <a:avLst/>
            </a:prstGeom>
            <a:solidFill>
              <a:srgbClr val="5A5A59"/>
            </a:solidFill>
            <a:ln w="3175">
              <a:solidFill>
                <a:srgbClr val="5A5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73" name="Freeform 146"/>
            <p:cNvSpPr>
              <a:spLocks noEditPoints="1"/>
            </p:cNvSpPr>
            <p:nvPr/>
          </p:nvSpPr>
          <p:spPr bwMode="auto">
            <a:xfrm>
              <a:off x="655215" y="6220230"/>
              <a:ext cx="485775" cy="403225"/>
            </a:xfrm>
            <a:custGeom>
              <a:avLst/>
              <a:gdLst>
                <a:gd name="T0" fmla="*/ 791 w 918"/>
                <a:gd name="T1" fmla="*/ 419 h 763"/>
                <a:gd name="T2" fmla="*/ 765 w 918"/>
                <a:gd name="T3" fmla="*/ 391 h 763"/>
                <a:gd name="T4" fmla="*/ 860 w 918"/>
                <a:gd name="T5" fmla="*/ 351 h 763"/>
                <a:gd name="T6" fmla="*/ 818 w 918"/>
                <a:gd name="T7" fmla="*/ 306 h 763"/>
                <a:gd name="T8" fmla="*/ 803 w 918"/>
                <a:gd name="T9" fmla="*/ 200 h 763"/>
                <a:gd name="T10" fmla="*/ 777 w 918"/>
                <a:gd name="T11" fmla="*/ 141 h 763"/>
                <a:gd name="T12" fmla="*/ 718 w 918"/>
                <a:gd name="T13" fmla="*/ 116 h 763"/>
                <a:gd name="T14" fmla="*/ 656 w 918"/>
                <a:gd name="T15" fmla="*/ 128 h 763"/>
                <a:gd name="T16" fmla="*/ 659 w 918"/>
                <a:gd name="T17" fmla="*/ 218 h 763"/>
                <a:gd name="T18" fmla="*/ 662 w 918"/>
                <a:gd name="T19" fmla="*/ 291 h 763"/>
                <a:gd name="T20" fmla="*/ 623 w 918"/>
                <a:gd name="T21" fmla="*/ 360 h 763"/>
                <a:gd name="T22" fmla="*/ 651 w 918"/>
                <a:gd name="T23" fmla="*/ 391 h 763"/>
                <a:gd name="T24" fmla="*/ 633 w 918"/>
                <a:gd name="T25" fmla="*/ 415 h 763"/>
                <a:gd name="T26" fmla="*/ 611 w 918"/>
                <a:gd name="T27" fmla="*/ 469 h 763"/>
                <a:gd name="T28" fmla="*/ 791 w 918"/>
                <a:gd name="T29" fmla="*/ 562 h 763"/>
                <a:gd name="T30" fmla="*/ 910 w 918"/>
                <a:gd name="T31" fmla="*/ 554 h 763"/>
                <a:gd name="T32" fmla="*/ 917 w 918"/>
                <a:gd name="T33" fmla="*/ 534 h 763"/>
                <a:gd name="T34" fmla="*/ 128 w 918"/>
                <a:gd name="T35" fmla="*/ 562 h 763"/>
                <a:gd name="T36" fmla="*/ 284 w 918"/>
                <a:gd name="T37" fmla="*/ 480 h 763"/>
                <a:gd name="T38" fmla="*/ 294 w 918"/>
                <a:gd name="T39" fmla="*/ 419 h 763"/>
                <a:gd name="T40" fmla="*/ 268 w 918"/>
                <a:gd name="T41" fmla="*/ 391 h 763"/>
                <a:gd name="T42" fmla="*/ 278 w 918"/>
                <a:gd name="T43" fmla="*/ 340 h 763"/>
                <a:gd name="T44" fmla="*/ 253 w 918"/>
                <a:gd name="T45" fmla="*/ 265 h 763"/>
                <a:gd name="T46" fmla="*/ 269 w 918"/>
                <a:gd name="T47" fmla="*/ 200 h 763"/>
                <a:gd name="T48" fmla="*/ 229 w 918"/>
                <a:gd name="T49" fmla="*/ 116 h 763"/>
                <a:gd name="T50" fmla="*/ 141 w 918"/>
                <a:gd name="T51" fmla="*/ 131 h 763"/>
                <a:gd name="T52" fmla="*/ 116 w 918"/>
                <a:gd name="T53" fmla="*/ 178 h 763"/>
                <a:gd name="T54" fmla="*/ 117 w 918"/>
                <a:gd name="T55" fmla="*/ 245 h 763"/>
                <a:gd name="T56" fmla="*/ 111 w 918"/>
                <a:gd name="T57" fmla="*/ 284 h 763"/>
                <a:gd name="T58" fmla="*/ 130 w 918"/>
                <a:gd name="T59" fmla="*/ 315 h 763"/>
                <a:gd name="T60" fmla="*/ 153 w 918"/>
                <a:gd name="T61" fmla="*/ 363 h 763"/>
                <a:gd name="T62" fmla="*/ 146 w 918"/>
                <a:gd name="T63" fmla="*/ 408 h 763"/>
                <a:gd name="T64" fmla="*/ 43 w 918"/>
                <a:gd name="T65" fmla="*/ 457 h 763"/>
                <a:gd name="T66" fmla="*/ 6 w 918"/>
                <a:gd name="T67" fmla="*/ 512 h 763"/>
                <a:gd name="T68" fmla="*/ 9 w 918"/>
                <a:gd name="T69" fmla="*/ 554 h 763"/>
                <a:gd name="T70" fmla="*/ 128 w 918"/>
                <a:gd name="T71" fmla="*/ 562 h 763"/>
                <a:gd name="T72" fmla="*/ 559 w 918"/>
                <a:gd name="T73" fmla="*/ 483 h 763"/>
                <a:gd name="T74" fmla="*/ 553 w 918"/>
                <a:gd name="T75" fmla="*/ 414 h 763"/>
                <a:gd name="T76" fmla="*/ 580 w 918"/>
                <a:gd name="T77" fmla="*/ 336 h 763"/>
                <a:gd name="T78" fmla="*/ 619 w 918"/>
                <a:gd name="T79" fmla="*/ 295 h 763"/>
                <a:gd name="T80" fmla="*/ 621 w 918"/>
                <a:gd name="T81" fmla="*/ 230 h 763"/>
                <a:gd name="T82" fmla="*/ 615 w 918"/>
                <a:gd name="T83" fmla="*/ 141 h 763"/>
                <a:gd name="T84" fmla="*/ 597 w 918"/>
                <a:gd name="T85" fmla="*/ 50 h 763"/>
                <a:gd name="T86" fmla="*/ 553 w 918"/>
                <a:gd name="T87" fmla="*/ 32 h 763"/>
                <a:gd name="T88" fmla="*/ 503 w 918"/>
                <a:gd name="T89" fmla="*/ 3 h 763"/>
                <a:gd name="T90" fmla="*/ 416 w 918"/>
                <a:gd name="T91" fmla="*/ 10 h 763"/>
                <a:gd name="T92" fmla="*/ 334 w 918"/>
                <a:gd name="T93" fmla="*/ 32 h 763"/>
                <a:gd name="T94" fmla="*/ 307 w 918"/>
                <a:gd name="T95" fmla="*/ 68 h 763"/>
                <a:gd name="T96" fmla="*/ 311 w 918"/>
                <a:gd name="T97" fmla="*/ 215 h 763"/>
                <a:gd name="T98" fmla="*/ 293 w 918"/>
                <a:gd name="T99" fmla="*/ 259 h 763"/>
                <a:gd name="T100" fmla="*/ 315 w 918"/>
                <a:gd name="T101" fmla="*/ 324 h 763"/>
                <a:gd name="T102" fmla="*/ 346 w 918"/>
                <a:gd name="T103" fmla="*/ 369 h 763"/>
                <a:gd name="T104" fmla="*/ 365 w 918"/>
                <a:gd name="T105" fmla="*/ 462 h 763"/>
                <a:gd name="T106" fmla="*/ 336 w 918"/>
                <a:gd name="T107" fmla="*/ 500 h 763"/>
                <a:gd name="T108" fmla="*/ 168 w 918"/>
                <a:gd name="T109" fmla="*/ 582 h 763"/>
                <a:gd name="T110" fmla="*/ 129 w 918"/>
                <a:gd name="T111" fmla="*/ 642 h 763"/>
                <a:gd name="T112" fmla="*/ 118 w 918"/>
                <a:gd name="T113" fmla="*/ 727 h 763"/>
                <a:gd name="T114" fmla="*/ 236 w 918"/>
                <a:gd name="T115" fmla="*/ 751 h 763"/>
                <a:gd name="T116" fmla="*/ 585 w 918"/>
                <a:gd name="T117" fmla="*/ 760 h 763"/>
                <a:gd name="T118" fmla="*/ 791 w 918"/>
                <a:gd name="T119" fmla="*/ 733 h 763"/>
                <a:gd name="T120" fmla="*/ 799 w 918"/>
                <a:gd name="T121" fmla="*/ 682 h 763"/>
                <a:gd name="T122" fmla="*/ 762 w 918"/>
                <a:gd name="T123" fmla="*/ 590 h 763"/>
                <a:gd name="T124" fmla="*/ 595 w 918"/>
                <a:gd name="T125" fmla="*/ 50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8" h="763">
                  <a:moveTo>
                    <a:pt x="893" y="469"/>
                  </a:moveTo>
                  <a:lnTo>
                    <a:pt x="893" y="469"/>
                  </a:lnTo>
                  <a:lnTo>
                    <a:pt x="886" y="463"/>
                  </a:lnTo>
                  <a:lnTo>
                    <a:pt x="875" y="457"/>
                  </a:lnTo>
                  <a:lnTo>
                    <a:pt x="846" y="443"/>
                  </a:lnTo>
                  <a:lnTo>
                    <a:pt x="816" y="429"/>
                  </a:lnTo>
                  <a:lnTo>
                    <a:pt x="791" y="419"/>
                  </a:lnTo>
                  <a:lnTo>
                    <a:pt x="791" y="419"/>
                  </a:lnTo>
                  <a:lnTo>
                    <a:pt x="776" y="411"/>
                  </a:lnTo>
                  <a:lnTo>
                    <a:pt x="772" y="408"/>
                  </a:lnTo>
                  <a:lnTo>
                    <a:pt x="769" y="404"/>
                  </a:lnTo>
                  <a:lnTo>
                    <a:pt x="766" y="402"/>
                  </a:lnTo>
                  <a:lnTo>
                    <a:pt x="765" y="398"/>
                  </a:lnTo>
                  <a:lnTo>
                    <a:pt x="765" y="391"/>
                  </a:lnTo>
                  <a:lnTo>
                    <a:pt x="765" y="379"/>
                  </a:lnTo>
                  <a:lnTo>
                    <a:pt x="765" y="379"/>
                  </a:lnTo>
                  <a:lnTo>
                    <a:pt x="793" y="375"/>
                  </a:lnTo>
                  <a:lnTo>
                    <a:pt x="817" y="369"/>
                  </a:lnTo>
                  <a:lnTo>
                    <a:pt x="840" y="361"/>
                  </a:lnTo>
                  <a:lnTo>
                    <a:pt x="860" y="351"/>
                  </a:lnTo>
                  <a:lnTo>
                    <a:pt x="860" y="351"/>
                  </a:lnTo>
                  <a:lnTo>
                    <a:pt x="852" y="348"/>
                  </a:lnTo>
                  <a:lnTo>
                    <a:pt x="845" y="343"/>
                  </a:lnTo>
                  <a:lnTo>
                    <a:pt x="838" y="337"/>
                  </a:lnTo>
                  <a:lnTo>
                    <a:pt x="832" y="331"/>
                  </a:lnTo>
                  <a:lnTo>
                    <a:pt x="827" y="322"/>
                  </a:lnTo>
                  <a:lnTo>
                    <a:pt x="822" y="314"/>
                  </a:lnTo>
                  <a:lnTo>
                    <a:pt x="818" y="306"/>
                  </a:lnTo>
                  <a:lnTo>
                    <a:pt x="815" y="296"/>
                  </a:lnTo>
                  <a:lnTo>
                    <a:pt x="809" y="275"/>
                  </a:lnTo>
                  <a:lnTo>
                    <a:pt x="806" y="254"/>
                  </a:lnTo>
                  <a:lnTo>
                    <a:pt x="804" y="232"/>
                  </a:lnTo>
                  <a:lnTo>
                    <a:pt x="804" y="211"/>
                  </a:lnTo>
                  <a:lnTo>
                    <a:pt x="804" y="211"/>
                  </a:lnTo>
                  <a:lnTo>
                    <a:pt x="803" y="200"/>
                  </a:lnTo>
                  <a:lnTo>
                    <a:pt x="801" y="190"/>
                  </a:lnTo>
                  <a:lnTo>
                    <a:pt x="800" y="181"/>
                  </a:lnTo>
                  <a:lnTo>
                    <a:pt x="797" y="171"/>
                  </a:lnTo>
                  <a:lnTo>
                    <a:pt x="793" y="163"/>
                  </a:lnTo>
                  <a:lnTo>
                    <a:pt x="788" y="155"/>
                  </a:lnTo>
                  <a:lnTo>
                    <a:pt x="783" y="148"/>
                  </a:lnTo>
                  <a:lnTo>
                    <a:pt x="777" y="141"/>
                  </a:lnTo>
                  <a:lnTo>
                    <a:pt x="771" y="135"/>
                  </a:lnTo>
                  <a:lnTo>
                    <a:pt x="764" y="130"/>
                  </a:lnTo>
                  <a:lnTo>
                    <a:pt x="756" y="125"/>
                  </a:lnTo>
                  <a:lnTo>
                    <a:pt x="747" y="122"/>
                  </a:lnTo>
                  <a:lnTo>
                    <a:pt x="739" y="118"/>
                  </a:lnTo>
                  <a:lnTo>
                    <a:pt x="729" y="117"/>
                  </a:lnTo>
                  <a:lnTo>
                    <a:pt x="718" y="116"/>
                  </a:lnTo>
                  <a:lnTo>
                    <a:pt x="707" y="114"/>
                  </a:lnTo>
                  <a:lnTo>
                    <a:pt x="707" y="114"/>
                  </a:lnTo>
                  <a:lnTo>
                    <a:pt x="693" y="116"/>
                  </a:lnTo>
                  <a:lnTo>
                    <a:pt x="680" y="118"/>
                  </a:lnTo>
                  <a:lnTo>
                    <a:pt x="666" y="123"/>
                  </a:lnTo>
                  <a:lnTo>
                    <a:pt x="656" y="128"/>
                  </a:lnTo>
                  <a:lnTo>
                    <a:pt x="656" y="128"/>
                  </a:lnTo>
                  <a:lnTo>
                    <a:pt x="653" y="160"/>
                  </a:lnTo>
                  <a:lnTo>
                    <a:pt x="650" y="191"/>
                  </a:lnTo>
                  <a:lnTo>
                    <a:pt x="650" y="191"/>
                  </a:lnTo>
                  <a:lnTo>
                    <a:pt x="648" y="200"/>
                  </a:lnTo>
                  <a:lnTo>
                    <a:pt x="648" y="200"/>
                  </a:lnTo>
                  <a:lnTo>
                    <a:pt x="654" y="208"/>
                  </a:lnTo>
                  <a:lnTo>
                    <a:pt x="659" y="218"/>
                  </a:lnTo>
                  <a:lnTo>
                    <a:pt x="662" y="229"/>
                  </a:lnTo>
                  <a:lnTo>
                    <a:pt x="664" y="241"/>
                  </a:lnTo>
                  <a:lnTo>
                    <a:pt x="665" y="253"/>
                  </a:lnTo>
                  <a:lnTo>
                    <a:pt x="665" y="265"/>
                  </a:lnTo>
                  <a:lnTo>
                    <a:pt x="664" y="278"/>
                  </a:lnTo>
                  <a:lnTo>
                    <a:pt x="662" y="291"/>
                  </a:lnTo>
                  <a:lnTo>
                    <a:pt x="662" y="291"/>
                  </a:lnTo>
                  <a:lnTo>
                    <a:pt x="659" y="303"/>
                  </a:lnTo>
                  <a:lnTo>
                    <a:pt x="654" y="314"/>
                  </a:lnTo>
                  <a:lnTo>
                    <a:pt x="650" y="325"/>
                  </a:lnTo>
                  <a:lnTo>
                    <a:pt x="645" y="334"/>
                  </a:lnTo>
                  <a:lnTo>
                    <a:pt x="638" y="344"/>
                  </a:lnTo>
                  <a:lnTo>
                    <a:pt x="630" y="352"/>
                  </a:lnTo>
                  <a:lnTo>
                    <a:pt x="623" y="360"/>
                  </a:lnTo>
                  <a:lnTo>
                    <a:pt x="615" y="367"/>
                  </a:lnTo>
                  <a:lnTo>
                    <a:pt x="615" y="367"/>
                  </a:lnTo>
                  <a:lnTo>
                    <a:pt x="612" y="373"/>
                  </a:lnTo>
                  <a:lnTo>
                    <a:pt x="612" y="373"/>
                  </a:lnTo>
                  <a:lnTo>
                    <a:pt x="632" y="376"/>
                  </a:lnTo>
                  <a:lnTo>
                    <a:pt x="651" y="379"/>
                  </a:lnTo>
                  <a:lnTo>
                    <a:pt x="651" y="391"/>
                  </a:lnTo>
                  <a:lnTo>
                    <a:pt x="651" y="391"/>
                  </a:lnTo>
                  <a:lnTo>
                    <a:pt x="650" y="398"/>
                  </a:lnTo>
                  <a:lnTo>
                    <a:pt x="648" y="402"/>
                  </a:lnTo>
                  <a:lnTo>
                    <a:pt x="647" y="405"/>
                  </a:lnTo>
                  <a:lnTo>
                    <a:pt x="644" y="408"/>
                  </a:lnTo>
                  <a:lnTo>
                    <a:pt x="639" y="411"/>
                  </a:lnTo>
                  <a:lnTo>
                    <a:pt x="633" y="415"/>
                  </a:lnTo>
                  <a:lnTo>
                    <a:pt x="624" y="419"/>
                  </a:lnTo>
                  <a:lnTo>
                    <a:pt x="624" y="419"/>
                  </a:lnTo>
                  <a:lnTo>
                    <a:pt x="593" y="432"/>
                  </a:lnTo>
                  <a:lnTo>
                    <a:pt x="593" y="461"/>
                  </a:lnTo>
                  <a:lnTo>
                    <a:pt x="593" y="461"/>
                  </a:lnTo>
                  <a:lnTo>
                    <a:pt x="600" y="464"/>
                  </a:lnTo>
                  <a:lnTo>
                    <a:pt x="611" y="469"/>
                  </a:lnTo>
                  <a:lnTo>
                    <a:pt x="611" y="469"/>
                  </a:lnTo>
                  <a:lnTo>
                    <a:pt x="664" y="493"/>
                  </a:lnTo>
                  <a:lnTo>
                    <a:pt x="717" y="517"/>
                  </a:lnTo>
                  <a:lnTo>
                    <a:pt x="741" y="530"/>
                  </a:lnTo>
                  <a:lnTo>
                    <a:pt x="762" y="541"/>
                  </a:lnTo>
                  <a:lnTo>
                    <a:pt x="779" y="552"/>
                  </a:lnTo>
                  <a:lnTo>
                    <a:pt x="791" y="562"/>
                  </a:lnTo>
                  <a:lnTo>
                    <a:pt x="791" y="562"/>
                  </a:lnTo>
                  <a:lnTo>
                    <a:pt x="798" y="570"/>
                  </a:lnTo>
                  <a:lnTo>
                    <a:pt x="798" y="570"/>
                  </a:lnTo>
                  <a:lnTo>
                    <a:pt x="839" y="566"/>
                  </a:lnTo>
                  <a:lnTo>
                    <a:pt x="871" y="563"/>
                  </a:lnTo>
                  <a:lnTo>
                    <a:pt x="895" y="558"/>
                  </a:lnTo>
                  <a:lnTo>
                    <a:pt x="910" y="554"/>
                  </a:lnTo>
                  <a:lnTo>
                    <a:pt x="910" y="554"/>
                  </a:lnTo>
                  <a:lnTo>
                    <a:pt x="913" y="553"/>
                  </a:lnTo>
                  <a:lnTo>
                    <a:pt x="916" y="551"/>
                  </a:lnTo>
                  <a:lnTo>
                    <a:pt x="918" y="548"/>
                  </a:lnTo>
                  <a:lnTo>
                    <a:pt x="918" y="545"/>
                  </a:lnTo>
                  <a:lnTo>
                    <a:pt x="918" y="545"/>
                  </a:lnTo>
                  <a:lnTo>
                    <a:pt x="917" y="534"/>
                  </a:lnTo>
                  <a:lnTo>
                    <a:pt x="912" y="512"/>
                  </a:lnTo>
                  <a:lnTo>
                    <a:pt x="910" y="499"/>
                  </a:lnTo>
                  <a:lnTo>
                    <a:pt x="905" y="488"/>
                  </a:lnTo>
                  <a:lnTo>
                    <a:pt x="899" y="477"/>
                  </a:lnTo>
                  <a:lnTo>
                    <a:pt x="893" y="469"/>
                  </a:lnTo>
                  <a:lnTo>
                    <a:pt x="893" y="469"/>
                  </a:lnTo>
                  <a:close/>
                  <a:moveTo>
                    <a:pt x="128" y="562"/>
                  </a:moveTo>
                  <a:lnTo>
                    <a:pt x="128" y="562"/>
                  </a:lnTo>
                  <a:lnTo>
                    <a:pt x="136" y="556"/>
                  </a:lnTo>
                  <a:lnTo>
                    <a:pt x="146" y="548"/>
                  </a:lnTo>
                  <a:lnTo>
                    <a:pt x="170" y="534"/>
                  </a:lnTo>
                  <a:lnTo>
                    <a:pt x="199" y="518"/>
                  </a:lnTo>
                  <a:lnTo>
                    <a:pt x="230" y="504"/>
                  </a:lnTo>
                  <a:lnTo>
                    <a:pt x="284" y="480"/>
                  </a:lnTo>
                  <a:lnTo>
                    <a:pt x="309" y="469"/>
                  </a:lnTo>
                  <a:lnTo>
                    <a:pt x="309" y="469"/>
                  </a:lnTo>
                  <a:lnTo>
                    <a:pt x="319" y="464"/>
                  </a:lnTo>
                  <a:lnTo>
                    <a:pt x="325" y="461"/>
                  </a:lnTo>
                  <a:lnTo>
                    <a:pt x="325" y="432"/>
                  </a:lnTo>
                  <a:lnTo>
                    <a:pt x="325" y="432"/>
                  </a:lnTo>
                  <a:lnTo>
                    <a:pt x="294" y="419"/>
                  </a:lnTo>
                  <a:lnTo>
                    <a:pt x="294" y="419"/>
                  </a:lnTo>
                  <a:lnTo>
                    <a:pt x="280" y="411"/>
                  </a:lnTo>
                  <a:lnTo>
                    <a:pt x="275" y="408"/>
                  </a:lnTo>
                  <a:lnTo>
                    <a:pt x="271" y="404"/>
                  </a:lnTo>
                  <a:lnTo>
                    <a:pt x="270" y="402"/>
                  </a:lnTo>
                  <a:lnTo>
                    <a:pt x="269" y="398"/>
                  </a:lnTo>
                  <a:lnTo>
                    <a:pt x="268" y="391"/>
                  </a:lnTo>
                  <a:lnTo>
                    <a:pt x="268" y="391"/>
                  </a:lnTo>
                  <a:lnTo>
                    <a:pt x="268" y="363"/>
                  </a:lnTo>
                  <a:lnTo>
                    <a:pt x="268" y="363"/>
                  </a:lnTo>
                  <a:lnTo>
                    <a:pt x="271" y="358"/>
                  </a:lnTo>
                  <a:lnTo>
                    <a:pt x="274" y="354"/>
                  </a:lnTo>
                  <a:lnTo>
                    <a:pt x="278" y="340"/>
                  </a:lnTo>
                  <a:lnTo>
                    <a:pt x="278" y="340"/>
                  </a:lnTo>
                  <a:lnTo>
                    <a:pt x="271" y="330"/>
                  </a:lnTo>
                  <a:lnTo>
                    <a:pt x="265" y="318"/>
                  </a:lnTo>
                  <a:lnTo>
                    <a:pt x="260" y="304"/>
                  </a:lnTo>
                  <a:lnTo>
                    <a:pt x="257" y="291"/>
                  </a:lnTo>
                  <a:lnTo>
                    <a:pt x="257" y="291"/>
                  </a:lnTo>
                  <a:lnTo>
                    <a:pt x="254" y="278"/>
                  </a:lnTo>
                  <a:lnTo>
                    <a:pt x="253" y="265"/>
                  </a:lnTo>
                  <a:lnTo>
                    <a:pt x="253" y="253"/>
                  </a:lnTo>
                  <a:lnTo>
                    <a:pt x="254" y="241"/>
                  </a:lnTo>
                  <a:lnTo>
                    <a:pt x="256" y="229"/>
                  </a:lnTo>
                  <a:lnTo>
                    <a:pt x="259" y="218"/>
                  </a:lnTo>
                  <a:lnTo>
                    <a:pt x="264" y="208"/>
                  </a:lnTo>
                  <a:lnTo>
                    <a:pt x="269" y="200"/>
                  </a:lnTo>
                  <a:lnTo>
                    <a:pt x="269" y="200"/>
                  </a:lnTo>
                  <a:lnTo>
                    <a:pt x="266" y="166"/>
                  </a:lnTo>
                  <a:lnTo>
                    <a:pt x="264" y="128"/>
                  </a:lnTo>
                  <a:lnTo>
                    <a:pt x="264" y="128"/>
                  </a:lnTo>
                  <a:lnTo>
                    <a:pt x="260" y="125"/>
                  </a:lnTo>
                  <a:lnTo>
                    <a:pt x="256" y="123"/>
                  </a:lnTo>
                  <a:lnTo>
                    <a:pt x="245" y="118"/>
                  </a:lnTo>
                  <a:lnTo>
                    <a:pt x="229" y="116"/>
                  </a:lnTo>
                  <a:lnTo>
                    <a:pt x="211" y="114"/>
                  </a:lnTo>
                  <a:lnTo>
                    <a:pt x="211" y="114"/>
                  </a:lnTo>
                  <a:lnTo>
                    <a:pt x="197" y="116"/>
                  </a:lnTo>
                  <a:lnTo>
                    <a:pt x="182" y="118"/>
                  </a:lnTo>
                  <a:lnTo>
                    <a:pt x="170" y="120"/>
                  </a:lnTo>
                  <a:lnTo>
                    <a:pt x="158" y="124"/>
                  </a:lnTo>
                  <a:lnTo>
                    <a:pt x="141" y="131"/>
                  </a:lnTo>
                  <a:lnTo>
                    <a:pt x="134" y="134"/>
                  </a:lnTo>
                  <a:lnTo>
                    <a:pt x="134" y="134"/>
                  </a:lnTo>
                  <a:lnTo>
                    <a:pt x="131" y="137"/>
                  </a:lnTo>
                  <a:lnTo>
                    <a:pt x="124" y="148"/>
                  </a:lnTo>
                  <a:lnTo>
                    <a:pt x="121" y="156"/>
                  </a:lnTo>
                  <a:lnTo>
                    <a:pt x="118" y="166"/>
                  </a:lnTo>
                  <a:lnTo>
                    <a:pt x="116" y="178"/>
                  </a:lnTo>
                  <a:lnTo>
                    <a:pt x="115" y="191"/>
                  </a:lnTo>
                  <a:lnTo>
                    <a:pt x="115" y="191"/>
                  </a:lnTo>
                  <a:lnTo>
                    <a:pt x="116" y="215"/>
                  </a:lnTo>
                  <a:lnTo>
                    <a:pt x="118" y="232"/>
                  </a:lnTo>
                  <a:lnTo>
                    <a:pt x="119" y="244"/>
                  </a:lnTo>
                  <a:lnTo>
                    <a:pt x="119" y="244"/>
                  </a:lnTo>
                  <a:lnTo>
                    <a:pt x="117" y="245"/>
                  </a:lnTo>
                  <a:lnTo>
                    <a:pt x="115" y="248"/>
                  </a:lnTo>
                  <a:lnTo>
                    <a:pt x="112" y="253"/>
                  </a:lnTo>
                  <a:lnTo>
                    <a:pt x="110" y="257"/>
                  </a:lnTo>
                  <a:lnTo>
                    <a:pt x="110" y="263"/>
                  </a:lnTo>
                  <a:lnTo>
                    <a:pt x="109" y="269"/>
                  </a:lnTo>
                  <a:lnTo>
                    <a:pt x="110" y="277"/>
                  </a:lnTo>
                  <a:lnTo>
                    <a:pt x="111" y="284"/>
                  </a:lnTo>
                  <a:lnTo>
                    <a:pt x="111" y="284"/>
                  </a:lnTo>
                  <a:lnTo>
                    <a:pt x="112" y="291"/>
                  </a:lnTo>
                  <a:lnTo>
                    <a:pt x="116" y="298"/>
                  </a:lnTo>
                  <a:lnTo>
                    <a:pt x="118" y="303"/>
                  </a:lnTo>
                  <a:lnTo>
                    <a:pt x="122" y="308"/>
                  </a:lnTo>
                  <a:lnTo>
                    <a:pt x="127" y="313"/>
                  </a:lnTo>
                  <a:lnTo>
                    <a:pt x="130" y="315"/>
                  </a:lnTo>
                  <a:lnTo>
                    <a:pt x="134" y="316"/>
                  </a:lnTo>
                  <a:lnTo>
                    <a:pt x="137" y="316"/>
                  </a:lnTo>
                  <a:lnTo>
                    <a:pt x="137" y="316"/>
                  </a:lnTo>
                  <a:lnTo>
                    <a:pt x="141" y="336"/>
                  </a:lnTo>
                  <a:lnTo>
                    <a:pt x="147" y="351"/>
                  </a:lnTo>
                  <a:lnTo>
                    <a:pt x="150" y="358"/>
                  </a:lnTo>
                  <a:lnTo>
                    <a:pt x="153" y="363"/>
                  </a:lnTo>
                  <a:lnTo>
                    <a:pt x="153" y="363"/>
                  </a:lnTo>
                  <a:lnTo>
                    <a:pt x="153" y="391"/>
                  </a:lnTo>
                  <a:lnTo>
                    <a:pt x="153" y="391"/>
                  </a:lnTo>
                  <a:lnTo>
                    <a:pt x="153" y="398"/>
                  </a:lnTo>
                  <a:lnTo>
                    <a:pt x="152" y="402"/>
                  </a:lnTo>
                  <a:lnTo>
                    <a:pt x="150" y="405"/>
                  </a:lnTo>
                  <a:lnTo>
                    <a:pt x="146" y="408"/>
                  </a:lnTo>
                  <a:lnTo>
                    <a:pt x="142" y="411"/>
                  </a:lnTo>
                  <a:lnTo>
                    <a:pt x="135" y="415"/>
                  </a:lnTo>
                  <a:lnTo>
                    <a:pt x="128" y="419"/>
                  </a:lnTo>
                  <a:lnTo>
                    <a:pt x="128" y="419"/>
                  </a:lnTo>
                  <a:lnTo>
                    <a:pt x="103" y="428"/>
                  </a:lnTo>
                  <a:lnTo>
                    <a:pt x="72" y="443"/>
                  </a:lnTo>
                  <a:lnTo>
                    <a:pt x="43" y="457"/>
                  </a:lnTo>
                  <a:lnTo>
                    <a:pt x="33" y="463"/>
                  </a:lnTo>
                  <a:lnTo>
                    <a:pt x="25" y="469"/>
                  </a:lnTo>
                  <a:lnTo>
                    <a:pt x="25" y="469"/>
                  </a:lnTo>
                  <a:lnTo>
                    <a:pt x="19" y="477"/>
                  </a:lnTo>
                  <a:lnTo>
                    <a:pt x="13" y="488"/>
                  </a:lnTo>
                  <a:lnTo>
                    <a:pt x="9" y="499"/>
                  </a:lnTo>
                  <a:lnTo>
                    <a:pt x="6" y="512"/>
                  </a:lnTo>
                  <a:lnTo>
                    <a:pt x="1" y="534"/>
                  </a:lnTo>
                  <a:lnTo>
                    <a:pt x="0" y="545"/>
                  </a:lnTo>
                  <a:lnTo>
                    <a:pt x="0" y="545"/>
                  </a:lnTo>
                  <a:lnTo>
                    <a:pt x="0" y="548"/>
                  </a:lnTo>
                  <a:lnTo>
                    <a:pt x="2" y="551"/>
                  </a:lnTo>
                  <a:lnTo>
                    <a:pt x="5" y="553"/>
                  </a:lnTo>
                  <a:lnTo>
                    <a:pt x="9" y="554"/>
                  </a:lnTo>
                  <a:lnTo>
                    <a:pt x="9" y="554"/>
                  </a:lnTo>
                  <a:lnTo>
                    <a:pt x="23" y="558"/>
                  </a:lnTo>
                  <a:lnTo>
                    <a:pt x="47" y="563"/>
                  </a:lnTo>
                  <a:lnTo>
                    <a:pt x="80" y="566"/>
                  </a:lnTo>
                  <a:lnTo>
                    <a:pt x="121" y="570"/>
                  </a:lnTo>
                  <a:lnTo>
                    <a:pt x="121" y="570"/>
                  </a:lnTo>
                  <a:lnTo>
                    <a:pt x="128" y="562"/>
                  </a:lnTo>
                  <a:lnTo>
                    <a:pt x="128" y="562"/>
                  </a:lnTo>
                  <a:close/>
                  <a:moveTo>
                    <a:pt x="595" y="506"/>
                  </a:moveTo>
                  <a:lnTo>
                    <a:pt x="595" y="506"/>
                  </a:lnTo>
                  <a:lnTo>
                    <a:pt x="582" y="500"/>
                  </a:lnTo>
                  <a:lnTo>
                    <a:pt x="571" y="494"/>
                  </a:lnTo>
                  <a:lnTo>
                    <a:pt x="564" y="489"/>
                  </a:lnTo>
                  <a:lnTo>
                    <a:pt x="559" y="483"/>
                  </a:lnTo>
                  <a:lnTo>
                    <a:pt x="556" y="479"/>
                  </a:lnTo>
                  <a:lnTo>
                    <a:pt x="554" y="473"/>
                  </a:lnTo>
                  <a:lnTo>
                    <a:pt x="553" y="467"/>
                  </a:lnTo>
                  <a:lnTo>
                    <a:pt x="553" y="462"/>
                  </a:lnTo>
                  <a:lnTo>
                    <a:pt x="553" y="462"/>
                  </a:lnTo>
                  <a:lnTo>
                    <a:pt x="553" y="414"/>
                  </a:lnTo>
                  <a:lnTo>
                    <a:pt x="553" y="414"/>
                  </a:lnTo>
                  <a:lnTo>
                    <a:pt x="559" y="405"/>
                  </a:lnTo>
                  <a:lnTo>
                    <a:pt x="564" y="394"/>
                  </a:lnTo>
                  <a:lnTo>
                    <a:pt x="569" y="382"/>
                  </a:lnTo>
                  <a:lnTo>
                    <a:pt x="572" y="369"/>
                  </a:lnTo>
                  <a:lnTo>
                    <a:pt x="577" y="346"/>
                  </a:lnTo>
                  <a:lnTo>
                    <a:pt x="580" y="336"/>
                  </a:lnTo>
                  <a:lnTo>
                    <a:pt x="580" y="336"/>
                  </a:lnTo>
                  <a:lnTo>
                    <a:pt x="585" y="336"/>
                  </a:lnTo>
                  <a:lnTo>
                    <a:pt x="591" y="333"/>
                  </a:lnTo>
                  <a:lnTo>
                    <a:pt x="598" y="330"/>
                  </a:lnTo>
                  <a:lnTo>
                    <a:pt x="604" y="324"/>
                  </a:lnTo>
                  <a:lnTo>
                    <a:pt x="610" y="315"/>
                  </a:lnTo>
                  <a:lnTo>
                    <a:pt x="615" y="306"/>
                  </a:lnTo>
                  <a:lnTo>
                    <a:pt x="619" y="295"/>
                  </a:lnTo>
                  <a:lnTo>
                    <a:pt x="623" y="283"/>
                  </a:lnTo>
                  <a:lnTo>
                    <a:pt x="623" y="283"/>
                  </a:lnTo>
                  <a:lnTo>
                    <a:pt x="625" y="271"/>
                  </a:lnTo>
                  <a:lnTo>
                    <a:pt x="625" y="259"/>
                  </a:lnTo>
                  <a:lnTo>
                    <a:pt x="625" y="248"/>
                  </a:lnTo>
                  <a:lnTo>
                    <a:pt x="623" y="238"/>
                  </a:lnTo>
                  <a:lnTo>
                    <a:pt x="621" y="230"/>
                  </a:lnTo>
                  <a:lnTo>
                    <a:pt x="617" y="223"/>
                  </a:lnTo>
                  <a:lnTo>
                    <a:pt x="612" y="218"/>
                  </a:lnTo>
                  <a:lnTo>
                    <a:pt x="607" y="215"/>
                  </a:lnTo>
                  <a:lnTo>
                    <a:pt x="607" y="215"/>
                  </a:lnTo>
                  <a:lnTo>
                    <a:pt x="609" y="203"/>
                  </a:lnTo>
                  <a:lnTo>
                    <a:pt x="611" y="176"/>
                  </a:lnTo>
                  <a:lnTo>
                    <a:pt x="615" y="141"/>
                  </a:lnTo>
                  <a:lnTo>
                    <a:pt x="616" y="112"/>
                  </a:lnTo>
                  <a:lnTo>
                    <a:pt x="616" y="112"/>
                  </a:lnTo>
                  <a:lnTo>
                    <a:pt x="615" y="94"/>
                  </a:lnTo>
                  <a:lnTo>
                    <a:pt x="612" y="80"/>
                  </a:lnTo>
                  <a:lnTo>
                    <a:pt x="607" y="65"/>
                  </a:lnTo>
                  <a:lnTo>
                    <a:pt x="601" y="54"/>
                  </a:lnTo>
                  <a:lnTo>
                    <a:pt x="597" y="50"/>
                  </a:lnTo>
                  <a:lnTo>
                    <a:pt x="593" y="45"/>
                  </a:lnTo>
                  <a:lnTo>
                    <a:pt x="587" y="41"/>
                  </a:lnTo>
                  <a:lnTo>
                    <a:pt x="582" y="38"/>
                  </a:lnTo>
                  <a:lnTo>
                    <a:pt x="576" y="35"/>
                  </a:lnTo>
                  <a:lnTo>
                    <a:pt x="569" y="34"/>
                  </a:lnTo>
                  <a:lnTo>
                    <a:pt x="562" y="33"/>
                  </a:lnTo>
                  <a:lnTo>
                    <a:pt x="553" y="32"/>
                  </a:lnTo>
                  <a:lnTo>
                    <a:pt x="553" y="32"/>
                  </a:lnTo>
                  <a:lnTo>
                    <a:pt x="548" y="25"/>
                  </a:lnTo>
                  <a:lnTo>
                    <a:pt x="542" y="19"/>
                  </a:lnTo>
                  <a:lnTo>
                    <a:pt x="535" y="13"/>
                  </a:lnTo>
                  <a:lnTo>
                    <a:pt x="527" y="9"/>
                  </a:lnTo>
                  <a:lnTo>
                    <a:pt x="516" y="5"/>
                  </a:lnTo>
                  <a:lnTo>
                    <a:pt x="503" y="3"/>
                  </a:lnTo>
                  <a:lnTo>
                    <a:pt x="487" y="0"/>
                  </a:lnTo>
                  <a:lnTo>
                    <a:pt x="469" y="0"/>
                  </a:lnTo>
                  <a:lnTo>
                    <a:pt x="469" y="0"/>
                  </a:lnTo>
                  <a:lnTo>
                    <a:pt x="458" y="0"/>
                  </a:lnTo>
                  <a:lnTo>
                    <a:pt x="450" y="1"/>
                  </a:lnTo>
                  <a:lnTo>
                    <a:pt x="431" y="5"/>
                  </a:lnTo>
                  <a:lnTo>
                    <a:pt x="416" y="10"/>
                  </a:lnTo>
                  <a:lnTo>
                    <a:pt x="400" y="16"/>
                  </a:lnTo>
                  <a:lnTo>
                    <a:pt x="386" y="22"/>
                  </a:lnTo>
                  <a:lnTo>
                    <a:pt x="370" y="27"/>
                  </a:lnTo>
                  <a:lnTo>
                    <a:pt x="353" y="30"/>
                  </a:lnTo>
                  <a:lnTo>
                    <a:pt x="344" y="32"/>
                  </a:lnTo>
                  <a:lnTo>
                    <a:pt x="334" y="32"/>
                  </a:lnTo>
                  <a:lnTo>
                    <a:pt x="334" y="32"/>
                  </a:lnTo>
                  <a:lnTo>
                    <a:pt x="330" y="33"/>
                  </a:lnTo>
                  <a:lnTo>
                    <a:pt x="327" y="34"/>
                  </a:lnTo>
                  <a:lnTo>
                    <a:pt x="323" y="36"/>
                  </a:lnTo>
                  <a:lnTo>
                    <a:pt x="319" y="39"/>
                  </a:lnTo>
                  <a:lnTo>
                    <a:pt x="315" y="46"/>
                  </a:lnTo>
                  <a:lnTo>
                    <a:pt x="310" y="56"/>
                  </a:lnTo>
                  <a:lnTo>
                    <a:pt x="307" y="68"/>
                  </a:lnTo>
                  <a:lnTo>
                    <a:pt x="305" y="81"/>
                  </a:lnTo>
                  <a:lnTo>
                    <a:pt x="304" y="95"/>
                  </a:lnTo>
                  <a:lnTo>
                    <a:pt x="304" y="111"/>
                  </a:lnTo>
                  <a:lnTo>
                    <a:pt x="304" y="111"/>
                  </a:lnTo>
                  <a:lnTo>
                    <a:pt x="305" y="146"/>
                  </a:lnTo>
                  <a:lnTo>
                    <a:pt x="307" y="179"/>
                  </a:lnTo>
                  <a:lnTo>
                    <a:pt x="311" y="215"/>
                  </a:lnTo>
                  <a:lnTo>
                    <a:pt x="311" y="215"/>
                  </a:lnTo>
                  <a:lnTo>
                    <a:pt x="306" y="218"/>
                  </a:lnTo>
                  <a:lnTo>
                    <a:pt x="301" y="223"/>
                  </a:lnTo>
                  <a:lnTo>
                    <a:pt x="298" y="230"/>
                  </a:lnTo>
                  <a:lnTo>
                    <a:pt x="295" y="238"/>
                  </a:lnTo>
                  <a:lnTo>
                    <a:pt x="293" y="248"/>
                  </a:lnTo>
                  <a:lnTo>
                    <a:pt x="293" y="259"/>
                  </a:lnTo>
                  <a:lnTo>
                    <a:pt x="293" y="271"/>
                  </a:lnTo>
                  <a:lnTo>
                    <a:pt x="295" y="283"/>
                  </a:lnTo>
                  <a:lnTo>
                    <a:pt x="295" y="283"/>
                  </a:lnTo>
                  <a:lnTo>
                    <a:pt x="299" y="295"/>
                  </a:lnTo>
                  <a:lnTo>
                    <a:pt x="304" y="306"/>
                  </a:lnTo>
                  <a:lnTo>
                    <a:pt x="309" y="315"/>
                  </a:lnTo>
                  <a:lnTo>
                    <a:pt x="315" y="324"/>
                  </a:lnTo>
                  <a:lnTo>
                    <a:pt x="321" y="330"/>
                  </a:lnTo>
                  <a:lnTo>
                    <a:pt x="328" y="333"/>
                  </a:lnTo>
                  <a:lnTo>
                    <a:pt x="334" y="336"/>
                  </a:lnTo>
                  <a:lnTo>
                    <a:pt x="339" y="336"/>
                  </a:lnTo>
                  <a:lnTo>
                    <a:pt x="339" y="336"/>
                  </a:lnTo>
                  <a:lnTo>
                    <a:pt x="341" y="346"/>
                  </a:lnTo>
                  <a:lnTo>
                    <a:pt x="346" y="369"/>
                  </a:lnTo>
                  <a:lnTo>
                    <a:pt x="350" y="382"/>
                  </a:lnTo>
                  <a:lnTo>
                    <a:pt x="354" y="394"/>
                  </a:lnTo>
                  <a:lnTo>
                    <a:pt x="359" y="405"/>
                  </a:lnTo>
                  <a:lnTo>
                    <a:pt x="365" y="414"/>
                  </a:lnTo>
                  <a:lnTo>
                    <a:pt x="365" y="414"/>
                  </a:lnTo>
                  <a:lnTo>
                    <a:pt x="365" y="462"/>
                  </a:lnTo>
                  <a:lnTo>
                    <a:pt x="365" y="462"/>
                  </a:lnTo>
                  <a:lnTo>
                    <a:pt x="365" y="467"/>
                  </a:lnTo>
                  <a:lnTo>
                    <a:pt x="364" y="473"/>
                  </a:lnTo>
                  <a:lnTo>
                    <a:pt x="363" y="479"/>
                  </a:lnTo>
                  <a:lnTo>
                    <a:pt x="359" y="483"/>
                  </a:lnTo>
                  <a:lnTo>
                    <a:pt x="354" y="489"/>
                  </a:lnTo>
                  <a:lnTo>
                    <a:pt x="347" y="494"/>
                  </a:lnTo>
                  <a:lnTo>
                    <a:pt x="336" y="500"/>
                  </a:lnTo>
                  <a:lnTo>
                    <a:pt x="323" y="506"/>
                  </a:lnTo>
                  <a:lnTo>
                    <a:pt x="323" y="506"/>
                  </a:lnTo>
                  <a:lnTo>
                    <a:pt x="283" y="523"/>
                  </a:lnTo>
                  <a:lnTo>
                    <a:pt x="233" y="547"/>
                  </a:lnTo>
                  <a:lnTo>
                    <a:pt x="207" y="559"/>
                  </a:lnTo>
                  <a:lnTo>
                    <a:pt x="186" y="571"/>
                  </a:lnTo>
                  <a:lnTo>
                    <a:pt x="168" y="582"/>
                  </a:lnTo>
                  <a:lnTo>
                    <a:pt x="157" y="590"/>
                  </a:lnTo>
                  <a:lnTo>
                    <a:pt x="157" y="590"/>
                  </a:lnTo>
                  <a:lnTo>
                    <a:pt x="151" y="596"/>
                  </a:lnTo>
                  <a:lnTo>
                    <a:pt x="146" y="605"/>
                  </a:lnTo>
                  <a:lnTo>
                    <a:pt x="141" y="613"/>
                  </a:lnTo>
                  <a:lnTo>
                    <a:pt x="136" y="622"/>
                  </a:lnTo>
                  <a:lnTo>
                    <a:pt x="129" y="642"/>
                  </a:lnTo>
                  <a:lnTo>
                    <a:pt x="124" y="661"/>
                  </a:lnTo>
                  <a:lnTo>
                    <a:pt x="119" y="682"/>
                  </a:lnTo>
                  <a:lnTo>
                    <a:pt x="117" y="699"/>
                  </a:lnTo>
                  <a:lnTo>
                    <a:pt x="115" y="718"/>
                  </a:lnTo>
                  <a:lnTo>
                    <a:pt x="115" y="718"/>
                  </a:lnTo>
                  <a:lnTo>
                    <a:pt x="116" y="723"/>
                  </a:lnTo>
                  <a:lnTo>
                    <a:pt x="118" y="727"/>
                  </a:lnTo>
                  <a:lnTo>
                    <a:pt x="122" y="731"/>
                  </a:lnTo>
                  <a:lnTo>
                    <a:pt x="128" y="733"/>
                  </a:lnTo>
                  <a:lnTo>
                    <a:pt x="128" y="733"/>
                  </a:lnTo>
                  <a:lnTo>
                    <a:pt x="145" y="737"/>
                  </a:lnTo>
                  <a:lnTo>
                    <a:pt x="168" y="742"/>
                  </a:lnTo>
                  <a:lnTo>
                    <a:pt x="199" y="747"/>
                  </a:lnTo>
                  <a:lnTo>
                    <a:pt x="236" y="751"/>
                  </a:lnTo>
                  <a:lnTo>
                    <a:pt x="281" y="756"/>
                  </a:lnTo>
                  <a:lnTo>
                    <a:pt x="334" y="760"/>
                  </a:lnTo>
                  <a:lnTo>
                    <a:pt x="393" y="762"/>
                  </a:lnTo>
                  <a:lnTo>
                    <a:pt x="459" y="763"/>
                  </a:lnTo>
                  <a:lnTo>
                    <a:pt x="459" y="763"/>
                  </a:lnTo>
                  <a:lnTo>
                    <a:pt x="525" y="762"/>
                  </a:lnTo>
                  <a:lnTo>
                    <a:pt x="585" y="760"/>
                  </a:lnTo>
                  <a:lnTo>
                    <a:pt x="638" y="756"/>
                  </a:lnTo>
                  <a:lnTo>
                    <a:pt x="682" y="751"/>
                  </a:lnTo>
                  <a:lnTo>
                    <a:pt x="719" y="747"/>
                  </a:lnTo>
                  <a:lnTo>
                    <a:pt x="751" y="742"/>
                  </a:lnTo>
                  <a:lnTo>
                    <a:pt x="774" y="737"/>
                  </a:lnTo>
                  <a:lnTo>
                    <a:pt x="791" y="733"/>
                  </a:lnTo>
                  <a:lnTo>
                    <a:pt x="791" y="733"/>
                  </a:lnTo>
                  <a:lnTo>
                    <a:pt x="797" y="731"/>
                  </a:lnTo>
                  <a:lnTo>
                    <a:pt x="800" y="727"/>
                  </a:lnTo>
                  <a:lnTo>
                    <a:pt x="803" y="723"/>
                  </a:lnTo>
                  <a:lnTo>
                    <a:pt x="804" y="718"/>
                  </a:lnTo>
                  <a:lnTo>
                    <a:pt x="804" y="718"/>
                  </a:lnTo>
                  <a:lnTo>
                    <a:pt x="801" y="699"/>
                  </a:lnTo>
                  <a:lnTo>
                    <a:pt x="799" y="682"/>
                  </a:lnTo>
                  <a:lnTo>
                    <a:pt x="794" y="661"/>
                  </a:lnTo>
                  <a:lnTo>
                    <a:pt x="789" y="642"/>
                  </a:lnTo>
                  <a:lnTo>
                    <a:pt x="782" y="622"/>
                  </a:lnTo>
                  <a:lnTo>
                    <a:pt x="777" y="613"/>
                  </a:lnTo>
                  <a:lnTo>
                    <a:pt x="772" y="605"/>
                  </a:lnTo>
                  <a:lnTo>
                    <a:pt x="768" y="596"/>
                  </a:lnTo>
                  <a:lnTo>
                    <a:pt x="762" y="590"/>
                  </a:lnTo>
                  <a:lnTo>
                    <a:pt x="762" y="590"/>
                  </a:lnTo>
                  <a:lnTo>
                    <a:pt x="751" y="582"/>
                  </a:lnTo>
                  <a:lnTo>
                    <a:pt x="733" y="571"/>
                  </a:lnTo>
                  <a:lnTo>
                    <a:pt x="711" y="559"/>
                  </a:lnTo>
                  <a:lnTo>
                    <a:pt x="686" y="547"/>
                  </a:lnTo>
                  <a:lnTo>
                    <a:pt x="635" y="524"/>
                  </a:lnTo>
                  <a:lnTo>
                    <a:pt x="595" y="506"/>
                  </a:lnTo>
                  <a:lnTo>
                    <a:pt x="595" y="5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Slide Number Placeholder 1"/>
          <p:cNvSpPr>
            <a:spLocks noGrp="1"/>
          </p:cNvSpPr>
          <p:nvPr>
            <p:ph type="sldNum" sz="quarter" idx="4"/>
          </p:nvPr>
        </p:nvSpPr>
        <p:spPr>
          <a:xfrm>
            <a:off x="9448800" y="6591303"/>
            <a:ext cx="2036064" cy="152400"/>
          </a:xfrm>
        </p:spPr>
        <p:txBody>
          <a:bodyPr/>
          <a:lstStyle/>
          <a:p>
            <a:fld id="{9EBD5762-3BDC-484D-9503-7EA6D5A9A8CE}" type="slidenum">
              <a:rPr lang="en-GB" smtClean="0"/>
              <a:pPr/>
              <a:t>5</a:t>
            </a:fld>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9478" y="1470697"/>
            <a:ext cx="1007414" cy="100741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11758" y="1470697"/>
            <a:ext cx="1007414" cy="1007414"/>
          </a:xfrm>
          <a:prstGeom prst="rect">
            <a:avLst/>
          </a:prstGeom>
        </p:spPr>
      </p:pic>
    </p:spTree>
    <p:extLst>
      <p:ext uri="{BB962C8B-B14F-4D97-AF65-F5344CB8AC3E}">
        <p14:creationId xmlns:p14="http://schemas.microsoft.com/office/powerpoint/2010/main" val="1457551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92851" y="2099500"/>
            <a:ext cx="3025076" cy="1330639"/>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wrap="square" lIns="80682" tIns="40341" rIns="80682" bIns="40341" rtlCol="0" anchor="ctr">
            <a:noAutofit/>
          </a:bodyPr>
          <a:lstStyle/>
          <a:p>
            <a:pPr marL="180000" lvl="0">
              <a:spcBef>
                <a:spcPts val="1200"/>
              </a:spcBef>
            </a:pPr>
            <a:r>
              <a:rPr lang="fr-FR" sz="1600" b="1" dirty="0">
                <a:solidFill>
                  <a:schemeClr val="tx1"/>
                </a:solidFill>
              </a:rPr>
              <a:t>Bilan de compétences</a:t>
            </a:r>
            <a:r>
              <a:rPr lang="fr-FR" sz="1600" dirty="0">
                <a:solidFill>
                  <a:schemeClr val="tx1"/>
                </a:solidFill>
              </a:rPr>
              <a:t>, motivation et intérêts </a:t>
            </a:r>
          </a:p>
        </p:txBody>
      </p:sp>
      <p:sp>
        <p:nvSpPr>
          <p:cNvPr id="6" name="Rectangle 5"/>
          <p:cNvSpPr/>
          <p:nvPr/>
        </p:nvSpPr>
        <p:spPr>
          <a:xfrm>
            <a:off x="6023992" y="2099500"/>
            <a:ext cx="3249579" cy="1332106"/>
          </a:xfrm>
          <a:prstGeom prst="rect">
            <a:avLst/>
          </a:prstGeom>
          <a:noFill/>
          <a:ln w="25400">
            <a:solidFill>
              <a:srgbClr val="86704D"/>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vert="horz" wrap="square" lIns="80682" tIns="40341" rIns="80682" bIns="40341" rtlCol="0" anchor="ctr">
            <a:noAutofit/>
          </a:bodyPr>
          <a:lstStyle/>
          <a:p>
            <a:pPr marL="180000">
              <a:spcBef>
                <a:spcPts val="600"/>
              </a:spcBef>
            </a:pPr>
            <a:r>
              <a:rPr lang="fr-FR" sz="1600" b="1" dirty="0">
                <a:solidFill>
                  <a:schemeClr val="tx1"/>
                </a:solidFill>
              </a:rPr>
              <a:t>Recherche et compréhension de nouvelles opportunités </a:t>
            </a:r>
            <a:r>
              <a:rPr lang="fr-FR" sz="1600" dirty="0">
                <a:solidFill>
                  <a:schemeClr val="tx1"/>
                </a:solidFill>
              </a:rPr>
              <a:t>internes ou externes en rapport avec le bilan de compétences</a:t>
            </a:r>
          </a:p>
        </p:txBody>
      </p:sp>
      <p:sp>
        <p:nvSpPr>
          <p:cNvPr id="7" name="Rectangle 6"/>
          <p:cNvSpPr/>
          <p:nvPr/>
        </p:nvSpPr>
        <p:spPr>
          <a:xfrm>
            <a:off x="1649446" y="3872246"/>
            <a:ext cx="2719059" cy="1330941"/>
          </a:xfrm>
          <a:prstGeom prst="rect">
            <a:avLst/>
          </a:prstGeom>
          <a:noFill/>
          <a:ln w="25400">
            <a:solidFill>
              <a:srgbClr val="5A5A59"/>
            </a:solidFill>
            <a:prstDash val="sysDash"/>
          </a:ln>
        </p:spPr>
        <p:txBody>
          <a:bodyPr vert="horz" wrap="square" lIns="80682" tIns="40341" rIns="80682" bIns="40341" rtlCol="0" anchor="ctr">
            <a:noAutofit/>
          </a:bodyPr>
          <a:lstStyle/>
          <a:p>
            <a:pPr marL="180000">
              <a:spcBef>
                <a:spcPts val="1200"/>
              </a:spcBef>
            </a:pPr>
            <a:r>
              <a:rPr lang="fr-FR" sz="1600" b="1" dirty="0"/>
              <a:t>Accompagnement individuel </a:t>
            </a:r>
            <a:r>
              <a:rPr lang="fr-FR" sz="1600" dirty="0"/>
              <a:t>tout au long du processus</a:t>
            </a:r>
          </a:p>
        </p:txBody>
      </p:sp>
      <p:sp>
        <p:nvSpPr>
          <p:cNvPr id="8" name="Rectangle 7"/>
          <p:cNvSpPr/>
          <p:nvPr/>
        </p:nvSpPr>
        <p:spPr>
          <a:xfrm>
            <a:off x="4559718" y="3872246"/>
            <a:ext cx="2719311" cy="1330941"/>
          </a:xfrm>
          <a:prstGeom prst="rect">
            <a:avLst/>
          </a:prstGeom>
          <a:noFill/>
          <a:ln w="25400">
            <a:solidFill>
              <a:srgbClr val="333333"/>
            </a:solidFill>
            <a:prstDash val="sysDash"/>
          </a:ln>
        </p:spPr>
        <p:txBody>
          <a:bodyPr vert="horz" wrap="square" lIns="80682" tIns="40341" rIns="80682" bIns="40341" rtlCol="0" anchor="ctr">
            <a:noAutofit/>
          </a:bodyPr>
          <a:lstStyle/>
          <a:p>
            <a:pPr marL="180000">
              <a:spcBef>
                <a:spcPts val="600"/>
              </a:spcBef>
            </a:pPr>
            <a:r>
              <a:rPr lang="fr-FR" sz="1600" b="1" dirty="0"/>
              <a:t>Acquisition de nouvelles compétences professionnelles </a:t>
            </a:r>
          </a:p>
        </p:txBody>
      </p:sp>
      <p:sp>
        <p:nvSpPr>
          <p:cNvPr id="9" name="Rectangle 8"/>
          <p:cNvSpPr/>
          <p:nvPr/>
        </p:nvSpPr>
        <p:spPr>
          <a:xfrm>
            <a:off x="7470242" y="3872246"/>
            <a:ext cx="2719059" cy="1330941"/>
          </a:xfrm>
          <a:prstGeom prst="rect">
            <a:avLst/>
          </a:prstGeom>
          <a:noFill/>
          <a:ln w="25400">
            <a:solidFill>
              <a:srgbClr val="E40520"/>
            </a:solidFill>
            <a:prstDash val="sysDash"/>
          </a:ln>
        </p:spPr>
        <p:txBody>
          <a:bodyPr vert="horz" wrap="square" lIns="80682" tIns="40341" rIns="80682" bIns="40341" rtlCol="0" anchor="ctr">
            <a:noAutofit/>
          </a:bodyPr>
          <a:lstStyle/>
          <a:p>
            <a:pPr marL="158832">
              <a:spcBef>
                <a:spcPts val="529"/>
              </a:spcBef>
            </a:pPr>
            <a:r>
              <a:rPr lang="fr-FR" sz="1600" b="1" dirty="0"/>
              <a:t>Garantie de la qualité</a:t>
            </a:r>
            <a:r>
              <a:rPr lang="fr-FR" sz="1600" dirty="0"/>
              <a:t> de la formation (certification reconnue</a:t>
            </a:r>
            <a:r>
              <a:rPr lang="fr-FR" sz="1600" dirty="0" smtClean="0"/>
              <a:t>)</a:t>
            </a:r>
            <a:endParaRPr lang="fr-FR" sz="1600" dirty="0"/>
          </a:p>
        </p:txBody>
      </p:sp>
      <p:sp>
        <p:nvSpPr>
          <p:cNvPr id="10"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latin typeface="+mn-lt"/>
              </a:rPr>
              <a:t>Les </a:t>
            </a:r>
            <a:r>
              <a:rPr lang="en-GB" dirty="0" err="1" smtClean="0">
                <a:solidFill>
                  <a:srgbClr val="FF0000"/>
                </a:solidFill>
                <a:latin typeface="+mn-lt"/>
              </a:rPr>
              <a:t>avantages</a:t>
            </a:r>
            <a:r>
              <a:rPr lang="en-GB" dirty="0" smtClean="0">
                <a:latin typeface="+mn-lt"/>
              </a:rPr>
              <a:t> pour les </a:t>
            </a:r>
            <a:r>
              <a:rPr lang="en-GB" dirty="0" err="1" smtClean="0">
                <a:latin typeface="+mn-lt"/>
              </a:rPr>
              <a:t>salariés</a:t>
            </a:r>
            <a:endParaRPr lang="en-GB" dirty="0">
              <a:latin typeface="+mn-lt"/>
            </a:endParaRPr>
          </a:p>
        </p:txBody>
      </p:sp>
      <p:sp>
        <p:nvSpPr>
          <p:cNvPr id="2" name="Slide Number Placeholder 1"/>
          <p:cNvSpPr>
            <a:spLocks noGrp="1"/>
          </p:cNvSpPr>
          <p:nvPr>
            <p:ph type="sldNum" sz="quarter" idx="4"/>
          </p:nvPr>
        </p:nvSpPr>
        <p:spPr/>
        <p:txBody>
          <a:bodyPr/>
          <a:lstStyle/>
          <a:p>
            <a:fld id="{9EBD5762-3BDC-484D-9503-7EA6D5A9A8CE}" type="slidenum">
              <a:rPr lang="en-GB" smtClean="0"/>
              <a:pPr/>
              <a:t>6</a:t>
            </a:fld>
            <a:endParaRPr lang="en-GB" dirty="0"/>
          </a:p>
        </p:txBody>
      </p:sp>
    </p:spTree>
    <p:extLst>
      <p:ext uri="{BB962C8B-B14F-4D97-AF65-F5344CB8AC3E}">
        <p14:creationId xmlns:p14="http://schemas.microsoft.com/office/powerpoint/2010/main" val="2909573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70455" y="1621499"/>
            <a:ext cx="2958527" cy="1331259"/>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horz" wrap="square" lIns="80682" tIns="40341" rIns="80682" bIns="40341" rtlCol="0" anchor="ctr">
            <a:noAutofit/>
          </a:bodyPr>
          <a:lstStyle/>
          <a:p>
            <a:pPr marL="158832">
              <a:spcBef>
                <a:spcPts val="529"/>
              </a:spcBef>
            </a:pPr>
            <a:r>
              <a:rPr lang="fr-FR" sz="1600" b="1" dirty="0">
                <a:solidFill>
                  <a:schemeClr val="tx1"/>
                </a:solidFill>
              </a:rPr>
              <a:t>Approche préventive </a:t>
            </a:r>
            <a:r>
              <a:rPr lang="fr-FR" sz="1600" dirty="0">
                <a:solidFill>
                  <a:schemeClr val="tx1"/>
                </a:solidFill>
              </a:rPr>
              <a:t>de l’impact de l’introduction de nouvelles technologies sur l’organisation du travail</a:t>
            </a:r>
          </a:p>
        </p:txBody>
      </p:sp>
      <p:sp>
        <p:nvSpPr>
          <p:cNvPr id="6" name="Rectangle 5"/>
          <p:cNvSpPr/>
          <p:nvPr/>
        </p:nvSpPr>
        <p:spPr>
          <a:xfrm>
            <a:off x="4398716" y="1600200"/>
            <a:ext cx="2952038" cy="1352558"/>
          </a:xfrm>
          <a:prstGeom prst="rect">
            <a:avLst/>
          </a:prstGeom>
          <a:noFill/>
          <a:ln>
            <a:solidFill>
              <a:srgbClr val="86704D"/>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vert="horz" wrap="square" lIns="80682" tIns="40341" rIns="80682" bIns="40341" rtlCol="0" anchor="ctr">
            <a:noAutofit/>
          </a:bodyPr>
          <a:lstStyle/>
          <a:p>
            <a:pPr marL="158832">
              <a:spcBef>
                <a:spcPts val="529"/>
              </a:spcBef>
            </a:pPr>
            <a:r>
              <a:rPr lang="fr-FR" sz="1600" b="1" dirty="0" smtClean="0">
                <a:solidFill>
                  <a:schemeClr val="tx1"/>
                </a:solidFill>
              </a:rPr>
              <a:t>Engagement/</a:t>
            </a:r>
            <a:r>
              <a:rPr lang="fr-FR" sz="1600" dirty="0" smtClean="0">
                <a:solidFill>
                  <a:schemeClr val="tx1"/>
                </a:solidFill>
              </a:rPr>
              <a:t>implication </a:t>
            </a:r>
            <a:r>
              <a:rPr lang="fr-FR" sz="1600" dirty="0">
                <a:solidFill>
                  <a:schemeClr val="tx1"/>
                </a:solidFill>
              </a:rPr>
              <a:t>des salariés dans le processus de transformation</a:t>
            </a:r>
          </a:p>
          <a:p>
            <a:pPr marL="158832">
              <a:spcBef>
                <a:spcPts val="529"/>
              </a:spcBef>
            </a:pPr>
            <a:endParaRPr lang="de-DE" sz="1600" dirty="0">
              <a:solidFill>
                <a:schemeClr val="tx1"/>
              </a:solidFill>
            </a:endParaRPr>
          </a:p>
        </p:txBody>
      </p:sp>
      <p:sp>
        <p:nvSpPr>
          <p:cNvPr id="7" name="Rectangle 6"/>
          <p:cNvSpPr/>
          <p:nvPr/>
        </p:nvSpPr>
        <p:spPr>
          <a:xfrm>
            <a:off x="4392226" y="4570708"/>
            <a:ext cx="2958527" cy="1313552"/>
          </a:xfrm>
          <a:prstGeom prst="rect">
            <a:avLst/>
          </a:prstGeom>
          <a:noFill/>
          <a:ln w="25400">
            <a:solidFill>
              <a:srgbClr val="86704D"/>
            </a:solidFill>
            <a:prstDash val="sysDash"/>
          </a:ln>
        </p:spPr>
        <p:txBody>
          <a:bodyPr vert="horz" wrap="square" lIns="80682" tIns="40341" rIns="80682" bIns="40341" rtlCol="0" anchor="ctr">
            <a:noAutofit/>
          </a:bodyPr>
          <a:lstStyle/>
          <a:p>
            <a:pPr marL="180000">
              <a:spcBef>
                <a:spcPts val="600"/>
              </a:spcBef>
            </a:pPr>
            <a:r>
              <a:rPr lang="fr-FR" sz="1600" b="1" dirty="0" smtClean="0"/>
              <a:t>Meilleures </a:t>
            </a:r>
            <a:r>
              <a:rPr lang="fr-FR" sz="1600" b="1" dirty="0"/>
              <a:t>connaissances </a:t>
            </a:r>
            <a:r>
              <a:rPr lang="fr-FR" sz="1600" dirty="0"/>
              <a:t>des compétences, motivation et intérêts des salariés</a:t>
            </a:r>
          </a:p>
        </p:txBody>
      </p:sp>
      <p:sp>
        <p:nvSpPr>
          <p:cNvPr id="8" name="Rectangle 7"/>
          <p:cNvSpPr/>
          <p:nvPr/>
        </p:nvSpPr>
        <p:spPr>
          <a:xfrm>
            <a:off x="2143562" y="3116951"/>
            <a:ext cx="3522886" cy="1313552"/>
          </a:xfrm>
          <a:prstGeom prst="rect">
            <a:avLst/>
          </a:prstGeom>
          <a:noFill/>
          <a:ln w="25400">
            <a:solidFill>
              <a:srgbClr val="FF0000"/>
            </a:solidFill>
            <a:prstDash val="sysDash"/>
          </a:ln>
        </p:spPr>
        <p:txBody>
          <a:bodyPr vert="horz" wrap="square" lIns="80682" tIns="40341" rIns="80682" bIns="40341" rtlCol="0" anchor="ctr">
            <a:noAutofit/>
          </a:bodyPr>
          <a:lstStyle/>
          <a:p>
            <a:pPr marL="158832">
              <a:spcBef>
                <a:spcPts val="529"/>
              </a:spcBef>
            </a:pPr>
            <a:r>
              <a:rPr lang="fr-FR" sz="1600" dirty="0" smtClean="0"/>
              <a:t>Accès à du </a:t>
            </a:r>
            <a:r>
              <a:rPr lang="fr-FR" sz="1600" b="1" dirty="0" smtClean="0"/>
              <a:t>personnel qualifié </a:t>
            </a:r>
            <a:r>
              <a:rPr lang="fr-FR" sz="1600" dirty="0" smtClean="0"/>
              <a:t>aux </a:t>
            </a:r>
            <a:r>
              <a:rPr lang="fr-FR" sz="1600" dirty="0"/>
              <a:t>nouveaux </a:t>
            </a:r>
            <a:r>
              <a:rPr lang="fr-FR" sz="1600" dirty="0" smtClean="0"/>
              <a:t>métiers </a:t>
            </a:r>
            <a:r>
              <a:rPr lang="fr-FR" sz="1600" dirty="0"/>
              <a:t>(fraîchement formé à de nouvelles compétences)</a:t>
            </a:r>
            <a:r>
              <a:rPr lang="de-DE" sz="1600" dirty="0" smtClean="0"/>
              <a:t> </a:t>
            </a:r>
            <a:endParaRPr lang="de-DE" sz="1600" dirty="0"/>
          </a:p>
        </p:txBody>
      </p:sp>
      <p:sp>
        <p:nvSpPr>
          <p:cNvPr id="9" name="Rectangle 8"/>
          <p:cNvSpPr/>
          <p:nvPr/>
        </p:nvSpPr>
        <p:spPr>
          <a:xfrm>
            <a:off x="1270455" y="4563523"/>
            <a:ext cx="2958527" cy="1313552"/>
          </a:xfrm>
          <a:prstGeom prst="rect">
            <a:avLst/>
          </a:prstGeom>
          <a:noFill/>
          <a:ln w="25400">
            <a:solidFill>
              <a:srgbClr val="5A5A59"/>
            </a:solidFill>
            <a:prstDash val="sysDash"/>
          </a:ln>
        </p:spPr>
        <p:txBody>
          <a:bodyPr vert="horz" wrap="square" lIns="80682" tIns="40341" rIns="80682" bIns="40341" rtlCol="0" anchor="ctr">
            <a:noAutofit/>
          </a:bodyPr>
          <a:lstStyle/>
          <a:p>
            <a:pPr marL="158832">
              <a:spcBef>
                <a:spcPts val="529"/>
              </a:spcBef>
            </a:pPr>
            <a:r>
              <a:rPr lang="fr-FR" sz="1600" b="1" dirty="0" smtClean="0"/>
              <a:t>Assistance </a:t>
            </a:r>
            <a:r>
              <a:rPr lang="fr-FR" sz="1600" b="1" dirty="0"/>
              <a:t>méthodologique et technique</a:t>
            </a:r>
            <a:r>
              <a:rPr lang="fr-FR" sz="1600" dirty="0"/>
              <a:t> des entreprises par des experts tout au long du processus </a:t>
            </a:r>
            <a:r>
              <a:rPr lang="fr-FR" sz="1600" b="1" dirty="0"/>
              <a:t> </a:t>
            </a:r>
            <a:endParaRPr lang="fr-FR" sz="1600" dirty="0"/>
          </a:p>
        </p:txBody>
      </p:sp>
      <p:sp>
        <p:nvSpPr>
          <p:cNvPr id="11" name="Rectangle 10"/>
          <p:cNvSpPr/>
          <p:nvPr/>
        </p:nvSpPr>
        <p:spPr>
          <a:xfrm>
            <a:off x="5933698" y="3116951"/>
            <a:ext cx="3521891" cy="1313552"/>
          </a:xfrm>
          <a:prstGeom prst="rect">
            <a:avLst/>
          </a:prstGeom>
          <a:noFill/>
          <a:ln w="25400">
            <a:solidFill>
              <a:srgbClr val="333333"/>
            </a:solidFill>
            <a:prstDash val="sysDash"/>
          </a:ln>
        </p:spPr>
        <p:txBody>
          <a:bodyPr vert="horz" wrap="square" lIns="80682" tIns="40341" rIns="80682" bIns="40341" rtlCol="0" anchor="ctr">
            <a:noAutofit/>
          </a:bodyPr>
          <a:lstStyle/>
          <a:p>
            <a:pPr marL="158832">
              <a:spcBef>
                <a:spcPts val="529"/>
              </a:spcBef>
            </a:pPr>
            <a:r>
              <a:rPr lang="fr-FR" sz="1600" b="1" dirty="0" smtClean="0"/>
              <a:t>Image </a:t>
            </a:r>
            <a:r>
              <a:rPr lang="fr-FR" sz="1600" b="1" dirty="0"/>
              <a:t>positive </a:t>
            </a:r>
            <a:r>
              <a:rPr lang="fr-FR" sz="1600" dirty="0"/>
              <a:t>à l’extérieur (innovation sociale) et à l’intérieur (impact positif sur l’ambiance de travail</a:t>
            </a:r>
            <a:r>
              <a:rPr lang="fr-FR" sz="1600" dirty="0" smtClean="0"/>
              <a:t>)</a:t>
            </a:r>
            <a:endParaRPr lang="fr-FR" sz="1600" dirty="0"/>
          </a:p>
        </p:txBody>
      </p:sp>
      <p:sp>
        <p:nvSpPr>
          <p:cNvPr id="12" name="Rectangle 11"/>
          <p:cNvSpPr/>
          <p:nvPr/>
        </p:nvSpPr>
        <p:spPr>
          <a:xfrm>
            <a:off x="7552821" y="4563523"/>
            <a:ext cx="2958527" cy="1313552"/>
          </a:xfrm>
          <a:prstGeom prst="rect">
            <a:avLst/>
          </a:prstGeom>
          <a:noFill/>
          <a:ln w="25400">
            <a:solidFill>
              <a:srgbClr val="FF0000"/>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vert="horz" wrap="square" lIns="80682" tIns="40341" rIns="80682" bIns="40341" rtlCol="0" anchor="ctr">
            <a:noAutofit/>
          </a:bodyPr>
          <a:lstStyle/>
          <a:p>
            <a:pPr marL="180000">
              <a:spcBef>
                <a:spcPts val="600"/>
              </a:spcBef>
            </a:pPr>
            <a:r>
              <a:rPr lang="fr-FR" sz="1600" b="1" dirty="0">
                <a:solidFill>
                  <a:schemeClr val="tx1"/>
                </a:solidFill>
              </a:rPr>
              <a:t>Maintien  du savoir-faire et de l’expérience </a:t>
            </a:r>
            <a:r>
              <a:rPr lang="fr-FR" sz="1600" dirty="0">
                <a:solidFill>
                  <a:schemeClr val="tx1"/>
                </a:solidFill>
              </a:rPr>
              <a:t>au sein de l’entreprise</a:t>
            </a:r>
          </a:p>
        </p:txBody>
      </p:sp>
      <p:sp>
        <p:nvSpPr>
          <p:cNvPr id="13"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latin typeface="+mn-lt"/>
              </a:rPr>
              <a:t>Les </a:t>
            </a:r>
            <a:r>
              <a:rPr lang="en-GB" dirty="0" err="1" smtClean="0">
                <a:solidFill>
                  <a:srgbClr val="FF0000"/>
                </a:solidFill>
                <a:latin typeface="+mn-lt"/>
              </a:rPr>
              <a:t>avantages</a:t>
            </a:r>
            <a:r>
              <a:rPr lang="en-GB" dirty="0" smtClean="0">
                <a:latin typeface="+mn-lt"/>
              </a:rPr>
              <a:t> pour les </a:t>
            </a:r>
            <a:r>
              <a:rPr lang="en-GB" dirty="0" err="1" smtClean="0">
                <a:latin typeface="+mn-lt"/>
              </a:rPr>
              <a:t>entreprises</a:t>
            </a:r>
            <a:endParaRPr lang="en-GB" dirty="0">
              <a:latin typeface="+mn-lt"/>
            </a:endParaRPr>
          </a:p>
        </p:txBody>
      </p:sp>
      <p:sp>
        <p:nvSpPr>
          <p:cNvPr id="2" name="Slide Number Placeholder 1"/>
          <p:cNvSpPr>
            <a:spLocks noGrp="1"/>
          </p:cNvSpPr>
          <p:nvPr>
            <p:ph type="sldNum" sz="quarter" idx="4"/>
          </p:nvPr>
        </p:nvSpPr>
        <p:spPr/>
        <p:txBody>
          <a:bodyPr/>
          <a:lstStyle/>
          <a:p>
            <a:fld id="{9EBD5762-3BDC-484D-9503-7EA6D5A9A8CE}" type="slidenum">
              <a:rPr lang="en-GB" smtClean="0"/>
              <a:pPr/>
              <a:t>7</a:t>
            </a:fld>
            <a:endParaRPr lang="en-GB" dirty="0"/>
          </a:p>
        </p:txBody>
      </p:sp>
      <p:sp>
        <p:nvSpPr>
          <p:cNvPr id="14" name="Rectangle 13"/>
          <p:cNvSpPr/>
          <p:nvPr/>
        </p:nvSpPr>
        <p:spPr>
          <a:xfrm>
            <a:off x="7516379" y="1587030"/>
            <a:ext cx="2994969" cy="1365727"/>
          </a:xfrm>
          <a:prstGeom prst="rect">
            <a:avLst/>
          </a:prstGeom>
          <a:noFill/>
          <a:ln w="25400">
            <a:solidFill>
              <a:srgbClr val="333333"/>
            </a:solidFill>
            <a:prstDash val="sysDash"/>
          </a:ln>
        </p:spPr>
        <p:txBody>
          <a:bodyPr vert="horz" wrap="square" lIns="80682" tIns="40341" rIns="80682" bIns="40341" rtlCol="0" anchor="ctr">
            <a:noAutofit/>
          </a:bodyPr>
          <a:lstStyle/>
          <a:p>
            <a:pPr marL="158832">
              <a:spcBef>
                <a:spcPts val="529"/>
              </a:spcBef>
            </a:pPr>
            <a:r>
              <a:rPr lang="fr-FR" sz="1600" b="1" dirty="0" smtClean="0"/>
              <a:t>Productivité et innovation</a:t>
            </a:r>
            <a:endParaRPr lang="fr-FR" sz="1600" dirty="0"/>
          </a:p>
        </p:txBody>
      </p:sp>
    </p:spTree>
    <p:extLst>
      <p:ext uri="{BB962C8B-B14F-4D97-AF65-F5344CB8AC3E}">
        <p14:creationId xmlns:p14="http://schemas.microsoft.com/office/powerpoint/2010/main" val="558071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6312024" y="1541978"/>
            <a:ext cx="5022056" cy="30008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fr-FR" altLang="en-US" b="1" i="0" u="none" strike="noStrike" cap="none" normalizeH="0" baseline="0" dirty="0" smtClean="0">
                <a:ln>
                  <a:noFill/>
                </a:ln>
                <a:solidFill>
                  <a:srgbClr val="FF0000"/>
                </a:solidFill>
                <a:effectLst/>
              </a:rPr>
              <a:t>Questions clés à adresser:</a:t>
            </a:r>
          </a:p>
          <a:p>
            <a:pPr marR="0" lvl="0" algn="l" defTabSz="914400" rtl="0" eaLnBrk="0" fontAlgn="base" latinLnBrk="0" hangingPunct="0">
              <a:lnSpc>
                <a:spcPct val="100000"/>
              </a:lnSpc>
              <a:spcBef>
                <a:spcPct val="0"/>
              </a:spcBef>
              <a:spcAft>
                <a:spcPct val="0"/>
              </a:spcAft>
              <a:buClrTx/>
              <a:buSzTx/>
              <a:tabLst/>
            </a:pPr>
            <a:endParaRPr kumimoji="0" lang="fr-FR" altLang="en-US" b="1" i="0" u="none" strike="noStrike" cap="none" normalizeH="0" baseline="0" dirty="0" smtClean="0">
              <a:ln>
                <a:noFill/>
              </a:ln>
              <a:solidFill>
                <a:srgbClr val="FF0000"/>
              </a:solidFill>
              <a:effectLst/>
            </a:endParaRPr>
          </a:p>
          <a:p>
            <a:pPr marL="547200" lvl="0" indent="-342900" eaLnBrk="0" fontAlgn="base" hangingPunct="0">
              <a:spcBef>
                <a:spcPct val="0"/>
              </a:spcBef>
              <a:spcAft>
                <a:spcPts val="900"/>
              </a:spcAft>
              <a:buFont typeface="Arial" panose="020B0604020202020204" pitchFamily="34" charset="0"/>
              <a:buChar char="•"/>
            </a:pPr>
            <a:r>
              <a:rPr lang="fr-FR" sz="1600" dirty="0" smtClean="0"/>
              <a:t>De </a:t>
            </a:r>
            <a:r>
              <a:rPr lang="fr-FR" sz="1600" dirty="0"/>
              <a:t>quel type de «transformation technologique/digitale» s’agit-il ? En quoi cette transformation est-elle beaucoup plus radicale </a:t>
            </a:r>
            <a:r>
              <a:rPr lang="fr-FR" sz="1600" dirty="0" smtClean="0"/>
              <a:t>?</a:t>
            </a:r>
          </a:p>
          <a:p>
            <a:pPr marL="547200" lvl="0" indent="-342900" eaLnBrk="0" fontAlgn="base" hangingPunct="0">
              <a:spcBef>
                <a:spcPct val="0"/>
              </a:spcBef>
              <a:spcAft>
                <a:spcPts val="900"/>
              </a:spcAft>
              <a:buFont typeface="Arial" panose="020B0604020202020204" pitchFamily="34" charset="0"/>
              <a:buChar char="•"/>
            </a:pPr>
            <a:r>
              <a:rPr lang="fr-FR" sz="1600" dirty="0"/>
              <a:t>Quel sera l’impact de cette transformation technologique/digitale sur l'activité de votre entreprise au Luxembourg dans les 6 </a:t>
            </a:r>
            <a:r>
              <a:rPr lang="fr-FR" sz="1600" dirty="0" smtClean="0"/>
              <a:t>à </a:t>
            </a:r>
            <a:r>
              <a:rPr lang="fr-FR" sz="1600" dirty="0"/>
              <a:t>18 mois à venir ? </a:t>
            </a:r>
            <a:endParaRPr lang="fr-FR" sz="1600" dirty="0" smtClean="0"/>
          </a:p>
          <a:p>
            <a:pPr marL="547200" lvl="0" indent="-342900" eaLnBrk="0" fontAlgn="base" hangingPunct="0">
              <a:spcBef>
                <a:spcPct val="0"/>
              </a:spcBef>
              <a:spcAft>
                <a:spcPts val="900"/>
              </a:spcAft>
              <a:buFont typeface="Arial" panose="020B0604020202020204" pitchFamily="34" charset="0"/>
              <a:buChar char="•"/>
            </a:pPr>
            <a:r>
              <a:rPr kumimoji="0" lang="fr-FR" altLang="en-US" sz="1600" b="0" i="0" u="none" strike="noStrike" cap="none" normalizeH="0" baseline="0" dirty="0" smtClean="0">
                <a:ln>
                  <a:noFill/>
                </a:ln>
                <a:solidFill>
                  <a:schemeClr val="tx1"/>
                </a:solidFill>
                <a:effectLst/>
              </a:rPr>
              <a:t>L’entreprise prévoit-elle la mobilité interne de ses salariés?</a:t>
            </a:r>
          </a:p>
        </p:txBody>
      </p:sp>
      <p:sp>
        <p:nvSpPr>
          <p:cNvPr id="9" name="Rectangle 1"/>
          <p:cNvSpPr>
            <a:spLocks noChangeArrowheads="1"/>
          </p:cNvSpPr>
          <p:nvPr/>
        </p:nvSpPr>
        <p:spPr bwMode="auto">
          <a:xfrm>
            <a:off x="767408" y="1541978"/>
            <a:ext cx="5022056" cy="40472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fr-FR" altLang="en-US" b="1" i="0" u="none" strike="noStrike" cap="none" normalizeH="0" baseline="0" dirty="0" smtClean="0">
                <a:ln>
                  <a:noFill/>
                </a:ln>
                <a:solidFill>
                  <a:srgbClr val="FF0000"/>
                </a:solidFill>
                <a:effectLst/>
              </a:rPr>
              <a:t>Critères d’éligibilité:</a:t>
            </a:r>
          </a:p>
          <a:p>
            <a:pPr marL="622800" marR="0" lvl="0" algn="l" defTabSz="914400" rtl="0" eaLnBrk="0" fontAlgn="base" latinLnBrk="0" hangingPunct="0">
              <a:lnSpc>
                <a:spcPct val="100000"/>
              </a:lnSpc>
              <a:spcBef>
                <a:spcPct val="0"/>
              </a:spcBef>
              <a:spcAft>
                <a:spcPts val="600"/>
              </a:spcAft>
              <a:buClrTx/>
              <a:buSzTx/>
              <a:tabLst/>
            </a:pPr>
            <a:endParaRPr kumimoji="0" lang="fr-FR" altLang="en-US" b="1" i="0" u="none" strike="noStrike" cap="none" normalizeH="0" baseline="0" dirty="0" smtClean="0">
              <a:ln>
                <a:noFill/>
              </a:ln>
              <a:solidFill>
                <a:srgbClr val="FF0000"/>
              </a:solidFill>
              <a:effectLst/>
            </a:endParaRPr>
          </a:p>
          <a:p>
            <a:pPr marL="6228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fr-FR" altLang="en-US" sz="1600" b="0" i="0" u="none" strike="noStrike" cap="none" normalizeH="0" baseline="0" dirty="0" smtClean="0">
                <a:ln>
                  <a:noFill/>
                </a:ln>
                <a:solidFill>
                  <a:srgbClr val="212121"/>
                </a:solidFill>
                <a:effectLst/>
              </a:rPr>
              <a:t>Introduction d'un changement technologique important </a:t>
            </a:r>
          </a:p>
          <a:p>
            <a:pPr marL="6228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fr-FR" altLang="en-US" sz="1600" b="0" i="0" u="none" strike="noStrike" cap="none" normalizeH="0" baseline="0" dirty="0" smtClean="0">
                <a:ln>
                  <a:noFill/>
                </a:ln>
                <a:solidFill>
                  <a:srgbClr val="212121"/>
                </a:solidFill>
                <a:effectLst/>
              </a:rPr>
              <a:t>L'entreprise anticipe le changement </a:t>
            </a:r>
          </a:p>
          <a:p>
            <a:pPr marL="6228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fr-FR" altLang="en-US" sz="1600" b="0" i="0" u="none" strike="noStrike" cap="none" normalizeH="0" baseline="0" dirty="0" smtClean="0">
                <a:ln>
                  <a:noFill/>
                </a:ln>
                <a:solidFill>
                  <a:srgbClr val="212121"/>
                </a:solidFill>
                <a:effectLst/>
              </a:rPr>
              <a:t>La délégation du personnel a été consultée </a:t>
            </a:r>
            <a:r>
              <a:rPr kumimoji="0" lang="fr-FR" altLang="en-US" sz="1600" b="0" i="0" u="none" strike="noStrike" cap="none" normalizeH="0" baseline="0" dirty="0" smtClean="0">
                <a:ln>
                  <a:noFill/>
                </a:ln>
                <a:solidFill>
                  <a:schemeClr val="tx2"/>
                </a:solidFill>
                <a:effectLst/>
              </a:rPr>
              <a:t>et là où son accord est requis</a:t>
            </a:r>
            <a:r>
              <a:rPr kumimoji="0" lang="fr-FR" altLang="en-US" sz="1600" b="0" i="0" u="none" strike="noStrike" cap="none" normalizeH="0" dirty="0" smtClean="0">
                <a:ln>
                  <a:noFill/>
                </a:ln>
                <a:solidFill>
                  <a:schemeClr val="tx2"/>
                </a:solidFill>
                <a:effectLst/>
              </a:rPr>
              <a:t> a donné son approbation </a:t>
            </a:r>
            <a:endParaRPr kumimoji="0" lang="fr-FR" altLang="en-US" sz="1600" b="0" i="0" u="none" strike="noStrike" cap="none" normalizeH="0" baseline="0" dirty="0" smtClean="0">
              <a:ln>
                <a:noFill/>
              </a:ln>
              <a:solidFill>
                <a:schemeClr val="tx2"/>
              </a:solidFill>
              <a:effectLst/>
            </a:endParaRPr>
          </a:p>
          <a:p>
            <a:pPr marL="622800" marR="0" lvl="0" indent="-2844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fr-FR" altLang="en-US" sz="1600" b="0" i="0" u="none" strike="noStrike" cap="none" normalizeH="0" baseline="0" dirty="0" smtClean="0">
                <a:ln>
                  <a:noFill/>
                </a:ln>
                <a:solidFill>
                  <a:srgbClr val="212121"/>
                </a:solidFill>
                <a:effectLst/>
              </a:rPr>
              <a:t>Présence de l'entreprise et investissement au Luxembourg - engagement à long terme de l'entreprise</a:t>
            </a:r>
          </a:p>
          <a:p>
            <a:pPr marL="6228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fr-FR" altLang="en-US" sz="1600" b="0" i="0" u="none" strike="noStrike" cap="none" normalizeH="0" baseline="0" dirty="0" smtClean="0">
                <a:ln>
                  <a:noFill/>
                </a:ln>
                <a:solidFill>
                  <a:srgbClr val="212121"/>
                </a:solidFill>
                <a:effectLst/>
              </a:rPr>
              <a:t>Qualité de la</a:t>
            </a:r>
            <a:r>
              <a:rPr kumimoji="0" lang="fr-FR" altLang="en-US" sz="1600" b="0" i="0" u="none" strike="noStrike" cap="none" normalizeH="0" dirty="0" smtClean="0">
                <a:ln>
                  <a:noFill/>
                </a:ln>
                <a:solidFill>
                  <a:srgbClr val="212121"/>
                </a:solidFill>
                <a:effectLst/>
              </a:rPr>
              <a:t> candidature</a:t>
            </a:r>
          </a:p>
          <a:p>
            <a:pPr marL="6228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fr-FR" altLang="en-US" sz="1600" b="0" i="0" u="none" strike="noStrike" cap="none" normalizeH="0" baseline="0" dirty="0" smtClean="0">
                <a:ln>
                  <a:noFill/>
                </a:ln>
                <a:solidFill>
                  <a:srgbClr val="212121"/>
                </a:solidFill>
                <a:effectLst/>
              </a:rPr>
              <a:t>Proposition de mobilité interne </a:t>
            </a:r>
          </a:p>
          <a:p>
            <a:pPr marL="622800" marR="0" lvl="0" indent="-342900" algn="l" defTabSz="914400" rtl="0" eaLnBrk="0" fontAlgn="base" latinLnBrk="0" hangingPunct="0">
              <a:lnSpc>
                <a:spcPct val="100000"/>
              </a:lnSpc>
              <a:spcBef>
                <a:spcPct val="0"/>
              </a:spcBef>
              <a:spcAft>
                <a:spcPts val="600"/>
              </a:spcAft>
              <a:buClrTx/>
              <a:buSzTx/>
              <a:buFont typeface="Arial" panose="020B0604020202020204" pitchFamily="34" charset="0"/>
              <a:buChar char="•"/>
              <a:tabLst/>
            </a:pPr>
            <a:r>
              <a:rPr kumimoji="0" lang="fr-FR" altLang="en-US" sz="1600" b="0" i="0" u="none" strike="noStrike" cap="none" normalizeH="0" baseline="0" dirty="0" smtClean="0">
                <a:ln>
                  <a:noFill/>
                </a:ln>
                <a:solidFill>
                  <a:srgbClr val="212121"/>
                </a:solidFill>
                <a:effectLst/>
              </a:rPr>
              <a:t>Impact</a:t>
            </a:r>
            <a:r>
              <a:rPr kumimoji="0" lang="fr-FR" altLang="en-US" sz="1600" b="0" i="0" u="none" strike="noStrike" cap="none" normalizeH="0" baseline="0" dirty="0" smtClean="0">
                <a:ln>
                  <a:noFill/>
                </a:ln>
                <a:solidFill>
                  <a:schemeClr val="tx1"/>
                </a:solidFill>
                <a:effectLst/>
              </a:rPr>
              <a:t> </a:t>
            </a:r>
          </a:p>
        </p:txBody>
      </p:sp>
      <p:sp>
        <p:nvSpPr>
          <p:cNvPr id="10"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err="1" smtClean="0">
                <a:latin typeface="Arial Narrow" panose="020B0606020202030204" pitchFamily="34" charset="0"/>
              </a:rPr>
              <a:t>Critères</a:t>
            </a:r>
            <a:r>
              <a:rPr lang="en-GB" dirty="0" smtClean="0">
                <a:latin typeface="Arial Narrow" panose="020B0606020202030204" pitchFamily="34" charset="0"/>
              </a:rPr>
              <a:t> </a:t>
            </a:r>
            <a:r>
              <a:rPr lang="en-GB" dirty="0" err="1" smtClean="0">
                <a:latin typeface="Arial Narrow" panose="020B0606020202030204" pitchFamily="34" charset="0"/>
              </a:rPr>
              <a:t>d’éligibilité</a:t>
            </a:r>
            <a:endParaRPr lang="en-GB" dirty="0">
              <a:latin typeface="Arial Narrow" panose="020B0606020202030204" pitchFamily="34" charset="0"/>
            </a:endParaRPr>
          </a:p>
        </p:txBody>
      </p:sp>
      <p:sp>
        <p:nvSpPr>
          <p:cNvPr id="11" name="Slide Number Placeholder 10"/>
          <p:cNvSpPr>
            <a:spLocks noGrp="1"/>
          </p:cNvSpPr>
          <p:nvPr>
            <p:ph type="sldNum" sz="quarter" idx="4"/>
          </p:nvPr>
        </p:nvSpPr>
        <p:spPr/>
        <p:txBody>
          <a:bodyPr/>
          <a:lstStyle/>
          <a:p>
            <a:fld id="{9EBD5762-3BDC-484D-9503-7EA6D5A9A8CE}" type="slidenum">
              <a:rPr lang="en-GB" smtClean="0"/>
              <a:pPr/>
              <a:t>8</a:t>
            </a:fld>
            <a:endParaRPr lang="en-GB" dirty="0"/>
          </a:p>
        </p:txBody>
      </p:sp>
      <p:cxnSp>
        <p:nvCxnSpPr>
          <p:cNvPr id="8" name="Straight Connector 7"/>
          <p:cNvCxnSpPr/>
          <p:nvPr/>
        </p:nvCxnSpPr>
        <p:spPr>
          <a:xfrm>
            <a:off x="6101032" y="1592796"/>
            <a:ext cx="0" cy="3672408"/>
          </a:xfrm>
          <a:prstGeom prst="line">
            <a:avLst/>
          </a:prstGeom>
          <a:ln w="9525">
            <a:solidFill>
              <a:srgbClr val="CCCCC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726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351952947"/>
              </p:ext>
            </p:extLst>
          </p:nvPr>
        </p:nvGraphicFramePr>
        <p:xfrm>
          <a:off x="715978" y="1600200"/>
          <a:ext cx="10764822" cy="4104298"/>
        </p:xfrm>
        <a:graphic>
          <a:graphicData uri="http://schemas.openxmlformats.org/drawingml/2006/table">
            <a:tbl>
              <a:tblPr firstRow="1" bandRow="1">
                <a:tableStyleId>{00A15C55-8517-42AA-B614-E9B94910E393}</a:tableStyleId>
              </a:tblPr>
              <a:tblGrid>
                <a:gridCol w="5940286">
                  <a:extLst>
                    <a:ext uri="{9D8B030D-6E8A-4147-A177-3AD203B41FA5}">
                      <a16:colId xmlns="" xmlns:a16="http://schemas.microsoft.com/office/drawing/2014/main" val="2702268922"/>
                    </a:ext>
                  </a:extLst>
                </a:gridCol>
                <a:gridCol w="4824536">
                  <a:extLst>
                    <a:ext uri="{9D8B030D-6E8A-4147-A177-3AD203B41FA5}">
                      <a16:colId xmlns="" xmlns:a16="http://schemas.microsoft.com/office/drawing/2014/main" val="862869953"/>
                    </a:ext>
                  </a:extLst>
                </a:gridCol>
              </a:tblGrid>
              <a:tr h="573746">
                <a:tc>
                  <a:txBody>
                    <a:bodyPr/>
                    <a:lstStyle/>
                    <a:p>
                      <a:endParaRPr lang="en-US" sz="3200" noProof="0" dirty="0">
                        <a:latin typeface="+mn-lt"/>
                      </a:endParaRPr>
                    </a:p>
                  </a:txBody>
                  <a:tcPr/>
                </a:tc>
                <a:tc>
                  <a:txBody>
                    <a:bodyPr/>
                    <a:lstStyle/>
                    <a:p>
                      <a:pPr algn="ctr"/>
                      <a:r>
                        <a:rPr lang="en-US" sz="1800" noProof="0" dirty="0" smtClean="0">
                          <a:latin typeface="+mn-lt"/>
                        </a:rPr>
                        <a:t>Assistance </a:t>
                      </a:r>
                      <a:r>
                        <a:rPr lang="en-US" sz="1800" noProof="0" dirty="0" err="1" smtClean="0">
                          <a:latin typeface="+mn-lt"/>
                        </a:rPr>
                        <a:t>reçue</a:t>
                      </a:r>
                      <a:r>
                        <a:rPr lang="en-US" sz="1800" noProof="0" dirty="0" smtClean="0">
                          <a:latin typeface="+mn-lt"/>
                        </a:rPr>
                        <a:t> par </a:t>
                      </a:r>
                      <a:r>
                        <a:rPr lang="en-US" sz="1800" noProof="0" dirty="0" err="1" smtClean="0">
                          <a:latin typeface="+mn-lt"/>
                        </a:rPr>
                        <a:t>l’entreprise</a:t>
                      </a:r>
                      <a:endParaRPr lang="en-US" sz="1800" noProof="0" dirty="0">
                        <a:latin typeface="+mn-lt"/>
                      </a:endParaRPr>
                    </a:p>
                  </a:txBody>
                  <a:tcPr anchor="ctr"/>
                </a:tc>
                <a:extLst>
                  <a:ext uri="{0D108BD9-81ED-4DB2-BD59-A6C34878D82A}">
                    <a16:rowId xmlns="" xmlns:a16="http://schemas.microsoft.com/office/drawing/2014/main" val="1086067405"/>
                  </a:ext>
                </a:extLst>
              </a:tr>
              <a:tr h="539905">
                <a:tc>
                  <a:txBody>
                    <a:bodyPr/>
                    <a:lstStyle/>
                    <a:p>
                      <a:r>
                        <a:rPr lang="fr-FR" sz="1600" b="1" dirty="0" smtClean="0">
                          <a:latin typeface="+mn-lt"/>
                        </a:rPr>
                        <a:t>Assistance technique pour la planification de la main-d'œuvre et l'évaluation des salariés</a:t>
                      </a:r>
                      <a:endParaRPr lang="en-US" sz="1600" b="1" noProof="0" dirty="0">
                        <a:latin typeface="+mn-lt"/>
                      </a:endParaRPr>
                    </a:p>
                  </a:txBody>
                  <a:tcPr anchor="ctr"/>
                </a:tc>
                <a:tc>
                  <a:txBody>
                    <a:bodyPr/>
                    <a:lstStyle/>
                    <a:p>
                      <a:r>
                        <a:rPr lang="en-US" sz="1600" b="0" noProof="0" dirty="0" smtClean="0">
                          <a:solidFill>
                            <a:schemeClr val="tx2"/>
                          </a:solidFill>
                          <a:latin typeface="+mn-lt"/>
                        </a:rPr>
                        <a:t>Maximum</a:t>
                      </a:r>
                      <a:r>
                        <a:rPr lang="en-US" sz="1600" b="1" baseline="0" noProof="0" dirty="0" smtClean="0">
                          <a:solidFill>
                            <a:schemeClr val="tx2"/>
                          </a:solidFill>
                          <a:latin typeface="+mn-lt"/>
                        </a:rPr>
                        <a:t> </a:t>
                      </a:r>
                      <a:r>
                        <a:rPr lang="en-US" sz="1600" b="1" noProof="0" dirty="0" smtClean="0">
                          <a:solidFill>
                            <a:srgbClr val="FF0000"/>
                          </a:solidFill>
                          <a:latin typeface="+mn-lt"/>
                        </a:rPr>
                        <a:t>12</a:t>
                      </a:r>
                      <a:r>
                        <a:rPr lang="en-US" sz="1600" noProof="0" dirty="0" smtClean="0">
                          <a:latin typeface="+mn-lt"/>
                        </a:rPr>
                        <a:t> </a:t>
                      </a:r>
                      <a:r>
                        <a:rPr lang="en-US" sz="1600" noProof="0" dirty="0" err="1" smtClean="0">
                          <a:latin typeface="+mn-lt"/>
                        </a:rPr>
                        <a:t>jours</a:t>
                      </a:r>
                      <a:r>
                        <a:rPr lang="en-US" sz="1600" noProof="0" dirty="0" smtClean="0">
                          <a:latin typeface="+mn-lt"/>
                        </a:rPr>
                        <a:t> par</a:t>
                      </a:r>
                      <a:r>
                        <a:rPr lang="en-US" sz="1600" baseline="0" noProof="0" dirty="0" smtClean="0">
                          <a:latin typeface="+mn-lt"/>
                        </a:rPr>
                        <a:t> </a:t>
                      </a:r>
                      <a:r>
                        <a:rPr lang="en-US" sz="1600" baseline="0" noProof="0" dirty="0" err="1" smtClean="0">
                          <a:latin typeface="+mn-lt"/>
                        </a:rPr>
                        <a:t>entreprise</a:t>
                      </a:r>
                      <a:endParaRPr lang="en-US" sz="1600" noProof="0" dirty="0">
                        <a:latin typeface="+mn-lt"/>
                      </a:endParaRPr>
                    </a:p>
                  </a:txBody>
                  <a:tcPr anchor="ctr"/>
                </a:tc>
                <a:extLst>
                  <a:ext uri="{0D108BD9-81ED-4DB2-BD59-A6C34878D82A}">
                    <a16:rowId xmlns="" xmlns:a16="http://schemas.microsoft.com/office/drawing/2014/main" val="2792475034"/>
                  </a:ext>
                </a:extLst>
              </a:tr>
              <a:tr h="539905">
                <a:tc>
                  <a:txBody>
                    <a:bodyPr/>
                    <a:lstStyle/>
                    <a:p>
                      <a:r>
                        <a:rPr lang="en-US" sz="1600" b="1" noProof="0" dirty="0" err="1" smtClean="0">
                          <a:latin typeface="+mn-lt"/>
                        </a:rPr>
                        <a:t>Accompagnement</a:t>
                      </a:r>
                      <a:r>
                        <a:rPr lang="en-US" sz="1600" b="1" noProof="0" dirty="0" smtClean="0">
                          <a:latin typeface="+mn-lt"/>
                        </a:rPr>
                        <a:t> </a:t>
                      </a:r>
                      <a:r>
                        <a:rPr lang="en-US" sz="1600" b="1" noProof="0" dirty="0" err="1" smtClean="0">
                          <a:latin typeface="+mn-lt"/>
                        </a:rPr>
                        <a:t>individuel</a:t>
                      </a:r>
                      <a:r>
                        <a:rPr lang="en-US" sz="1600" b="1" noProof="0" dirty="0" smtClean="0">
                          <a:latin typeface="+mn-lt"/>
                        </a:rPr>
                        <a:t> à</a:t>
                      </a:r>
                      <a:r>
                        <a:rPr lang="en-US" sz="1600" b="1" baseline="0" noProof="0" dirty="0" smtClean="0">
                          <a:latin typeface="+mn-lt"/>
                        </a:rPr>
                        <a:t> travers le </a:t>
                      </a:r>
                      <a:r>
                        <a:rPr lang="en-US" sz="1600" b="1" baseline="0" noProof="0" dirty="0" err="1" smtClean="0">
                          <a:latin typeface="+mn-lt"/>
                        </a:rPr>
                        <a:t>processus</a:t>
                      </a:r>
                      <a:endParaRPr lang="en-US" sz="1600" b="1" noProof="0" dirty="0">
                        <a:latin typeface="+mn-lt"/>
                      </a:endParaRPr>
                    </a:p>
                  </a:txBody>
                  <a:tcPr anchor="ctr"/>
                </a:tc>
                <a:tc>
                  <a:txBody>
                    <a:bodyPr/>
                    <a:lstStyle/>
                    <a:p>
                      <a:r>
                        <a:rPr lang="en-US" sz="1600" b="1" noProof="0" dirty="0" smtClean="0">
                          <a:solidFill>
                            <a:srgbClr val="FF0000"/>
                          </a:solidFill>
                          <a:latin typeface="+mn-lt"/>
                        </a:rPr>
                        <a:t>1</a:t>
                      </a:r>
                      <a:r>
                        <a:rPr lang="en-US" sz="1600" noProof="0" dirty="0" smtClean="0">
                          <a:latin typeface="+mn-lt"/>
                        </a:rPr>
                        <a:t> jour par </a:t>
                      </a:r>
                      <a:r>
                        <a:rPr lang="en-US" sz="1600" noProof="0" dirty="0" err="1" smtClean="0">
                          <a:latin typeface="+mn-lt"/>
                        </a:rPr>
                        <a:t>salarié</a:t>
                      </a:r>
                      <a:endParaRPr lang="en-US" sz="1600" noProof="0" dirty="0">
                        <a:latin typeface="+mn-lt"/>
                      </a:endParaRPr>
                    </a:p>
                  </a:txBody>
                  <a:tcPr anchor="ctr"/>
                </a:tc>
                <a:extLst>
                  <a:ext uri="{0D108BD9-81ED-4DB2-BD59-A6C34878D82A}">
                    <a16:rowId xmlns="" xmlns:a16="http://schemas.microsoft.com/office/drawing/2014/main" val="528543318"/>
                  </a:ext>
                </a:extLst>
              </a:tr>
              <a:tr h="469758">
                <a:tc rowSpan="3">
                  <a:txBody>
                    <a:bodyPr/>
                    <a:lstStyle/>
                    <a:p>
                      <a:r>
                        <a:rPr lang="en-US" sz="1600" b="1" noProof="0" dirty="0" err="1" smtClean="0">
                          <a:latin typeface="+mn-lt"/>
                        </a:rPr>
                        <a:t>Coûts</a:t>
                      </a:r>
                      <a:r>
                        <a:rPr lang="en-US" sz="1600" b="1" noProof="0" dirty="0" smtClean="0">
                          <a:latin typeface="+mn-lt"/>
                        </a:rPr>
                        <a:t> de formation par </a:t>
                      </a:r>
                      <a:r>
                        <a:rPr lang="en-US" sz="1600" b="1" noProof="0" dirty="0" err="1" smtClean="0">
                          <a:latin typeface="+mn-lt"/>
                        </a:rPr>
                        <a:t>salarié</a:t>
                      </a:r>
                      <a:r>
                        <a:rPr lang="en-US" sz="1600" b="1" baseline="0" noProof="0" dirty="0" smtClean="0">
                          <a:latin typeface="+mn-lt"/>
                        </a:rPr>
                        <a:t> (</a:t>
                      </a:r>
                      <a:r>
                        <a:rPr lang="en-US" sz="1600" b="1" baseline="0" noProof="0" dirty="0" err="1" smtClean="0">
                          <a:latin typeface="+mn-lt"/>
                        </a:rPr>
                        <a:t>remboursement</a:t>
                      </a:r>
                      <a:r>
                        <a:rPr lang="en-US" sz="1600" b="1" baseline="0" noProof="0" dirty="0" smtClean="0">
                          <a:latin typeface="+mn-lt"/>
                        </a:rPr>
                        <a:t> sur facture)</a:t>
                      </a:r>
                      <a:endParaRPr lang="en-US" sz="1600" b="1" noProof="0" dirty="0">
                        <a:latin typeface="+mn-lt"/>
                      </a:endParaRPr>
                    </a:p>
                  </a:txBody>
                  <a:tcPr anchor="ctr"/>
                </a:tc>
                <a:tc>
                  <a:txBody>
                    <a:bodyPr/>
                    <a:lstStyle/>
                    <a:p>
                      <a:r>
                        <a:rPr lang="en-US" sz="1600" noProof="0" dirty="0" err="1" smtClean="0">
                          <a:latin typeface="+mn-lt"/>
                        </a:rPr>
                        <a:t>Mobilité</a:t>
                      </a:r>
                      <a:r>
                        <a:rPr lang="en-US" sz="1600" noProof="0" dirty="0" smtClean="0">
                          <a:latin typeface="+mn-lt"/>
                        </a:rPr>
                        <a:t> interne:</a:t>
                      </a:r>
                      <a:r>
                        <a:rPr lang="en-US" sz="1600" baseline="0" noProof="0" dirty="0" smtClean="0">
                          <a:latin typeface="+mn-lt"/>
                        </a:rPr>
                        <a:t> </a:t>
                      </a:r>
                      <a:r>
                        <a:rPr lang="en-US" sz="1600" b="1" baseline="0" noProof="0" dirty="0" smtClean="0">
                          <a:solidFill>
                            <a:srgbClr val="FF0000"/>
                          </a:solidFill>
                          <a:latin typeface="+mn-lt"/>
                        </a:rPr>
                        <a:t>35%</a:t>
                      </a:r>
                      <a:endParaRPr lang="en-US" sz="1600" b="1" noProof="0" dirty="0">
                        <a:solidFill>
                          <a:srgbClr val="FF0000"/>
                        </a:solidFill>
                        <a:latin typeface="+mn-lt"/>
                      </a:endParaRPr>
                    </a:p>
                  </a:txBody>
                  <a:tcPr anchor="ctr"/>
                </a:tc>
                <a:extLst>
                  <a:ext uri="{0D108BD9-81ED-4DB2-BD59-A6C34878D82A}">
                    <a16:rowId xmlns="" xmlns:a16="http://schemas.microsoft.com/office/drawing/2014/main" val="1579462544"/>
                  </a:ext>
                </a:extLst>
              </a:tr>
              <a:tr h="645465">
                <a:tc vMerge="1">
                  <a:txBody>
                    <a:bodyPr/>
                    <a:lstStyle/>
                    <a:p>
                      <a:endParaRPr lang="en-US" sz="1200" noProof="0" dirty="0"/>
                    </a:p>
                  </a:txBody>
                  <a:tcPr/>
                </a:tc>
                <a:tc>
                  <a:txBody>
                    <a:bodyPr/>
                    <a:lstStyle/>
                    <a:p>
                      <a:r>
                        <a:rPr lang="en-US" sz="1600" noProof="0" dirty="0" err="1" smtClean="0">
                          <a:latin typeface="+mn-lt"/>
                        </a:rPr>
                        <a:t>Mobilité</a:t>
                      </a:r>
                      <a:r>
                        <a:rPr lang="en-US" sz="1600" noProof="0" dirty="0" smtClean="0">
                          <a:latin typeface="+mn-lt"/>
                        </a:rPr>
                        <a:t> </a:t>
                      </a:r>
                      <a:r>
                        <a:rPr lang="en-US" sz="1600" noProof="0" dirty="0" err="1" smtClean="0">
                          <a:latin typeface="+mn-lt"/>
                        </a:rPr>
                        <a:t>externe</a:t>
                      </a:r>
                      <a:r>
                        <a:rPr lang="en-US" sz="1600" noProof="0" dirty="0" smtClean="0">
                          <a:latin typeface="+mn-lt"/>
                        </a:rPr>
                        <a:t>, </a:t>
                      </a:r>
                      <a:r>
                        <a:rPr lang="en-US" sz="1600" noProof="0" dirty="0" err="1" smtClean="0">
                          <a:latin typeface="+mn-lt"/>
                        </a:rPr>
                        <a:t>même</a:t>
                      </a:r>
                      <a:r>
                        <a:rPr lang="en-US" sz="1600" noProof="0" dirty="0" smtClean="0">
                          <a:latin typeface="+mn-lt"/>
                        </a:rPr>
                        <a:t> </a:t>
                      </a:r>
                      <a:r>
                        <a:rPr lang="en-US" sz="1600" noProof="0" dirty="0" err="1" smtClean="0">
                          <a:latin typeface="+mn-lt"/>
                        </a:rPr>
                        <a:t>secteur</a:t>
                      </a:r>
                      <a:r>
                        <a:rPr lang="en-US" sz="1600" noProof="0" dirty="0" smtClean="0">
                          <a:latin typeface="+mn-lt"/>
                        </a:rPr>
                        <a:t>: </a:t>
                      </a:r>
                      <a:r>
                        <a:rPr lang="en-US" sz="1600" b="1" noProof="0" dirty="0" smtClean="0">
                          <a:solidFill>
                            <a:srgbClr val="FF0000"/>
                          </a:solidFill>
                          <a:latin typeface="+mn-lt"/>
                        </a:rPr>
                        <a:t>50%</a:t>
                      </a:r>
                      <a:endParaRPr lang="en-US" sz="1600" b="1" noProof="0" dirty="0">
                        <a:solidFill>
                          <a:srgbClr val="FF0000"/>
                        </a:solidFill>
                        <a:latin typeface="+mn-lt"/>
                      </a:endParaRPr>
                    </a:p>
                  </a:txBody>
                  <a:tcPr anchor="ctr"/>
                </a:tc>
                <a:extLst>
                  <a:ext uri="{0D108BD9-81ED-4DB2-BD59-A6C34878D82A}">
                    <a16:rowId xmlns="" xmlns:a16="http://schemas.microsoft.com/office/drawing/2014/main" val="3657192671"/>
                  </a:ext>
                </a:extLst>
              </a:tr>
              <a:tr h="645465">
                <a:tc vMerge="1">
                  <a:txBody>
                    <a:bodyPr/>
                    <a:lstStyle/>
                    <a:p>
                      <a:endParaRPr lang="en-US" sz="120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noProof="0" dirty="0" err="1" smtClean="0">
                          <a:latin typeface="+mn-lt"/>
                        </a:rPr>
                        <a:t>Mobilité</a:t>
                      </a:r>
                      <a:r>
                        <a:rPr lang="en-US" sz="1600" kern="1200" noProof="0" dirty="0" smtClean="0">
                          <a:latin typeface="+mn-lt"/>
                        </a:rPr>
                        <a:t> </a:t>
                      </a:r>
                      <a:r>
                        <a:rPr lang="en-US" sz="1600" kern="1200" noProof="0" dirty="0" err="1" smtClean="0">
                          <a:latin typeface="+mn-lt"/>
                        </a:rPr>
                        <a:t>externe</a:t>
                      </a:r>
                      <a:r>
                        <a:rPr lang="en-US" sz="1600" kern="1200" noProof="0" dirty="0" smtClean="0">
                          <a:latin typeface="+mn-lt"/>
                        </a:rPr>
                        <a:t>,</a:t>
                      </a:r>
                      <a:r>
                        <a:rPr lang="en-US" sz="1600" kern="1200" baseline="0" noProof="0" dirty="0" smtClean="0">
                          <a:latin typeface="+mn-lt"/>
                        </a:rPr>
                        <a:t> nouveau </a:t>
                      </a:r>
                      <a:r>
                        <a:rPr lang="en-US" sz="1600" kern="1200" baseline="0" noProof="0" dirty="0" err="1" smtClean="0">
                          <a:latin typeface="+mn-lt"/>
                        </a:rPr>
                        <a:t>secteur</a:t>
                      </a:r>
                      <a:r>
                        <a:rPr lang="en-US" sz="1600" kern="1200" noProof="0" dirty="0" smtClean="0">
                          <a:latin typeface="+mn-lt"/>
                        </a:rPr>
                        <a:t>: </a:t>
                      </a:r>
                      <a:r>
                        <a:rPr lang="en-US" sz="1600" b="1" kern="1200" noProof="0" dirty="0" smtClean="0">
                          <a:solidFill>
                            <a:srgbClr val="FF0000"/>
                          </a:solidFill>
                          <a:latin typeface="+mn-lt"/>
                        </a:rPr>
                        <a:t>80%</a:t>
                      </a:r>
                      <a:endParaRPr lang="en-US" sz="1600" b="1" kern="1200" noProof="0" dirty="0" smtClean="0">
                        <a:solidFill>
                          <a:srgbClr val="FF0000"/>
                        </a:solidFill>
                        <a:latin typeface="+mn-lt"/>
                        <a:ea typeface="+mn-ea"/>
                        <a:cs typeface="+mn-cs"/>
                      </a:endParaRPr>
                    </a:p>
                  </a:txBody>
                  <a:tcPr anchor="ctr"/>
                </a:tc>
                <a:extLst>
                  <a:ext uri="{0D108BD9-81ED-4DB2-BD59-A6C34878D82A}">
                    <a16:rowId xmlns="" xmlns:a16="http://schemas.microsoft.com/office/drawing/2014/main" val="2153465499"/>
                  </a:ext>
                </a:extLst>
              </a:tr>
              <a:tr h="645465">
                <a:tc>
                  <a:txBody>
                    <a:bodyPr/>
                    <a:lstStyle/>
                    <a:p>
                      <a:r>
                        <a:rPr lang="en-US" sz="1600" b="1" noProof="0" dirty="0" err="1" smtClean="0">
                          <a:latin typeface="+mn-lt"/>
                        </a:rPr>
                        <a:t>Coûts</a:t>
                      </a:r>
                      <a:r>
                        <a:rPr lang="en-US" sz="1600" b="1" noProof="0" dirty="0" smtClean="0">
                          <a:latin typeface="+mn-lt"/>
                        </a:rPr>
                        <a:t> </a:t>
                      </a:r>
                      <a:r>
                        <a:rPr lang="en-US" sz="1600" b="1" noProof="0" dirty="0" err="1" smtClean="0">
                          <a:latin typeface="+mn-lt"/>
                        </a:rPr>
                        <a:t>salariaux</a:t>
                      </a:r>
                      <a:r>
                        <a:rPr lang="en-US" sz="1600" b="1" noProof="0" dirty="0" smtClean="0">
                          <a:latin typeface="+mn-lt"/>
                        </a:rPr>
                        <a:t> pendant la formation </a:t>
                      </a:r>
                      <a:r>
                        <a:rPr lang="en-US" sz="1600" b="1" baseline="0" noProof="0" dirty="0" smtClean="0">
                          <a:latin typeface="+mn-lt"/>
                        </a:rPr>
                        <a:t>(“</a:t>
                      </a:r>
                      <a:r>
                        <a:rPr lang="en-US" sz="1600" b="1" baseline="0" noProof="0" dirty="0" err="1" smtClean="0">
                          <a:latin typeface="+mn-lt"/>
                        </a:rPr>
                        <a:t>chômage</a:t>
                      </a:r>
                      <a:r>
                        <a:rPr lang="en-US" sz="1600" b="1" baseline="0" noProof="0" dirty="0" smtClean="0">
                          <a:latin typeface="+mn-lt"/>
                        </a:rPr>
                        <a:t> </a:t>
                      </a:r>
                      <a:r>
                        <a:rPr lang="en-US" sz="1600" b="1" baseline="0" noProof="0" dirty="0" err="1" smtClean="0">
                          <a:latin typeface="+mn-lt"/>
                        </a:rPr>
                        <a:t>partiel</a:t>
                      </a:r>
                      <a:r>
                        <a:rPr lang="en-US" sz="1600" b="1" baseline="0" noProof="0" dirty="0" smtClean="0">
                          <a:latin typeface="+mn-lt"/>
                        </a:rPr>
                        <a:t>”)</a:t>
                      </a:r>
                      <a:endParaRPr lang="en-US" sz="1600" b="1" i="1" noProof="0" dirty="0">
                        <a:latin typeface="+mn-lt"/>
                      </a:endParaRPr>
                    </a:p>
                  </a:txBody>
                  <a:tcPr anchor="ctr"/>
                </a:tc>
                <a:tc>
                  <a:txBody>
                    <a:bodyPr/>
                    <a:lstStyle/>
                    <a:p>
                      <a:r>
                        <a:rPr lang="en-US" sz="1600" b="1" noProof="0" dirty="0" smtClean="0">
                          <a:solidFill>
                            <a:srgbClr val="FF0000"/>
                          </a:solidFill>
                          <a:latin typeface="+mn-lt"/>
                        </a:rPr>
                        <a:t>90%</a:t>
                      </a:r>
                      <a:r>
                        <a:rPr lang="en-US" sz="1600" b="1" noProof="0" dirty="0" smtClean="0">
                          <a:latin typeface="+mn-lt"/>
                        </a:rPr>
                        <a:t> </a:t>
                      </a:r>
                      <a:r>
                        <a:rPr lang="en-US" sz="1600" noProof="0" dirty="0" smtClean="0">
                          <a:latin typeface="+mn-lt"/>
                        </a:rPr>
                        <a:t>du </a:t>
                      </a:r>
                      <a:r>
                        <a:rPr lang="en-US" sz="1600" noProof="0" dirty="0" err="1" smtClean="0">
                          <a:latin typeface="+mn-lt"/>
                        </a:rPr>
                        <a:t>salaire</a:t>
                      </a:r>
                      <a:r>
                        <a:rPr lang="en-US" sz="1600" baseline="0" noProof="0" dirty="0" smtClean="0">
                          <a:latin typeface="+mn-lt"/>
                        </a:rPr>
                        <a:t> du </a:t>
                      </a:r>
                      <a:r>
                        <a:rPr lang="en-US" sz="1600" baseline="0" noProof="0" dirty="0" err="1" smtClean="0">
                          <a:latin typeface="+mn-lt"/>
                        </a:rPr>
                        <a:t>salarié</a:t>
                      </a:r>
                      <a:r>
                        <a:rPr lang="en-US" sz="1600" noProof="0" dirty="0" smtClean="0">
                          <a:latin typeface="+mn-lt"/>
                        </a:rPr>
                        <a:t>, </a:t>
                      </a:r>
                      <a:r>
                        <a:rPr lang="en-US" sz="1600" kern="1200" noProof="0" dirty="0" err="1" smtClean="0">
                          <a:solidFill>
                            <a:schemeClr val="dk1"/>
                          </a:solidFill>
                          <a:latin typeface="+mn-lt"/>
                          <a:ea typeface="+mn-ea"/>
                          <a:cs typeface="+mn-cs"/>
                        </a:rPr>
                        <a:t>limité</a:t>
                      </a:r>
                      <a:r>
                        <a:rPr lang="en-US" sz="1600" kern="1200" noProof="0" dirty="0" smtClean="0">
                          <a:solidFill>
                            <a:schemeClr val="dk1"/>
                          </a:solidFill>
                          <a:latin typeface="+mn-lt"/>
                          <a:ea typeface="+mn-ea"/>
                          <a:cs typeface="+mn-cs"/>
                        </a:rPr>
                        <a:t> </a:t>
                      </a:r>
                      <a:r>
                        <a:rPr lang="fr-FR" sz="1600" kern="1200" dirty="0" smtClean="0">
                          <a:solidFill>
                            <a:schemeClr val="dk1"/>
                          </a:solidFill>
                          <a:latin typeface="+mn-lt"/>
                          <a:ea typeface="+mn-ea"/>
                          <a:cs typeface="+mn-cs"/>
                        </a:rPr>
                        <a:t>à 250% du SSM</a:t>
                      </a:r>
                      <a:endParaRPr lang="en-US" sz="1600" kern="1200" noProof="0" dirty="0">
                        <a:solidFill>
                          <a:schemeClr val="dk1"/>
                        </a:solidFill>
                        <a:latin typeface="+mn-lt"/>
                        <a:ea typeface="+mn-ea"/>
                        <a:cs typeface="+mn-cs"/>
                      </a:endParaRPr>
                    </a:p>
                  </a:txBody>
                  <a:tcPr anchor="ctr"/>
                </a:tc>
                <a:extLst>
                  <a:ext uri="{0D108BD9-81ED-4DB2-BD59-A6C34878D82A}">
                    <a16:rowId xmlns="" xmlns:a16="http://schemas.microsoft.com/office/drawing/2014/main" val="2808358973"/>
                  </a:ext>
                </a:extLst>
              </a:tr>
            </a:tbl>
          </a:graphicData>
        </a:graphic>
      </p:graphicFrame>
      <p:sp>
        <p:nvSpPr>
          <p:cNvPr id="6" name="Title 1"/>
          <p:cNvSpPr txBox="1">
            <a:spLocks/>
          </p:cNvSpPr>
          <p:nvPr/>
        </p:nvSpPr>
        <p:spPr>
          <a:xfrm>
            <a:off x="711200" y="685800"/>
            <a:ext cx="10769600" cy="914400"/>
          </a:xfrm>
          <a:prstGeom prst="rect">
            <a:avLst/>
          </a:prstGeom>
        </p:spPr>
        <p:txBody>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r>
              <a:rPr lang="en-GB" dirty="0" smtClean="0">
                <a:latin typeface="+mn-lt"/>
              </a:rPr>
              <a:t>Assistance </a:t>
            </a:r>
            <a:r>
              <a:rPr lang="en-GB" dirty="0" err="1" smtClean="0">
                <a:latin typeface="+mn-lt"/>
              </a:rPr>
              <a:t>proposée</a:t>
            </a:r>
            <a:r>
              <a:rPr lang="en-GB" dirty="0" smtClean="0">
                <a:latin typeface="+mn-lt"/>
              </a:rPr>
              <a:t>  </a:t>
            </a:r>
            <a:endParaRPr lang="en-GB" dirty="0">
              <a:latin typeface="+mn-lt"/>
            </a:endParaRPr>
          </a:p>
        </p:txBody>
      </p:sp>
      <p:sp>
        <p:nvSpPr>
          <p:cNvPr id="7" name="Slide Number Placeholder 6"/>
          <p:cNvSpPr>
            <a:spLocks noGrp="1"/>
          </p:cNvSpPr>
          <p:nvPr>
            <p:ph type="sldNum" sz="quarter" idx="4"/>
          </p:nvPr>
        </p:nvSpPr>
        <p:spPr/>
        <p:txBody>
          <a:bodyPr/>
          <a:lstStyle/>
          <a:p>
            <a:fld id="{9EBD5762-3BDC-484D-9503-7EA6D5A9A8CE}" type="slidenum">
              <a:rPr lang="en-GB" smtClean="0"/>
              <a:pPr/>
              <a:t>9</a:t>
            </a:fld>
            <a:endParaRPr lang="en-GB" dirty="0"/>
          </a:p>
        </p:txBody>
      </p:sp>
    </p:spTree>
    <p:extLst>
      <p:ext uri="{BB962C8B-B14F-4D97-AF65-F5344CB8AC3E}">
        <p14:creationId xmlns:p14="http://schemas.microsoft.com/office/powerpoint/2010/main" val="27786177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PRESENTATIONDISCLAIMER" val="Yes"/>
  <p:tag name="SMARTSHAPETYPE" val="PresentationDisclaimer"/>
  <p:tag name="GRIDON" val="No"/>
  <p:tag name="SHOWDISCLAIMERCLIENTNAME" val="No"/>
  <p:tag name="PAGINATIONSTART" val="Slide 1"/>
  <p:tag name="SMRTDOCUMENTTYPE" val="2"/>
  <p:tag name="DISABLE EXECUTIVE SUMMARY" val="YES"/>
  <p:tag name="HORIZONTALTOCTYPE" val="Header TOC"/>
  <p:tag name="INCLUDEINHORIZONTALTOC" val="Yes"/>
  <p:tag name="TOCSECTIONHEADERTEXT" val="Section"/>
  <p:tag name="SMARTTOCSLIDENUMBER" val="2"/>
  <p:tag name="BUSINESSUNITCOVERTEXT" val="Business Unit"/>
  <p:tag name="CONFIDENTIALITY STAMP" val="Strictly Private and Confidential"/>
  <p:tag name="ISSECTIONLAYOUTRENAMED" val="NO"/>
  <p:tag name="ISCOVERSLIDEINSERTED" val="YES"/>
  <p:tag name="TITLE" val="Presentation"/>
  <p:tag name="REPORT DATE" val="26 March 2018"/>
  <p:tag name="SMARTTOCSTYLE" val="Standard Table of Contents"/>
  <p:tag name="SMARTTOCHYPERLINK" val="YES"/>
  <p:tag name="DRAFT STAMP" val="Draft"/>
  <p:tag name="SHOW DRAFT STAMP" val="YES"/>
  <p:tag name="SHOW DATE FILEPATH" val="NO"/>
  <p:tag name="PRESENTATION THEME COLOR" val="Non-Branded"/>
  <p:tag name="PRESENTATIONDISCLAIMER" val="No Disclaimer"/>
  <p:tag name="HASFRONTIMAGE" val="YES"/>
  <p:tag name="LANGUAGE" val="English (UK)"/>
  <p:tag name="TOCTEXT" val="Table des matières"/>
</p:tagLst>
</file>

<file path=ppt/theme/theme1.xml><?xml version="1.0" encoding="utf-8"?>
<a:theme xmlns:a="http://schemas.openxmlformats.org/drawingml/2006/main" name="PwC">
  <a:themeElements>
    <a:clrScheme name="Non-Branded">
      <a:dk1>
        <a:sysClr val="windowText" lastClr="000000"/>
      </a:dk1>
      <a:lt1>
        <a:sysClr val="window" lastClr="FFFFFF"/>
      </a:lt1>
      <a:dk2>
        <a:srgbClr val="000000"/>
      </a:dk2>
      <a:lt2>
        <a:srgbClr val="F8F8F8"/>
      </a:lt2>
      <a:accent1>
        <a:srgbClr val="00000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indent="-274320">
          <a:spcAft>
            <a:spcPts val="900"/>
          </a:spcAft>
          <a:defRPr sz="2000" dirty="0" err="1" smtClean="0">
            <a:latin typeface="Georgia" pitchFamily="18" charset="0"/>
          </a:defRPr>
        </a:defPPr>
      </a:lstStyle>
    </a:txDef>
  </a:objectDefaults>
  <a:extraClrSchemeLst/>
  <a:extLst>
    <a:ext uri="{05A4C25C-085E-4340-85A3-A5531E510DB2}">
      <thm15:themeFamily xmlns:thm15="http://schemas.microsoft.com/office/thememl/2012/main" name="PwC Presentation.potx" id="{0E574207-169F-41E6-8651-3EF6F08990FD}" vid="{17AB0A1D-5095-4F52-BF1C-0F0E1D595F9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66300c7b-cd45-41d5-abfd-42170b342dcf">Template</Document_x0020_Type>
    <ubbq xmlns="49158fa8-bb13-425e-ae79-4c93f0c83c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8E47F0AD4FEF148ADB03D504318C1C2" ma:contentTypeVersion="3" ma:contentTypeDescription="Create a new document." ma:contentTypeScope="" ma:versionID="fbc5bd885f489d088fbc677d26045f09">
  <xsd:schema xmlns:xsd="http://www.w3.org/2001/XMLSchema" xmlns:xs="http://www.w3.org/2001/XMLSchema" xmlns:p="http://schemas.microsoft.com/office/2006/metadata/properties" xmlns:ns2="66300c7b-cd45-41d5-abfd-42170b342dcf" xmlns:ns3="49158fa8-bb13-425e-ae79-4c93f0c83cd1" xmlns:ns4="ee3ed452-f60a-41d5-a089-fbfb558beb78" targetNamespace="http://schemas.microsoft.com/office/2006/metadata/properties" ma:root="true" ma:fieldsID="47be11c4832e9e94f801f68bd456ac13" ns2:_="" ns3:_="" ns4:_="">
    <xsd:import namespace="66300c7b-cd45-41d5-abfd-42170b342dcf"/>
    <xsd:import namespace="49158fa8-bb13-425e-ae79-4c93f0c83cd1"/>
    <xsd:import namespace="ee3ed452-f60a-41d5-a089-fbfb558beb78"/>
    <xsd:element name="properties">
      <xsd:complexType>
        <xsd:sequence>
          <xsd:element name="documentManagement">
            <xsd:complexType>
              <xsd:all>
                <xsd:element ref="ns2:Document_x0020_Type"/>
                <xsd:element ref="ns3:ubbq"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300c7b-cd45-41d5-abfd-42170b342dcf" elementFormDefault="qualified">
    <xsd:import namespace="http://schemas.microsoft.com/office/2006/documentManagement/types"/>
    <xsd:import namespace="http://schemas.microsoft.com/office/infopath/2007/PartnerControls"/>
    <xsd:element name="Document_x0020_Type" ma:index="8" ma:displayName="Document Type" ma:default="Other" ma:format="Dropdown" ma:internalName="Document_x0020_Type">
      <xsd:simpleType>
        <xsd:union memberTypes="dms:Text">
          <xsd:simpleType>
            <xsd:restriction base="dms:Choice">
              <xsd:enumeration value="Budget"/>
              <xsd:enumeration value="Client Document"/>
              <xsd:enumeration value="Correspondence"/>
              <xsd:enumeration value="Deliverable"/>
              <xsd:enumeration value="Meeting Notes/Minutes"/>
              <xsd:enumeration value="Offer &amp; Contract"/>
              <xsd:enumeration value="Other"/>
              <xsd:enumeration value="Project Management"/>
              <xsd:enumeration value="Template"/>
              <xsd:enumeration value="Working document"/>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49158fa8-bb13-425e-ae79-4c93f0c83cd1" elementFormDefault="qualified">
    <xsd:import namespace="http://schemas.microsoft.com/office/2006/documentManagement/types"/>
    <xsd:import namespace="http://schemas.microsoft.com/office/infopath/2007/PartnerControls"/>
    <xsd:element name="ubbq" ma:index="9" nillable="true" ma:displayName="Comments" ma:internalName="ubbq">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3ed452-f60a-41d5-a089-fbfb558beb7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D32E87-6529-4D3A-8B14-6B080A96DE72}">
  <ds:schemaRefs>
    <ds:schemaRef ds:uri="http://www.w3.org/XML/1998/namespace"/>
    <ds:schemaRef ds:uri="http://purl.org/dc/terms/"/>
    <ds:schemaRef ds:uri="http://purl.org/dc/dcmitype/"/>
    <ds:schemaRef ds:uri="http://schemas.microsoft.com/office/2006/documentManagement/types"/>
    <ds:schemaRef ds:uri="http://schemas.microsoft.com/office/2006/metadata/properties"/>
    <ds:schemaRef ds:uri="66300c7b-cd45-41d5-abfd-42170b342dcf"/>
    <ds:schemaRef ds:uri="http://schemas.openxmlformats.org/package/2006/metadata/core-properties"/>
    <ds:schemaRef ds:uri="http://schemas.microsoft.com/office/infopath/2007/PartnerControls"/>
    <ds:schemaRef ds:uri="http://purl.org/dc/elements/1.1/"/>
    <ds:schemaRef ds:uri="ee3ed452-f60a-41d5-a089-fbfb558beb78"/>
    <ds:schemaRef ds:uri="49158fa8-bb13-425e-ae79-4c93f0c83cd1"/>
  </ds:schemaRefs>
</ds:datastoreItem>
</file>

<file path=customXml/itemProps2.xml><?xml version="1.0" encoding="utf-8"?>
<ds:datastoreItem xmlns:ds="http://schemas.openxmlformats.org/officeDocument/2006/customXml" ds:itemID="{1E3F8052-582D-4C7B-A5A1-F24AEDB0F12F}">
  <ds:schemaRefs>
    <ds:schemaRef ds:uri="http://schemas.microsoft.com/sharepoint/v3/contenttype/forms"/>
  </ds:schemaRefs>
</ds:datastoreItem>
</file>

<file path=customXml/itemProps3.xml><?xml version="1.0" encoding="utf-8"?>
<ds:datastoreItem xmlns:ds="http://schemas.openxmlformats.org/officeDocument/2006/customXml" ds:itemID="{EEB8B7AF-B7B2-4167-9040-A37206E9CC3A}">
  <ds:schemaRefs>
    <ds:schemaRef ds:uri="http://schemas.microsoft.com/sharepoint/events"/>
  </ds:schemaRefs>
</ds:datastoreItem>
</file>

<file path=customXml/itemProps4.xml><?xml version="1.0" encoding="utf-8"?>
<ds:datastoreItem xmlns:ds="http://schemas.openxmlformats.org/officeDocument/2006/customXml" ds:itemID="{BDDADC48-4E6C-4E9A-A4CF-2DECF67710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300c7b-cd45-41d5-abfd-42170b342dcf"/>
    <ds:schemaRef ds:uri="49158fa8-bb13-425e-ae79-4c93f0c83cd1"/>
    <ds:schemaRef ds:uri="ee3ed452-f60a-41d5-a089-fbfb558beb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996</Words>
  <Application>Microsoft Office PowerPoint</Application>
  <PresentationFormat>Widescreen</PresentationFormat>
  <Paragraphs>123</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Georgia</vt:lpstr>
      <vt:lpstr>Wingdings</vt:lpstr>
      <vt:lpstr>PwC</vt:lpstr>
      <vt:lpstr>Luxembourg Digital Skills Bridge  Un programme pour investir dans les compétences des salariés et la sécurisation de leurs parcours professionnels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PricewaterhouseCoopers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Darphin</dc:creator>
  <cp:lastModifiedBy>Nico FEHLEN</cp:lastModifiedBy>
  <cp:revision>112</cp:revision>
  <cp:lastPrinted>2018-04-30T08:21:16Z</cp:lastPrinted>
  <dcterms:created xsi:type="dcterms:W3CDTF">2018-03-16T08:38:46Z</dcterms:created>
  <dcterms:modified xsi:type="dcterms:W3CDTF">2018-05-02T10:06:48Z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6</vt:lpwstr>
  </property>
  <property fmtid="{D5CDD505-2E9C-101B-9397-08002B2CF9AE}" pid="6" name="ContentTypeId">
    <vt:lpwstr>0x01010078E47F0AD4FEF148ADB03D504318C1C2</vt:lpwstr>
  </property>
</Properties>
</file>