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2" r:id="rId5"/>
    <p:sldId id="265" r:id="rId6"/>
    <p:sldId id="266" r:id="rId7"/>
    <p:sldId id="267" r:id="rId8"/>
    <p:sldId id="268" r:id="rId9"/>
    <p:sldId id="270" r:id="rId10"/>
    <p:sldId id="269" r:id="rId1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342900" algn="ctr" defTabSz="584200">
      <a:defRPr sz="3600">
        <a:latin typeface="+mn-lt"/>
        <a:ea typeface="+mn-ea"/>
        <a:cs typeface="+mn-cs"/>
        <a:sym typeface="Helvetica Light"/>
      </a:defRPr>
    </a:lvl2pPr>
    <a:lvl3pPr indent="685800" algn="ctr" defTabSz="584200">
      <a:defRPr sz="3600">
        <a:latin typeface="+mn-lt"/>
        <a:ea typeface="+mn-ea"/>
        <a:cs typeface="+mn-cs"/>
        <a:sym typeface="Helvetica Light"/>
      </a:defRPr>
    </a:lvl3pPr>
    <a:lvl4pPr indent="1028700" algn="ctr" defTabSz="584200">
      <a:defRPr sz="3600">
        <a:latin typeface="+mn-lt"/>
        <a:ea typeface="+mn-ea"/>
        <a:cs typeface="+mn-cs"/>
        <a:sym typeface="Helvetica Light"/>
      </a:defRPr>
    </a:lvl4pPr>
    <a:lvl5pPr indent="1371600" algn="ctr" defTabSz="584200">
      <a:defRPr sz="3600">
        <a:latin typeface="+mn-lt"/>
        <a:ea typeface="+mn-ea"/>
        <a:cs typeface="+mn-cs"/>
        <a:sym typeface="Helvetica Light"/>
      </a:defRPr>
    </a:lvl5pPr>
    <a:lvl6pPr indent="1714500" algn="ctr" defTabSz="584200">
      <a:defRPr sz="3600">
        <a:latin typeface="+mn-lt"/>
        <a:ea typeface="+mn-ea"/>
        <a:cs typeface="+mn-cs"/>
        <a:sym typeface="Helvetica Light"/>
      </a:defRPr>
    </a:lvl6pPr>
    <a:lvl7pPr indent="2057400" algn="ctr" defTabSz="584200">
      <a:defRPr sz="3600">
        <a:latin typeface="+mn-lt"/>
        <a:ea typeface="+mn-ea"/>
        <a:cs typeface="+mn-cs"/>
        <a:sym typeface="Helvetica Light"/>
      </a:defRPr>
    </a:lvl7pPr>
    <a:lvl8pPr indent="2400300" algn="ctr" defTabSz="584200">
      <a:defRPr sz="3600">
        <a:latin typeface="+mn-lt"/>
        <a:ea typeface="+mn-ea"/>
        <a:cs typeface="+mn-cs"/>
        <a:sym typeface="Helvetica Light"/>
      </a:defRPr>
    </a:lvl8pPr>
    <a:lvl9pPr indent="27432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44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342900" algn="ctr">
              <a:spcBef>
                <a:spcPts val="0"/>
              </a:spcBef>
              <a:buSzTx/>
              <a:buNone/>
              <a:defRPr sz="3200"/>
            </a:lvl2pPr>
            <a:lvl3pPr marL="0" indent="685800" algn="ctr">
              <a:spcBef>
                <a:spcPts val="0"/>
              </a:spcBef>
              <a:buSzTx/>
              <a:buNone/>
              <a:defRPr sz="3200"/>
            </a:lvl3pPr>
            <a:lvl4pPr marL="0" indent="1028700" algn="ctr">
              <a:spcBef>
                <a:spcPts val="0"/>
              </a:spcBef>
              <a:buSzTx/>
              <a:buNone/>
              <a:defRPr sz="3200"/>
            </a:lvl4pPr>
            <a:lvl5pPr marL="0" indent="13716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/>
          <a:lstStyle>
            <a:lvl1pPr marL="280736" indent="-280736">
              <a:spcBef>
                <a:spcPts val="3200"/>
              </a:spcBef>
              <a:defRPr sz="2800"/>
            </a:lvl1pPr>
            <a:lvl2pPr marL="661736" indent="-280736">
              <a:spcBef>
                <a:spcPts val="3200"/>
              </a:spcBef>
              <a:defRPr sz="2800"/>
            </a:lvl2pPr>
            <a:lvl3pPr marL="1042736" indent="-280736">
              <a:spcBef>
                <a:spcPts val="3200"/>
              </a:spcBef>
              <a:defRPr sz="2800"/>
            </a:lvl3pPr>
            <a:lvl4pPr marL="1423736" indent="-280736">
              <a:spcBef>
                <a:spcPts val="3200"/>
              </a:spcBef>
              <a:defRPr sz="2800"/>
            </a:lvl4pPr>
            <a:lvl5pPr marL="1804736" indent="-280736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3429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6858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10287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13716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7145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20574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24003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27432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381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1pPr>
      <a:lvl2pPr marL="762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2pPr>
      <a:lvl3pPr marL="1143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3pPr>
      <a:lvl4pPr marL="1524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4pPr>
      <a:lvl5pPr marL="1905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5pPr>
      <a:lvl6pPr marL="2286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6pPr>
      <a:lvl7pPr marL="2667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7pPr>
      <a:lvl8pPr marL="3048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8pPr>
      <a:lvl9pPr marL="3429000" indent="-381000" defTabSz="584200">
        <a:spcBef>
          <a:spcPts val="4200"/>
        </a:spcBef>
        <a:buSzPct val="100000"/>
        <a:buChar char="•"/>
        <a:defRPr sz="38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3429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10287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7145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2057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24003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2743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col-cc.com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belcol-cc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18" Type="http://schemas.openxmlformats.org/officeDocument/2006/relationships/image" Target="../media/image18.gif"/><Relationship Id="rId26" Type="http://schemas.openxmlformats.org/officeDocument/2006/relationships/image" Target="../media/image26.jpeg"/><Relationship Id="rId3" Type="http://schemas.openxmlformats.org/officeDocument/2006/relationships/image" Target="../media/image4.gif"/><Relationship Id="rId21" Type="http://schemas.openxmlformats.org/officeDocument/2006/relationships/image" Target="../media/image21.jpeg"/><Relationship Id="rId34" Type="http://schemas.openxmlformats.org/officeDocument/2006/relationships/image" Target="../media/image34.png"/><Relationship Id="rId7" Type="http://schemas.openxmlformats.org/officeDocument/2006/relationships/image" Target="../media/image8.jpeg"/><Relationship Id="rId12" Type="http://schemas.openxmlformats.org/officeDocument/2006/relationships/image" Target="../media/image1.gif"/><Relationship Id="rId17" Type="http://schemas.openxmlformats.org/officeDocument/2006/relationships/image" Target="../media/image17.pn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2" Type="http://schemas.openxmlformats.org/officeDocument/2006/relationships/image" Target="../media/image3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gif"/><Relationship Id="rId36" Type="http://schemas.openxmlformats.org/officeDocument/2006/relationships/image" Target="../media/image36.jpeg"/><Relationship Id="rId10" Type="http://schemas.openxmlformats.org/officeDocument/2006/relationships/image" Target="../media/image11.jpeg"/><Relationship Id="rId19" Type="http://schemas.openxmlformats.org/officeDocument/2006/relationships/image" Target="../media/image19.gif"/><Relationship Id="rId31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png"/><Relationship Id="rId30" Type="http://schemas.openxmlformats.org/officeDocument/2006/relationships/image" Target="../media/image30.jpeg"/><Relationship Id="rId35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389832" y="2356520"/>
            <a:ext cx="14257584" cy="677374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2800" dirty="0"/>
              <a:t>Belgium-Luxembourg- Colombia</a:t>
            </a:r>
          </a:p>
          <a:p>
            <a:pPr lvl="0">
              <a:defRPr sz="1800"/>
            </a:pPr>
            <a:r>
              <a:rPr sz="2800" dirty="0"/>
              <a:t>CHAMBER OF COMMERCE</a:t>
            </a:r>
          </a:p>
          <a:p>
            <a:pPr lvl="0">
              <a:defRPr sz="1800"/>
            </a:pPr>
            <a:r>
              <a:rPr sz="2800" i="1" dirty="0"/>
              <a:t>Non profit </a:t>
            </a:r>
            <a:r>
              <a:rPr sz="2800" i="1" dirty="0" err="1" smtClean="0"/>
              <a:t>organi</a:t>
            </a:r>
            <a:r>
              <a:rPr lang="fr-BE" sz="2800" i="1" dirty="0" smtClean="0"/>
              <a:t>z</a:t>
            </a:r>
            <a:r>
              <a:rPr sz="2800" i="1" dirty="0" err="1" smtClean="0"/>
              <a:t>ation</a:t>
            </a:r>
            <a:endParaRPr lang="fr-BE" sz="2800" i="1" dirty="0" smtClean="0"/>
          </a:p>
          <a:p>
            <a:pPr lvl="0">
              <a:defRPr sz="1800"/>
            </a:pPr>
            <a:endParaRPr lang="fr-BE" sz="3000" i="1" dirty="0" smtClean="0"/>
          </a:p>
          <a:p>
            <a:pPr lvl="0">
              <a:defRPr sz="1800"/>
            </a:pPr>
            <a:endParaRPr lang="fr-BE" sz="3000" i="1" dirty="0" smtClean="0"/>
          </a:p>
          <a:p>
            <a:pPr lvl="0">
              <a:defRPr sz="1800"/>
            </a:pPr>
            <a:endParaRPr lang="fr-BE" sz="3000" i="1" dirty="0" smtClean="0"/>
          </a:p>
          <a:p>
            <a:pPr lvl="0">
              <a:defRPr sz="1800"/>
            </a:pPr>
            <a:endParaRPr lang="fr-BE" sz="3000" b="1" i="1" dirty="0" smtClean="0"/>
          </a:p>
          <a:p>
            <a:pPr lvl="0">
              <a:defRPr sz="1800"/>
            </a:pPr>
            <a:endParaRPr lang="fr-BE" sz="4000" b="1" i="1" dirty="0" smtClean="0"/>
          </a:p>
          <a:p>
            <a:pPr lvl="0">
              <a:defRPr sz="1800"/>
            </a:pPr>
            <a:r>
              <a:rPr lang="fr-BE" sz="4000" b="1" i="1" dirty="0" smtClean="0"/>
              <a:t>Colombia in Luxembourg</a:t>
            </a:r>
          </a:p>
          <a:p>
            <a:pPr lvl="0">
              <a:defRPr sz="1800"/>
            </a:pPr>
            <a:r>
              <a:rPr lang="fr-BE" sz="3000" i="1" dirty="0" smtClean="0"/>
              <a:t>24th April 2015</a:t>
            </a:r>
          </a:p>
          <a:p>
            <a:pPr lvl="0">
              <a:defRPr sz="1800"/>
            </a:pPr>
            <a:r>
              <a:rPr lang="fr-BE" sz="3000" i="1" dirty="0" err="1" smtClean="0"/>
              <a:t>Chamber</a:t>
            </a:r>
            <a:r>
              <a:rPr lang="fr-BE" sz="3000" i="1" dirty="0" smtClean="0"/>
              <a:t> of Commerce of Luxembourg</a:t>
            </a:r>
          </a:p>
          <a:p>
            <a:pPr lvl="0">
              <a:defRPr sz="1800"/>
            </a:pPr>
            <a:endParaRPr lang="fr-BE" sz="3000" i="1" dirty="0" smtClean="0"/>
          </a:p>
          <a:p>
            <a:pPr lvl="0">
              <a:defRPr sz="1800"/>
            </a:pPr>
            <a:endParaRPr lang="fr-BE" sz="3000" i="1" dirty="0" smtClean="0"/>
          </a:p>
          <a:p>
            <a:pPr lvl="0">
              <a:defRPr sz="1800"/>
            </a:pPr>
            <a:endParaRPr lang="fr-BE" sz="3000" i="1" dirty="0" smtClean="0"/>
          </a:p>
          <a:p>
            <a:pPr lvl="0">
              <a:defRPr sz="1800"/>
            </a:pPr>
            <a:endParaRPr lang="fr-BE" sz="3000" i="1" dirty="0" smtClean="0"/>
          </a:p>
          <a:p>
            <a:pPr lvl="0">
              <a:defRPr sz="1800"/>
            </a:pPr>
            <a:endParaRPr lang="fr-BE" sz="3000" i="1" dirty="0" smtClean="0"/>
          </a:p>
          <a:p>
            <a:pPr lvl="0">
              <a:defRPr sz="1800"/>
            </a:pPr>
            <a:endParaRPr lang="fr-BE" sz="3000" i="1" dirty="0" smtClean="0"/>
          </a:p>
          <a:p>
            <a:pPr lvl="0">
              <a:defRPr sz="1800"/>
            </a:pPr>
            <a:endParaRPr sz="3000" i="1" dirty="0"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082143" y="664443"/>
            <a:ext cx="10464801" cy="14224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fr-BE" sz="6000" dirty="0" smtClean="0"/>
              <a:t>  </a:t>
            </a:r>
            <a:r>
              <a:rPr sz="6000" b="1" dirty="0" smtClean="0"/>
              <a:t>BeLCol </a:t>
            </a:r>
            <a:r>
              <a:rPr sz="6000" b="1" dirty="0" err="1"/>
              <a:t>asbl</a:t>
            </a:r>
            <a:r>
              <a:rPr sz="6000" b="1" dirty="0"/>
              <a:t>/</a:t>
            </a:r>
            <a:r>
              <a:rPr sz="6000" b="1" dirty="0" err="1"/>
              <a:t>vzw</a:t>
            </a:r>
            <a:endParaRPr sz="6000" b="1" dirty="0"/>
          </a:p>
        </p:txBody>
      </p:sp>
      <p:pic>
        <p:nvPicPr>
          <p:cNvPr id="31" name="asset.G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3768" y="2932584"/>
            <a:ext cx="3056295" cy="4323699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772323" y="6321714"/>
            <a:ext cx="10851029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endParaRPr sz="62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2092318" y="2800096"/>
            <a:ext cx="10723678" cy="1404407"/>
          </a:xfrm>
          <a:prstGeom prst="rect">
            <a:avLst/>
          </a:prstGeom>
        </p:spPr>
        <p:txBody>
          <a:bodyPr/>
          <a:lstStyle/>
          <a:p>
            <a:pPr lvl="0" defTabSz="549148">
              <a:defRPr sz="1800"/>
            </a:pPr>
            <a:r>
              <a:rPr sz="2820" dirty="0"/>
              <a:t>Belgium-Luxembourg - Colombia</a:t>
            </a:r>
          </a:p>
          <a:p>
            <a:pPr lvl="0" defTabSz="549148">
              <a:defRPr sz="1800"/>
            </a:pPr>
            <a:r>
              <a:rPr sz="2820" b="1" dirty="0">
                <a:latin typeface="Helvetica"/>
                <a:ea typeface="Helvetica"/>
                <a:cs typeface="Helvetica"/>
                <a:sym typeface="Helvetica"/>
              </a:rPr>
              <a:t>CHAMBER OF COMMERCE</a:t>
            </a:r>
          </a:p>
          <a:p>
            <a:pPr lvl="0" defTabSz="549148">
              <a:defRPr sz="1800"/>
            </a:pPr>
            <a:r>
              <a:rPr sz="2820" i="1" dirty="0"/>
              <a:t>Non profit </a:t>
            </a:r>
            <a:r>
              <a:rPr sz="2820" i="1" dirty="0" err="1" smtClean="0"/>
              <a:t>organisation</a:t>
            </a:r>
            <a:endParaRPr lang="fr-BE" sz="2820" i="1" dirty="0" smtClean="0"/>
          </a:p>
          <a:p>
            <a:pPr lvl="0" defTabSz="549148">
              <a:defRPr sz="1800"/>
            </a:pPr>
            <a:endParaRPr lang="fr-BE" sz="2820" i="1" dirty="0" smtClean="0"/>
          </a:p>
          <a:p>
            <a:pPr lvl="0" defTabSz="549148">
              <a:defRPr sz="1800"/>
            </a:pPr>
            <a:endParaRPr lang="fr-BE" sz="2820" i="1" dirty="0" smtClean="0"/>
          </a:p>
          <a:p>
            <a:pPr lvl="0" defTabSz="549148">
              <a:defRPr sz="1800"/>
            </a:pPr>
            <a:endParaRPr sz="2820" i="1" dirty="0"/>
          </a:p>
        </p:txBody>
      </p:sp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505973" y="1045149"/>
            <a:ext cx="5896369" cy="1437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6000" b="1" dirty="0"/>
              <a:t>BeLCol </a:t>
            </a:r>
            <a:r>
              <a:rPr sz="6000" b="1" dirty="0" err="1"/>
              <a:t>asbl</a:t>
            </a:r>
            <a:endParaRPr sz="6000" b="1" dirty="0"/>
          </a:p>
        </p:txBody>
      </p:sp>
      <p:pic>
        <p:nvPicPr>
          <p:cNvPr id="177" name="asset.G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745895" y="1231435"/>
            <a:ext cx="2215013" cy="313355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440067" y="4516760"/>
            <a:ext cx="12124666" cy="4176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endParaRPr lang="fr-BE" sz="3600" dirty="0" smtClean="0">
              <a:hlinkClick r:id="rId3"/>
            </a:endParaRPr>
          </a:p>
          <a:p>
            <a:pPr lvl="0">
              <a:defRPr sz="1800"/>
            </a:pPr>
            <a:endParaRPr lang="fr-BE" dirty="0" smtClean="0">
              <a:hlinkClick r:id="rId3"/>
            </a:endParaRPr>
          </a:p>
          <a:p>
            <a:pPr lvl="0">
              <a:defRPr sz="1800"/>
            </a:pPr>
            <a:r>
              <a:rPr sz="3600" dirty="0" smtClean="0">
                <a:hlinkClick r:id="rId3"/>
              </a:rPr>
              <a:t>www.belcol-cc.com</a:t>
            </a:r>
            <a:r>
              <a:rPr lang="fr-BE" sz="3600" dirty="0" smtClean="0"/>
              <a:t> </a:t>
            </a:r>
            <a:r>
              <a:rPr sz="3600" dirty="0" smtClean="0"/>
              <a:t>              </a:t>
            </a:r>
            <a:r>
              <a:rPr lang="fr-BE" sz="3600" dirty="0" smtClean="0"/>
              <a:t>          </a:t>
            </a:r>
            <a:r>
              <a:rPr sz="3600" dirty="0" smtClean="0">
                <a:hlinkClick r:id="rId4"/>
              </a:rPr>
              <a:t>info@belcol-cc.com</a:t>
            </a:r>
            <a:endParaRPr lang="fr-BE" sz="3600" dirty="0" smtClean="0"/>
          </a:p>
          <a:p>
            <a:pPr lvl="0">
              <a:defRPr sz="1800"/>
            </a:pPr>
            <a:r>
              <a:rPr lang="fr-BE" sz="3600" dirty="0" smtClean="0"/>
              <a:t> </a:t>
            </a:r>
          </a:p>
          <a:p>
            <a:pPr lvl="0">
              <a:defRPr sz="1800"/>
            </a:pPr>
            <a:r>
              <a:rPr lang="fr-BE" sz="3200" b="1" dirty="0" smtClean="0"/>
              <a:t>+32 473 784882 </a:t>
            </a:r>
          </a:p>
          <a:p>
            <a:pPr lvl="0">
              <a:defRPr sz="1800"/>
            </a:pPr>
            <a:endParaRPr lang="fr-BE" sz="4000" b="1" dirty="0" smtClean="0"/>
          </a:p>
          <a:p>
            <a:pPr lvl="0">
              <a:defRPr sz="1800"/>
            </a:pPr>
            <a:r>
              <a:rPr lang="fr-BE" sz="4000" b="1" dirty="0" err="1" smtClean="0"/>
              <a:t>Thank</a:t>
            </a:r>
            <a:r>
              <a:rPr lang="fr-BE" sz="4000" b="1" dirty="0" smtClean="0"/>
              <a:t> </a:t>
            </a:r>
            <a:r>
              <a:rPr lang="fr-BE" sz="4000" b="1" dirty="0" err="1" smtClean="0"/>
              <a:t>you</a:t>
            </a:r>
            <a:r>
              <a:rPr lang="fr-BE" sz="4000" b="1" dirty="0" smtClean="0"/>
              <a:t> for </a:t>
            </a:r>
            <a:r>
              <a:rPr lang="fr-BE" sz="4000" b="1" dirty="0" err="1" smtClean="0"/>
              <a:t>your</a:t>
            </a:r>
            <a:r>
              <a:rPr lang="fr-BE" sz="4000" b="1" dirty="0" smtClean="0"/>
              <a:t> attention.</a:t>
            </a:r>
          </a:p>
          <a:p>
            <a:pPr lvl="0">
              <a:defRPr sz="1800"/>
            </a:pP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498421" y="1611265"/>
            <a:ext cx="9763819" cy="7579290"/>
          </a:xfrm>
          <a:prstGeom prst="rect">
            <a:avLst/>
          </a:prstGeom>
        </p:spPr>
        <p:txBody>
          <a:bodyPr/>
          <a:lstStyle/>
          <a:p>
            <a:pPr marL="320842" lvl="0" indent="-320842">
              <a:defRPr sz="1800"/>
            </a:pPr>
            <a:r>
              <a:rPr sz="3200" dirty="0"/>
              <a:t>Colombia</a:t>
            </a:r>
          </a:p>
          <a:p>
            <a:pPr marL="320842" lvl="0" indent="-320842">
              <a:defRPr sz="1800"/>
            </a:pPr>
            <a:r>
              <a:rPr sz="3200" dirty="0"/>
              <a:t>Bilateral Trade</a:t>
            </a:r>
          </a:p>
          <a:p>
            <a:pPr marL="320842" lvl="0" indent="-320842">
              <a:defRPr sz="1800"/>
            </a:pPr>
            <a:r>
              <a:rPr sz="3200" dirty="0"/>
              <a:t>Free Trade Agreement Europe - Colombia</a:t>
            </a:r>
          </a:p>
          <a:p>
            <a:pPr marL="320842" lvl="0" indent="-320842">
              <a:defRPr sz="1800"/>
            </a:pPr>
            <a:r>
              <a:rPr sz="3200" dirty="0"/>
              <a:t>A new bilateral Chamber of Commerce</a:t>
            </a:r>
          </a:p>
          <a:p>
            <a:pPr marL="320842" lvl="0" indent="-320842">
              <a:defRPr sz="1800"/>
            </a:pPr>
            <a:r>
              <a:rPr sz="3200" dirty="0"/>
              <a:t>Cooperation network</a:t>
            </a:r>
          </a:p>
        </p:txBody>
      </p:sp>
      <p:sp>
        <p:nvSpPr>
          <p:cNvPr id="35" name="Shape 35"/>
          <p:cNvSpPr/>
          <p:nvPr/>
        </p:nvSpPr>
        <p:spPr>
          <a:xfrm>
            <a:off x="0" y="0"/>
            <a:ext cx="272632" cy="2681991"/>
          </a:xfrm>
          <a:prstGeom prst="rect">
            <a:avLst/>
          </a:prstGeom>
          <a:solidFill>
            <a:srgbClr val="F2CC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2499191"/>
            <a:ext cx="272632" cy="258045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-1" y="5005309"/>
            <a:ext cx="272633" cy="2468799"/>
          </a:xfrm>
          <a:prstGeom prst="rect">
            <a:avLst/>
          </a:prstGeom>
          <a:solidFill>
            <a:srgbClr val="095CC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-1" y="7384546"/>
            <a:ext cx="272633" cy="2377429"/>
          </a:xfrm>
          <a:prstGeom prst="rect">
            <a:avLst/>
          </a:prstGeom>
          <a:solidFill>
            <a:srgbClr val="BA120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559579" y="1324845"/>
            <a:ext cx="9885642" cy="134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lang="fr-BE" sz="4500" dirty="0" smtClean="0"/>
              <a:t>Main </a:t>
            </a:r>
            <a:r>
              <a:rPr lang="fr-BE" sz="4500" dirty="0" err="1" smtClean="0"/>
              <a:t>topics</a:t>
            </a:r>
            <a:endParaRPr sz="45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sset-2.png"/>
          <p:cNvPicPr/>
          <p:nvPr/>
        </p:nvPicPr>
        <p:blipFill>
          <a:blip r:embed="rId2" cstate="print">
            <a:alphaModFix amt="31000"/>
            <a:extLst/>
          </a:blip>
          <a:srcRect l="7526" t="7526" r="7526" b="7526"/>
          <a:stretch>
            <a:fillRect/>
          </a:stretch>
        </p:blipFill>
        <p:spPr>
          <a:xfrm>
            <a:off x="265955" y="2436812"/>
            <a:ext cx="12853443" cy="637852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0" y="0"/>
            <a:ext cx="272632" cy="2681991"/>
          </a:xfrm>
          <a:prstGeom prst="rect">
            <a:avLst/>
          </a:prstGeom>
          <a:solidFill>
            <a:srgbClr val="F2CC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0" y="2499191"/>
            <a:ext cx="272632" cy="258045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-1" y="5005309"/>
            <a:ext cx="272633" cy="2468799"/>
          </a:xfrm>
          <a:prstGeom prst="rect">
            <a:avLst/>
          </a:prstGeom>
          <a:solidFill>
            <a:srgbClr val="095CC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-1" y="7384546"/>
            <a:ext cx="272633" cy="2377429"/>
          </a:xfrm>
          <a:prstGeom prst="rect">
            <a:avLst/>
          </a:prstGeom>
          <a:solidFill>
            <a:srgbClr val="BA120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4900576" y="50391"/>
            <a:ext cx="3203649" cy="1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500" b="1"/>
              <a:t>WHY BeLCol?</a:t>
            </a:r>
          </a:p>
        </p:txBody>
      </p:sp>
      <p:sp>
        <p:nvSpPr>
          <p:cNvPr id="47" name="Shape 47"/>
          <p:cNvSpPr/>
          <p:nvPr/>
        </p:nvSpPr>
        <p:spPr>
          <a:xfrm>
            <a:off x="743591" y="5280210"/>
            <a:ext cx="11898319" cy="4697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218974" lvl="0" indent="-218974" algn="l" defTabSz="303783">
              <a:spcBef>
                <a:spcPts val="2100"/>
              </a:spcBef>
              <a:buSzPct val="100000"/>
              <a:buChar char="•"/>
              <a:defRPr sz="1800"/>
            </a:pPr>
            <a:r>
              <a:rPr sz="2184" dirty="0"/>
              <a:t>Economical and Political stability, foreign investment confidence.</a:t>
            </a:r>
          </a:p>
          <a:p>
            <a:pPr marL="218974" lvl="0" indent="-218974" algn="l" defTabSz="303783">
              <a:spcBef>
                <a:spcPts val="2100"/>
              </a:spcBef>
              <a:buSzPct val="100000"/>
              <a:buChar char="•"/>
              <a:defRPr sz="1800"/>
            </a:pPr>
            <a:r>
              <a:rPr sz="2184" dirty="0"/>
              <a:t>Big and young </a:t>
            </a:r>
            <a:r>
              <a:rPr sz="2184" dirty="0" smtClean="0"/>
              <a:t>population,</a:t>
            </a:r>
            <a:r>
              <a:rPr lang="fr-BE" sz="2184" dirty="0" smtClean="0"/>
              <a:t> </a:t>
            </a:r>
            <a:r>
              <a:rPr sz="2184" dirty="0" smtClean="0"/>
              <a:t>and </a:t>
            </a:r>
            <a:r>
              <a:rPr sz="2184" dirty="0"/>
              <a:t>qualified and competitive human resources.</a:t>
            </a:r>
          </a:p>
          <a:p>
            <a:pPr marL="218974" lvl="0" indent="-218974" algn="l" defTabSz="303783">
              <a:spcBef>
                <a:spcPts val="2100"/>
              </a:spcBef>
              <a:buSzPct val="100000"/>
              <a:buChar char="•"/>
              <a:defRPr sz="1800"/>
            </a:pPr>
            <a:r>
              <a:rPr sz="2184" dirty="0"/>
              <a:t>Industrialization of the Colombian economy.</a:t>
            </a:r>
          </a:p>
          <a:p>
            <a:pPr marL="218974" lvl="0" indent="-218974" algn="l" defTabSz="303783">
              <a:spcBef>
                <a:spcPts val="2100"/>
              </a:spcBef>
              <a:buSzPct val="100000"/>
              <a:buChar char="•"/>
              <a:defRPr sz="1800"/>
            </a:pPr>
            <a:r>
              <a:rPr sz="2184" dirty="0"/>
              <a:t>Strategic geographical location, an export platform with access to global markets.</a:t>
            </a:r>
          </a:p>
          <a:p>
            <a:pPr marL="218974" lvl="0" indent="-218974" algn="l" defTabSz="303783">
              <a:spcBef>
                <a:spcPts val="2100"/>
              </a:spcBef>
              <a:buSzPct val="100000"/>
              <a:buChar char="•"/>
              <a:defRPr sz="1800"/>
            </a:pPr>
            <a:r>
              <a:rPr sz="2184" dirty="0" smtClean="0"/>
              <a:t>Recognition </a:t>
            </a:r>
            <a:r>
              <a:rPr sz="2184" dirty="0"/>
              <a:t>of European quality standards</a:t>
            </a:r>
          </a:p>
          <a:p>
            <a:pPr marL="218974" lvl="0" indent="-218974" algn="l" defTabSz="303783">
              <a:spcBef>
                <a:spcPts val="2100"/>
              </a:spcBef>
              <a:buSzPct val="100000"/>
              <a:buChar char="•"/>
              <a:defRPr sz="1800"/>
            </a:pPr>
            <a:r>
              <a:rPr sz="2184" dirty="0"/>
              <a:t>Growing goods consumer culture</a:t>
            </a:r>
          </a:p>
        </p:txBody>
      </p:sp>
      <p:sp>
        <p:nvSpPr>
          <p:cNvPr id="48" name="Shape 48"/>
          <p:cNvSpPr/>
          <p:nvPr/>
        </p:nvSpPr>
        <p:spPr>
          <a:xfrm>
            <a:off x="213056" y="4065730"/>
            <a:ext cx="3203649" cy="1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endParaRPr lang="fr-BE" sz="3100" b="1" dirty="0" smtClean="0"/>
          </a:p>
          <a:p>
            <a:pPr lvl="0">
              <a:defRPr sz="1800" b="0"/>
            </a:pPr>
            <a:endParaRPr lang="fr-BE" dirty="0" smtClean="0"/>
          </a:p>
          <a:p>
            <a:pPr lvl="0">
              <a:defRPr sz="1800" b="0"/>
            </a:pPr>
            <a:r>
              <a:rPr sz="3100" b="1" dirty="0" smtClean="0"/>
              <a:t>Colombia</a:t>
            </a:r>
            <a:r>
              <a:rPr sz="3100" b="1" dirty="0"/>
              <a:t>:</a:t>
            </a:r>
          </a:p>
        </p:txBody>
      </p:sp>
      <p:sp>
        <p:nvSpPr>
          <p:cNvPr id="49" name="Shape 49"/>
          <p:cNvSpPr/>
          <p:nvPr/>
        </p:nvSpPr>
        <p:spPr>
          <a:xfrm>
            <a:off x="655458" y="1298235"/>
            <a:ext cx="12074584" cy="3160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251460" lvl="0" indent="-251460" algn="l" defTabSz="385572">
              <a:spcBef>
                <a:spcPts val="2700"/>
              </a:spcBef>
              <a:buSzPct val="100000"/>
              <a:buChar char="•"/>
              <a:defRPr sz="1800"/>
            </a:pPr>
            <a:r>
              <a:rPr sz="2508" dirty="0"/>
              <a:t>A missing platform to strengthen the ties between the Belgian, </a:t>
            </a:r>
            <a:r>
              <a:rPr sz="2508" dirty="0" err="1" smtClean="0"/>
              <a:t>Luxemb</a:t>
            </a:r>
            <a:r>
              <a:rPr lang="fr-BE" sz="2508" dirty="0" err="1" smtClean="0"/>
              <a:t>ur</a:t>
            </a:r>
            <a:r>
              <a:rPr sz="2508" dirty="0" smtClean="0"/>
              <a:t>g</a:t>
            </a:r>
            <a:r>
              <a:rPr lang="fr-BE" sz="2508" dirty="0" err="1" smtClean="0"/>
              <a:t>uese</a:t>
            </a:r>
            <a:r>
              <a:rPr sz="2508" dirty="0" smtClean="0"/>
              <a:t> </a:t>
            </a:r>
            <a:r>
              <a:rPr sz="2508" dirty="0"/>
              <a:t>and Colombian business communities.</a:t>
            </a:r>
          </a:p>
          <a:p>
            <a:pPr marL="251460" lvl="0" indent="-251460" algn="l" defTabSz="385572">
              <a:spcBef>
                <a:spcPts val="2700"/>
              </a:spcBef>
              <a:buSzPct val="100000"/>
              <a:buChar char="•"/>
              <a:defRPr sz="1800"/>
            </a:pPr>
            <a:r>
              <a:rPr sz="2508" dirty="0"/>
              <a:t>An opportunity to create a local body to promote investments, commercial exchange and project development to foster economic development in Colombia.</a:t>
            </a:r>
          </a:p>
          <a:p>
            <a:pPr marL="251460" lvl="0" indent="-251460" algn="l" defTabSz="385572">
              <a:spcBef>
                <a:spcPts val="2700"/>
              </a:spcBef>
              <a:buSzPct val="100000"/>
              <a:buChar char="•"/>
              <a:defRPr sz="1800"/>
            </a:pPr>
            <a:r>
              <a:rPr sz="2508" dirty="0"/>
              <a:t>The recent Free Trade Agreement that came into force in August 2013</a:t>
            </a:r>
            <a:r>
              <a:rPr sz="2508" dirty="0" smtClean="0"/>
              <a:t>.</a:t>
            </a:r>
            <a:endParaRPr sz="2508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xfrm>
            <a:off x="1521264" y="456842"/>
            <a:ext cx="9490200" cy="24757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lang="fr-BE" sz="3500" b="1" dirty="0" smtClean="0"/>
              <a:t/>
            </a:r>
            <a:br>
              <a:rPr lang="fr-BE" sz="3500" b="1" dirty="0" smtClean="0"/>
            </a:br>
            <a:r>
              <a:rPr sz="3500" b="1" dirty="0" smtClean="0"/>
              <a:t>Short </a:t>
            </a:r>
            <a:r>
              <a:rPr sz="3500" b="1" dirty="0"/>
              <a:t>term </a:t>
            </a:r>
            <a:r>
              <a:rPr sz="3500" b="1" dirty="0" smtClean="0"/>
              <a:t>needs</a:t>
            </a:r>
            <a:endParaRPr sz="3500" b="1" dirty="0"/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788043" y="2212504"/>
            <a:ext cx="11641906" cy="6480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8277" lvl="0" indent="-258277" defTabSz="537463">
              <a:spcBef>
                <a:spcPts val="3800"/>
              </a:spcBef>
              <a:defRPr sz="1800"/>
            </a:pPr>
            <a:endParaRPr lang="fr-BE" sz="2576" dirty="0" smtClean="0"/>
          </a:p>
          <a:p>
            <a:pPr marL="258277" lvl="0" indent="-258277" defTabSz="537463">
              <a:spcBef>
                <a:spcPts val="3800"/>
              </a:spcBef>
              <a:defRPr sz="1800"/>
            </a:pPr>
            <a:r>
              <a:rPr sz="2576" dirty="0" smtClean="0"/>
              <a:t>Financial support </a:t>
            </a:r>
            <a:r>
              <a:rPr sz="2576" dirty="0"/>
              <a:t>to </a:t>
            </a:r>
            <a:r>
              <a:rPr sz="2576" dirty="0" err="1"/>
              <a:t>BeLCol's</a:t>
            </a:r>
            <a:r>
              <a:rPr sz="2576" dirty="0"/>
              <a:t> </a:t>
            </a:r>
            <a:r>
              <a:rPr sz="2576" dirty="0" smtClean="0"/>
              <a:t>operation</a:t>
            </a:r>
            <a:r>
              <a:rPr lang="fr-BE" sz="2576" dirty="0" smtClean="0"/>
              <a:t> by the </a:t>
            </a:r>
            <a:r>
              <a:rPr lang="fr-BE" sz="2576" dirty="0" err="1" smtClean="0"/>
              <a:t>Federal</a:t>
            </a:r>
            <a:r>
              <a:rPr lang="fr-BE" sz="2576" dirty="0" smtClean="0"/>
              <a:t> and </a:t>
            </a:r>
            <a:r>
              <a:rPr lang="fr-BE" sz="2576" dirty="0" err="1" smtClean="0"/>
              <a:t>Regional</a:t>
            </a:r>
            <a:r>
              <a:rPr lang="fr-BE" sz="2576" dirty="0" smtClean="0"/>
              <a:t> </a:t>
            </a:r>
            <a:r>
              <a:rPr lang="fr-BE" sz="2576" dirty="0" err="1" smtClean="0"/>
              <a:t>entities</a:t>
            </a:r>
            <a:endParaRPr lang="fr-BE" sz="2576" dirty="0" smtClean="0"/>
          </a:p>
          <a:p>
            <a:pPr marL="258277" lvl="0" indent="-258277" defTabSz="537463">
              <a:spcBef>
                <a:spcPts val="3800"/>
              </a:spcBef>
              <a:buNone/>
              <a:defRPr sz="1800"/>
            </a:pPr>
            <a:endParaRPr sz="2576" dirty="0" smtClean="0"/>
          </a:p>
          <a:p>
            <a:pPr marL="258277" lvl="0" indent="-258277" defTabSz="537463">
              <a:spcBef>
                <a:spcPts val="3800"/>
              </a:spcBef>
              <a:defRPr sz="1800"/>
            </a:pPr>
            <a:r>
              <a:rPr sz="2576" dirty="0" smtClean="0"/>
              <a:t>Web </a:t>
            </a:r>
            <a:r>
              <a:rPr sz="2576" dirty="0"/>
              <a:t>page development</a:t>
            </a:r>
          </a:p>
          <a:p>
            <a:pPr marL="258277" lvl="0" indent="-258277" defTabSz="537463">
              <a:spcBef>
                <a:spcPts val="3800"/>
              </a:spcBef>
              <a:defRPr sz="1800"/>
            </a:pPr>
            <a:r>
              <a:rPr sz="2576" dirty="0"/>
              <a:t>Direction, business </a:t>
            </a:r>
            <a:r>
              <a:rPr sz="2576" dirty="0" smtClean="0"/>
              <a:t>support</a:t>
            </a:r>
            <a:endParaRPr lang="fr-BE" sz="2576" dirty="0" smtClean="0"/>
          </a:p>
          <a:p>
            <a:pPr marL="258277" lvl="0" indent="-258277" defTabSz="537463">
              <a:spcBef>
                <a:spcPts val="3800"/>
              </a:spcBef>
              <a:defRPr sz="1800"/>
            </a:pPr>
            <a:r>
              <a:rPr lang="fr-BE" sz="2576" dirty="0" err="1" smtClean="0"/>
              <a:t>Campaign</a:t>
            </a:r>
            <a:r>
              <a:rPr lang="fr-BE" sz="2576" dirty="0" smtClean="0"/>
              <a:t> to </a:t>
            </a:r>
            <a:r>
              <a:rPr lang="fr-BE" sz="2576" dirty="0" err="1" smtClean="0"/>
              <a:t>recruit</a:t>
            </a:r>
            <a:r>
              <a:rPr lang="fr-BE" sz="2576" dirty="0" smtClean="0"/>
              <a:t> new </a:t>
            </a:r>
            <a:r>
              <a:rPr lang="fr-BE" sz="2576" dirty="0" err="1" smtClean="0"/>
              <a:t>members</a:t>
            </a:r>
            <a:r>
              <a:rPr lang="fr-BE" sz="2576" dirty="0" smtClean="0"/>
              <a:t> in BeLux</a:t>
            </a:r>
            <a:endParaRPr sz="2576" dirty="0"/>
          </a:p>
        </p:txBody>
      </p:sp>
      <p:sp>
        <p:nvSpPr>
          <p:cNvPr id="89" name="Shape 89"/>
          <p:cNvSpPr/>
          <p:nvPr/>
        </p:nvSpPr>
        <p:spPr>
          <a:xfrm>
            <a:off x="0" y="0"/>
            <a:ext cx="272632" cy="2681991"/>
          </a:xfrm>
          <a:prstGeom prst="rect">
            <a:avLst/>
          </a:prstGeom>
          <a:solidFill>
            <a:srgbClr val="F2CC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2499191"/>
            <a:ext cx="272632" cy="258045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-1" y="5005309"/>
            <a:ext cx="272633" cy="2468799"/>
          </a:xfrm>
          <a:prstGeom prst="rect">
            <a:avLst/>
          </a:prstGeom>
          <a:solidFill>
            <a:srgbClr val="095CC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-1" y="7384546"/>
            <a:ext cx="272633" cy="2377429"/>
          </a:xfrm>
          <a:prstGeom prst="rect">
            <a:avLst/>
          </a:prstGeom>
          <a:solidFill>
            <a:srgbClr val="BA120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1521264" y="5416328"/>
            <a:ext cx="9490200" cy="915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endParaRPr sz="3500" b="1" dirty="0"/>
          </a:p>
        </p:txBody>
      </p:sp>
      <p:sp>
        <p:nvSpPr>
          <p:cNvPr id="94" name="Shape 94"/>
          <p:cNvSpPr/>
          <p:nvPr/>
        </p:nvSpPr>
        <p:spPr>
          <a:xfrm>
            <a:off x="813768" y="4660776"/>
            <a:ext cx="10153128" cy="985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marL="280736" indent="-280736" algn="l">
              <a:spcBef>
                <a:spcPts val="4200"/>
              </a:spcBef>
              <a:buSzPct val="100000"/>
              <a:buChar char="•"/>
              <a:defRPr sz="2800"/>
            </a:lvl1pPr>
          </a:lstStyle>
          <a:p>
            <a:pPr>
              <a:defRPr sz="1800"/>
            </a:pPr>
            <a:r>
              <a:rPr sz="2800" dirty="0" smtClean="0"/>
              <a:t>A </a:t>
            </a:r>
            <a:r>
              <a:rPr sz="2800" dirty="0"/>
              <a:t>Board of Directors </a:t>
            </a:r>
            <a:r>
              <a:rPr lang="fr-BE" sz="2800" dirty="0" smtClean="0"/>
              <a:t>has</a:t>
            </a:r>
            <a:r>
              <a:rPr sz="2800" dirty="0" smtClean="0"/>
              <a:t> be</a:t>
            </a:r>
            <a:r>
              <a:rPr lang="fr-BE" sz="2800" dirty="0" smtClean="0"/>
              <a:t>en</a:t>
            </a:r>
            <a:r>
              <a:rPr sz="2800" dirty="0" smtClean="0"/>
              <a:t> elected</a:t>
            </a:r>
            <a:r>
              <a:rPr lang="fr-BE" sz="2800" dirty="0" smtClean="0"/>
              <a:t> end of 2014 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1587809" y="670036"/>
            <a:ext cx="10419116" cy="656713"/>
          </a:xfrm>
          <a:prstGeom prst="rect">
            <a:avLst/>
          </a:prstGeom>
        </p:spPr>
        <p:txBody>
          <a:bodyPr/>
          <a:lstStyle>
            <a:lvl1pPr defTabSz="479044">
              <a:defRPr sz="369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90" b="1"/>
              <a:t>A new bilateral Chamber of Commerce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1092187" y="2211563"/>
            <a:ext cx="11410362" cy="6937773"/>
          </a:xfrm>
          <a:prstGeom prst="rect">
            <a:avLst/>
          </a:prstGeom>
        </p:spPr>
        <p:txBody>
          <a:bodyPr/>
          <a:lstStyle/>
          <a:p>
            <a:pPr marL="0" lvl="0" indent="0" defTabSz="467359">
              <a:spcBef>
                <a:spcPts val="3300"/>
              </a:spcBef>
              <a:buSzTx/>
              <a:buNone/>
              <a:defRPr sz="1800"/>
            </a:pPr>
            <a:r>
              <a:rPr sz="2800" u="sng" dirty="0"/>
              <a:t>Mission </a:t>
            </a:r>
            <a:r>
              <a:rPr lang="fr-BE" sz="2800" u="sng" dirty="0" smtClean="0"/>
              <a:t>and </a:t>
            </a:r>
            <a:r>
              <a:rPr sz="2800" u="sng" dirty="0" smtClean="0"/>
              <a:t>vision</a:t>
            </a:r>
            <a:r>
              <a:rPr sz="2800" u="sng" dirty="0"/>
              <a:t>:</a:t>
            </a:r>
          </a:p>
          <a:p>
            <a:pPr marL="280736" lvl="0" indent="-280736" defTabSz="467359">
              <a:spcBef>
                <a:spcPts val="3300"/>
              </a:spcBef>
              <a:defRPr sz="1800"/>
            </a:pPr>
            <a:r>
              <a:rPr sz="2800" dirty="0"/>
              <a:t>A non profit organization, officially registered end August 2013.</a:t>
            </a:r>
          </a:p>
          <a:p>
            <a:pPr marL="280736" lvl="0" indent="-280736" defTabSz="467359">
              <a:spcBef>
                <a:spcPts val="3300"/>
              </a:spcBef>
              <a:defRPr sz="1800"/>
            </a:pPr>
            <a:r>
              <a:rPr sz="2800" dirty="0"/>
              <a:t>Like a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complementary body</a:t>
            </a:r>
            <a:r>
              <a:rPr sz="2800" dirty="0"/>
              <a:t> to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facilitate</a:t>
            </a:r>
            <a:r>
              <a:rPr sz="2800" dirty="0"/>
              <a:t> and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optimize</a:t>
            </a:r>
            <a:r>
              <a:rPr sz="2800" dirty="0"/>
              <a:t> the development of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bilateral relationships</a:t>
            </a:r>
            <a:r>
              <a:rPr sz="2800" dirty="0"/>
              <a:t>.</a:t>
            </a:r>
          </a:p>
          <a:p>
            <a:pPr marL="280736" lvl="0" indent="-280736" defTabSz="467359">
              <a:spcBef>
                <a:spcPts val="3300"/>
              </a:spcBef>
              <a:defRPr sz="1800"/>
            </a:pP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Building progressively</a:t>
            </a:r>
            <a:r>
              <a:rPr sz="2800" dirty="0"/>
              <a:t> a broad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network of contacts</a:t>
            </a:r>
            <a:r>
              <a:rPr sz="2800" dirty="0"/>
              <a:t> to establish a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collective support</a:t>
            </a:r>
            <a:r>
              <a:rPr sz="2800" dirty="0"/>
              <a:t> and a </a:t>
            </a:r>
            <a:r>
              <a:rPr sz="2800" b="1" dirty="0">
                <a:latin typeface="Helvetica"/>
                <a:ea typeface="Helvetica"/>
                <a:cs typeface="Helvetica"/>
                <a:sym typeface="Helvetica"/>
              </a:rPr>
              <a:t>cooperative perspective</a:t>
            </a:r>
            <a:r>
              <a:rPr sz="2800" dirty="0"/>
              <a:t> to the bilateral relationships; accumulating experiences to offer advantages to the members.</a:t>
            </a:r>
          </a:p>
          <a:p>
            <a:pPr marL="0" lvl="0" indent="0" defTabSz="467359">
              <a:spcBef>
                <a:spcPts val="0"/>
              </a:spcBef>
              <a:buSzTx/>
              <a:buNone/>
              <a:defRPr sz="1800"/>
            </a:pPr>
            <a:endParaRPr sz="2560" dirty="0"/>
          </a:p>
          <a:p>
            <a:pPr marL="0" lvl="0" indent="0" defTabSz="467359">
              <a:spcBef>
                <a:spcPts val="0"/>
              </a:spcBef>
              <a:buSzTx/>
              <a:buNone/>
              <a:defRPr sz="1800"/>
            </a:pPr>
            <a:r>
              <a:rPr sz="2560" u="sng" dirty="0"/>
              <a:t>Objective</a:t>
            </a:r>
            <a:r>
              <a:rPr sz="2560" dirty="0"/>
              <a:t>: To contribute to both the </a:t>
            </a:r>
            <a:r>
              <a:rPr sz="2560" b="1" dirty="0">
                <a:latin typeface="Helvetica"/>
                <a:ea typeface="Helvetica"/>
                <a:cs typeface="Helvetica"/>
                <a:sym typeface="Helvetica"/>
              </a:rPr>
              <a:t>promotion</a:t>
            </a:r>
            <a:r>
              <a:rPr sz="2560" dirty="0"/>
              <a:t> and </a:t>
            </a:r>
            <a:r>
              <a:rPr sz="2560" b="1" dirty="0">
                <a:latin typeface="Helvetica"/>
                <a:ea typeface="Helvetica"/>
                <a:cs typeface="Helvetica"/>
                <a:sym typeface="Helvetica"/>
              </a:rPr>
              <a:t>growth</a:t>
            </a:r>
            <a:r>
              <a:rPr sz="2560" dirty="0"/>
              <a:t> of commercial relations and investments, and support projects with the aim of </a:t>
            </a:r>
            <a:r>
              <a:rPr sz="2560" b="1" dirty="0">
                <a:latin typeface="Helvetica"/>
                <a:ea typeface="Helvetica"/>
                <a:cs typeface="Helvetica"/>
                <a:sym typeface="Helvetica"/>
              </a:rPr>
              <a:t>strengthening strategic links</a:t>
            </a:r>
            <a:r>
              <a:rPr sz="2560" dirty="0"/>
              <a:t> between BEL, LUX and COL.</a:t>
            </a:r>
          </a:p>
        </p:txBody>
      </p:sp>
      <p:sp>
        <p:nvSpPr>
          <p:cNvPr id="114" name="Shape 114"/>
          <p:cNvSpPr/>
          <p:nvPr/>
        </p:nvSpPr>
        <p:spPr>
          <a:xfrm>
            <a:off x="0" y="0"/>
            <a:ext cx="272632" cy="2681991"/>
          </a:xfrm>
          <a:prstGeom prst="rect">
            <a:avLst/>
          </a:prstGeom>
          <a:solidFill>
            <a:srgbClr val="F2CC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0" y="2499191"/>
            <a:ext cx="272632" cy="258045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-1" y="7384546"/>
            <a:ext cx="272633" cy="2377429"/>
          </a:xfrm>
          <a:prstGeom prst="rect">
            <a:avLst/>
          </a:prstGeom>
          <a:solidFill>
            <a:srgbClr val="BA120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-1" y="5005309"/>
            <a:ext cx="272633" cy="2468799"/>
          </a:xfrm>
          <a:prstGeom prst="rect">
            <a:avLst/>
          </a:prstGeom>
          <a:solidFill>
            <a:srgbClr val="095CC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612741" y="332122"/>
            <a:ext cx="12053425" cy="9089355"/>
          </a:xfrm>
          <a:prstGeom prst="rect">
            <a:avLst/>
          </a:prstGeom>
        </p:spPr>
        <p:txBody>
          <a:bodyPr/>
          <a:lstStyle/>
          <a:p>
            <a:pPr marL="270710" lvl="0" indent="-270710">
              <a:defRPr sz="1800"/>
            </a:pPr>
            <a:r>
              <a:rPr sz="2700" dirty="0"/>
              <a:t>Information </a:t>
            </a:r>
            <a:r>
              <a:rPr sz="2700" b="1" dirty="0" err="1">
                <a:latin typeface="Helvetica"/>
                <a:ea typeface="Helvetica"/>
                <a:cs typeface="Helvetica"/>
                <a:sym typeface="Helvetica"/>
              </a:rPr>
              <a:t>centralisation</a:t>
            </a:r>
            <a:r>
              <a:rPr sz="2700" b="1" dirty="0">
                <a:latin typeface="Helvetica"/>
                <a:ea typeface="Helvetica"/>
                <a:cs typeface="Helvetica"/>
                <a:sym typeface="Helvetica"/>
              </a:rPr>
              <a:t> and disclosure</a:t>
            </a:r>
            <a:r>
              <a:rPr sz="2700" dirty="0"/>
              <a:t> (bilateral relationships, statistics and key data about the countries and its markets, as well as business and cooperation opportunities, fairs and events, etc) promoting bilateral exchanges.</a:t>
            </a:r>
          </a:p>
          <a:p>
            <a:pPr marL="270710" lvl="0" indent="-270710">
              <a:defRPr sz="1800"/>
            </a:pPr>
            <a:r>
              <a:rPr sz="2700" b="1" dirty="0">
                <a:latin typeface="Helvetica"/>
                <a:ea typeface="Helvetica"/>
                <a:cs typeface="Helvetica"/>
                <a:sym typeface="Helvetica"/>
              </a:rPr>
              <a:t>Collaboration agreements </a:t>
            </a:r>
            <a:r>
              <a:rPr sz="2700" dirty="0"/>
              <a:t>with governmental authorities and agencies promoting foreign trade, investment and </a:t>
            </a:r>
            <a:r>
              <a:rPr sz="2700" dirty="0" smtClean="0"/>
              <a:t>tourism</a:t>
            </a:r>
            <a:r>
              <a:rPr lang="fr-BE" sz="2700" dirty="0" smtClean="0"/>
              <a:t>, </a:t>
            </a:r>
            <a:r>
              <a:rPr lang="fr-BE" sz="2700" dirty="0" err="1" smtClean="0"/>
              <a:t>such</a:t>
            </a:r>
            <a:r>
              <a:rPr lang="fr-BE" sz="2700" dirty="0" smtClean="0"/>
              <a:t> as </a:t>
            </a:r>
            <a:r>
              <a:rPr lang="fr-BE" sz="2700" dirty="0" err="1" smtClean="0"/>
              <a:t>Procolombia</a:t>
            </a:r>
            <a:r>
              <a:rPr lang="fr-BE" sz="2700" dirty="0" smtClean="0"/>
              <a:t> and  local Chambers of Commerce. </a:t>
            </a:r>
            <a:r>
              <a:rPr sz="2700" b="1" dirty="0" smtClean="0">
                <a:latin typeface="Helvetica"/>
                <a:ea typeface="Helvetica"/>
                <a:cs typeface="Helvetica"/>
                <a:sym typeface="Helvetica"/>
              </a:rPr>
              <a:t>Communication </a:t>
            </a:r>
            <a:r>
              <a:rPr sz="2700" b="1" dirty="0">
                <a:latin typeface="Helvetica"/>
                <a:ea typeface="Helvetica"/>
                <a:cs typeface="Helvetica"/>
                <a:sym typeface="Helvetica"/>
              </a:rPr>
              <a:t>facilitation</a:t>
            </a:r>
            <a:r>
              <a:rPr sz="2700" dirty="0"/>
              <a:t> between them and the members, as well as </a:t>
            </a:r>
            <a:r>
              <a:rPr sz="2700" b="1" dirty="0">
                <a:latin typeface="Helvetica"/>
                <a:ea typeface="Helvetica"/>
                <a:cs typeface="Helvetica"/>
                <a:sym typeface="Helvetica"/>
              </a:rPr>
              <a:t>development and support </a:t>
            </a:r>
            <a:r>
              <a:rPr sz="2700" dirty="0"/>
              <a:t>to</a:t>
            </a:r>
            <a:r>
              <a:rPr sz="27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2700" dirty="0"/>
              <a:t>missions.</a:t>
            </a:r>
          </a:p>
          <a:p>
            <a:pPr marL="270710" lvl="0" indent="-270710">
              <a:defRPr sz="1800"/>
            </a:pPr>
            <a:r>
              <a:rPr sz="2700" dirty="0"/>
              <a:t>Enterprises/Institutional/</a:t>
            </a:r>
            <a:r>
              <a:rPr sz="2700" dirty="0" err="1"/>
              <a:t>Academical</a:t>
            </a:r>
            <a:r>
              <a:rPr sz="2700" dirty="0"/>
              <a:t> </a:t>
            </a:r>
            <a:r>
              <a:rPr sz="2700" b="1" dirty="0">
                <a:latin typeface="Helvetica"/>
                <a:ea typeface="Helvetica"/>
                <a:cs typeface="Helvetica"/>
                <a:sym typeface="Helvetica"/>
              </a:rPr>
              <a:t>directory</a:t>
            </a:r>
            <a:r>
              <a:rPr sz="2700" dirty="0"/>
              <a:t>, as well as professionals network, of affiliates to facilitate contacts and business agendas.</a:t>
            </a:r>
          </a:p>
          <a:p>
            <a:pPr marL="270710" lvl="0" indent="-270710">
              <a:defRPr sz="1800"/>
            </a:pPr>
            <a:r>
              <a:rPr sz="2700" dirty="0"/>
              <a:t>Support and assistance to enterprises and organizations (specially SMEs) interested in the other market for the </a:t>
            </a:r>
            <a:r>
              <a:rPr sz="2700" b="1" dirty="0">
                <a:latin typeface="Helvetica"/>
                <a:ea typeface="Helvetica"/>
                <a:cs typeface="Helvetica"/>
                <a:sym typeface="Helvetica"/>
              </a:rPr>
              <a:t>promotion and business solidification </a:t>
            </a:r>
            <a:r>
              <a:rPr sz="2700" dirty="0"/>
              <a:t>and experiences exchange. </a:t>
            </a:r>
          </a:p>
          <a:p>
            <a:pPr marL="270710" lvl="0" indent="-270710">
              <a:defRPr sz="1800"/>
            </a:pPr>
            <a:r>
              <a:rPr sz="2700" dirty="0"/>
              <a:t>Promotion and support to the </a:t>
            </a:r>
            <a:r>
              <a:rPr sz="2700" b="1" dirty="0">
                <a:latin typeface="Helvetica"/>
                <a:ea typeface="Helvetica"/>
                <a:cs typeface="Helvetica"/>
                <a:sym typeface="Helvetica"/>
              </a:rPr>
              <a:t>establishment</a:t>
            </a:r>
            <a:r>
              <a:rPr sz="2700" dirty="0"/>
              <a:t> of enterprises in Colombia, as a </a:t>
            </a:r>
            <a:r>
              <a:rPr lang="fr-BE" sz="2700" dirty="0" err="1" smtClean="0"/>
              <a:t>gateway</a:t>
            </a:r>
            <a:r>
              <a:rPr lang="fr-BE" sz="2700" dirty="0" smtClean="0"/>
              <a:t> to the </a:t>
            </a:r>
            <a:r>
              <a:rPr sz="2700" dirty="0" smtClean="0"/>
              <a:t>America</a:t>
            </a:r>
            <a:r>
              <a:rPr lang="fr-BE" sz="2700" dirty="0" smtClean="0"/>
              <a:t>s</a:t>
            </a:r>
            <a:r>
              <a:rPr sz="2700" dirty="0" smtClean="0"/>
              <a:t>, </a:t>
            </a:r>
            <a:r>
              <a:rPr sz="2700" dirty="0"/>
              <a:t>and enterprises in Belgium and Luxembourg, as a </a:t>
            </a:r>
            <a:r>
              <a:rPr lang="fr-BE" sz="2700" dirty="0" err="1" smtClean="0"/>
              <a:t>gateway</a:t>
            </a:r>
            <a:r>
              <a:rPr lang="fr-BE" sz="2700" dirty="0" smtClean="0"/>
              <a:t> t</a:t>
            </a:r>
            <a:r>
              <a:rPr sz="2700" dirty="0" smtClean="0"/>
              <a:t>o</a:t>
            </a:r>
            <a:r>
              <a:rPr lang="fr-BE" sz="2700" dirty="0" smtClean="0"/>
              <a:t> Eu</a:t>
            </a:r>
            <a:r>
              <a:rPr sz="2700" dirty="0" smtClean="0"/>
              <a:t>rope</a:t>
            </a:r>
            <a:r>
              <a:rPr sz="2700" dirty="0"/>
              <a:t>.</a:t>
            </a:r>
          </a:p>
        </p:txBody>
      </p:sp>
      <p:sp>
        <p:nvSpPr>
          <p:cNvPr id="120" name="Shape 120"/>
          <p:cNvSpPr/>
          <p:nvPr/>
        </p:nvSpPr>
        <p:spPr>
          <a:xfrm>
            <a:off x="0" y="0"/>
            <a:ext cx="272632" cy="2681991"/>
          </a:xfrm>
          <a:prstGeom prst="rect">
            <a:avLst/>
          </a:prstGeom>
          <a:solidFill>
            <a:srgbClr val="F2CC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0" y="2499191"/>
            <a:ext cx="272632" cy="258045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-1" y="5005309"/>
            <a:ext cx="272633" cy="2468799"/>
          </a:xfrm>
          <a:prstGeom prst="rect">
            <a:avLst/>
          </a:prstGeom>
          <a:solidFill>
            <a:srgbClr val="095CC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-1" y="7384546"/>
            <a:ext cx="272633" cy="2377429"/>
          </a:xfrm>
          <a:prstGeom prst="rect">
            <a:avLst/>
          </a:prstGeom>
          <a:solidFill>
            <a:srgbClr val="BA120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asset-1.JPG"/>
          <p:cNvPicPr/>
          <p:nvPr/>
        </p:nvPicPr>
        <p:blipFill>
          <a:blip r:embed="rId2" cstate="print">
            <a:alphaModFix amt="50000"/>
            <a:extLst/>
          </a:blip>
          <a:srcRect/>
          <a:stretch>
            <a:fillRect/>
          </a:stretch>
        </p:blipFill>
        <p:spPr>
          <a:xfrm>
            <a:off x="7352452" y="-14661"/>
            <a:ext cx="5470054" cy="5415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asset.G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8637" y="7590711"/>
            <a:ext cx="1400692" cy="1919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asset-2.jpe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406308" y="5216546"/>
            <a:ext cx="1196811" cy="1207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asset.jpe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1099617" y="4616530"/>
            <a:ext cx="1893925" cy="983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asset-3.jpe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563859" y="1351034"/>
            <a:ext cx="1308516" cy="908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asset.jpe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413351" y="147337"/>
            <a:ext cx="3756283" cy="851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asset.jpeg"/>
          <p:cNvPicPr/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>
          <a:xfrm>
            <a:off x="1715686" y="8688253"/>
            <a:ext cx="1024015" cy="932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asset.jpeg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99077" y="5436903"/>
            <a:ext cx="1639811" cy="64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asset.jpeg"/>
          <p:cNvPicPr/>
          <p:nvPr/>
        </p:nvPicPr>
        <p:blipFill>
          <a:blip r:embed="rId10" cstate="print">
            <a:extLst/>
          </a:blip>
          <a:srcRect l="22720" r="13885"/>
          <a:stretch>
            <a:fillRect/>
          </a:stretch>
        </p:blipFill>
        <p:spPr>
          <a:xfrm>
            <a:off x="9323848" y="5621281"/>
            <a:ext cx="1529555" cy="8028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asset.gif"/>
          <p:cNvPicPr/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1922887" y="7368462"/>
            <a:ext cx="1141956" cy="1141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asset.GIF"/>
          <p:cNvPicPr/>
          <p:nvPr/>
        </p:nvPicPr>
        <p:blipFill>
          <a:blip r:embed="rId12" cstate="print">
            <a:extLst/>
          </a:blip>
          <a:srcRect t="7510" b="15021"/>
          <a:stretch>
            <a:fillRect/>
          </a:stretch>
        </p:blipFill>
        <p:spPr>
          <a:xfrm>
            <a:off x="5508517" y="5538601"/>
            <a:ext cx="1042351" cy="1142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asset-4.jpeg"/>
          <p:cNvPicPr/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11178205" y="5408029"/>
            <a:ext cx="1478230" cy="824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asset.png"/>
          <p:cNvPicPr/>
          <p:nvPr/>
        </p:nvPicPr>
        <p:blipFill>
          <a:blip r:embed="rId14" cstate="print">
            <a:extLst/>
          </a:blip>
          <a:srcRect r="32992"/>
          <a:stretch>
            <a:fillRect/>
          </a:stretch>
        </p:blipFill>
        <p:spPr>
          <a:xfrm>
            <a:off x="3299880" y="6961234"/>
            <a:ext cx="2447960" cy="830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asset-5.jpeg"/>
          <p:cNvPicPr/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2926969" y="2066756"/>
            <a:ext cx="1104726" cy="1015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asset.jpeg"/>
          <p:cNvPicPr/>
          <p:nvPr/>
        </p:nvPicPr>
        <p:blipFill>
          <a:blip r:embed="rId16" cstate="print">
            <a:extLst/>
          </a:blip>
          <a:srcRect/>
          <a:stretch>
            <a:fillRect/>
          </a:stretch>
        </p:blipFill>
        <p:spPr>
          <a:xfrm>
            <a:off x="8373562" y="930084"/>
            <a:ext cx="472122" cy="800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asset.png"/>
          <p:cNvPicPr/>
          <p:nvPr/>
        </p:nvPicPr>
        <p:blipFill>
          <a:blip r:embed="rId17" cstate="print">
            <a:extLst/>
          </a:blip>
          <a:stretch>
            <a:fillRect/>
          </a:stretch>
        </p:blipFill>
        <p:spPr>
          <a:xfrm>
            <a:off x="5571684" y="3808644"/>
            <a:ext cx="2164128" cy="129340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5182060" y="6566432"/>
            <a:ext cx="1695108" cy="534951"/>
          </a:xfrm>
          <a:prstGeom prst="roundRect">
            <a:avLst>
              <a:gd name="adj" fmla="val 35611"/>
            </a:avLst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 b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b="0"/>
            </a:pPr>
            <a:r>
              <a:rPr sz="2000" b="1"/>
              <a:t>BeLCol</a:t>
            </a:r>
          </a:p>
        </p:txBody>
      </p:sp>
      <p:pic>
        <p:nvPicPr>
          <p:cNvPr id="142" name="InsertedImage.jpg"/>
          <p:cNvPicPr/>
          <p:nvPr/>
        </p:nvPicPr>
        <p:blipFill>
          <a:blip r:embed="rId18" cstate="print">
            <a:extLst/>
          </a:blip>
          <a:srcRect t="7887" b="7887"/>
          <a:stretch>
            <a:fillRect/>
          </a:stretch>
        </p:blipFill>
        <p:spPr>
          <a:xfrm>
            <a:off x="8873023" y="3405849"/>
            <a:ext cx="384738" cy="21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asset.GIF"/>
          <p:cNvPicPr/>
          <p:nvPr/>
        </p:nvPicPr>
        <p:blipFill>
          <a:blip r:embed="rId19" cstate="print">
            <a:extLst/>
          </a:blip>
          <a:stretch>
            <a:fillRect/>
          </a:stretch>
        </p:blipFill>
        <p:spPr>
          <a:xfrm>
            <a:off x="9093997" y="3686632"/>
            <a:ext cx="257924" cy="154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asset.jpeg"/>
          <p:cNvPicPr/>
          <p:nvPr/>
        </p:nvPicPr>
        <p:blipFill>
          <a:blip r:embed="rId20" cstate="print">
            <a:extLst/>
          </a:blip>
          <a:stretch>
            <a:fillRect/>
          </a:stretch>
        </p:blipFill>
        <p:spPr>
          <a:xfrm>
            <a:off x="2835982" y="8799810"/>
            <a:ext cx="829856" cy="614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asset.jpeg"/>
          <p:cNvPicPr/>
          <p:nvPr/>
        </p:nvPicPr>
        <p:blipFill>
          <a:blip r:embed="rId21" cstate="print">
            <a:extLst/>
          </a:blip>
          <a:stretch>
            <a:fillRect/>
          </a:stretch>
        </p:blipFill>
        <p:spPr>
          <a:xfrm>
            <a:off x="3957743" y="9195731"/>
            <a:ext cx="1193563" cy="434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asset-6.jpeg"/>
          <p:cNvPicPr/>
          <p:nvPr/>
        </p:nvPicPr>
        <p:blipFill>
          <a:blip r:embed="rId22" cstate="print">
            <a:extLst/>
          </a:blip>
          <a:stretch>
            <a:fillRect/>
          </a:stretch>
        </p:blipFill>
        <p:spPr>
          <a:xfrm>
            <a:off x="5765554" y="8565765"/>
            <a:ext cx="1776389" cy="709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asset-7.jpeg"/>
          <p:cNvPicPr/>
          <p:nvPr/>
        </p:nvPicPr>
        <p:blipFill>
          <a:blip r:embed="rId23" cstate="print">
            <a:extLst/>
          </a:blip>
          <a:stretch>
            <a:fillRect/>
          </a:stretch>
        </p:blipFill>
        <p:spPr>
          <a:xfrm>
            <a:off x="2985208" y="1102445"/>
            <a:ext cx="3138632" cy="860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asset.jpeg"/>
          <p:cNvPicPr/>
          <p:nvPr/>
        </p:nvPicPr>
        <p:blipFill>
          <a:blip r:embed="rId24" cstate="print">
            <a:extLst/>
          </a:blip>
          <a:stretch>
            <a:fillRect/>
          </a:stretch>
        </p:blipFill>
        <p:spPr>
          <a:xfrm>
            <a:off x="123223" y="6477187"/>
            <a:ext cx="2584534" cy="71343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434258" y="5309"/>
            <a:ext cx="10410007" cy="82207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5" h="20286" extrusionOk="0">
                <a:moveTo>
                  <a:pt x="22" y="0"/>
                </a:moveTo>
                <a:cubicBezTo>
                  <a:pt x="-455" y="14909"/>
                  <a:pt x="6586" y="21600"/>
                  <a:pt x="21145" y="20074"/>
                </a:cubicBezTo>
              </a:path>
            </a:pathLst>
          </a:custGeom>
          <a:ln w="38100" cap="rnd">
            <a:solidFill>
              <a:srgbClr val="1781FB"/>
            </a:solidFill>
            <a:custDash>
              <a:ds d="100000" sp="200000"/>
            </a:custDash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3347" y="2429121"/>
            <a:ext cx="9412002" cy="73691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540" y="4028"/>
                  <a:pt x="18740" y="11228"/>
                  <a:pt x="21600" y="21600"/>
                </a:cubicBezTo>
              </a:path>
            </a:pathLst>
          </a:custGeom>
          <a:ln w="38100" cap="rnd">
            <a:solidFill>
              <a:srgbClr val="1781FB"/>
            </a:solidFill>
            <a:custDash>
              <a:ds d="100000" sp="200000"/>
            </a:custDash>
            <a:miter lim="400000"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151" name="asset.jpeg"/>
          <p:cNvPicPr/>
          <p:nvPr/>
        </p:nvPicPr>
        <p:blipFill>
          <a:blip r:embed="rId25" cstate="print">
            <a:extLst/>
          </a:blip>
          <a:stretch>
            <a:fillRect/>
          </a:stretch>
        </p:blipFill>
        <p:spPr>
          <a:xfrm>
            <a:off x="10992438" y="6297051"/>
            <a:ext cx="1849761" cy="1073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sset-8.jpeg"/>
          <p:cNvPicPr/>
          <p:nvPr/>
        </p:nvPicPr>
        <p:blipFill>
          <a:blip r:embed="rId26" cstate="print">
            <a:extLst/>
          </a:blip>
          <a:stretch>
            <a:fillRect/>
          </a:stretch>
        </p:blipFill>
        <p:spPr>
          <a:xfrm>
            <a:off x="4259269" y="2362361"/>
            <a:ext cx="3164872" cy="66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asset.PNG"/>
          <p:cNvPicPr/>
          <p:nvPr/>
        </p:nvPicPr>
        <p:blipFill>
          <a:blip r:embed="rId27" cstate="print">
            <a:extLst/>
          </a:blip>
          <a:stretch>
            <a:fillRect/>
          </a:stretch>
        </p:blipFill>
        <p:spPr>
          <a:xfrm>
            <a:off x="7745914" y="2378795"/>
            <a:ext cx="2638789" cy="2638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asset.GIF"/>
          <p:cNvPicPr/>
          <p:nvPr/>
        </p:nvPicPr>
        <p:blipFill>
          <a:blip r:embed="rId28" cstate="print">
            <a:extLst/>
          </a:blip>
          <a:stretch>
            <a:fillRect/>
          </a:stretch>
        </p:blipFill>
        <p:spPr>
          <a:xfrm>
            <a:off x="682685" y="8392366"/>
            <a:ext cx="472596" cy="316048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155" name="asset.png"/>
          <p:cNvPicPr/>
          <p:nvPr/>
        </p:nvPicPr>
        <p:blipFill>
          <a:blip r:embed="rId29" cstate="print">
            <a:extLst/>
          </a:blip>
          <a:stretch>
            <a:fillRect/>
          </a:stretch>
        </p:blipFill>
        <p:spPr>
          <a:xfrm>
            <a:off x="8433663" y="6729519"/>
            <a:ext cx="2581590" cy="722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asset-9.jpeg"/>
          <p:cNvPicPr/>
          <p:nvPr/>
        </p:nvPicPr>
        <p:blipFill>
          <a:blip r:embed="rId30" cstate="print">
            <a:extLst/>
          </a:blip>
          <a:srcRect l="3255" t="14950" r="3255" b="14950"/>
          <a:stretch>
            <a:fillRect/>
          </a:stretch>
        </p:blipFill>
        <p:spPr>
          <a:xfrm>
            <a:off x="4044842" y="3313508"/>
            <a:ext cx="2506009" cy="654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asset.png"/>
          <p:cNvPicPr/>
          <p:nvPr/>
        </p:nvPicPr>
        <p:blipFill>
          <a:blip r:embed="rId31" cstate="print">
            <a:extLst/>
          </a:blip>
          <a:stretch>
            <a:fillRect/>
          </a:stretch>
        </p:blipFill>
        <p:spPr>
          <a:xfrm>
            <a:off x="6619299" y="3553214"/>
            <a:ext cx="1184250" cy="1006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asset-10.jpeg"/>
          <p:cNvPicPr/>
          <p:nvPr/>
        </p:nvPicPr>
        <p:blipFill>
          <a:blip r:embed="rId32" cstate="print">
            <a:extLst/>
          </a:blip>
          <a:stretch>
            <a:fillRect/>
          </a:stretch>
        </p:blipFill>
        <p:spPr>
          <a:xfrm>
            <a:off x="7687612" y="197965"/>
            <a:ext cx="1844180" cy="4688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asset.jpeg"/>
          <p:cNvPicPr/>
          <p:nvPr/>
        </p:nvPicPr>
        <p:blipFill>
          <a:blip r:embed="rId33" cstate="print">
            <a:extLst/>
          </a:blip>
          <a:stretch>
            <a:fillRect/>
          </a:stretch>
        </p:blipFill>
        <p:spPr>
          <a:xfrm>
            <a:off x="9945736" y="7242771"/>
            <a:ext cx="2259931" cy="725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G_0197.png"/>
          <p:cNvPicPr/>
          <p:nvPr/>
        </p:nvPicPr>
        <p:blipFill>
          <a:blip r:embed="rId34" cstate="print">
            <a:extLst/>
          </a:blip>
          <a:stretch>
            <a:fillRect/>
          </a:stretch>
        </p:blipFill>
        <p:spPr>
          <a:xfrm>
            <a:off x="214887" y="3681870"/>
            <a:ext cx="1175289" cy="57785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1448321" y="3923170"/>
            <a:ext cx="517859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100" b="1"/>
              <a:t>CAAC</a:t>
            </a:r>
          </a:p>
        </p:txBody>
      </p:sp>
      <p:pic>
        <p:nvPicPr>
          <p:cNvPr id="162" name="IMG_0198.png"/>
          <p:cNvPicPr/>
          <p:nvPr/>
        </p:nvPicPr>
        <p:blipFill>
          <a:blip r:embed="rId35" cstate="print">
            <a:extLst/>
          </a:blip>
          <a:stretch>
            <a:fillRect/>
          </a:stretch>
        </p:blipFill>
        <p:spPr>
          <a:xfrm>
            <a:off x="2250914" y="5804904"/>
            <a:ext cx="11684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0199.jpeg"/>
          <p:cNvPicPr/>
          <p:nvPr/>
        </p:nvPicPr>
        <p:blipFill>
          <a:blip r:embed="rId36" cstate="print">
            <a:extLst/>
          </a:blip>
          <a:stretch>
            <a:fillRect/>
          </a:stretch>
        </p:blipFill>
        <p:spPr>
          <a:xfrm>
            <a:off x="3957743" y="7970961"/>
            <a:ext cx="1907995" cy="1045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0200.jpeg"/>
          <p:cNvPicPr/>
          <p:nvPr/>
        </p:nvPicPr>
        <p:blipFill>
          <a:blip r:embed="rId37" cstate="print">
            <a:extLst/>
          </a:blip>
          <a:stretch>
            <a:fillRect/>
          </a:stretch>
        </p:blipFill>
        <p:spPr>
          <a:xfrm>
            <a:off x="9311649" y="8367780"/>
            <a:ext cx="3328437" cy="1365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1650703" y="350246"/>
            <a:ext cx="9185149" cy="597904"/>
          </a:xfrm>
          <a:prstGeom prst="rect">
            <a:avLst/>
          </a:prstGeom>
        </p:spPr>
        <p:txBody>
          <a:bodyPr/>
          <a:lstStyle>
            <a:lvl1pPr defTabSz="379729">
              <a:defRPr sz="3250"/>
            </a:lvl1pPr>
          </a:lstStyle>
          <a:p>
            <a:pPr lvl="0">
              <a:defRPr sz="1800"/>
            </a:pPr>
            <a:r>
              <a:rPr sz="3250" dirty="0"/>
              <a:t>Founding members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861394" y="1134021"/>
            <a:ext cx="11891138" cy="8296983"/>
          </a:xfrm>
          <a:prstGeom prst="rect">
            <a:avLst/>
          </a:prstGeom>
        </p:spPr>
        <p:txBody>
          <a:bodyPr/>
          <a:lstStyle/>
          <a:p>
            <a:pPr marL="224790" lvl="0" indent="-224790" defTabSz="344677">
              <a:spcBef>
                <a:spcPts val="2400"/>
              </a:spcBef>
              <a:defRPr sz="1800"/>
            </a:pPr>
            <a:r>
              <a:rPr sz="2241" b="1" dirty="0">
                <a:latin typeface="Helvetica"/>
                <a:ea typeface="Helvetica"/>
                <a:cs typeface="Helvetica"/>
                <a:sym typeface="Helvetica"/>
              </a:rPr>
              <a:t>Wouter Florizoone</a:t>
            </a:r>
            <a:r>
              <a:rPr sz="2241" dirty="0"/>
              <a:t> </a:t>
            </a:r>
          </a:p>
          <a:p>
            <a:pPr marL="0" lvl="0" indent="0" defTabSz="344677">
              <a:spcBef>
                <a:spcPts val="1800"/>
              </a:spcBef>
              <a:buSzTx/>
              <a:buNone/>
              <a:defRPr sz="1800"/>
            </a:pPr>
            <a:r>
              <a:rPr sz="1651" dirty="0"/>
              <a:t>Master in environmental engineering. </a:t>
            </a:r>
            <a:r>
              <a:rPr sz="1651" dirty="0" err="1"/>
              <a:t>Vrije</a:t>
            </a:r>
            <a:r>
              <a:rPr sz="1651" dirty="0"/>
              <a:t> </a:t>
            </a:r>
            <a:r>
              <a:rPr sz="1651" dirty="0" err="1"/>
              <a:t>Universiteit</a:t>
            </a:r>
            <a:r>
              <a:rPr sz="1651" dirty="0"/>
              <a:t> </a:t>
            </a:r>
            <a:r>
              <a:rPr sz="1651" dirty="0" err="1"/>
              <a:t>Brussel</a:t>
            </a:r>
            <a:r>
              <a:rPr sz="1651" dirty="0"/>
              <a:t> VUB, Universidad </a:t>
            </a:r>
            <a:r>
              <a:rPr sz="1651" dirty="0" err="1"/>
              <a:t>Politecnica</a:t>
            </a:r>
            <a:r>
              <a:rPr sz="1651" dirty="0"/>
              <a:t> de </a:t>
            </a:r>
            <a:r>
              <a:rPr sz="1651" dirty="0" err="1"/>
              <a:t>Catalunya</a:t>
            </a:r>
            <a:r>
              <a:rPr sz="1651" dirty="0"/>
              <a:t>, University College of Gent.</a:t>
            </a:r>
          </a:p>
          <a:p>
            <a:pPr marL="0" lvl="0" indent="0" defTabSz="344677">
              <a:spcBef>
                <a:spcPts val="1800"/>
              </a:spcBef>
              <a:buSzTx/>
              <a:buNone/>
              <a:defRPr sz="1800"/>
            </a:pPr>
            <a:r>
              <a:rPr sz="1651" dirty="0"/>
              <a:t>Projects and  business development: Flanders Smart Hub, VOKA, Flemish government, </a:t>
            </a:r>
            <a:r>
              <a:rPr sz="1651" dirty="0" err="1"/>
              <a:t>Abcdario</a:t>
            </a:r>
            <a:r>
              <a:rPr sz="1651" dirty="0"/>
              <a:t>. Languages: NL-ENG-ESP-FR</a:t>
            </a:r>
          </a:p>
          <a:p>
            <a:pPr marL="224790" lvl="0" indent="-224790" defTabSz="344677">
              <a:spcBef>
                <a:spcPts val="2400"/>
              </a:spcBef>
              <a:defRPr sz="1800"/>
            </a:pPr>
            <a:r>
              <a:rPr sz="2241" b="1" dirty="0">
                <a:latin typeface="Helvetica"/>
                <a:ea typeface="Helvetica"/>
                <a:cs typeface="Helvetica"/>
                <a:sym typeface="Helvetica"/>
              </a:rPr>
              <a:t>Benoît Desirotte</a:t>
            </a:r>
            <a:r>
              <a:rPr sz="2241" dirty="0"/>
              <a:t> </a:t>
            </a:r>
          </a:p>
          <a:p>
            <a:pPr marL="0" lvl="0" indent="0" defTabSz="344677">
              <a:spcBef>
                <a:spcPts val="1800"/>
              </a:spcBef>
              <a:buSzTx/>
              <a:buNone/>
              <a:defRPr sz="1800"/>
            </a:pPr>
            <a:r>
              <a:rPr sz="1651" dirty="0"/>
              <a:t>Master in Economics, European studies and International tax. ULB - SOLVAY - ICHEC </a:t>
            </a:r>
            <a:r>
              <a:rPr sz="1651" dirty="0" err="1"/>
              <a:t>Ecole</a:t>
            </a:r>
            <a:r>
              <a:rPr sz="1651" dirty="0"/>
              <a:t> </a:t>
            </a:r>
            <a:r>
              <a:rPr sz="1651" dirty="0" err="1"/>
              <a:t>Supérieure</a:t>
            </a:r>
            <a:r>
              <a:rPr sz="1651" dirty="0"/>
              <a:t> de Sciences </a:t>
            </a:r>
            <a:r>
              <a:rPr sz="1651" dirty="0" err="1"/>
              <a:t>Fiscales</a:t>
            </a:r>
            <a:r>
              <a:rPr sz="1651" dirty="0"/>
              <a:t>.</a:t>
            </a:r>
          </a:p>
          <a:p>
            <a:pPr marL="0" lvl="0" indent="0" defTabSz="344677">
              <a:spcBef>
                <a:spcPts val="1800"/>
              </a:spcBef>
              <a:buSzTx/>
              <a:buNone/>
              <a:defRPr sz="1800"/>
            </a:pPr>
            <a:r>
              <a:rPr sz="1651" dirty="0"/>
              <a:t>Manager in Transfer Pricing: Ernst &amp; Young Mexico and Belgium, DWVA. Languages: FR-ENG-ESP-NL</a:t>
            </a:r>
          </a:p>
          <a:p>
            <a:pPr marL="224790" lvl="0" indent="-224790" defTabSz="344677">
              <a:spcBef>
                <a:spcPts val="2400"/>
              </a:spcBef>
              <a:defRPr sz="1800"/>
            </a:pPr>
            <a:r>
              <a:rPr sz="2241" b="1" dirty="0">
                <a:latin typeface="Helvetica"/>
                <a:ea typeface="Helvetica"/>
                <a:cs typeface="Helvetica"/>
                <a:sym typeface="Helvetica"/>
              </a:rPr>
              <a:t>Paola Murcia. </a:t>
            </a:r>
          </a:p>
          <a:p>
            <a:pPr marL="0" lvl="0" indent="0" defTabSz="344677">
              <a:spcBef>
                <a:spcPts val="1800"/>
              </a:spcBef>
              <a:buSzTx/>
              <a:buNone/>
              <a:defRPr sz="1800"/>
            </a:pPr>
            <a:r>
              <a:rPr sz="1651" dirty="0"/>
              <a:t>Master of Science, International Relations and Business. U. </a:t>
            </a:r>
            <a:r>
              <a:rPr sz="1651" dirty="0" err="1"/>
              <a:t>Nal</a:t>
            </a:r>
            <a:r>
              <a:rPr sz="1651" dirty="0"/>
              <a:t> de Costa Rica, VUB</a:t>
            </a:r>
          </a:p>
          <a:p>
            <a:pPr marL="0" lvl="0" indent="0" defTabSz="344677">
              <a:spcBef>
                <a:spcPts val="1800"/>
              </a:spcBef>
              <a:buSzTx/>
              <a:buNone/>
              <a:defRPr sz="1800"/>
            </a:pPr>
            <a:r>
              <a:rPr sz="1651" dirty="0"/>
              <a:t>Policy adviser, Logistics coordinator. Dole, FIATA, CLECAT. Languages: ESP-ENG-NL-FR</a:t>
            </a:r>
          </a:p>
          <a:p>
            <a:pPr marL="224790" lvl="0" indent="-224790" defTabSz="344677">
              <a:spcBef>
                <a:spcPts val="2400"/>
              </a:spcBef>
              <a:defRPr sz="1800"/>
            </a:pPr>
            <a:r>
              <a:rPr sz="2241" b="1" dirty="0">
                <a:latin typeface="Helvetica"/>
                <a:ea typeface="Helvetica"/>
                <a:cs typeface="Helvetica"/>
                <a:sym typeface="Helvetica"/>
              </a:rPr>
              <a:t>Lucía Mora</a:t>
            </a:r>
            <a:endParaRPr sz="2241" dirty="0"/>
          </a:p>
          <a:p>
            <a:pPr marL="0" lvl="0" indent="0" defTabSz="344677">
              <a:spcBef>
                <a:spcPts val="1800"/>
              </a:spcBef>
              <a:buSzTx/>
              <a:buNone/>
              <a:defRPr sz="1800"/>
            </a:pPr>
            <a:r>
              <a:rPr sz="1651" dirty="0"/>
              <a:t>Economist. Professional in Finances and International Trade. Master in Finances. U. del Rosario, U. </a:t>
            </a:r>
            <a:r>
              <a:rPr sz="1651" dirty="0" err="1"/>
              <a:t>Nal</a:t>
            </a:r>
            <a:r>
              <a:rPr sz="1651" dirty="0"/>
              <a:t> </a:t>
            </a:r>
            <a:r>
              <a:rPr sz="1651" dirty="0" err="1"/>
              <a:t>Autónoma</a:t>
            </a:r>
            <a:r>
              <a:rPr sz="1651" dirty="0"/>
              <a:t> de México UNAM, ICHEC Enterprises - Brussels Management School.</a:t>
            </a:r>
          </a:p>
          <a:p>
            <a:pPr marL="0" lvl="0" indent="0" defTabSz="344677">
              <a:spcBef>
                <a:spcPts val="1800"/>
              </a:spcBef>
              <a:buSzTx/>
              <a:buNone/>
              <a:defRPr sz="1800"/>
            </a:pPr>
            <a:r>
              <a:rPr sz="1651" dirty="0"/>
              <a:t>Financial Analyst: </a:t>
            </a:r>
            <a:r>
              <a:rPr sz="1651" dirty="0" err="1"/>
              <a:t>Bancafe</a:t>
            </a:r>
            <a:r>
              <a:rPr sz="1651" dirty="0"/>
              <a:t> - </a:t>
            </a:r>
            <a:r>
              <a:rPr sz="1651" dirty="0" err="1"/>
              <a:t>Davivienda</a:t>
            </a:r>
            <a:r>
              <a:rPr sz="1651" dirty="0"/>
              <a:t>, AIESEC en Colombia, DHL European HQ, BNP Paribas Fortis. Languages: ESP-ENG-FR</a:t>
            </a:r>
          </a:p>
          <a:p>
            <a:pPr marL="0" lvl="0" indent="0" defTabSz="344677">
              <a:spcBef>
                <a:spcPts val="1800"/>
              </a:spcBef>
              <a:buSzTx/>
              <a:buNone/>
              <a:defRPr sz="1800"/>
            </a:pPr>
            <a:r>
              <a:rPr sz="2124" b="1" dirty="0">
                <a:latin typeface="Helvetica"/>
                <a:ea typeface="Helvetica"/>
                <a:cs typeface="Helvetica"/>
                <a:sym typeface="Helvetica"/>
              </a:rPr>
              <a:t>Team</a:t>
            </a:r>
            <a:r>
              <a:rPr sz="2124" dirty="0"/>
              <a:t>: + Jorge Nova, Jorge Bernal, Andres Franco.</a:t>
            </a:r>
          </a:p>
        </p:txBody>
      </p:sp>
      <p:sp>
        <p:nvSpPr>
          <p:cNvPr id="170" name="Shape 170"/>
          <p:cNvSpPr/>
          <p:nvPr/>
        </p:nvSpPr>
        <p:spPr>
          <a:xfrm>
            <a:off x="0" y="0"/>
            <a:ext cx="272632" cy="2681991"/>
          </a:xfrm>
          <a:prstGeom prst="rect">
            <a:avLst/>
          </a:prstGeom>
          <a:solidFill>
            <a:srgbClr val="F2CC2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0" y="2499191"/>
            <a:ext cx="272632" cy="2580455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-1" y="5005309"/>
            <a:ext cx="272633" cy="2468799"/>
          </a:xfrm>
          <a:prstGeom prst="rect">
            <a:avLst/>
          </a:prstGeom>
          <a:solidFill>
            <a:srgbClr val="095CC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-1" y="7384546"/>
            <a:ext cx="272633" cy="2377429"/>
          </a:xfrm>
          <a:prstGeom prst="rect">
            <a:avLst/>
          </a:prstGeom>
          <a:solidFill>
            <a:srgbClr val="BA120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/>
              <a:t>2015’s </a:t>
            </a:r>
            <a:r>
              <a:rPr lang="fr-BE" sz="3600" b="1" dirty="0" err="1" smtClean="0"/>
              <a:t>Board</a:t>
            </a:r>
            <a:r>
              <a:rPr lang="fr-BE" sz="3600" b="1" dirty="0" smtClean="0"/>
              <a:t> of </a:t>
            </a:r>
            <a:r>
              <a:rPr lang="fr-BE" sz="3600" b="1" dirty="0" err="1" smtClean="0"/>
              <a:t>Directors</a:t>
            </a:r>
            <a:endParaRPr lang="fr-FR" sz="36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BE" sz="2800" dirty="0" smtClean="0"/>
              <a:t>                           Daniel H. JORDAN – </a:t>
            </a:r>
            <a:r>
              <a:rPr lang="fr-BE" sz="2800" dirty="0" err="1" smtClean="0"/>
              <a:t>President</a:t>
            </a:r>
            <a:endParaRPr lang="fr-BE" sz="2800" dirty="0" smtClean="0"/>
          </a:p>
          <a:p>
            <a:pPr>
              <a:buNone/>
            </a:pPr>
            <a:r>
              <a:rPr lang="fr-BE" sz="2800" dirty="0" smtClean="0"/>
              <a:t>                                 TBC – Vice </a:t>
            </a:r>
            <a:r>
              <a:rPr lang="fr-BE" sz="2800" dirty="0" err="1" smtClean="0"/>
              <a:t>President</a:t>
            </a:r>
            <a:endParaRPr lang="fr-BE" sz="2800" dirty="0" smtClean="0"/>
          </a:p>
          <a:p>
            <a:pPr>
              <a:buNone/>
            </a:pPr>
            <a:r>
              <a:rPr lang="fr-BE" sz="2800" dirty="0" smtClean="0"/>
              <a:t>                            Johan Dexters – </a:t>
            </a:r>
            <a:r>
              <a:rPr lang="fr-BE" sz="2800" dirty="0" err="1" smtClean="0"/>
              <a:t>Treasurer</a:t>
            </a:r>
            <a:endParaRPr lang="fr-BE" sz="2800" dirty="0" smtClean="0"/>
          </a:p>
          <a:p>
            <a:pPr>
              <a:buNone/>
            </a:pPr>
            <a:r>
              <a:rPr lang="fr-BE" sz="2800" dirty="0" smtClean="0"/>
              <a:t>                              Paola Murcia – </a:t>
            </a:r>
            <a:r>
              <a:rPr lang="fr-BE" sz="2800" dirty="0" err="1" smtClean="0"/>
              <a:t>Secretary</a:t>
            </a:r>
            <a:r>
              <a:rPr lang="fr-BE" sz="2800" dirty="0" smtClean="0"/>
              <a:t>             </a:t>
            </a:r>
            <a:endParaRPr lang="fr-F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95CC4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682</Words>
  <Application>Microsoft Office PowerPoint</Application>
  <PresentationFormat>Personnalisé</PresentationFormat>
  <Paragraphs>89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White</vt:lpstr>
      <vt:lpstr>  BeLCol asbl/vzw</vt:lpstr>
      <vt:lpstr>Diapositive 2</vt:lpstr>
      <vt:lpstr>Diapositive 3</vt:lpstr>
      <vt:lpstr> Short term needs</vt:lpstr>
      <vt:lpstr>A new bilateral Chamber of Commerce</vt:lpstr>
      <vt:lpstr>Diapositive 6</vt:lpstr>
      <vt:lpstr>Diapositive 7</vt:lpstr>
      <vt:lpstr>Founding members</vt:lpstr>
      <vt:lpstr>2015’s Board of Directors</vt:lpstr>
      <vt:lpstr>BeLCol asbl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BeLCol asbl/vzw</dc:title>
  <cp:lastModifiedBy>Your User Name</cp:lastModifiedBy>
  <cp:revision>18</cp:revision>
  <dcterms:modified xsi:type="dcterms:W3CDTF">2015-04-22T09:03:07Z</dcterms:modified>
</cp:coreProperties>
</file>