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notesMasterIdLst>
    <p:notesMasterId r:id="rId17"/>
  </p:notesMasterIdLst>
  <p:handoutMasterIdLst>
    <p:handoutMasterId r:id="rId18"/>
  </p:handoutMasterIdLst>
  <p:sldIdLst>
    <p:sldId id="285" r:id="rId2"/>
    <p:sldId id="302" r:id="rId3"/>
    <p:sldId id="296" r:id="rId4"/>
    <p:sldId id="304" r:id="rId5"/>
    <p:sldId id="301" r:id="rId6"/>
    <p:sldId id="299" r:id="rId7"/>
    <p:sldId id="309" r:id="rId8"/>
    <p:sldId id="305" r:id="rId9"/>
    <p:sldId id="298" r:id="rId10"/>
    <p:sldId id="307" r:id="rId11"/>
    <p:sldId id="308" r:id="rId12"/>
    <p:sldId id="293" r:id="rId13"/>
    <p:sldId id="300" r:id="rId14"/>
    <p:sldId id="294" r:id="rId15"/>
    <p:sldId id="279" r:id="rId16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rgbClr val="26247B"/>
      </a:buClr>
      <a:buFont typeface="Wingdings" pitchFamily="2" charset="2"/>
      <a:defRPr sz="2000" kern="1200">
        <a:solidFill>
          <a:srgbClr val="6AC9C8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rgbClr val="26247B"/>
      </a:buClr>
      <a:buFont typeface="Wingdings" pitchFamily="2" charset="2"/>
      <a:defRPr sz="2000" kern="1200">
        <a:solidFill>
          <a:srgbClr val="6AC9C8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rgbClr val="26247B"/>
      </a:buClr>
      <a:buFont typeface="Wingdings" pitchFamily="2" charset="2"/>
      <a:defRPr sz="2000" kern="1200">
        <a:solidFill>
          <a:srgbClr val="6AC9C8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rgbClr val="26247B"/>
      </a:buClr>
      <a:buFont typeface="Wingdings" pitchFamily="2" charset="2"/>
      <a:defRPr sz="2000" kern="1200">
        <a:solidFill>
          <a:srgbClr val="6AC9C8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rgbClr val="26247B"/>
      </a:buClr>
      <a:buFont typeface="Wingdings" pitchFamily="2" charset="2"/>
      <a:defRPr sz="2000" kern="1200">
        <a:solidFill>
          <a:srgbClr val="6AC9C8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6AC9C8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6AC9C8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6AC9C8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6AC9C8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C9C8"/>
    <a:srgbClr val="BCE7E6"/>
    <a:srgbClr val="B3B4B6"/>
    <a:srgbClr val="667DD1"/>
    <a:srgbClr val="DED3B6"/>
    <a:srgbClr val="9CD100"/>
    <a:srgbClr val="535353"/>
    <a:srgbClr val="E0E0E0"/>
    <a:srgbClr val="930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46" autoAdjust="0"/>
    <p:restoredTop sz="94641" autoAdjust="0"/>
  </p:normalViewPr>
  <p:slideViewPr>
    <p:cSldViewPr snapToGrid="0">
      <p:cViewPr varScale="1">
        <p:scale>
          <a:sx n="110" d="100"/>
          <a:sy n="110" d="100"/>
        </p:scale>
        <p:origin x="210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015" cy="4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7" rIns="91411" bIns="45707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660" y="0"/>
            <a:ext cx="2945015" cy="4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7" rIns="91411" bIns="45707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994"/>
            <a:ext cx="2945015" cy="49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7" rIns="91411" bIns="45707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660" y="9429994"/>
            <a:ext cx="2945015" cy="49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7" rIns="91411" bIns="457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DD737FB8-C298-4A30-9C33-C2EB71BD2B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22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015" cy="4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7" rIns="91411" bIns="45707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660" y="0"/>
            <a:ext cx="2945015" cy="4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7" rIns="91411" bIns="45707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036" y="4715780"/>
            <a:ext cx="4985605" cy="446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7" rIns="91411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994"/>
            <a:ext cx="2945015" cy="49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7" rIns="91411" bIns="45707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660" y="9429994"/>
            <a:ext cx="2945015" cy="49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7" rIns="91411" bIns="457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C3AAB753-5826-4623-9990-6FE413C71B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49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rgbClr val="0C2678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rgbClr val="0C2678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rgbClr val="0C2678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rgbClr val="0C2678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rgbClr val="0C2678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AB753-5826-4623-9990-6FE413C71B0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41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9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258763" y="4303713"/>
            <a:ext cx="6400800" cy="965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smtClean="0">
                <a:solidFill>
                  <a:srgbClr val="6AC9C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24580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50825" y="2787650"/>
            <a:ext cx="7772400" cy="1470025"/>
          </a:xfrm>
        </p:spPr>
        <p:txBody>
          <a:bodyPr/>
          <a:lstStyle>
            <a:lvl1pPr>
              <a:defRPr sz="4000"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8514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5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3875" y="827088"/>
            <a:ext cx="2008188" cy="5441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7725" y="827088"/>
            <a:ext cx="5873750" cy="5441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6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9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05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7725" y="1743075"/>
            <a:ext cx="39385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8713" y="1743075"/>
            <a:ext cx="39385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4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42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564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587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age-de-suite-turquois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7725" y="1743075"/>
            <a:ext cx="80295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904875"/>
            <a:ext cx="80248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8253" name="Rectangle 13"/>
          <p:cNvSpPr>
            <a:spLocks noChangeArrowheads="1"/>
          </p:cNvSpPr>
          <p:nvPr/>
        </p:nvSpPr>
        <p:spPr bwMode="auto">
          <a:xfrm>
            <a:off x="209550" y="6381750"/>
            <a:ext cx="3143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fld id="{906CE48C-485F-4C02-A19D-392B11A8EE21}" type="slidenum">
              <a:rPr lang="en-US" sz="800">
                <a:solidFill>
                  <a:srgbClr val="B3B4B6"/>
                </a:solidFill>
              </a:rPr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t>‹#›</a:t>
            </a:fld>
            <a:endParaRPr lang="en-US" sz="800">
              <a:solidFill>
                <a:srgbClr val="B3B4B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AC9C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AC9C8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AC9C8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AC9C8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AC9C8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26247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26247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26247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26247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AC9C8"/>
        </a:buClr>
        <a:buFont typeface="Wingdings" pitchFamily="2" charset="2"/>
        <a:buChar char="§"/>
        <a:defRPr sz="2000">
          <a:solidFill>
            <a:srgbClr val="16161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AC9C8"/>
        </a:buClr>
        <a:buFont typeface="Wingdings" pitchFamily="2" charset="2"/>
        <a:buChar char="§"/>
        <a:defRPr sz="1800">
          <a:solidFill>
            <a:srgbClr val="161616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AC9C8"/>
        </a:buClr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AC9C8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AC9C8"/>
        </a:buClr>
        <a:buFont typeface="Arial" charset="0"/>
        <a:buChar char="»"/>
        <a:defRPr sz="1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6247B"/>
        </a:buClr>
        <a:buFont typeface="Arial" charset="0"/>
        <a:buChar char="»"/>
        <a:defRPr sz="1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6247B"/>
        </a:buClr>
        <a:buFont typeface="Arial" charset="0"/>
        <a:buChar char="»"/>
        <a:defRPr sz="1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6247B"/>
        </a:buClr>
        <a:buFont typeface="Arial" charset="0"/>
        <a:buChar char="»"/>
        <a:defRPr sz="1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6247B"/>
        </a:buClr>
        <a:buFont typeface="Arial" charset="0"/>
        <a:buChar char="»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de/url?sa=i&amp;rct=j&amp;q=&amp;esrc=s&amp;source=images&amp;cd=&amp;cad=rja&amp;uact=8&amp;ved=0ahUKEwip3abMyLXSAhXFDpoKHUAyC3kQjRwIBw&amp;url=https://www.crossed-flag-pins.com/Friendship-Pins/Luxembourg/Flag-Pins-Luxembourg-Kazakhstan.html&amp;bvm=bv.148441817,d.bGg&amp;psig=AFQjCNGWq41J_oVdkvU95CM-YiLax1UDGA&amp;ust=148846664331615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23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de/url?sa=i&amp;rct=j&amp;q=&amp;esrc=s&amp;source=images&amp;cd=&amp;cad=rja&amp;uact=8&amp;ved=0ahUKEwirq5qvx7XSAhVBEJoKHd-qDFgQjRwIBw&amp;url=http://www.inca-ing.lu/arendt-house&amp;bvm=bv.148441817,d.bGg&amp;psig=AFQjCNHXd3QzRpICgP09-xdcEZ0YtEcpAw&amp;ust=1488466321899042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hyperlink" Target="http://www.google.de/url?sa=i&amp;rct=j&amp;q=&amp;esrc=s&amp;source=images&amp;cd=&amp;cad=rja&amp;uact=8&amp;ved=0ahUKEwiUv9XqwbfSAhXKEiwKHdo9CMwQjRwIBw&amp;url=http://mysafety.pro/partners/&amp;bvm=bv.148441817,d.ZGg&amp;psig=AFQjCNGXZoD3INxRCOEACdkIsZyN9toBQg&amp;ust=1488533528638199" TargetMode="External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google.de/url?sa=i&amp;rct=j&amp;q=&amp;esrc=s&amp;source=images&amp;cd=&amp;cad=rja&amp;uact=8&amp;ved=0ahUKEwjHpsDfxbXSAhWkNJoKHebSBjQQjRwIBw&amp;url=http://expo.wikia.com/wiki/File:Expo_2017_Astana_Logo.png&amp;bvm=bv.148441817,d.bGg&amp;psig=AFQjCNGVDAVdWtxNie9kTbwjEGNvi6dxbg&amp;ust=148846589926278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0825" y="2787650"/>
            <a:ext cx="8140616" cy="1470025"/>
          </a:xfrm>
        </p:spPr>
        <p:txBody>
          <a:bodyPr/>
          <a:lstStyle/>
          <a:p>
            <a:r>
              <a:rPr lang="en-IE" sz="3200" dirty="0" smtClean="0"/>
              <a:t>Luxembourg-</a:t>
            </a:r>
            <a:r>
              <a:rPr lang="ru-RU" sz="3200" dirty="0" err="1" smtClean="0"/>
              <a:t>Uzbekistan</a:t>
            </a:r>
            <a:r>
              <a:rPr lang="en-IE" sz="3200" dirty="0" smtClean="0"/>
              <a:t> business relations</a:t>
            </a:r>
            <a:br>
              <a:rPr lang="en-IE" sz="3200" dirty="0" smtClean="0"/>
            </a:br>
            <a:r>
              <a:rPr lang="en-IE" sz="2800" dirty="0" smtClean="0"/>
              <a:t>A focus on financial services</a:t>
            </a:r>
            <a:endParaRPr lang="en-IE" sz="2800" dirty="0"/>
          </a:p>
        </p:txBody>
      </p:sp>
      <p:sp>
        <p:nvSpPr>
          <p:cNvPr id="3076" name="Rectangle 7"/>
          <p:cNvSpPr txBox="1">
            <a:spLocks noGrp="1" noChangeArrowheads="1"/>
          </p:cNvSpPr>
          <p:nvPr/>
        </p:nvSpPr>
        <p:spPr bwMode="auto">
          <a:xfrm>
            <a:off x="260350" y="5300663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AC9C8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itchFamily="2" charset="2"/>
              <a:defRPr sz="2000">
                <a:solidFill>
                  <a:srgbClr val="6AC9C8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itchFamily="2" charset="2"/>
              <a:defRPr sz="2000">
                <a:solidFill>
                  <a:srgbClr val="6AC9C8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itchFamily="2" charset="2"/>
              <a:defRPr sz="2000">
                <a:solidFill>
                  <a:srgbClr val="6AC9C8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itchFamily="2" charset="2"/>
              <a:defRPr sz="2000">
                <a:solidFill>
                  <a:srgbClr val="6AC9C8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ru-RU" sz="1400" b="1" dirty="0" smtClean="0"/>
              <a:t>18 </a:t>
            </a:r>
            <a:r>
              <a:rPr lang="ru-RU" sz="1400" b="1" dirty="0" err="1" smtClean="0"/>
              <a:t>September</a:t>
            </a:r>
            <a:r>
              <a:rPr lang="en-US" sz="1400" b="1" dirty="0" smtClean="0"/>
              <a:t> 2017</a:t>
            </a:r>
            <a:endParaRPr lang="en-US" sz="1400" b="1" dirty="0"/>
          </a:p>
        </p:txBody>
      </p:sp>
      <p:sp>
        <p:nvSpPr>
          <p:cNvPr id="2" name="AutoShape 2" descr="Résultat de recherche d'images pour &quot;Kazakhstan Luxembourg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62088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L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41" y="4719365"/>
            <a:ext cx="1937659" cy="1162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spect="1" noChangeArrowheads="1" noTextEdit="1"/>
          </p:cNvSpPr>
          <p:nvPr/>
        </p:nvSpPr>
        <p:spPr bwMode="auto">
          <a:xfrm>
            <a:off x="142875" y="500063"/>
            <a:ext cx="88582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LU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892" y="764619"/>
            <a:ext cx="8024813" cy="6477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Legal &amp; Tax</a:t>
            </a: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cs typeface="Arial" charset="0"/>
              </a:rPr>
              <a:t>Luxembourg Double Tax Treaty (DTT) Network</a:t>
            </a:r>
            <a:endParaRPr lang="en-US" sz="22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42875" y="1768505"/>
            <a:ext cx="9001125" cy="4184620"/>
            <a:chOff x="0" y="1730405"/>
            <a:chExt cx="9001125" cy="418462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36" t="50000" r="36964" b="12247"/>
            <a:stretch/>
          </p:blipFill>
          <p:spPr bwMode="auto">
            <a:xfrm>
              <a:off x="0" y="2139244"/>
              <a:ext cx="4400551" cy="3775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21" t="17238" r="35447" b="52635"/>
            <a:stretch/>
          </p:blipFill>
          <p:spPr bwMode="auto">
            <a:xfrm>
              <a:off x="4243387" y="1730405"/>
              <a:ext cx="4757738" cy="3013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21" t="53079" r="55268" b="42032"/>
            <a:stretch/>
          </p:blipFill>
          <p:spPr bwMode="auto">
            <a:xfrm>
              <a:off x="4567237" y="4866081"/>
              <a:ext cx="1585913" cy="488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52" t="53079" r="55268" b="44477"/>
            <a:stretch/>
          </p:blipFill>
          <p:spPr bwMode="auto">
            <a:xfrm>
              <a:off x="142875" y="1768505"/>
              <a:ext cx="1404938" cy="244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2" t="55523" r="55268" b="42032"/>
            <a:stretch/>
          </p:blipFill>
          <p:spPr bwMode="auto">
            <a:xfrm>
              <a:off x="3314701" y="1880520"/>
              <a:ext cx="1400176" cy="244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 bwMode="auto">
            <a:xfrm>
              <a:off x="4495800" y="4524375"/>
              <a:ext cx="333375" cy="34170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6247B"/>
                </a:buClr>
                <a:buSzTx/>
                <a:buFont typeface="Arial" charset="0"/>
                <a:buChar char="•"/>
                <a:tabLst/>
              </a:pPr>
              <a:endParaRPr kumimoji="0" lang="fr-LU" sz="1800" b="0" i="0" u="none" strike="noStrike" cap="none" normalizeH="0" baseline="0" smtClean="0">
                <a:ln>
                  <a:noFill/>
                </a:ln>
                <a:solidFill>
                  <a:srgbClr val="002144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Oval 12"/>
          <p:cNvSpPr/>
          <p:nvPr/>
        </p:nvSpPr>
        <p:spPr bwMode="auto">
          <a:xfrm>
            <a:off x="2338386" y="3651186"/>
            <a:ext cx="642258" cy="141901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SzTx/>
              <a:buFont typeface="Arial" charset="0"/>
              <a:buChar char="•"/>
              <a:tabLst/>
            </a:pPr>
            <a:endParaRPr kumimoji="0" lang="fr-LU" sz="1800" b="0" i="0" u="none" strike="noStrike" cap="none" normalizeH="0" baseline="0" smtClean="0">
              <a:ln>
                <a:noFill/>
              </a:ln>
              <a:solidFill>
                <a:srgbClr val="002144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47675" y="713452"/>
            <a:ext cx="80248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>
              <a:spcBef>
                <a:spcPct val="0"/>
              </a:spcBef>
              <a:buClrTx/>
              <a:defRPr/>
            </a:pPr>
            <a:r>
              <a:rPr lang="en-US" sz="2400" dirty="0"/>
              <a:t>Legal &amp; Tax </a:t>
            </a:r>
            <a:endParaRPr lang="en-US" sz="2400" dirty="0" smtClean="0"/>
          </a:p>
          <a:p>
            <a:pPr lvl="0" eaLnBrk="1" hangingPunct="1">
              <a:spcBef>
                <a:spcPct val="0"/>
              </a:spcBef>
              <a:buClrTx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26247B"/>
                </a:solidFill>
                <a:effectLst/>
                <a:uLnTx/>
                <a:uFillTx/>
                <a:ea typeface="+mj-ea"/>
              </a:rPr>
              <a:t>I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26247B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nvestment protection treaties entered into by the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rgbClr val="26247B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Belgo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26247B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-Luxembourg Economic Union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rgbClr val="26247B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lum contrast="10000"/>
          </a:blip>
          <a:srcRect l="26855" t="39038" r="25767" b="23654"/>
          <a:stretch>
            <a:fillRect/>
          </a:stretch>
        </p:blipFill>
        <p:spPr bwMode="auto">
          <a:xfrm>
            <a:off x="1612998" y="1683327"/>
            <a:ext cx="6631409" cy="404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www.kpmg.com/LU/en/services/Tax/tax-tools-and-resources/Documents/ipt/pinksqu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2124075"/>
            <a:ext cx="114300" cy="114300"/>
          </a:xfrm>
          <a:prstGeom prst="rect">
            <a:avLst/>
          </a:prstGeom>
          <a:noFill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 flipH="1">
            <a:off x="733425" y="2407800"/>
            <a:ext cx="28575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altLang="zh-TW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5" y="2057400"/>
            <a:ext cx="2476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spcBef>
                <a:spcPct val="0"/>
              </a:spcBef>
              <a:buClrTx/>
            </a:pPr>
            <a:r>
              <a:rPr lang="en-US" altLang="zh-TW" sz="1000" b="1" dirty="0" smtClean="0">
                <a:solidFill>
                  <a:srgbClr val="8D2A8B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Treaties pending</a:t>
            </a:r>
            <a:r>
              <a:rPr lang="en-US" altLang="zh-TW" sz="10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11" name="Picture 3" descr="http://www.kpmg.com/LU/en/services/Tax/tax-tools-and-resources/Documents/ipt/greensqua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50" y="1876425"/>
            <a:ext cx="114300" cy="1143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791204" y="1790670"/>
            <a:ext cx="14013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00" b="1" dirty="0" smtClean="0">
                <a:solidFill>
                  <a:srgbClr val="7CBA4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Treaties in force</a:t>
            </a:r>
            <a:r>
              <a:rPr lang="en-US" altLang="zh-TW" sz="10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447675" y="3200400"/>
            <a:ext cx="14573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dirty="0" err="1" smtClean="0"/>
          </a:p>
        </p:txBody>
      </p:sp>
      <p:sp>
        <p:nvSpPr>
          <p:cNvPr id="14" name="TextBox 13"/>
          <p:cNvSpPr txBox="1"/>
          <p:nvPr/>
        </p:nvSpPr>
        <p:spPr>
          <a:xfrm>
            <a:off x="2219325" y="4248150"/>
            <a:ext cx="1028700" cy="21175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51. Serbia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52. Singapore</a:t>
            </a:r>
          </a:p>
          <a:p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53. Slovakia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54. Slovenia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55. South Africa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56. Sri Lanka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57. Thailand</a:t>
            </a:r>
          </a:p>
          <a:p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58. Tunisia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59. Turkey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60. Ukraine</a:t>
            </a:r>
          </a:p>
          <a:p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61. United Arab Emirates</a:t>
            </a:r>
          </a:p>
          <a:p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62. USA *</a:t>
            </a:r>
          </a:p>
          <a:p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63. Uruguay        </a:t>
            </a:r>
          </a:p>
          <a:p>
            <a:endParaRPr lang="en-US" sz="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200150" y="3228975"/>
            <a:ext cx="1000125" cy="2751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30. Latvia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31. Lebanon</a:t>
            </a:r>
          </a:p>
          <a:p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32. Libya 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33. Lithuania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34. Macedonia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35. Madagascar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36. Malaysia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37. Malta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38. Mauritius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39. Mexico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40. Moldova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41. Mongolia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42. Morocco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43. Mozambique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44. Paraguay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45. Peru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46. Philippines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47. Poland</a:t>
            </a:r>
          </a:p>
          <a:p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48. Romania</a:t>
            </a:r>
          </a:p>
          <a:p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49. Russia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50. Saudi Arabia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1400" y="5419724"/>
            <a:ext cx="933450" cy="7817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64. Uzbekistan</a:t>
            </a:r>
          </a:p>
          <a:p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65. Venezuela</a:t>
            </a:r>
          </a:p>
          <a:p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66. Vietnam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67. Yemen</a:t>
            </a:r>
          </a:p>
          <a:p>
            <a:pPr>
              <a:buNone/>
            </a:pPr>
            <a:endParaRPr lang="en-US" sz="800" dirty="0" err="1" smtClean="0"/>
          </a:p>
        </p:txBody>
      </p:sp>
      <p:sp>
        <p:nvSpPr>
          <p:cNvPr id="17" name="TextBox 16"/>
          <p:cNvSpPr txBox="1"/>
          <p:nvPr/>
        </p:nvSpPr>
        <p:spPr>
          <a:xfrm>
            <a:off x="4552950" y="5172077"/>
            <a:ext cx="109537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68. Bahrain</a:t>
            </a:r>
            <a:b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69. Barbados</a:t>
            </a:r>
            <a:b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70. Belarus</a:t>
            </a:r>
            <a:b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71. Botswana</a:t>
            </a:r>
            <a:b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72. Brazil</a:t>
            </a:r>
            <a:b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73. Comoros</a:t>
            </a:r>
            <a:b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74. Congo, DR</a:t>
            </a:r>
            <a:b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75. Costa Rica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29300" y="4705350"/>
            <a:ext cx="904875" cy="16189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76. Cuba</a:t>
            </a:r>
          </a:p>
          <a:p>
            <a: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77. Ethiopia</a:t>
            </a:r>
            <a:b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78. Guatemala</a:t>
            </a:r>
            <a:b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79. Ivory Coast</a:t>
            </a:r>
          </a:p>
          <a:p>
            <a: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80. Korea</a:t>
            </a:r>
            <a:b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81. Liberia</a:t>
            </a:r>
            <a:b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82. Mauritania</a:t>
            </a:r>
            <a:b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83. Montenegro</a:t>
            </a:r>
            <a:b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84. Nicaragua </a:t>
            </a:r>
            <a:b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85. Oman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86725" y="4705350"/>
            <a:ext cx="819150" cy="1348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86. Pakistan</a:t>
            </a:r>
            <a:b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87. Panama</a:t>
            </a:r>
            <a:b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88. Qatar</a:t>
            </a:r>
            <a:b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89. Rwanda </a:t>
            </a:r>
          </a:p>
          <a:p>
            <a: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90. Sudan</a:t>
            </a:r>
            <a:b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91. Tajikistan</a:t>
            </a:r>
            <a:b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92. Togo</a:t>
            </a:r>
            <a:b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93. Uganda</a:t>
            </a:r>
            <a:b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8D2A8B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94. Zambia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33700" y="6010275"/>
            <a:ext cx="172402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* Treaty of friendship, establishment and navigation </a:t>
            </a:r>
            <a:r>
              <a:rPr lang="en-US" sz="800" b="1" dirty="0" smtClean="0">
                <a:solidFill>
                  <a:srgbClr val="9CD100"/>
                </a:solidFill>
              </a:rPr>
              <a:t> </a:t>
            </a:r>
            <a:r>
              <a:rPr lang="en-US" sz="800" b="1" dirty="0" smtClean="0"/>
              <a:t> </a:t>
            </a:r>
            <a:endParaRPr lang="en-US" sz="8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314325" y="2390775"/>
            <a:ext cx="1057275" cy="425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1. Albania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2. Algeria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3. Argentina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4. Armenia 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5. Azerbaijan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6. Bangladesh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7. Benin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8. Bolivia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9. Bosnia &amp; Herzegovina</a:t>
            </a:r>
          </a:p>
          <a:p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10. Bulgaria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11. Burkina Faso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12. Burundi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13. Cameroon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14. Chile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15. China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16. Croatia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17. Cyprus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18. Czech Republic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19. Egypt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20. El Salvador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21. Estonia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22. Gabon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23. Georgia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24. Hong Kong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25. Hungary</a:t>
            </a:r>
          </a:p>
          <a:p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26. India</a:t>
            </a:r>
          </a:p>
          <a:p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27. Indonesia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28. Kazakhstan</a:t>
            </a:r>
            <a:b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en-US" altLang="zh-TW" sz="800" b="1" dirty="0" smtClean="0">
                <a:solidFill>
                  <a:srgbClr val="7CBA42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29. Kuwait</a:t>
            </a:r>
          </a:p>
          <a:p>
            <a:r>
              <a:rPr lang="en-US" sz="800" b="1" dirty="0" smtClean="0"/>
              <a:t/>
            </a:r>
            <a:br>
              <a:rPr lang="en-US" sz="800" b="1" dirty="0" smtClean="0"/>
            </a:br>
            <a:endParaRPr lang="en-US" sz="800" dirty="0"/>
          </a:p>
        </p:txBody>
      </p:sp>
      <p:sp>
        <p:nvSpPr>
          <p:cNvPr id="22" name="Oval 21"/>
          <p:cNvSpPr/>
          <p:nvPr/>
        </p:nvSpPr>
        <p:spPr bwMode="auto">
          <a:xfrm>
            <a:off x="3663553" y="5372900"/>
            <a:ext cx="769144" cy="283803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SzTx/>
              <a:buFont typeface="Arial" charset="0"/>
              <a:buChar char="•"/>
              <a:tabLst/>
            </a:pPr>
            <a:endParaRPr kumimoji="0" lang="fr-LU" sz="1800" b="0" i="0" u="none" strike="noStrike" cap="none" normalizeH="0" baseline="0" smtClean="0">
              <a:ln>
                <a:noFill/>
              </a:ln>
              <a:solidFill>
                <a:srgbClr val="002144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1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8277" y="645568"/>
            <a:ext cx="8024813" cy="647700"/>
          </a:xfrm>
        </p:spPr>
        <p:txBody>
          <a:bodyPr/>
          <a:lstStyle/>
          <a:p>
            <a:r>
              <a:rPr lang="en-IE" dirty="0" smtClean="0">
                <a:latin typeface="Arial" charset="0"/>
                <a:cs typeface="Arial" charset="0"/>
              </a:rPr>
              <a:t>Challenges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708" y="1276066"/>
            <a:ext cx="4107976" cy="5581934"/>
          </a:xfrm>
        </p:spPr>
        <p:txBody>
          <a:bodyPr/>
          <a:lstStyle/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fr-FR" sz="1600" dirty="0" smtClean="0"/>
          </a:p>
          <a:p>
            <a:r>
              <a:rPr lang="en-US" dirty="0" smtClean="0"/>
              <a:t>Luxembourg products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services</a:t>
            </a:r>
            <a:r>
              <a:rPr lang="en-US" dirty="0" smtClean="0"/>
              <a:t> </a:t>
            </a:r>
            <a:r>
              <a:rPr lang="ru-RU" dirty="0" err="1" smtClean="0"/>
              <a:t>are</a:t>
            </a:r>
            <a:r>
              <a:rPr lang="ru-RU" dirty="0" smtClean="0"/>
              <a:t> </a:t>
            </a:r>
            <a:r>
              <a:rPr lang="en-US" dirty="0" smtClean="0"/>
              <a:t>still widely unknown </a:t>
            </a:r>
          </a:p>
          <a:p>
            <a:r>
              <a:rPr lang="en-US" dirty="0" smtClean="0"/>
              <a:t>Limited number of Luxembourg service providers active</a:t>
            </a:r>
            <a:r>
              <a:rPr lang="ru-RU" dirty="0" smtClean="0"/>
              <a:t> </a:t>
            </a:r>
            <a:r>
              <a:rPr lang="ru-RU" dirty="0" err="1" smtClean="0"/>
              <a:t>on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market</a:t>
            </a:r>
            <a:endParaRPr lang="ru-RU" dirty="0" smtClean="0"/>
          </a:p>
          <a:p>
            <a:r>
              <a:rPr lang="ru-RU" dirty="0" err="1" smtClean="0">
                <a:latin typeface="Arial" charset="0"/>
                <a:cs typeface="Arial" charset="0"/>
              </a:rPr>
              <a:t>Strong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bureaucratic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structure</a:t>
            </a:r>
            <a:r>
              <a:rPr lang="fr-FR" dirty="0" smtClean="0">
                <a:latin typeface="Arial" charset="0"/>
                <a:cs typeface="Arial" charset="0"/>
              </a:rPr>
              <a:t>	</a:t>
            </a:r>
            <a:endParaRPr lang="ru-RU" dirty="0" smtClean="0">
              <a:latin typeface="Arial" charset="0"/>
              <a:cs typeface="Arial" charset="0"/>
            </a:endParaRPr>
          </a:p>
          <a:p>
            <a:r>
              <a:rPr lang="ru-RU" dirty="0" err="1" smtClean="0">
                <a:latin typeface="Arial" charset="0"/>
                <a:cs typeface="Arial" charset="0"/>
              </a:rPr>
              <a:t>Most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of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big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operational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companies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are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state-owned</a:t>
            </a:r>
            <a:endParaRPr lang="ru-RU" dirty="0" smtClean="0">
              <a:latin typeface="Arial" charset="0"/>
              <a:cs typeface="Arial" charset="0"/>
            </a:endParaRPr>
          </a:p>
          <a:p>
            <a:r>
              <a:rPr lang="ru-RU" dirty="0" err="1" smtClean="0">
                <a:latin typeface="Arial" charset="0"/>
                <a:cs typeface="Arial" charset="0"/>
              </a:rPr>
              <a:t>Entry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visa</a:t>
            </a:r>
            <a:r>
              <a:rPr lang="ru-RU" dirty="0" smtClean="0">
                <a:latin typeface="Arial" charset="0"/>
                <a:cs typeface="Arial" charset="0"/>
              </a:rPr>
              <a:t> to </a:t>
            </a:r>
            <a:r>
              <a:rPr lang="ru-RU" dirty="0" err="1" smtClean="0">
                <a:latin typeface="Arial" charset="0"/>
                <a:cs typeface="Arial" charset="0"/>
              </a:rPr>
              <a:t>Uzbekistan</a:t>
            </a:r>
            <a:endParaRPr lang="fr-FR" dirty="0" smtClean="0">
              <a:latin typeface="Arial" charset="0"/>
              <a:cs typeface="Arial" charset="0"/>
            </a:endParaRPr>
          </a:p>
        </p:txBody>
      </p:sp>
      <p:pic>
        <p:nvPicPr>
          <p:cNvPr id="1027" name="Picture 3" descr="H:\cap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84" y="1841949"/>
            <a:ext cx="3705065" cy="356256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35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63" y="342979"/>
            <a:ext cx="8024813" cy="647700"/>
          </a:xfrm>
        </p:spPr>
        <p:txBody>
          <a:bodyPr/>
          <a:lstStyle/>
          <a:p>
            <a:r>
              <a:rPr lang="fr-LU" dirty="0" smtClean="0"/>
              <a:t>Impressions of</a:t>
            </a:r>
            <a:r>
              <a:rPr lang="ru-RU" dirty="0" smtClean="0"/>
              <a:t> </a:t>
            </a:r>
            <a:r>
              <a:rPr lang="ru-RU" dirty="0" err="1" smtClean="0"/>
              <a:t>Uzbekistan</a:t>
            </a:r>
            <a:endParaRPr lang="fr-L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276" y="990679"/>
            <a:ext cx="3869001" cy="239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2" y="3669058"/>
            <a:ext cx="3679053" cy="24527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58" y="3604227"/>
            <a:ext cx="3869002" cy="25823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7"/>
          <a:stretch/>
        </p:blipFill>
        <p:spPr>
          <a:xfrm>
            <a:off x="664062" y="1008132"/>
            <a:ext cx="3593039" cy="238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9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:\Arendt &amp; Medernach\ADMINISTRATION\Charte graphique\Charte graphique\Visuels\Visuels - haute definition - jpg\Turquoise Humanite\Basse def\ballon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8" t="980" r="17168" b="986"/>
          <a:stretch/>
        </p:blipFill>
        <p:spPr bwMode="auto">
          <a:xfrm>
            <a:off x="2932617" y="3918307"/>
            <a:ext cx="1800001" cy="17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K:\Arendt &amp; Medernach\ADMINISTRATION\Charte graphique\Charte graphique\Visuels\Visuels - haute definition - jpg\Turquoise Humanite\Basse def\enfants gril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961673" y="3918307"/>
            <a:ext cx="180000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:\Arendt &amp; Medernach\ADMINISTRATION\Charte graphique\Charte graphique\Visuels\Visuels - haute definition - jpg\Turquoise Humanite\Basse def\muse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t="980" r="1734" b="980"/>
          <a:stretch/>
        </p:blipFill>
        <p:spPr bwMode="auto">
          <a:xfrm>
            <a:off x="961673" y="198781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K:\Arendt &amp; Medernach\ADMINISTRATION\Charte graphique\Charte graphique\Visuels\Visuels - haute definition - jpg\Turquoise Humanite\Basse def\kayak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r="9535"/>
          <a:stretch/>
        </p:blipFill>
        <p:spPr bwMode="auto">
          <a:xfrm>
            <a:off x="2932618" y="198469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K:\Arendt &amp; Medernach\ADMINISTRATION\Charte graphique\Charte graphique\Visuels\Visuels - haute definition - jpg\Turquoise Humanite\Basse def\main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4913200" y="198469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17" y="645567"/>
            <a:ext cx="8024813" cy="647700"/>
          </a:xfrm>
        </p:spPr>
        <p:txBody>
          <a:bodyPr/>
          <a:lstStyle/>
          <a:p>
            <a:r>
              <a:rPr lang="fr-LU" dirty="0" err="1" smtClean="0"/>
              <a:t>Thank</a:t>
            </a:r>
            <a:r>
              <a:rPr lang="fr-LU" dirty="0" smtClean="0"/>
              <a:t> </a:t>
            </a:r>
            <a:r>
              <a:rPr lang="fr-LU" dirty="0" err="1" smtClean="0"/>
              <a:t>you</a:t>
            </a:r>
            <a:r>
              <a:rPr lang="fr-LU" dirty="0" smtClean="0"/>
              <a:t>!</a:t>
            </a:r>
            <a:endParaRPr lang="fr-LU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913200" y="3918212"/>
            <a:ext cx="1800000" cy="1800000"/>
          </a:xfrm>
          <a:prstGeom prst="rect">
            <a:avLst/>
          </a:prstGeom>
          <a:solidFill>
            <a:srgbClr val="6AC9C8"/>
          </a:solidFill>
          <a:ln w="3175" cap="flat" cmpd="sng" algn="ctr">
            <a:solidFill>
              <a:srgbClr val="6AC9C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SzTx/>
              <a:buFont typeface="Arial" charset="0"/>
              <a:buChar char="•"/>
              <a:tabLst/>
            </a:pPr>
            <a:endParaRPr kumimoji="0" lang="fr-LU" sz="1800" b="0" i="0" u="none" strike="noStrike" cap="none" normalizeH="0" baseline="0" smtClean="0">
              <a:ln>
                <a:noFill/>
              </a:ln>
              <a:solidFill>
                <a:srgbClr val="002144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3200" y="4571990"/>
            <a:ext cx="1800000" cy="292388"/>
          </a:xfrm>
          <a:prstGeom prst="rect">
            <a:avLst/>
          </a:prstGeom>
          <a:solidFill>
            <a:srgbClr val="6AC9C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fr-LU" sz="1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857250" y="904875"/>
            <a:ext cx="80248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sz="2400"/>
              <a:t>Contact us</a:t>
            </a:r>
            <a:endParaRPr lang="en-US" sz="24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44221" y="2158695"/>
            <a:ext cx="419976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buClr>
                <a:srgbClr val="6AC9C8"/>
              </a:buClr>
              <a:buFont typeface="Wingdings" pitchFamily="2" charset="2"/>
              <a:buChar char="§"/>
            </a:pPr>
            <a:r>
              <a:rPr lang="fr-FR" sz="1600" b="1" dirty="0" smtClean="0">
                <a:solidFill>
                  <a:srgbClr val="161616"/>
                </a:solidFill>
              </a:rPr>
              <a:t>Max Kremer</a:t>
            </a:r>
            <a:endParaRPr lang="fr-FR" sz="1600" b="1" dirty="0">
              <a:solidFill>
                <a:srgbClr val="161616"/>
              </a:solidFill>
            </a:endParaRPr>
          </a:p>
          <a:p>
            <a:pPr marL="742950" lvl="1" indent="-285750" eaLnBrk="1" hangingPunct="1">
              <a:buClr>
                <a:srgbClr val="6AC9C8"/>
              </a:buClr>
              <a:buFont typeface="Wingdings" pitchFamily="2" charset="2"/>
              <a:buChar char="§"/>
            </a:pPr>
            <a:r>
              <a:rPr lang="fr-FR" sz="1600" dirty="0">
                <a:solidFill>
                  <a:srgbClr val="161616"/>
                </a:solidFill>
              </a:rPr>
              <a:t>Partner</a:t>
            </a:r>
          </a:p>
          <a:p>
            <a:pPr marL="742950" lvl="1" indent="-285750" eaLnBrk="1" hangingPunct="1">
              <a:buClr>
                <a:srgbClr val="6AC9C8"/>
              </a:buClr>
              <a:buFont typeface="Wingdings" pitchFamily="2" charset="2"/>
              <a:buChar char="§"/>
            </a:pPr>
            <a:r>
              <a:rPr lang="fr-FR" sz="1600" dirty="0" smtClean="0">
                <a:solidFill>
                  <a:srgbClr val="161616"/>
                </a:solidFill>
              </a:rPr>
              <a:t>Banking and Financial Services</a:t>
            </a:r>
            <a:endParaRPr lang="fr-FR" sz="1600" dirty="0">
              <a:solidFill>
                <a:srgbClr val="161616"/>
              </a:solidFill>
            </a:endParaRPr>
          </a:p>
          <a:p>
            <a:pPr marL="742950" lvl="1" indent="-285750" eaLnBrk="1" hangingPunct="1">
              <a:buClr>
                <a:srgbClr val="6AC9C8"/>
              </a:buClr>
              <a:buFont typeface="Wingdings" pitchFamily="2" charset="2"/>
              <a:buChar char="§"/>
            </a:pPr>
            <a:r>
              <a:rPr lang="fr-FR" sz="1600" dirty="0">
                <a:solidFill>
                  <a:srgbClr val="161616"/>
                </a:solidFill>
              </a:rPr>
              <a:t>Tel </a:t>
            </a:r>
            <a:r>
              <a:rPr lang="fr-FR" sz="1600" dirty="0" smtClean="0">
                <a:solidFill>
                  <a:srgbClr val="161616"/>
                </a:solidFill>
              </a:rPr>
              <a:t>: +352 407878 353</a:t>
            </a:r>
            <a:endParaRPr lang="fr-FR" sz="1600" dirty="0">
              <a:solidFill>
                <a:srgbClr val="161616"/>
              </a:solidFill>
            </a:endParaRPr>
          </a:p>
          <a:p>
            <a:pPr marL="742950" lvl="1" indent="-285750" eaLnBrk="1" hangingPunct="1">
              <a:buClr>
                <a:srgbClr val="6AC9C8"/>
              </a:buClr>
              <a:buFont typeface="Wingdings" pitchFamily="2" charset="2"/>
              <a:buChar char="§"/>
            </a:pPr>
            <a:r>
              <a:rPr lang="fr-FR" sz="1600" dirty="0">
                <a:solidFill>
                  <a:srgbClr val="161616"/>
                </a:solidFill>
              </a:rPr>
              <a:t>Email : </a:t>
            </a:r>
            <a:r>
              <a:rPr lang="fr-FR" sz="1600" dirty="0" smtClean="0">
                <a:solidFill>
                  <a:srgbClr val="161616"/>
                </a:solidFill>
              </a:rPr>
              <a:t>max.kremer@arendt.com</a:t>
            </a:r>
            <a:endParaRPr lang="en-US" sz="1600" dirty="0">
              <a:solidFill>
                <a:srgbClr val="161616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34828" y="2150262"/>
            <a:ext cx="4726876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buClr>
                <a:srgbClr val="6AC9C8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161616"/>
                </a:solidFill>
              </a:rPr>
              <a:t>Liudmila Gorodnikova</a:t>
            </a:r>
            <a:endParaRPr lang="fr-FR" sz="1600" b="1" dirty="0">
              <a:solidFill>
                <a:srgbClr val="161616"/>
              </a:solidFill>
            </a:endParaRPr>
          </a:p>
          <a:p>
            <a:pPr marL="742950" lvl="1" indent="-285750" eaLnBrk="1" hangingPunct="1">
              <a:buClr>
                <a:srgbClr val="6AC9C8"/>
              </a:buClr>
              <a:buFont typeface="Wingdings" pitchFamily="2" charset="2"/>
              <a:buChar char="§"/>
            </a:pPr>
            <a:r>
              <a:rPr lang="ru-RU" sz="1600" dirty="0" err="1" smtClean="0">
                <a:solidFill>
                  <a:srgbClr val="161616"/>
                </a:solidFill>
              </a:rPr>
              <a:t>Associate</a:t>
            </a:r>
            <a:endParaRPr lang="fr-FR" sz="1600" dirty="0">
              <a:solidFill>
                <a:srgbClr val="161616"/>
              </a:solidFill>
            </a:endParaRPr>
          </a:p>
          <a:p>
            <a:pPr marL="742950" lvl="1" indent="-285750" eaLnBrk="1" hangingPunct="1">
              <a:buClr>
                <a:srgbClr val="6AC9C8"/>
              </a:buClr>
              <a:buFont typeface="Wingdings" pitchFamily="2" charset="2"/>
              <a:buChar char="§"/>
            </a:pPr>
            <a:r>
              <a:rPr lang="fr-FR" sz="1600" dirty="0" smtClean="0">
                <a:solidFill>
                  <a:srgbClr val="161616"/>
                </a:solidFill>
              </a:rPr>
              <a:t>Banking and Financial Services</a:t>
            </a:r>
            <a:endParaRPr lang="fr-FR" sz="1600" dirty="0">
              <a:solidFill>
                <a:srgbClr val="161616"/>
              </a:solidFill>
            </a:endParaRPr>
          </a:p>
          <a:p>
            <a:pPr marL="742950" lvl="1" indent="-285750" eaLnBrk="1" hangingPunct="1">
              <a:buClr>
                <a:srgbClr val="6AC9C8"/>
              </a:buClr>
              <a:buFont typeface="Wingdings" pitchFamily="2" charset="2"/>
              <a:buChar char="§"/>
            </a:pPr>
            <a:r>
              <a:rPr lang="fr-FR" sz="1600" dirty="0">
                <a:solidFill>
                  <a:srgbClr val="161616"/>
                </a:solidFill>
              </a:rPr>
              <a:t>Tel </a:t>
            </a:r>
            <a:r>
              <a:rPr lang="fr-FR" sz="1600" dirty="0" smtClean="0">
                <a:solidFill>
                  <a:srgbClr val="161616"/>
                </a:solidFill>
              </a:rPr>
              <a:t>: +352 407878 </a:t>
            </a:r>
            <a:r>
              <a:rPr lang="ru-RU" sz="1600" dirty="0" smtClean="0">
                <a:solidFill>
                  <a:srgbClr val="161616"/>
                </a:solidFill>
              </a:rPr>
              <a:t>7900</a:t>
            </a:r>
            <a:endParaRPr lang="fr-FR" sz="1600" dirty="0">
              <a:solidFill>
                <a:srgbClr val="161616"/>
              </a:solidFill>
            </a:endParaRPr>
          </a:p>
          <a:p>
            <a:pPr marL="742950" lvl="1" indent="-285750" eaLnBrk="1" hangingPunct="1">
              <a:buClr>
                <a:srgbClr val="6AC9C8"/>
              </a:buClr>
              <a:buFont typeface="Wingdings" pitchFamily="2" charset="2"/>
              <a:buChar char="§"/>
            </a:pPr>
            <a:r>
              <a:rPr lang="fr-FR" sz="1600" dirty="0" smtClean="0">
                <a:solidFill>
                  <a:srgbClr val="161616"/>
                </a:solidFill>
              </a:rPr>
              <a:t>Email</a:t>
            </a:r>
            <a:r>
              <a:rPr lang="ru-RU" sz="1600" dirty="0" smtClean="0">
                <a:solidFill>
                  <a:srgbClr val="161616"/>
                </a:solidFill>
              </a:rPr>
              <a:t>: </a:t>
            </a:r>
            <a:r>
              <a:rPr lang="ru-RU" sz="1600" dirty="0" err="1" smtClean="0">
                <a:solidFill>
                  <a:srgbClr val="161616"/>
                </a:solidFill>
              </a:rPr>
              <a:t>liudmila.gorodnikova</a:t>
            </a:r>
            <a:r>
              <a:rPr lang="fr-FR" sz="1600" dirty="0" smtClean="0">
                <a:solidFill>
                  <a:srgbClr val="161616"/>
                </a:solidFill>
              </a:rPr>
              <a:t>@arendt.com</a:t>
            </a:r>
            <a:endParaRPr lang="en-US" sz="1600" dirty="0">
              <a:solidFill>
                <a:srgbClr val="1616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ésultat de recherche d'images pour &quot;structure Luxembourg arendt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226" y="3983537"/>
            <a:ext cx="4731868" cy="2303975"/>
          </a:xfrm>
          <a:prstGeom prst="rect">
            <a:avLst/>
          </a:prstGeom>
          <a:noFill/>
          <a:effectLst>
            <a:glow rad="127000">
              <a:schemeClr val="accent1"/>
            </a:glow>
            <a:outerShdw blurRad="50800" dist="50800" dir="5400000" sx="89000" sy="89000" algn="ctr" rotWithShape="0">
              <a:srgbClr val="000000">
                <a:alpha val="32000"/>
              </a:srgbClr>
            </a:outerShd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420" y="631920"/>
            <a:ext cx="8024813" cy="647700"/>
          </a:xfrm>
        </p:spPr>
        <p:txBody>
          <a:bodyPr/>
          <a:lstStyle/>
          <a:p>
            <a:r>
              <a:rPr lang="fr-LU" dirty="0" smtClean="0"/>
              <a:t>Arendt &amp; </a:t>
            </a:r>
            <a:r>
              <a:rPr lang="fr-LU" dirty="0" err="1" smtClean="0"/>
              <a:t>Medernach’s</a:t>
            </a:r>
            <a:r>
              <a:rPr lang="fr-LU" dirty="0" smtClean="0"/>
              <a:t> story in </a:t>
            </a:r>
            <a:r>
              <a:rPr lang="ru-RU" dirty="0" err="1" smtClean="0"/>
              <a:t>Uzbekistan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21" y="1388235"/>
            <a:ext cx="7942173" cy="4466655"/>
          </a:xfrm>
        </p:spPr>
        <p:txBody>
          <a:bodyPr/>
          <a:lstStyle/>
          <a:p>
            <a:r>
              <a:rPr lang="fr-LU" dirty="0">
                <a:solidFill>
                  <a:schemeClr val="tx1"/>
                </a:solidFill>
              </a:rPr>
              <a:t>Moscow office </a:t>
            </a:r>
            <a:r>
              <a:rPr lang="fr-LU" dirty="0" err="1">
                <a:solidFill>
                  <a:schemeClr val="tx1"/>
                </a:solidFill>
              </a:rPr>
              <a:t>opened</a:t>
            </a:r>
            <a:r>
              <a:rPr lang="fr-LU" dirty="0">
                <a:solidFill>
                  <a:schemeClr val="tx1"/>
                </a:solidFill>
              </a:rPr>
              <a:t> in </a:t>
            </a:r>
            <a:r>
              <a:rPr lang="fr-LU" dirty="0" err="1">
                <a:solidFill>
                  <a:schemeClr val="tx1"/>
                </a:solidFill>
              </a:rPr>
              <a:t>October</a:t>
            </a:r>
            <a:r>
              <a:rPr lang="fr-LU" dirty="0">
                <a:solidFill>
                  <a:schemeClr val="tx1"/>
                </a:solidFill>
              </a:rPr>
              <a:t> 2012</a:t>
            </a:r>
          </a:p>
          <a:p>
            <a:pPr lvl="1"/>
            <a:r>
              <a:rPr lang="fr-LU" sz="1600" dirty="0" err="1">
                <a:solidFill>
                  <a:schemeClr val="tx1"/>
                </a:solidFill>
              </a:rPr>
              <a:t>Covering</a:t>
            </a:r>
            <a:r>
              <a:rPr lang="fr-LU" sz="1600" dirty="0">
                <a:solidFill>
                  <a:schemeClr val="tx1"/>
                </a:solidFill>
              </a:rPr>
              <a:t> RUS, UKR, KAZ, </a:t>
            </a:r>
            <a:r>
              <a:rPr lang="ru-RU" sz="1600" dirty="0">
                <a:solidFill>
                  <a:schemeClr val="tx1"/>
                </a:solidFill>
              </a:rPr>
              <a:t>UZB, </a:t>
            </a:r>
            <a:r>
              <a:rPr lang="fr-LU" sz="1600" dirty="0">
                <a:solidFill>
                  <a:schemeClr val="tx1"/>
                </a:solidFill>
              </a:rPr>
              <a:t>AZ, </a:t>
            </a:r>
            <a:r>
              <a:rPr lang="fr-LU" sz="1600" dirty="0" err="1">
                <a:solidFill>
                  <a:schemeClr val="tx1"/>
                </a:solidFill>
              </a:rPr>
              <a:t>Eastern</a:t>
            </a:r>
            <a:r>
              <a:rPr lang="fr-LU" sz="1600" dirty="0">
                <a:solidFill>
                  <a:schemeClr val="tx1"/>
                </a:solidFill>
              </a:rPr>
              <a:t> EU </a:t>
            </a:r>
            <a:r>
              <a:rPr lang="fr-LU" sz="1600" dirty="0" err="1">
                <a:solidFill>
                  <a:schemeClr val="tx1"/>
                </a:solidFill>
              </a:rPr>
              <a:t>Member</a:t>
            </a:r>
            <a:r>
              <a:rPr lang="fr-LU" sz="1600" dirty="0">
                <a:solidFill>
                  <a:schemeClr val="tx1"/>
                </a:solidFill>
              </a:rPr>
              <a:t> States</a:t>
            </a:r>
          </a:p>
          <a:p>
            <a:r>
              <a:rPr lang="fr-LU" dirty="0" smtClean="0">
                <a:solidFill>
                  <a:schemeClr val="tx1"/>
                </a:solidFill>
              </a:rPr>
              <a:t>First </a:t>
            </a:r>
            <a:r>
              <a:rPr lang="fr-LU" dirty="0" err="1">
                <a:solidFill>
                  <a:schemeClr val="tx1"/>
                </a:solidFill>
              </a:rPr>
              <a:t>visit</a:t>
            </a:r>
            <a:r>
              <a:rPr lang="fr-LU" dirty="0">
                <a:solidFill>
                  <a:schemeClr val="tx1"/>
                </a:solidFill>
              </a:rPr>
              <a:t> to </a:t>
            </a:r>
            <a:r>
              <a:rPr lang="ru-RU" dirty="0" err="1" smtClean="0">
                <a:solidFill>
                  <a:schemeClr val="tx1"/>
                </a:solidFill>
              </a:rPr>
              <a:t>Uzbekistan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fr-LU" dirty="0" smtClean="0">
                <a:solidFill>
                  <a:schemeClr val="tx1"/>
                </a:solidFill>
              </a:rPr>
              <a:t>in </a:t>
            </a:r>
            <a:r>
              <a:rPr lang="ru-RU" dirty="0" smtClean="0">
                <a:solidFill>
                  <a:schemeClr val="tx1"/>
                </a:solidFill>
              </a:rPr>
              <a:t>2017</a:t>
            </a:r>
          </a:p>
          <a:p>
            <a:r>
              <a:rPr lang="fr-LU" dirty="0" smtClean="0">
                <a:solidFill>
                  <a:schemeClr val="tx1"/>
                </a:solidFill>
              </a:rPr>
              <a:t>DTT in force </a:t>
            </a:r>
            <a:r>
              <a:rPr lang="fr-LU" dirty="0" err="1" smtClean="0">
                <a:solidFill>
                  <a:schemeClr val="tx1"/>
                </a:solidFill>
              </a:rPr>
              <a:t>since</a:t>
            </a:r>
            <a:r>
              <a:rPr lang="fr-L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2002</a:t>
            </a:r>
          </a:p>
          <a:p>
            <a:r>
              <a:rPr lang="fr-LU" dirty="0" smtClean="0">
                <a:solidFill>
                  <a:schemeClr val="tx1"/>
                </a:solidFill>
              </a:rPr>
              <a:t>Quick </a:t>
            </a:r>
            <a:r>
              <a:rPr lang="fr-LU" dirty="0" err="1" smtClean="0">
                <a:solidFill>
                  <a:schemeClr val="tx1"/>
                </a:solidFill>
              </a:rPr>
              <a:t>growing</a:t>
            </a:r>
            <a:r>
              <a:rPr lang="fr-LU" dirty="0" smtClean="0">
                <a:solidFill>
                  <a:schemeClr val="tx1"/>
                </a:solidFill>
              </a:rPr>
              <a:t> </a:t>
            </a:r>
            <a:r>
              <a:rPr lang="fr-LU" dirty="0" err="1" smtClean="0">
                <a:solidFill>
                  <a:schemeClr val="tx1"/>
                </a:solidFill>
              </a:rPr>
              <a:t>market</a:t>
            </a:r>
            <a:endParaRPr lang="fr-LU" dirty="0" smtClean="0">
              <a:solidFill>
                <a:schemeClr val="tx1"/>
              </a:solidFill>
            </a:endParaRPr>
          </a:p>
          <a:p>
            <a:r>
              <a:rPr lang="fr-LU" dirty="0" smtClean="0">
                <a:solidFill>
                  <a:schemeClr val="tx1"/>
                </a:solidFill>
              </a:rPr>
              <a:t>As of </a:t>
            </a:r>
            <a:r>
              <a:rPr lang="fr-LU" dirty="0" err="1" smtClean="0">
                <a:solidFill>
                  <a:schemeClr val="tx1"/>
                </a:solidFill>
              </a:rPr>
              <a:t>today</a:t>
            </a:r>
            <a:r>
              <a:rPr lang="fr-LU" dirty="0" smtClean="0">
                <a:solidFill>
                  <a:schemeClr val="tx1"/>
                </a:solidFill>
              </a:rPr>
              <a:t> (% of business in </a:t>
            </a:r>
            <a:r>
              <a:rPr lang="fr-LU" dirty="0" err="1" smtClean="0">
                <a:solidFill>
                  <a:schemeClr val="tx1"/>
                </a:solidFill>
              </a:rPr>
              <a:t>Eastern</a:t>
            </a:r>
            <a:r>
              <a:rPr lang="fr-LU" dirty="0" smtClean="0">
                <a:solidFill>
                  <a:schemeClr val="tx1"/>
                </a:solidFill>
              </a:rPr>
              <a:t> countries)</a:t>
            </a:r>
          </a:p>
          <a:p>
            <a:pPr lvl="1"/>
            <a:r>
              <a:rPr lang="fr-LU" sz="1600" dirty="0" err="1" smtClean="0">
                <a:solidFill>
                  <a:schemeClr val="tx1"/>
                </a:solidFill>
              </a:rPr>
              <a:t>Russia</a:t>
            </a:r>
            <a:r>
              <a:rPr lang="fr-LU" sz="1600" dirty="0" smtClean="0">
                <a:solidFill>
                  <a:schemeClr val="tx1"/>
                </a:solidFill>
              </a:rPr>
              <a:t> 60 %	</a:t>
            </a:r>
          </a:p>
          <a:p>
            <a:pPr lvl="1"/>
            <a:r>
              <a:rPr lang="fr-LU" sz="1600" dirty="0" smtClean="0">
                <a:solidFill>
                  <a:schemeClr val="tx1"/>
                </a:solidFill>
              </a:rPr>
              <a:t>Ukraine 15%</a:t>
            </a:r>
          </a:p>
          <a:p>
            <a:pPr lvl="1"/>
            <a:r>
              <a:rPr lang="fr-LU" sz="1600" dirty="0" err="1" smtClean="0">
                <a:solidFill>
                  <a:schemeClr val="tx1"/>
                </a:solidFill>
              </a:rPr>
              <a:t>Kaz</a:t>
            </a:r>
            <a:r>
              <a:rPr lang="ru-RU" sz="1600" dirty="0" err="1" smtClean="0">
                <a:solidFill>
                  <a:schemeClr val="tx1"/>
                </a:solidFill>
              </a:rPr>
              <a:t>akhstan</a:t>
            </a:r>
            <a:r>
              <a:rPr lang="fr-L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20</a:t>
            </a:r>
            <a:r>
              <a:rPr lang="fr-LU" sz="1600" dirty="0" smtClean="0">
                <a:solidFill>
                  <a:schemeClr val="tx1"/>
                </a:solidFill>
              </a:rPr>
              <a:t>%</a:t>
            </a:r>
            <a:endParaRPr lang="ru-RU" sz="1600" dirty="0">
              <a:solidFill>
                <a:schemeClr val="tx1"/>
              </a:solidFill>
            </a:endParaRPr>
          </a:p>
          <a:p>
            <a:pPr lvl="1"/>
            <a:r>
              <a:rPr lang="ru-RU" sz="1600" dirty="0" err="1" smtClean="0">
                <a:solidFill>
                  <a:schemeClr val="tx1"/>
                </a:solidFill>
              </a:rPr>
              <a:t>Uzbekistan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still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less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than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5</a:t>
            </a:r>
            <a:r>
              <a:rPr lang="fr-LU" sz="1600" dirty="0" smtClean="0">
                <a:solidFill>
                  <a:schemeClr val="tx1"/>
                </a:solidFill>
              </a:rPr>
              <a:t>%</a:t>
            </a:r>
          </a:p>
          <a:p>
            <a:endParaRPr lang="fr-LU" dirty="0" smtClean="0"/>
          </a:p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4431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647" y="741102"/>
            <a:ext cx="8024813" cy="647700"/>
          </a:xfrm>
        </p:spPr>
        <p:txBody>
          <a:bodyPr/>
          <a:lstStyle/>
          <a:p>
            <a:r>
              <a:rPr lang="fr-FR" dirty="0" smtClean="0"/>
              <a:t>Luxembourg </a:t>
            </a:r>
            <a:r>
              <a:rPr lang="fr-FR" dirty="0" err="1" smtClean="0"/>
              <a:t>players</a:t>
            </a:r>
            <a:r>
              <a:rPr lang="fr-FR" dirty="0" smtClean="0"/>
              <a:t> (</a:t>
            </a:r>
            <a:r>
              <a:rPr lang="fr-FR" dirty="0" err="1" smtClean="0"/>
              <a:t>industry</a:t>
            </a:r>
            <a:r>
              <a:rPr lang="fr-FR" dirty="0" smtClean="0"/>
              <a:t>) active in </a:t>
            </a:r>
            <a:r>
              <a:rPr lang="ru-RU" dirty="0" err="1" smtClean="0"/>
              <a:t>Uzbeki</a:t>
            </a:r>
            <a:r>
              <a:rPr lang="fr-FR" dirty="0" err="1" smtClean="0"/>
              <a:t>stan</a:t>
            </a:r>
            <a:endParaRPr lang="fr-LU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40" y="1743075"/>
            <a:ext cx="6788944" cy="4525963"/>
          </a:xfrm>
        </p:spPr>
      </p:pic>
      <p:pic>
        <p:nvPicPr>
          <p:cNvPr id="9" name="Picture 8" descr="C:\Users\nuh\AppData\Local\Microsoft\Windows\Temporary Internet Files\Content.Word\X222AVV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360" y="2550531"/>
            <a:ext cx="1802168" cy="51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nuh\AppData\Local\Microsoft\Windows\Temporary Internet Files\Content.Word\E9F5FN0V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54" y="1858071"/>
            <a:ext cx="1361844" cy="69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nuh\AppData\Local\Microsoft\Windows\Temporary Internet Files\Content.Word\image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868" y="5067038"/>
            <a:ext cx="1349406" cy="71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nuh\AppData\Local\Microsoft\Windows\Temporary Internet Files\Content.Word\8RVOUEP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67" y="4371731"/>
            <a:ext cx="1320137" cy="63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73" y="1643743"/>
            <a:ext cx="740229" cy="7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1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66" y="659215"/>
            <a:ext cx="8024813" cy="647700"/>
          </a:xfrm>
        </p:spPr>
        <p:txBody>
          <a:bodyPr/>
          <a:lstStyle/>
          <a:p>
            <a:r>
              <a:rPr lang="fr-LU" dirty="0" smtClean="0"/>
              <a:t>Luxembourg </a:t>
            </a:r>
            <a:r>
              <a:rPr lang="fr-LU" dirty="0" err="1" smtClean="0"/>
              <a:t>players</a:t>
            </a:r>
            <a:r>
              <a:rPr lang="fr-LU" dirty="0" smtClean="0"/>
              <a:t> (finance) active in</a:t>
            </a:r>
            <a:r>
              <a:rPr lang="ru-RU" dirty="0" smtClean="0"/>
              <a:t> </a:t>
            </a:r>
            <a:r>
              <a:rPr lang="ru-RU" dirty="0" err="1" smtClean="0"/>
              <a:t>Uzbekistan</a:t>
            </a:r>
            <a:endParaRPr lang="fr-LU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6647732" y="5824926"/>
            <a:ext cx="1985247" cy="492418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SzTx/>
              <a:tabLst/>
            </a:pPr>
            <a:endParaRPr kumimoji="0" lang="fr-L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" b="11784"/>
          <a:stretch/>
        </p:blipFill>
        <p:spPr>
          <a:xfrm>
            <a:off x="1091821" y="1631318"/>
            <a:ext cx="6875723" cy="4584446"/>
          </a:xfrm>
        </p:spPr>
      </p:pic>
      <p:pic>
        <p:nvPicPr>
          <p:cNvPr id="1026" name="Picture 2" descr="Image associé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064" y="5435207"/>
            <a:ext cx="734253" cy="7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LJL4TIM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5" t="17526" r="16602" b="21649"/>
          <a:stretch>
            <a:fillRect/>
          </a:stretch>
        </p:blipFill>
        <p:spPr bwMode="auto">
          <a:xfrm>
            <a:off x="6687108" y="1562012"/>
            <a:ext cx="790574" cy="56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nuh\AppData\Local\Microsoft\Windows\Temporary Internet Files\Content.Word\8VJXU0QJ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14" y="3669859"/>
            <a:ext cx="967005" cy="955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7" descr="O7M4PGZ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736" y="5863382"/>
            <a:ext cx="1606858" cy="35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ZFZFBVL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536" y="1747792"/>
            <a:ext cx="752388" cy="7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nuh\AppData\Local\Microsoft\Windows\Temporary Internet Files\Content.Word\16735_resized_335_200_100_5630d6699176b_logo_ablv.jp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0" t="37481" r="37425" b="26636"/>
          <a:stretch/>
        </p:blipFill>
        <p:spPr bwMode="auto">
          <a:xfrm>
            <a:off x="2593608" y="4714148"/>
            <a:ext cx="853127" cy="6656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X39QBZIB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83" y="5453155"/>
            <a:ext cx="1521225" cy="37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nuh\AppData\Local\Microsoft\Windows\Temporary Internet Files\Content.Word\1KXDQV0D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108" y="2676840"/>
            <a:ext cx="2096739" cy="381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RK7EUW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852" y="2123986"/>
            <a:ext cx="1296976" cy="50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190" y="4584368"/>
            <a:ext cx="1917515" cy="92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93" y="759663"/>
            <a:ext cx="8024813" cy="647700"/>
          </a:xfrm>
        </p:spPr>
        <p:txBody>
          <a:bodyPr/>
          <a:lstStyle/>
          <a:p>
            <a:r>
              <a:rPr lang="fr-LU" dirty="0" err="1" smtClean="0"/>
              <a:t>Market</a:t>
            </a:r>
            <a:r>
              <a:rPr lang="fr-LU" dirty="0" smtClean="0"/>
              <a:t> for Luxembourg </a:t>
            </a:r>
            <a:r>
              <a:rPr lang="fr-LU" dirty="0" err="1" smtClean="0"/>
              <a:t>financial</a:t>
            </a:r>
            <a:r>
              <a:rPr lang="fr-LU" dirty="0" smtClean="0"/>
              <a:t> service providers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133" y="1989963"/>
            <a:ext cx="8029575" cy="4525963"/>
          </a:xfrm>
        </p:spPr>
        <p:txBody>
          <a:bodyPr/>
          <a:lstStyle/>
          <a:p>
            <a:r>
              <a:rPr lang="fr-LU" dirty="0" err="1" smtClean="0"/>
              <a:t>Governmental</a:t>
            </a:r>
            <a:r>
              <a:rPr lang="fr-LU" dirty="0" smtClean="0"/>
              <a:t> </a:t>
            </a:r>
            <a:r>
              <a:rPr lang="fr-LU" dirty="0" err="1" smtClean="0"/>
              <a:t>entities</a:t>
            </a:r>
            <a:endParaRPr lang="fr-LU" dirty="0" smtClean="0"/>
          </a:p>
          <a:p>
            <a:pPr lvl="1"/>
            <a:r>
              <a:rPr lang="fr-LU" dirty="0" smtClean="0"/>
              <a:t>State </a:t>
            </a:r>
            <a:r>
              <a:rPr lang="fr-LU" dirty="0" err="1" smtClean="0"/>
              <a:t>owned</a:t>
            </a:r>
            <a:r>
              <a:rPr lang="fr-LU" dirty="0" smtClean="0"/>
              <a:t> </a:t>
            </a:r>
            <a:r>
              <a:rPr lang="fr-LU" dirty="0" err="1" smtClean="0"/>
              <a:t>companies</a:t>
            </a:r>
            <a:r>
              <a:rPr lang="fr-LU" dirty="0" smtClean="0"/>
              <a:t>	</a:t>
            </a:r>
          </a:p>
          <a:p>
            <a:pPr lvl="1"/>
            <a:r>
              <a:rPr lang="fr-LU" dirty="0" err="1" smtClean="0"/>
              <a:t>Sovereign</a:t>
            </a:r>
            <a:r>
              <a:rPr lang="fr-LU" dirty="0" smtClean="0"/>
              <a:t> </a:t>
            </a:r>
            <a:r>
              <a:rPr lang="fr-LU" dirty="0" err="1" smtClean="0"/>
              <a:t>funds</a:t>
            </a:r>
            <a:endParaRPr lang="fr-LU" dirty="0" smtClean="0"/>
          </a:p>
          <a:p>
            <a:pPr lvl="1"/>
            <a:endParaRPr lang="fr-LU" dirty="0"/>
          </a:p>
          <a:p>
            <a:r>
              <a:rPr lang="fr-LU" dirty="0" err="1" smtClean="0"/>
              <a:t>Institutional</a:t>
            </a:r>
            <a:r>
              <a:rPr lang="fr-LU" dirty="0" smtClean="0"/>
              <a:t> </a:t>
            </a:r>
            <a:r>
              <a:rPr lang="fr-LU" dirty="0" err="1" smtClean="0"/>
              <a:t>investors</a:t>
            </a:r>
            <a:endParaRPr lang="fr-LU" dirty="0" smtClean="0"/>
          </a:p>
          <a:p>
            <a:pPr lvl="1"/>
            <a:endParaRPr lang="fr-LU" dirty="0" smtClean="0"/>
          </a:p>
          <a:p>
            <a:pPr lvl="1"/>
            <a:endParaRPr lang="fr-LU" dirty="0"/>
          </a:p>
          <a:p>
            <a:r>
              <a:rPr lang="fr-LU" dirty="0" err="1" smtClean="0"/>
              <a:t>Private</a:t>
            </a:r>
            <a:r>
              <a:rPr lang="fr-LU" dirty="0" smtClean="0"/>
              <a:t> </a:t>
            </a:r>
            <a:r>
              <a:rPr lang="fr-LU" dirty="0" err="1" smtClean="0"/>
              <a:t>investors</a:t>
            </a:r>
            <a:endParaRPr lang="fr-LU" dirty="0" smtClean="0"/>
          </a:p>
          <a:p>
            <a:endParaRPr lang="fr-LU" dirty="0" smtClean="0"/>
          </a:p>
          <a:p>
            <a:endParaRPr lang="fr-L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53" y="2873588"/>
            <a:ext cx="4198146" cy="279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98" y="631920"/>
            <a:ext cx="8024813" cy="647700"/>
          </a:xfrm>
        </p:spPr>
        <p:txBody>
          <a:bodyPr/>
          <a:lstStyle/>
          <a:p>
            <a:r>
              <a:rPr lang="fr-LU" dirty="0" err="1" smtClean="0">
                <a:solidFill>
                  <a:schemeClr val="accent5">
                    <a:lumMod val="75000"/>
                  </a:schemeClr>
                </a:solidFill>
              </a:rPr>
              <a:t>Interest</a:t>
            </a:r>
            <a:r>
              <a:rPr lang="fr-L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LU" dirty="0" smtClean="0"/>
              <a:t>for </a:t>
            </a:r>
            <a:r>
              <a:rPr lang="ru-RU" dirty="0" err="1" smtClean="0"/>
              <a:t>Uzbek</a:t>
            </a:r>
            <a:r>
              <a:rPr lang="fr-LU" dirty="0" smtClean="0"/>
              <a:t> </a:t>
            </a:r>
            <a:r>
              <a:rPr lang="fr-LU" dirty="0" err="1" smtClean="0"/>
              <a:t>investors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LU" dirty="0" smtClean="0"/>
          </a:p>
          <a:p>
            <a:r>
              <a:rPr lang="fr-LU" dirty="0" err="1" smtClean="0"/>
              <a:t>Wealth</a:t>
            </a:r>
            <a:r>
              <a:rPr lang="fr-LU" dirty="0" smtClean="0"/>
              <a:t> </a:t>
            </a:r>
            <a:r>
              <a:rPr lang="fr-LU" dirty="0" err="1"/>
              <a:t>structuring</a:t>
            </a:r>
            <a:r>
              <a:rPr lang="fr-LU" dirty="0"/>
              <a:t> </a:t>
            </a:r>
          </a:p>
          <a:p>
            <a:endParaRPr lang="fr-LU" dirty="0" smtClean="0"/>
          </a:p>
          <a:p>
            <a:pPr marL="0" indent="0">
              <a:buNone/>
            </a:pPr>
            <a:endParaRPr lang="fr-LU" dirty="0" smtClean="0"/>
          </a:p>
          <a:p>
            <a:endParaRPr lang="fr-LU" dirty="0" smtClean="0"/>
          </a:p>
          <a:p>
            <a:r>
              <a:rPr lang="fr-LU" dirty="0" smtClean="0"/>
              <a:t>Banking</a:t>
            </a:r>
          </a:p>
          <a:p>
            <a:endParaRPr lang="fr-LU" dirty="0" smtClean="0"/>
          </a:p>
          <a:p>
            <a:endParaRPr lang="fr-LU" dirty="0" smtClean="0"/>
          </a:p>
          <a:p>
            <a:pPr lvl="8"/>
            <a:endParaRPr lang="fr-LU" dirty="0" smtClean="0"/>
          </a:p>
          <a:p>
            <a:r>
              <a:rPr lang="fr-LU" dirty="0" err="1" smtClean="0"/>
              <a:t>Residence</a:t>
            </a:r>
            <a:r>
              <a:rPr lang="fr-LU" dirty="0" smtClean="0"/>
              <a:t>/</a:t>
            </a:r>
            <a:r>
              <a:rPr lang="fr-LU" dirty="0" err="1" smtClean="0"/>
              <a:t>working</a:t>
            </a:r>
            <a:r>
              <a:rPr lang="fr-LU" dirty="0" smtClean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fr-LU" dirty="0" err="1" smtClean="0"/>
              <a:t>permits</a:t>
            </a:r>
            <a:r>
              <a:rPr lang="fr-LU" dirty="0" smtClean="0"/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3533313" y="2119544"/>
            <a:ext cx="603681" cy="213064"/>
          </a:xfrm>
          <a:prstGeom prst="straightConnector1">
            <a:avLst/>
          </a:prstGeom>
          <a:noFill/>
          <a:ln w="9525" cap="flat" cmpd="sng" algn="ctr">
            <a:solidFill>
              <a:srgbClr val="6AC9C8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3533313" y="2430263"/>
            <a:ext cx="603681" cy="268549"/>
          </a:xfrm>
          <a:prstGeom prst="straightConnector1">
            <a:avLst/>
          </a:prstGeom>
          <a:noFill/>
          <a:ln w="9525" cap="flat" cmpd="sng" algn="ctr">
            <a:solidFill>
              <a:srgbClr val="6AC9C8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4350058" y="1917577"/>
            <a:ext cx="1899822" cy="51268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SzTx/>
              <a:tabLst/>
            </a:pPr>
            <a:r>
              <a:rPr lang="en-US" sz="1800" dirty="0" smtClean="0">
                <a:solidFill>
                  <a:srgbClr val="002144"/>
                </a:solidFill>
              </a:rPr>
              <a:t>regulated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2144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350058" y="2564537"/>
            <a:ext cx="1899822" cy="51268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SzTx/>
              <a:tabLst/>
            </a:pPr>
            <a:r>
              <a:rPr lang="fr-LU" sz="1800" dirty="0">
                <a:solidFill>
                  <a:srgbClr val="002144"/>
                </a:solidFill>
              </a:rPr>
              <a:t>n</a:t>
            </a:r>
            <a:r>
              <a:rPr lang="fr-LU" sz="1800" dirty="0" smtClean="0">
                <a:solidFill>
                  <a:srgbClr val="002144"/>
                </a:solidFill>
              </a:rPr>
              <a:t>on - </a:t>
            </a:r>
            <a:r>
              <a:rPr lang="en-IE" sz="1800" dirty="0" smtClean="0">
                <a:solidFill>
                  <a:srgbClr val="002144"/>
                </a:solidFill>
              </a:rPr>
              <a:t>regulated</a:t>
            </a:r>
            <a:endParaRPr kumimoji="0" lang="en-IE" sz="1800" b="0" i="0" u="none" strike="noStrike" cap="none" normalizeH="0" baseline="0" dirty="0" smtClean="0">
              <a:ln>
                <a:noFill/>
              </a:ln>
              <a:solidFill>
                <a:srgbClr val="002144"/>
              </a:solidFill>
              <a:effectLst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2586361" y="3593977"/>
            <a:ext cx="671744" cy="213064"/>
          </a:xfrm>
          <a:prstGeom prst="straightConnector1">
            <a:avLst/>
          </a:prstGeom>
          <a:noFill/>
          <a:ln w="9525" cap="flat" cmpd="sng" algn="ctr">
            <a:solidFill>
              <a:srgbClr val="6AC9C8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2586362" y="3871404"/>
            <a:ext cx="671743" cy="237108"/>
          </a:xfrm>
          <a:prstGeom prst="straightConnector1">
            <a:avLst/>
          </a:prstGeom>
          <a:noFill/>
          <a:ln w="9525" cap="flat" cmpd="sng" algn="ctr">
            <a:solidFill>
              <a:srgbClr val="6AC9C8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3400147" y="3275120"/>
            <a:ext cx="1899822" cy="51268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SzTx/>
              <a:tabLst/>
            </a:pPr>
            <a:r>
              <a:rPr lang="en-IE" sz="1800" dirty="0" smtClean="0">
                <a:solidFill>
                  <a:srgbClr val="002144"/>
                </a:solidFill>
              </a:rPr>
              <a:t>private</a:t>
            </a:r>
            <a:endParaRPr kumimoji="0" lang="en-IE" sz="1800" b="0" i="0" u="none" strike="noStrike" cap="none" normalizeH="0" baseline="0" dirty="0" smtClean="0">
              <a:ln>
                <a:noFill/>
              </a:ln>
              <a:solidFill>
                <a:srgbClr val="002144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400147" y="3852169"/>
            <a:ext cx="1899822" cy="51268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SzTx/>
              <a:tabLst/>
            </a:pPr>
            <a:r>
              <a:rPr lang="en-US" sz="1800" dirty="0" smtClean="0">
                <a:solidFill>
                  <a:srgbClr val="002144"/>
                </a:solidFill>
              </a:rPr>
              <a:t>corporate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2144"/>
              </a:solidFill>
              <a:effectLst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3678314" y="4911625"/>
            <a:ext cx="671744" cy="213064"/>
          </a:xfrm>
          <a:prstGeom prst="straightConnector1">
            <a:avLst/>
          </a:prstGeom>
          <a:noFill/>
          <a:ln w="9525" cap="flat" cmpd="sng" algn="ctr">
            <a:solidFill>
              <a:srgbClr val="6AC9C8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3678315" y="5241315"/>
            <a:ext cx="671743" cy="237108"/>
          </a:xfrm>
          <a:prstGeom prst="straightConnector1">
            <a:avLst/>
          </a:prstGeom>
          <a:noFill/>
          <a:ln w="9525" cap="flat" cmpd="sng" algn="ctr">
            <a:solidFill>
              <a:srgbClr val="6AC9C8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4502458" y="4612003"/>
            <a:ext cx="1899822" cy="51268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SzTx/>
              <a:tabLst/>
            </a:pPr>
            <a:r>
              <a:rPr lang="en-IE" sz="1800" dirty="0" smtClean="0">
                <a:solidFill>
                  <a:srgbClr val="002144"/>
                </a:solidFill>
              </a:rPr>
              <a:t>private</a:t>
            </a:r>
            <a:endParaRPr kumimoji="0" lang="en-IE" sz="1800" b="0" i="0" u="none" strike="noStrike" cap="none" normalizeH="0" baseline="0" dirty="0" smtClean="0">
              <a:ln>
                <a:noFill/>
              </a:ln>
              <a:solidFill>
                <a:srgbClr val="002144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02458" y="5222080"/>
            <a:ext cx="1899822" cy="51268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SzTx/>
              <a:tabLst/>
            </a:pPr>
            <a:r>
              <a:rPr lang="en-IE" sz="1800" dirty="0" smtClean="0">
                <a:solidFill>
                  <a:srgbClr val="002144"/>
                </a:solidFill>
              </a:rPr>
              <a:t>professional</a:t>
            </a:r>
            <a:endParaRPr kumimoji="0" lang="en-IE" sz="1800" b="0" i="0" u="none" strike="noStrike" cap="none" normalizeH="0" baseline="0" dirty="0" smtClean="0">
              <a:ln>
                <a:noFill/>
              </a:ln>
              <a:solidFill>
                <a:srgbClr val="002144"/>
              </a:solidFill>
              <a:effectLst/>
            </a:endParaRPr>
          </a:p>
        </p:txBody>
      </p:sp>
      <p:pic>
        <p:nvPicPr>
          <p:cNvPr id="18" name="Picture 4" descr="K:\Arendt &amp; Medernach\ADMINISTRATION\Charte graphique\Charte graphique\Visuels\Visuels - haute definition - jpg\Turquoise Humanite\Basse def\kaya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r="9535"/>
          <a:stretch/>
        </p:blipFill>
        <p:spPr bwMode="auto">
          <a:xfrm>
            <a:off x="6631161" y="179881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K:\Arendt &amp; Medernach\ADMINISTRATION\Charte graphique\Charte graphique\Visuels\Visuels - haute definition - jpg\Turquoise Humanite\Basse def\enfants gril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6631161" y="3823933"/>
            <a:ext cx="180000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65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4065" y="536007"/>
            <a:ext cx="8024813" cy="647700"/>
          </a:xfrm>
        </p:spPr>
        <p:txBody>
          <a:bodyPr/>
          <a:lstStyle/>
          <a:p>
            <a:r>
              <a:rPr lang="en-GB" dirty="0" smtClean="0"/>
              <a:t>Visas for investors</a:t>
            </a:r>
            <a:endParaRPr lang="en-GB" dirty="0"/>
          </a:p>
        </p:txBody>
      </p:sp>
      <p:sp>
        <p:nvSpPr>
          <p:cNvPr id="5" name="Isosceles Triangle 4"/>
          <p:cNvSpPr/>
          <p:nvPr/>
        </p:nvSpPr>
        <p:spPr bwMode="auto">
          <a:xfrm>
            <a:off x="725924" y="2292944"/>
            <a:ext cx="7934325" cy="771525"/>
          </a:xfrm>
          <a:prstGeom prst="triangle">
            <a:avLst/>
          </a:prstGeom>
          <a:solidFill>
            <a:schemeClr val="accent5">
              <a:lumMod val="10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SzTx/>
              <a:tabLst/>
            </a:pPr>
            <a:r>
              <a:rPr lang="en-US" b="1" dirty="0" smtClean="0">
                <a:solidFill>
                  <a:schemeClr val="bg1"/>
                </a:solidFill>
              </a:rPr>
              <a:t>Immigration to Luxembourg</a:t>
            </a:r>
            <a:endParaRPr kumimoji="0" lang="fr-L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>
          <a:xfrm>
            <a:off x="754499" y="3664525"/>
            <a:ext cx="2448000" cy="2145725"/>
          </a:xfrm>
          <a:ln>
            <a:solidFill>
              <a:srgbClr val="26247B"/>
            </a:solidFill>
          </a:ln>
        </p:spPr>
        <p:txBody>
          <a:bodyPr tIns="108000" numCol="1"/>
          <a:lstStyle/>
          <a:p>
            <a:pPr marL="180975" indent="-180975"/>
            <a:r>
              <a:rPr lang="en-GB" sz="1300" dirty="0" smtClean="0">
                <a:solidFill>
                  <a:schemeClr val="tx1"/>
                </a:solidFill>
              </a:rPr>
              <a:t>Investments of 500 000 </a:t>
            </a:r>
            <a:r>
              <a:rPr lang="en-GB" sz="1300" dirty="0">
                <a:solidFill>
                  <a:schemeClr val="tx1"/>
                </a:solidFill>
              </a:rPr>
              <a:t>EUR</a:t>
            </a:r>
            <a:r>
              <a:rPr lang="en-GB" sz="1300" dirty="0" smtClean="0">
                <a:solidFill>
                  <a:schemeClr val="tx1"/>
                </a:solidFill>
              </a:rPr>
              <a:t> into existing or newly created business</a:t>
            </a:r>
          </a:p>
          <a:p>
            <a:pPr marL="180975" indent="-180975"/>
            <a:r>
              <a:rPr lang="en-GB" sz="1300" dirty="0" smtClean="0">
                <a:solidFill>
                  <a:schemeClr val="tx1"/>
                </a:solidFill>
              </a:rPr>
              <a:t>Investments of 3 000 000 EUR into Luxembourg structure</a:t>
            </a:r>
          </a:p>
          <a:p>
            <a:pPr marL="180975" indent="-180975"/>
            <a:r>
              <a:rPr lang="en-GB" sz="1300" dirty="0" smtClean="0">
                <a:solidFill>
                  <a:schemeClr val="tx1"/>
                </a:solidFill>
              </a:rPr>
              <a:t>Placement of 20 000 000 EUR on the deposit on a Luxembourg bank account</a:t>
            </a:r>
          </a:p>
          <a:p>
            <a:pPr marL="0" indent="0">
              <a:buNone/>
            </a:pPr>
            <a:r>
              <a:rPr lang="en-GB" sz="1300" dirty="0" smtClean="0">
                <a:solidFill>
                  <a:schemeClr val="tx1"/>
                </a:solidFill>
              </a:rPr>
              <a:t>    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498" y="3172288"/>
            <a:ext cx="2448000" cy="512823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rgbClr val="26247B"/>
            </a:solidFill>
          </a:ln>
        </p:spPr>
        <p:txBody>
          <a:bodyPr wrap="square" anchor="ctr" anchorCtr="0">
            <a:noAutofit/>
          </a:bodyPr>
          <a:lstStyle/>
          <a:p>
            <a:pPr algn="ctr" eaLnBrk="1" hangingPunct="1"/>
            <a:r>
              <a:rPr lang="en-GB" sz="1400" dirty="0" smtClean="0">
                <a:solidFill>
                  <a:schemeClr val="bg1"/>
                </a:solidFill>
              </a:rPr>
              <a:t>Available options</a:t>
            </a:r>
            <a:endParaRPr lang="en-US" sz="1400" b="1" kern="0" dirty="0">
              <a:solidFill>
                <a:schemeClr val="bg1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198229" y="3664544"/>
            <a:ext cx="2448000" cy="2146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10800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itchFamily="2" charset="2"/>
              <a:buChar char="§"/>
              <a:defRPr sz="2000">
                <a:solidFill>
                  <a:srgbClr val="16161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itchFamily="2" charset="2"/>
              <a:buChar char="§"/>
              <a:defRPr sz="1800">
                <a:solidFill>
                  <a:srgbClr val="16161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Arial" charset="0"/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Arial" charset="0"/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Arial" charset="0"/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Arial" charset="0"/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Arial" charset="0"/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80975" indent="-180975"/>
            <a:r>
              <a:rPr lang="en-GB" sz="1300" dirty="0" smtClean="0">
                <a:solidFill>
                  <a:schemeClr val="tx1"/>
                </a:solidFill>
              </a:rPr>
              <a:t>No Embassy in </a:t>
            </a:r>
            <a:r>
              <a:rPr lang="ru-RU" sz="1300" dirty="0" err="1" smtClean="0">
                <a:solidFill>
                  <a:schemeClr val="tx1"/>
                </a:solidFill>
              </a:rPr>
              <a:t>Uzbeki</a:t>
            </a:r>
            <a:r>
              <a:rPr lang="en-GB" sz="1300" dirty="0" err="1" smtClean="0">
                <a:solidFill>
                  <a:schemeClr val="tx1"/>
                </a:solidFill>
              </a:rPr>
              <a:t>stan</a:t>
            </a:r>
            <a:r>
              <a:rPr lang="en-GB" sz="1300" dirty="0" smtClean="0">
                <a:solidFill>
                  <a:schemeClr val="tx1"/>
                </a:solidFill>
              </a:rPr>
              <a:t>, applications should be sent either directly to MAE</a:t>
            </a:r>
            <a:r>
              <a:rPr lang="ru-RU" sz="1300" dirty="0" smtClean="0">
                <a:solidFill>
                  <a:schemeClr val="tx1"/>
                </a:solidFill>
              </a:rPr>
              <a:t> </a:t>
            </a:r>
            <a:r>
              <a:rPr lang="en-GB" sz="1300" dirty="0" smtClean="0">
                <a:solidFill>
                  <a:schemeClr val="tx1"/>
                </a:solidFill>
              </a:rPr>
              <a:t>or to the Embassy of </a:t>
            </a:r>
            <a:r>
              <a:rPr lang="ru-RU" sz="1300" dirty="0" smtClean="0">
                <a:solidFill>
                  <a:schemeClr val="tx1"/>
                </a:solidFill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</a:rPr>
              <a:t>Uzbekistan</a:t>
            </a:r>
            <a:r>
              <a:rPr lang="ru-RU" sz="1300" dirty="0" smtClean="0">
                <a:solidFill>
                  <a:schemeClr val="tx1"/>
                </a:solidFill>
              </a:rPr>
              <a:t> </a:t>
            </a:r>
            <a:r>
              <a:rPr lang="en-GB" sz="1300" dirty="0" smtClean="0">
                <a:solidFill>
                  <a:schemeClr val="tx1"/>
                </a:solidFill>
              </a:rPr>
              <a:t>in </a:t>
            </a:r>
            <a:r>
              <a:rPr lang="ru-RU" sz="1300" dirty="0" err="1" smtClean="0">
                <a:solidFill>
                  <a:schemeClr val="tx1"/>
                </a:solidFill>
              </a:rPr>
              <a:t>Belgium</a:t>
            </a:r>
            <a:r>
              <a:rPr lang="en-GB" sz="1300" dirty="0" smtClean="0">
                <a:solidFill>
                  <a:schemeClr val="tx1"/>
                </a:solidFill>
              </a:rPr>
              <a:t>, or via </a:t>
            </a:r>
            <a:r>
              <a:rPr lang="ru-RU" sz="1300" dirty="0" err="1" smtClean="0">
                <a:solidFill>
                  <a:schemeClr val="tx1"/>
                </a:solidFill>
              </a:rPr>
              <a:t>Consulate</a:t>
            </a:r>
            <a:r>
              <a:rPr lang="ru-RU" sz="1300" dirty="0" smtClean="0">
                <a:solidFill>
                  <a:schemeClr val="tx1"/>
                </a:solidFill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</a:rPr>
              <a:t>of</a:t>
            </a:r>
            <a:r>
              <a:rPr lang="ru-RU" sz="1300" dirty="0" smtClean="0">
                <a:solidFill>
                  <a:schemeClr val="tx1"/>
                </a:solidFill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</a:rPr>
              <a:t>Belgium</a:t>
            </a:r>
            <a:r>
              <a:rPr lang="ru-RU" sz="1300" dirty="0" smtClean="0">
                <a:solidFill>
                  <a:schemeClr val="tx1"/>
                </a:solidFill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</a:rPr>
              <a:t>in</a:t>
            </a:r>
            <a:r>
              <a:rPr lang="ru-RU" sz="1300" dirty="0" smtClean="0">
                <a:solidFill>
                  <a:schemeClr val="tx1"/>
                </a:solidFill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</a:rPr>
              <a:t>Tashkent</a:t>
            </a:r>
            <a:r>
              <a:rPr lang="ru-RU" sz="1300" dirty="0" smtClean="0">
                <a:solidFill>
                  <a:schemeClr val="tx1"/>
                </a:solidFill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</a:rPr>
              <a:t>Uzbekistan</a:t>
            </a:r>
            <a:endParaRPr lang="ru-RU" sz="1300" dirty="0" smtClean="0">
              <a:solidFill>
                <a:schemeClr val="tx1"/>
              </a:solidFill>
            </a:endParaRPr>
          </a:p>
          <a:p>
            <a:pPr marL="180975" indent="-180975"/>
            <a:r>
              <a:rPr lang="en-GB" sz="1300" dirty="0" smtClean="0">
                <a:solidFill>
                  <a:schemeClr val="tx1"/>
                </a:solidFill>
              </a:rPr>
              <a:t>Citizens </a:t>
            </a:r>
            <a:r>
              <a:rPr lang="en-GB" sz="1300" dirty="0">
                <a:solidFill>
                  <a:schemeClr val="tx1"/>
                </a:solidFill>
              </a:rPr>
              <a:t>of </a:t>
            </a:r>
            <a:r>
              <a:rPr lang="ru-RU" sz="1300" dirty="0" err="1" smtClean="0">
                <a:solidFill>
                  <a:schemeClr val="tx1"/>
                </a:solidFill>
              </a:rPr>
              <a:t>Uzbeki</a:t>
            </a:r>
            <a:r>
              <a:rPr lang="en-GB" sz="1300" dirty="0" err="1" smtClean="0">
                <a:solidFill>
                  <a:schemeClr val="tx1"/>
                </a:solidFill>
              </a:rPr>
              <a:t>stan</a:t>
            </a:r>
            <a:r>
              <a:rPr lang="en-GB" sz="1300" dirty="0" smtClean="0">
                <a:solidFill>
                  <a:schemeClr val="tx1"/>
                </a:solidFill>
              </a:rPr>
              <a:t> </a:t>
            </a:r>
            <a:r>
              <a:rPr lang="en-GB" sz="1300" dirty="0">
                <a:solidFill>
                  <a:schemeClr val="tx1"/>
                </a:solidFill>
              </a:rPr>
              <a:t>are not allowed to have a second </a:t>
            </a:r>
            <a:r>
              <a:rPr lang="en-GB" sz="1300" dirty="0" smtClean="0">
                <a:solidFill>
                  <a:schemeClr val="tx1"/>
                </a:solidFill>
              </a:rPr>
              <a:t>citizenship</a:t>
            </a:r>
            <a:endParaRPr lang="en-GB" sz="1300" dirty="0" smtClean="0">
              <a:solidFill>
                <a:srgbClr val="26247B"/>
              </a:solidFill>
            </a:endParaRPr>
          </a:p>
          <a:p>
            <a:pPr marL="0" indent="0" algn="just">
              <a:buNone/>
            </a:pPr>
            <a:endParaRPr lang="en-US" sz="1400" kern="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98228" y="3172288"/>
            <a:ext cx="2448000" cy="512823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rgbClr val="26247B"/>
            </a:solidFill>
          </a:ln>
        </p:spPr>
        <p:txBody>
          <a:bodyPr wrap="square" anchor="ctr" anchorCtr="0">
            <a:noAutofit/>
          </a:bodyPr>
          <a:lstStyle/>
          <a:p>
            <a:pPr algn="ctr" eaLnBrk="1" hangingPunct="1"/>
            <a:r>
              <a:rPr lang="ru-RU" sz="1400" kern="0" dirty="0" err="1" smtClean="0">
                <a:solidFill>
                  <a:schemeClr val="bg1"/>
                </a:solidFill>
              </a:rPr>
              <a:t>Uzbek</a:t>
            </a:r>
            <a:r>
              <a:rPr lang="en-US" sz="1400" kern="0" dirty="0" smtClean="0">
                <a:solidFill>
                  <a:schemeClr val="bg1"/>
                </a:solidFill>
              </a:rPr>
              <a:t> Specifics</a:t>
            </a:r>
            <a:endParaRPr lang="en-US" sz="1400" kern="0" dirty="0">
              <a:solidFill>
                <a:schemeClr val="bg1"/>
              </a:solidFill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476364" y="3664544"/>
            <a:ext cx="2448000" cy="2146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10800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itchFamily="2" charset="2"/>
              <a:buChar char="§"/>
              <a:defRPr sz="2000">
                <a:solidFill>
                  <a:srgbClr val="16161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itchFamily="2" charset="2"/>
              <a:buChar char="§"/>
              <a:defRPr sz="1800">
                <a:solidFill>
                  <a:srgbClr val="16161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Arial" charset="0"/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Arial" charset="0"/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Arial" charset="0"/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Arial" charset="0"/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Arial" charset="0"/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80975" indent="-180975"/>
            <a:r>
              <a:rPr lang="en-GB" sz="1300" dirty="0" smtClean="0">
                <a:solidFill>
                  <a:schemeClr val="tx1"/>
                </a:solidFill>
              </a:rPr>
              <a:t>No requirement to buy state bonds or securities</a:t>
            </a:r>
          </a:p>
          <a:p>
            <a:pPr marL="180975" indent="-180975"/>
            <a:r>
              <a:rPr lang="en-GB" sz="1300" dirty="0" smtClean="0">
                <a:solidFill>
                  <a:schemeClr val="tx1"/>
                </a:solidFill>
              </a:rPr>
              <a:t>No requirement to buy real-estate</a:t>
            </a:r>
          </a:p>
          <a:p>
            <a:pPr marL="180975" indent="-180975"/>
            <a:r>
              <a:rPr lang="en-GB" sz="1300" dirty="0" smtClean="0">
                <a:solidFill>
                  <a:schemeClr val="tx1"/>
                </a:solidFill>
              </a:rPr>
              <a:t>Speed of the authorities in comparison with other EU member States</a:t>
            </a:r>
          </a:p>
          <a:p>
            <a:pPr marL="180975" indent="-180975"/>
            <a:r>
              <a:rPr lang="en-GB" sz="1300" dirty="0" smtClean="0">
                <a:solidFill>
                  <a:schemeClr val="tx1"/>
                </a:solidFill>
              </a:rPr>
              <a:t>No quotas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76363" y="3172288"/>
            <a:ext cx="2448000" cy="512823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rgbClr val="26247B"/>
            </a:solidFill>
          </a:ln>
        </p:spPr>
        <p:txBody>
          <a:bodyPr wrap="square" anchor="ctr" anchorCtr="0">
            <a:noAutofit/>
          </a:bodyPr>
          <a:lstStyle/>
          <a:p>
            <a:pPr algn="ctr" eaLnBrk="1" hangingPunct="1"/>
            <a:r>
              <a:rPr lang="en-US" sz="1400" kern="0" dirty="0" smtClean="0">
                <a:solidFill>
                  <a:schemeClr val="bg1"/>
                </a:solidFill>
              </a:rPr>
              <a:t>Advantage of Luxembourg</a:t>
            </a:r>
            <a:endParaRPr lang="en-US" sz="1400" kern="0" dirty="0">
              <a:solidFill>
                <a:schemeClr val="bg1"/>
              </a:solidFill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656333" y="1363828"/>
            <a:ext cx="531587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Interesting solution for </a:t>
            </a:r>
            <a:r>
              <a:rPr lang="ru-RU" dirty="0" err="1" smtClean="0"/>
              <a:t>Uzbekistan</a:t>
            </a:r>
            <a:r>
              <a:rPr lang="en-US" dirty="0" smtClean="0"/>
              <a:t> individuals</a:t>
            </a:r>
            <a:endParaRPr lang="fr-LU" dirty="0" smtClean="0">
              <a:solidFill>
                <a:srgbClr val="262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000"/>
                    </a14:imgEffect>
                    <a14:imgEffect>
                      <a14:saturation sat="7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10557"/>
            <a:ext cx="7142813" cy="47945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1041400" dir="5400000" sy="-100000" algn="bl" rotWithShape="0"/>
          </a:effectLst>
        </p:spPr>
      </p:pic>
      <p:sp>
        <p:nvSpPr>
          <p:cNvPr id="6" name="Rectangle 5"/>
          <p:cNvSpPr/>
          <p:nvPr/>
        </p:nvSpPr>
        <p:spPr bwMode="auto">
          <a:xfrm>
            <a:off x="914400" y="1410557"/>
            <a:ext cx="2822718" cy="1524174"/>
          </a:xfrm>
          <a:prstGeom prst="rect">
            <a:avLst/>
          </a:prstGeom>
          <a:solidFill>
            <a:schemeClr val="bg1">
              <a:alpha val="62000"/>
            </a:schemeClr>
          </a:solidFill>
          <a:ln w="9525" cap="flat" cmpd="sng" algn="ctr">
            <a:solidFill>
              <a:srgbClr val="26247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SzTx/>
              <a:buFont typeface="Arial" charset="0"/>
              <a:buChar char="•"/>
              <a:tabLst/>
            </a:pPr>
            <a:endParaRPr kumimoji="0" lang="fr-LU" sz="1800" b="0" i="0" u="none" strike="noStrike" cap="none" normalizeH="0" baseline="0" smtClean="0">
              <a:ln>
                <a:noFill/>
              </a:ln>
              <a:solidFill>
                <a:srgbClr val="002144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8231" y="4496430"/>
            <a:ext cx="60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LU" sz="6400" dirty="0" smtClean="0">
                <a:solidFill>
                  <a:srgbClr val="B2B4B6"/>
                </a:solidFill>
                <a:sym typeface="Webdings"/>
              </a:rPr>
              <a:t></a:t>
            </a:r>
            <a:endParaRPr lang="fr-LU" sz="6400" dirty="0" smtClean="0">
              <a:solidFill>
                <a:srgbClr val="B2B4B6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72274" y="1522832"/>
            <a:ext cx="2681145" cy="127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</a:pPr>
            <a:r>
              <a:rPr lang="en-GB" sz="1800" b="1" kern="0" dirty="0">
                <a:solidFill>
                  <a:schemeClr val="accent2"/>
                </a:solidFill>
              </a:rPr>
              <a:t>Tax </a:t>
            </a:r>
            <a:r>
              <a:rPr lang="en-GB" sz="1800" b="1" kern="0" dirty="0" smtClean="0">
                <a:solidFill>
                  <a:schemeClr val="accent2"/>
                </a:solidFill>
              </a:rPr>
              <a:t>Advisors</a:t>
            </a:r>
            <a:endParaRPr lang="en-GB" sz="1800" b="1" kern="0" dirty="0">
              <a:solidFill>
                <a:schemeClr val="accent2"/>
              </a:solidFill>
            </a:endParaRPr>
          </a:p>
          <a:p>
            <a:pPr>
              <a:buClrTx/>
            </a:pPr>
            <a:r>
              <a:rPr lang="en-GB" sz="1800" b="1" kern="0" dirty="0">
                <a:solidFill>
                  <a:schemeClr val="accent2"/>
                </a:solidFill>
              </a:rPr>
              <a:t>Legal </a:t>
            </a:r>
            <a:r>
              <a:rPr lang="en-GB" sz="1800" b="1" kern="0" dirty="0" smtClean="0">
                <a:solidFill>
                  <a:schemeClr val="accent2"/>
                </a:solidFill>
              </a:rPr>
              <a:t>Advisors</a:t>
            </a:r>
            <a:endParaRPr lang="en-GB" sz="1800" b="1" kern="0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390329" y="5061072"/>
            <a:ext cx="4108664" cy="1144003"/>
          </a:xfrm>
          <a:prstGeom prst="rect">
            <a:avLst/>
          </a:prstGeom>
          <a:solidFill>
            <a:schemeClr val="bg1">
              <a:alpha val="62000"/>
            </a:schemeClr>
          </a:solidFill>
          <a:ln w="9525" cap="flat" cmpd="tri" algn="ctr">
            <a:solidFill>
              <a:srgbClr val="26247B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lumMod val="75000"/>
                <a:alpha val="9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SzTx/>
              <a:buFont typeface="Arial" charset="0"/>
              <a:buChar char="•"/>
              <a:tabLst/>
            </a:pPr>
            <a:endParaRPr kumimoji="0" lang="fr-LU" sz="1800" b="0" i="0" u="none" strike="noStrike" cap="none" normalizeH="0" baseline="0" smtClean="0">
              <a:ln>
                <a:noFill/>
              </a:ln>
              <a:solidFill>
                <a:srgbClr val="002144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14400" y="3346308"/>
            <a:ext cx="2628549" cy="1435508"/>
          </a:xfrm>
          <a:prstGeom prst="rect">
            <a:avLst/>
          </a:prstGeom>
          <a:solidFill>
            <a:schemeClr val="bg1">
              <a:alpha val="62000"/>
            </a:schemeClr>
          </a:solidFill>
          <a:ln w="9525" cap="flat" cmpd="sng" algn="ctr">
            <a:solidFill>
              <a:srgbClr val="26247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SzTx/>
              <a:buFont typeface="Arial" charset="0"/>
              <a:buChar char="•"/>
              <a:tabLst/>
            </a:pPr>
            <a:endParaRPr kumimoji="0" lang="fr-LU" sz="1800" b="0" i="0" u="none" strike="noStrike" cap="none" normalizeH="0" baseline="0" smtClean="0">
              <a:ln>
                <a:noFill/>
              </a:ln>
              <a:solidFill>
                <a:srgbClr val="002144"/>
              </a:solidFill>
              <a:effectLst/>
              <a:latin typeface="Arial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349137" y="5148472"/>
            <a:ext cx="4453859" cy="96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</a:pPr>
            <a:r>
              <a:rPr lang="en-GB" sz="1800" b="1" kern="0" dirty="0"/>
              <a:t>Concierge </a:t>
            </a:r>
            <a:r>
              <a:rPr lang="en-GB" sz="1800" b="1" kern="0" dirty="0" smtClean="0"/>
              <a:t>Services</a:t>
            </a:r>
            <a:r>
              <a:rPr lang="ru-RU" sz="1800" b="1" kern="0" dirty="0" smtClean="0"/>
              <a:t> &amp; </a:t>
            </a:r>
            <a:r>
              <a:rPr lang="en-GB" sz="1800" b="1" kern="0" dirty="0" smtClean="0"/>
              <a:t>Family Offices</a:t>
            </a:r>
            <a:endParaRPr lang="en-GB" sz="1800" b="1" kern="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5234496" y="1410341"/>
            <a:ext cx="2822718" cy="1504699"/>
          </a:xfrm>
          <a:prstGeom prst="rect">
            <a:avLst/>
          </a:prstGeom>
          <a:solidFill>
            <a:schemeClr val="bg1">
              <a:alpha val="62000"/>
            </a:schemeClr>
          </a:solidFill>
          <a:ln w="9525" cap="flat" cmpd="sng" algn="ctr">
            <a:solidFill>
              <a:srgbClr val="26247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SzTx/>
              <a:buFont typeface="Arial" charset="0"/>
              <a:buChar char="•"/>
              <a:tabLst/>
            </a:pPr>
            <a:endParaRPr kumimoji="0" lang="fr-LU" sz="1800" b="0" i="0" u="none" strike="noStrike" cap="none" normalizeH="0" baseline="0" smtClean="0">
              <a:ln>
                <a:noFill/>
              </a:ln>
              <a:solidFill>
                <a:srgbClr val="002144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234496" y="3346307"/>
            <a:ext cx="2822717" cy="1435509"/>
          </a:xfrm>
          <a:prstGeom prst="rect">
            <a:avLst/>
          </a:prstGeom>
          <a:solidFill>
            <a:schemeClr val="bg1">
              <a:alpha val="62000"/>
            </a:schemeClr>
          </a:solidFill>
          <a:ln w="9525" cap="flat" cmpd="sng" algn="ctr">
            <a:solidFill>
              <a:srgbClr val="26247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SzTx/>
              <a:buFont typeface="Arial" charset="0"/>
              <a:buChar char="•"/>
              <a:tabLst/>
            </a:pPr>
            <a:endParaRPr kumimoji="0" lang="fr-LU" sz="1800" b="0" i="0" u="none" strike="noStrike" cap="none" normalizeH="0" baseline="0" dirty="0" smtClean="0">
              <a:ln>
                <a:noFill/>
              </a:ln>
              <a:solidFill>
                <a:srgbClr val="002144"/>
              </a:solidFill>
              <a:effectLst/>
              <a:latin typeface="Arial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5283546" y="1410557"/>
            <a:ext cx="2809462" cy="146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GB" sz="1800" b="1" kern="0" dirty="0"/>
              <a:t>Auditors </a:t>
            </a:r>
            <a:endParaRPr lang="en-GB" sz="1800" b="1" kern="0" dirty="0" smtClean="0"/>
          </a:p>
          <a:p>
            <a:pPr algn="r"/>
            <a:r>
              <a:rPr lang="en-GB" sz="1800" b="1" kern="0" dirty="0"/>
              <a:t>A</a:t>
            </a:r>
            <a:r>
              <a:rPr lang="en-GB" sz="1800" b="1" kern="0" dirty="0" smtClean="0"/>
              <a:t>ccountants</a:t>
            </a:r>
            <a:endParaRPr lang="en-GB" sz="1800" b="1" kern="0" dirty="0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914115" y="3294269"/>
            <a:ext cx="2628549" cy="159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</a:pPr>
            <a:r>
              <a:rPr lang="en-GB" sz="1800" b="1" kern="0" dirty="0"/>
              <a:t>Real </a:t>
            </a:r>
            <a:r>
              <a:rPr lang="en-GB" sz="1800" b="1" kern="0" dirty="0" smtClean="0"/>
              <a:t>Estate Agents</a:t>
            </a:r>
            <a:endParaRPr lang="en-GB" sz="1800" b="1" kern="0" dirty="0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5066434" y="3346308"/>
            <a:ext cx="3026574" cy="149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6247B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ClrTx/>
              <a:buFontTx/>
            </a:pPr>
            <a:r>
              <a:rPr lang="en-US" sz="1800" b="1" kern="0" dirty="0"/>
              <a:t>Banks</a:t>
            </a:r>
          </a:p>
          <a:p>
            <a:pPr algn="r">
              <a:buClrTx/>
              <a:buFontTx/>
            </a:pPr>
            <a:r>
              <a:rPr lang="en-US" sz="1800" b="1" kern="0" dirty="0"/>
              <a:t>Asset </a:t>
            </a:r>
            <a:r>
              <a:rPr lang="en-US" sz="1800" b="1" kern="0" dirty="0" smtClean="0"/>
              <a:t>Managers </a:t>
            </a:r>
          </a:p>
          <a:p>
            <a:pPr algn="r">
              <a:buClrTx/>
              <a:buFontTx/>
            </a:pPr>
            <a:r>
              <a:rPr lang="en-US" sz="1800" b="1" kern="0" dirty="0" smtClean="0"/>
              <a:t>Fund Managers</a:t>
            </a:r>
            <a:endParaRPr lang="en-US" sz="1800" b="1" kern="0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38230" y="536639"/>
            <a:ext cx="5907625" cy="647700"/>
          </a:xfrm>
          <a:noFill/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fr-LU" dirty="0" smtClean="0"/>
              <a:t>Services </a:t>
            </a:r>
            <a:r>
              <a:rPr lang="fr-LU" dirty="0" err="1"/>
              <a:t>required</a:t>
            </a:r>
            <a:r>
              <a:rPr lang="fr-LU" dirty="0"/>
              <a:t> (</a:t>
            </a:r>
            <a:r>
              <a:rPr lang="fr-LU" dirty="0" err="1"/>
              <a:t>financial</a:t>
            </a:r>
            <a:r>
              <a:rPr lang="fr-LU" dirty="0"/>
              <a:t> </a:t>
            </a:r>
            <a:r>
              <a:rPr lang="fr-LU" dirty="0" err="1"/>
              <a:t>sector</a:t>
            </a:r>
            <a:r>
              <a:rPr lang="fr-LU" dirty="0"/>
              <a:t>) </a:t>
            </a:r>
            <a:r>
              <a:rPr lang="fr-LU" dirty="0" smtClean="0"/>
              <a:t>by the </a:t>
            </a:r>
            <a:r>
              <a:rPr lang="fr-LU" dirty="0" err="1" smtClean="0"/>
              <a:t>various</a:t>
            </a:r>
            <a:r>
              <a:rPr lang="fr-LU" dirty="0" smtClean="0"/>
              <a:t> types of clients / </a:t>
            </a:r>
            <a:r>
              <a:rPr lang="fr-LU" dirty="0" err="1" smtClean="0"/>
              <a:t>investors</a:t>
            </a:r>
            <a:r>
              <a:rPr lang="fr-LU" dirty="0"/>
              <a:t/>
            </a:r>
            <a:br>
              <a:rPr lang="fr-LU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9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829" y="618272"/>
            <a:ext cx="8024813" cy="647700"/>
          </a:xfrm>
        </p:spPr>
        <p:txBody>
          <a:bodyPr/>
          <a:lstStyle/>
          <a:p>
            <a:r>
              <a:rPr lang="fr-LU" dirty="0" err="1" smtClean="0"/>
              <a:t>Opportunities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25" y="1354294"/>
            <a:ext cx="8029575" cy="4525963"/>
          </a:xfrm>
        </p:spPr>
        <p:txBody>
          <a:bodyPr/>
          <a:lstStyle/>
          <a:p>
            <a:r>
              <a:rPr lang="ru-RU" dirty="0" err="1" smtClean="0"/>
              <a:t>New</a:t>
            </a:r>
            <a:r>
              <a:rPr lang="ru-RU" dirty="0" smtClean="0"/>
              <a:t> </a:t>
            </a:r>
            <a:r>
              <a:rPr lang="ru-RU" dirty="0" err="1" smtClean="0"/>
              <a:t>market</a:t>
            </a:r>
            <a:r>
              <a:rPr lang="ru-RU" dirty="0" smtClean="0"/>
              <a:t> to </a:t>
            </a:r>
            <a:r>
              <a:rPr lang="ru-RU" dirty="0" err="1" smtClean="0"/>
              <a:t>develop</a:t>
            </a:r>
            <a:endParaRPr lang="ru-RU" dirty="0" smtClean="0"/>
          </a:p>
          <a:p>
            <a:r>
              <a:rPr lang="fr-LU" dirty="0" err="1" smtClean="0"/>
              <a:t>Investors</a:t>
            </a:r>
            <a:r>
              <a:rPr lang="fr-LU" dirty="0" smtClean="0"/>
              <a:t> open-</a:t>
            </a:r>
            <a:r>
              <a:rPr lang="fr-LU" dirty="0" err="1" smtClean="0"/>
              <a:t>minded</a:t>
            </a:r>
            <a:r>
              <a:rPr lang="fr-LU" dirty="0" smtClean="0"/>
              <a:t> to </a:t>
            </a:r>
            <a:r>
              <a:rPr lang="fr-LU" dirty="0" err="1" smtClean="0"/>
              <a:t>consider</a:t>
            </a:r>
            <a:r>
              <a:rPr lang="fr-LU" dirty="0" smtClean="0"/>
              <a:t> new solutions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Interesting double tax treaty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Investment protection treaty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Dynamic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reforms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made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by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the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new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President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Recent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changes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in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the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currency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control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regulations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IE" dirty="0" smtClean="0">
                <a:solidFill>
                  <a:schemeClr val="tx1"/>
                </a:solidFill>
              </a:rPr>
              <a:t>Cooperative Lux</a:t>
            </a:r>
            <a:r>
              <a:rPr lang="ru-RU" dirty="0" err="1" smtClean="0">
                <a:solidFill>
                  <a:schemeClr val="tx1"/>
                </a:solidFill>
              </a:rPr>
              <a:t>embourg</a:t>
            </a:r>
            <a:r>
              <a:rPr lang="en-IE" dirty="0" smtClean="0">
                <a:solidFill>
                  <a:schemeClr val="tx1"/>
                </a:solidFill>
              </a:rPr>
              <a:t> Embassy in Moscow</a:t>
            </a:r>
          </a:p>
          <a:p>
            <a:r>
              <a:rPr lang="ru-RU" dirty="0" err="1">
                <a:solidFill>
                  <a:schemeClr val="tx1"/>
                </a:solidFill>
              </a:rPr>
              <a:t>Seminar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of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Financial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Center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of</a:t>
            </a:r>
            <a:r>
              <a:rPr lang="ru-RU" dirty="0">
                <a:solidFill>
                  <a:schemeClr val="tx1"/>
                </a:solidFill>
              </a:rPr>
              <a:t> Luxembourg </a:t>
            </a:r>
            <a:r>
              <a:rPr lang="ru-RU" dirty="0" err="1">
                <a:solidFill>
                  <a:schemeClr val="tx1"/>
                </a:solidFill>
              </a:rPr>
              <a:t>in</a:t>
            </a:r>
            <a:r>
              <a:rPr lang="ru-RU" dirty="0">
                <a:solidFill>
                  <a:schemeClr val="tx1"/>
                </a:solidFill>
              </a:rPr>
              <a:t> 2012 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>
                <a:solidFill>
                  <a:schemeClr val="tx1"/>
                </a:solidFill>
              </a:rPr>
              <a:t>20 </a:t>
            </a:r>
            <a:r>
              <a:rPr lang="ru-RU" dirty="0" err="1">
                <a:solidFill>
                  <a:schemeClr val="tx1"/>
                </a:solidFill>
              </a:rPr>
              <a:t>participants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from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Uzbekistan</a:t>
            </a:r>
            <a:r>
              <a:rPr lang="ru-RU" dirty="0">
                <a:solidFill>
                  <a:schemeClr val="tx1"/>
                </a:solidFill>
              </a:rPr>
              <a:t>)</a:t>
            </a:r>
            <a:endParaRPr lang="en-IE" dirty="0">
              <a:solidFill>
                <a:schemeClr val="tx1"/>
              </a:solidFill>
            </a:endParaRPr>
          </a:p>
          <a:p>
            <a:r>
              <a:rPr lang="en-IE" dirty="0" smtClean="0">
                <a:solidFill>
                  <a:schemeClr val="tx1"/>
                </a:solidFill>
              </a:rPr>
              <a:t>Expo 2017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Future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Energy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in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Astana</a:t>
            </a:r>
            <a:r>
              <a:rPr lang="en-IE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friendly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relations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</a:t>
            </a:r>
            <a:r>
              <a:rPr lang="ru-RU" dirty="0" err="1" smtClean="0">
                <a:solidFill>
                  <a:schemeClr val="tx1"/>
                </a:solidFill>
              </a:rPr>
              <a:t>between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Uzbekistan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and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IE" dirty="0" smtClean="0">
                <a:solidFill>
                  <a:schemeClr val="tx1"/>
                </a:solidFill>
              </a:rPr>
              <a:t>Lux</a:t>
            </a:r>
            <a:r>
              <a:rPr lang="ru-RU" dirty="0" err="1" smtClean="0">
                <a:solidFill>
                  <a:schemeClr val="tx1"/>
                </a:solidFill>
              </a:rPr>
              <a:t>embourg</a:t>
            </a:r>
            <a:r>
              <a:rPr lang="en-IE" dirty="0" smtClean="0">
                <a:solidFill>
                  <a:schemeClr val="tx1"/>
                </a:solidFill>
              </a:rPr>
              <a:t> represent</a:t>
            </a:r>
            <a:r>
              <a:rPr lang="ru-RU" dirty="0" err="1" smtClean="0">
                <a:solidFill>
                  <a:schemeClr val="tx1"/>
                </a:solidFill>
              </a:rPr>
              <a:t>atives</a:t>
            </a:r>
            <a:r>
              <a:rPr lang="en-IE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2050" name="Picture 2" descr="Résultat de recherche d'images pour &quot;expo 2017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451" y="4586694"/>
            <a:ext cx="905534" cy="130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29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rquois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175" cap="flat" cmpd="sng" algn="ctr">
          <a:solidFill>
            <a:srgbClr val="6AC9C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26247B"/>
          </a:buClr>
          <a:buSzTx/>
          <a:buFont typeface="Arial" charset="0"/>
          <a:buChar char="•"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002144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rgbClr val="6AC9C8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solidFill>
          <a:schemeClr val="bg1"/>
        </a:solidFill>
      </a:spPr>
      <a:bodyPr wrap="square" rtlCol="0">
        <a:spAutoFit/>
      </a:bodyPr>
      <a:lstStyle>
        <a:defPPr>
          <a:buNone/>
          <a:defRPr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u 1">
        <a:dk1>
          <a:srgbClr val="000000"/>
        </a:dk1>
        <a:lt1>
          <a:srgbClr val="0000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Turquoise</Template>
  <TotalTime>1761</TotalTime>
  <Words>443</Words>
  <Application>Microsoft Office PowerPoint</Application>
  <PresentationFormat>On-screen Show (4:3)</PresentationFormat>
  <Paragraphs>133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Times New Roman</vt:lpstr>
      <vt:lpstr>Verdana</vt:lpstr>
      <vt:lpstr>Webdings</vt:lpstr>
      <vt:lpstr>Wingdings</vt:lpstr>
      <vt:lpstr>Turquoise</vt:lpstr>
      <vt:lpstr>Luxembourg-Uzbekistan business relations A focus on financial services</vt:lpstr>
      <vt:lpstr>Arendt &amp; Medernach’s story in Uzbekistan</vt:lpstr>
      <vt:lpstr>Luxembourg players (industry) active in Uzbekistan</vt:lpstr>
      <vt:lpstr>Luxembourg players (finance) active in Uzbekistan</vt:lpstr>
      <vt:lpstr>Market for Luxembourg financial service providers</vt:lpstr>
      <vt:lpstr>Interest for Uzbek investors</vt:lpstr>
      <vt:lpstr>Visas for investors</vt:lpstr>
      <vt:lpstr> Services required (financial sector) by the various types of clients / investors </vt:lpstr>
      <vt:lpstr>Opportunities</vt:lpstr>
      <vt:lpstr>Legal &amp; Tax Luxembourg Double Tax Treaty (DTT) Network</vt:lpstr>
      <vt:lpstr>PowerPoint Presentation</vt:lpstr>
      <vt:lpstr>Challenges </vt:lpstr>
      <vt:lpstr>Impressions of Uzbekistan</vt:lpstr>
      <vt:lpstr>Thank you!</vt:lpstr>
      <vt:lpstr>PowerPoint Presentation</vt:lpstr>
    </vt:vector>
  </TitlesOfParts>
  <Company>Arendt &amp; Medernach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 to Kazakhstan</dc:title>
  <dc:creator>Nuné Hayrapetyan</dc:creator>
  <cp:lastModifiedBy>LEHR Edouard</cp:lastModifiedBy>
  <cp:revision>171</cp:revision>
  <cp:lastPrinted>2017-09-15T08:58:49Z</cp:lastPrinted>
  <dcterms:created xsi:type="dcterms:W3CDTF">2017-02-27T09:00:56Z</dcterms:created>
  <dcterms:modified xsi:type="dcterms:W3CDTF">2017-09-20T12:12:39Z</dcterms:modified>
</cp:coreProperties>
</file>