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313" r:id="rId3"/>
    <p:sldId id="309" r:id="rId4"/>
    <p:sldId id="273" r:id="rId5"/>
    <p:sldId id="257" r:id="rId6"/>
    <p:sldId id="258" r:id="rId7"/>
    <p:sldId id="268" r:id="rId8"/>
    <p:sldId id="269" r:id="rId9"/>
    <p:sldId id="272" r:id="rId10"/>
    <p:sldId id="275" r:id="rId11"/>
    <p:sldId id="319" r:id="rId12"/>
    <p:sldId id="280" r:id="rId13"/>
    <p:sldId id="281" r:id="rId14"/>
    <p:sldId id="274" r:id="rId15"/>
    <p:sldId id="276" r:id="rId16"/>
    <p:sldId id="277" r:id="rId17"/>
    <p:sldId id="288" r:id="rId18"/>
    <p:sldId id="290" r:id="rId19"/>
    <p:sldId id="317" r:id="rId20"/>
    <p:sldId id="318" r:id="rId21"/>
    <p:sldId id="271" r:id="rId22"/>
    <p:sldId id="285" r:id="rId23"/>
    <p:sldId id="287" r:id="rId24"/>
    <p:sldId id="306" r:id="rId25"/>
    <p:sldId id="307" r:id="rId26"/>
    <p:sldId id="312" r:id="rId27"/>
    <p:sldId id="316" r:id="rId2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9D779-FDAD-4C6C-B085-FBDC09F48568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34184-C5EB-4347-B5B0-83996ADC6E7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822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34184-C5EB-4347-B5B0-83996ADC6E7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25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34184-C5EB-4347-B5B0-83996ADC6E7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711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s-CL" dirty="0" err="1"/>
              <a:t>Mission</a:t>
            </a:r>
            <a:r>
              <a:rPr lang="es-CL" dirty="0"/>
              <a:t> Uruguay - Chile 2017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5304"/>
            <a:ext cx="1594520" cy="6567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35" y="6139970"/>
            <a:ext cx="928665" cy="649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Mission Uruguay - Chile 2017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6126-5A41-4CD4-ACD5-FE0F006997FB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Mission Uruguay - Chile 2017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6126-5A41-4CD4-ACD5-FE0F006997FB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s-CL" dirty="0" err="1"/>
              <a:t>Mission</a:t>
            </a:r>
            <a:r>
              <a:rPr lang="es-CL" dirty="0"/>
              <a:t> Uruguay - Chile 2017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5304"/>
            <a:ext cx="1594520" cy="6567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35" y="6139970"/>
            <a:ext cx="928665" cy="649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Mission Uruguay - Chile 2017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6126-5A41-4CD4-ACD5-FE0F006997FB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Mission Uruguay - Chile 2017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6126-5A41-4CD4-ACD5-FE0F006997FB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Mission Uruguay - Chile 2017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6126-5A41-4CD4-ACD5-FE0F006997FB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Mission Uruguay - Chile 2017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6126-5A41-4CD4-ACD5-FE0F006997FB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Mission Uruguay - Chile 2017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6126-5A41-4CD4-ACD5-FE0F006997FB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Mission Uruguay - Chile 2017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6126-5A41-4CD4-ACD5-FE0F006997FB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Mission Uruguay - Chile 2017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6126-5A41-4CD4-ACD5-FE0F006997FB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L"/>
              <a:t>Mission Uruguay - Chile 2017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C6126-5A41-4CD4-ACD5-FE0F006997FB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g.cl&#160;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file:///\\csi-santiago01\office$\CCG\CCG%202011\CM%20Input\www.achap.c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central.cl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echile.gob.cl/en/guia-del-inversionist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uempresaenundia.cl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ilecompra.cl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747385"/>
            <a:ext cx="1384548" cy="1038411"/>
          </a:xfrm>
          <a:prstGeom prst="rect">
            <a:avLst/>
          </a:prstGeom>
        </p:spPr>
      </p:pic>
      <p:pic>
        <p:nvPicPr>
          <p:cNvPr id="7" name="Picture 2" descr="Image result for santiago de chi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872514" cy="5733256"/>
          </a:xfrm>
          <a:prstGeom prst="rect">
            <a:avLst/>
          </a:prstGeom>
          <a:noFill/>
          <a:extLst/>
        </p:spPr>
      </p:pic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THE CHILEAN MARKET –</a:t>
            </a:r>
            <a:br>
              <a:rPr lang="fr-FR" smtClean="0"/>
            </a:br>
            <a:r>
              <a:rPr lang="fr-FR" smtClean="0"/>
              <a:t>BUSINESS &amp; CULTURAL APPROACH</a:t>
            </a:r>
            <a:endParaRPr lang="es-CL" dirty="0"/>
          </a:p>
        </p:txBody>
      </p:sp>
      <p:sp>
        <p:nvSpPr>
          <p:cNvPr id="11" name="Subtítulo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030" y="1"/>
            <a:ext cx="1422555" cy="14127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2549" y="260648"/>
            <a:ext cx="8229600" cy="864096"/>
          </a:xfrm>
        </p:spPr>
        <p:txBody>
          <a:bodyPr/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IMPORTS &amp; PRICING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2549" y="1313383"/>
            <a:ext cx="8229600" cy="485192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Pricing starts with the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CIF value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E.U.- Chile FTA: elimination of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tariffs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(95% of goods, otherwise general tax = 6%)</a:t>
            </a:r>
          </a:p>
          <a:p>
            <a:pPr>
              <a:spcBef>
                <a:spcPts val="600"/>
              </a:spcBef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Margins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for consumer goods: 30% to 50%</a:t>
            </a:r>
          </a:p>
          <a:p>
            <a:pPr>
              <a:spcBef>
                <a:spcPts val="600"/>
              </a:spcBef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VAT/IVA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= 19%</a:t>
            </a:r>
          </a:p>
          <a:p>
            <a:pPr>
              <a:spcBef>
                <a:spcPts val="600"/>
              </a:spcBef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Tariffs &amp; VAT usually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paid by importer</a:t>
            </a:r>
          </a:p>
          <a:p>
            <a:pPr>
              <a:spcBef>
                <a:spcPts val="600"/>
              </a:spcBef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Luxury goods &amp; alcohols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: higher taxes</a:t>
            </a:r>
          </a:p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Certificate of Origin EUR.1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is necessary</a:t>
            </a:r>
          </a:p>
          <a:p>
            <a:pPr>
              <a:spcBef>
                <a:spcPts val="600"/>
              </a:spcBef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4425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537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IMPORT REQUIREMENTS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 lnSpcReduction="10000"/>
          </a:bodyPr>
          <a:lstStyle/>
          <a:p>
            <a:r>
              <a:rPr lang="en-GB" sz="3000" b="1" dirty="0">
                <a:solidFill>
                  <a:schemeClr val="accent6">
                    <a:lumMod val="75000"/>
                  </a:schemeClr>
                </a:solidFill>
              </a:rPr>
              <a:t>Commercial</a:t>
            </a:r>
            <a:r>
              <a:rPr lang="en-GB" sz="3000" dirty="0">
                <a:solidFill>
                  <a:schemeClr val="accent6">
                    <a:lumMod val="75000"/>
                  </a:schemeClr>
                </a:solidFill>
              </a:rPr>
              <a:t> invoices, certificates of origin, bills of lading, freight insurance and packing lists</a:t>
            </a:r>
          </a:p>
          <a:p>
            <a:r>
              <a:rPr lang="en-GB" sz="3000" dirty="0">
                <a:solidFill>
                  <a:schemeClr val="accent6">
                    <a:lumMod val="75000"/>
                  </a:schemeClr>
                </a:solidFill>
              </a:rPr>
              <a:t>Special permission, certificates, and approval documents, such as </a:t>
            </a:r>
            <a:r>
              <a:rPr lang="en-GB" sz="3000" b="1" dirty="0">
                <a:solidFill>
                  <a:schemeClr val="accent6">
                    <a:lumMod val="75000"/>
                  </a:schemeClr>
                </a:solidFill>
              </a:rPr>
              <a:t>sanitary and phytosanitary certificates</a:t>
            </a:r>
            <a:r>
              <a:rPr lang="en-GB" sz="3000" dirty="0">
                <a:solidFill>
                  <a:schemeClr val="accent6">
                    <a:lumMod val="75000"/>
                  </a:schemeClr>
                </a:solidFill>
              </a:rPr>
              <a:t>, are required for most agricultural products and in special cases for industrial products</a:t>
            </a:r>
          </a:p>
          <a:p>
            <a:r>
              <a:rPr lang="en-GB" sz="3000" dirty="0">
                <a:solidFill>
                  <a:schemeClr val="accent6">
                    <a:lumMod val="75000"/>
                  </a:schemeClr>
                </a:solidFill>
              </a:rPr>
              <a:t>For documentation requirements specific to </a:t>
            </a:r>
            <a:r>
              <a:rPr lang="en-GB" sz="3000" b="1" dirty="0">
                <a:solidFill>
                  <a:schemeClr val="accent6">
                    <a:lumMod val="75000"/>
                  </a:schemeClr>
                </a:solidFill>
              </a:rPr>
              <a:t>agricultural imports, see the SAG website </a:t>
            </a:r>
            <a:r>
              <a:rPr lang="en-GB" sz="3000" dirty="0">
                <a:solidFill>
                  <a:schemeClr val="accent6">
                    <a:lumMod val="75000"/>
                  </a:schemeClr>
                </a:solidFill>
                <a:hlinkClick r:id="rId2"/>
              </a:rPr>
              <a:t>www.sag.cl </a:t>
            </a:r>
            <a:endParaRPr lang="en-GB" sz="3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227013"/>
            <a:ext cx="8686800" cy="11430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LABELLING &amp; MARKING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Labelling must be in 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Spanish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and measurements must be in the 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metric system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1800"/>
              </a:spcBef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Products must display the country of 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origin</a:t>
            </a:r>
          </a:p>
          <a:p>
            <a:pPr>
              <a:spcBef>
                <a:spcPts val="1800"/>
              </a:spcBef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Must be marked to show the quality, purity,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ingredients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or mixtures, and the net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weight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or measure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 of the contents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7142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FOOD LABELLING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1047"/>
          </a:xfrm>
        </p:spPr>
        <p:txBody>
          <a:bodyPr>
            <a:normAutofit fontScale="85000" lnSpcReduction="10000"/>
          </a:bodyPr>
          <a:lstStyle/>
          <a:p>
            <a:r>
              <a:rPr lang="en-GB" sz="3000" dirty="0">
                <a:solidFill>
                  <a:schemeClr val="accent6">
                    <a:lumMod val="75000"/>
                  </a:schemeClr>
                </a:solidFill>
              </a:rPr>
              <a:t>Law 20606 (26/06/2015) regulates the labelling of the nutritional compositions of food products</a:t>
            </a:r>
          </a:p>
          <a:p>
            <a:r>
              <a:rPr lang="en-GB" sz="3000" dirty="0">
                <a:solidFill>
                  <a:schemeClr val="accent6">
                    <a:lumMod val="75000"/>
                  </a:schemeClr>
                </a:solidFill>
              </a:rPr>
              <a:t>Target: food products for children under 14 years of age that exceed specified limits of sodium, sugar, calories and saturated fats --- enforced since 27/06/2016</a:t>
            </a:r>
          </a:p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Black stop sign shaped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labels with the legend “High in salt, sugar, energy or saturated fat”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72" y="4495936"/>
            <a:ext cx="5266928" cy="135886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r="5265"/>
          <a:stretch/>
        </p:blipFill>
        <p:spPr>
          <a:xfrm>
            <a:off x="6370588" y="4064863"/>
            <a:ext cx="2448272" cy="182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0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984" y="224557"/>
            <a:ext cx="9011344" cy="1143000"/>
          </a:xfrm>
        </p:spPr>
        <p:txBody>
          <a:bodyPr>
            <a:noAutofit/>
          </a:bodyPr>
          <a:lstStyle/>
          <a:p>
            <a:r>
              <a:rPr lang="fr-BE" b="1" dirty="0"/>
              <a:t/>
            </a:r>
            <a:br>
              <a:rPr lang="fr-BE" b="1" dirty="0"/>
            </a:b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PROMOTION &amp; ADVERTISING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856" y="1772816"/>
            <a:ext cx="8229600" cy="3773016"/>
          </a:xfrm>
        </p:spPr>
        <p:txBody>
          <a:bodyPr>
            <a:normAutofit/>
          </a:bodyPr>
          <a:lstStyle/>
          <a:p>
            <a:r>
              <a:rPr lang="en-GB" sz="3000" b="1" dirty="0">
                <a:solidFill>
                  <a:schemeClr val="accent6">
                    <a:lumMod val="75000"/>
                  </a:schemeClr>
                </a:solidFill>
              </a:rPr>
              <a:t>Broadcast media</a:t>
            </a:r>
            <a:r>
              <a:rPr lang="en-GB" sz="3000" dirty="0">
                <a:solidFill>
                  <a:schemeClr val="accent6">
                    <a:lumMod val="75000"/>
                  </a:schemeClr>
                </a:solidFill>
              </a:rPr>
              <a:t> in Chile includes:</a:t>
            </a:r>
          </a:p>
          <a:p>
            <a:pPr lvl="1"/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open broadcast television networks/local TV stations</a:t>
            </a:r>
          </a:p>
          <a:p>
            <a:pPr lvl="1"/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cable and satellite TV networks,</a:t>
            </a:r>
          </a:p>
          <a:p>
            <a:pPr lvl="1"/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radios, newspapers and magazines</a:t>
            </a:r>
          </a:p>
          <a:p>
            <a:pPr lvl="2"/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which reinforce in-store merchandising methods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3000" b="1" dirty="0">
                <a:solidFill>
                  <a:schemeClr val="accent6">
                    <a:lumMod val="75000"/>
                  </a:schemeClr>
                </a:solidFill>
              </a:rPr>
              <a:t>Most advertising is handled by private agencies</a:t>
            </a:r>
          </a:p>
          <a:p>
            <a:pPr lvl="1"/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the majority belongs to the Chilean Association of Advertisement Agencies (ACHAP)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hlinkClick r:id="rId2"/>
              </a:rPr>
              <a:t>www.achap.cl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fr-BE" b="1" dirty="0"/>
              <a:t/>
            </a:r>
            <a:br>
              <a:rPr lang="fr-BE" b="1" dirty="0"/>
            </a:b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SALES SERVICE/CUSTOMER SUPPORT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000" dirty="0">
                <a:solidFill>
                  <a:schemeClr val="accent6">
                    <a:lumMod val="75000"/>
                  </a:schemeClr>
                </a:solidFill>
              </a:rPr>
              <a:t>Any product that requires operator training or needs </a:t>
            </a:r>
            <a:r>
              <a:rPr lang="en-GB" sz="3000" b="1" dirty="0">
                <a:solidFill>
                  <a:schemeClr val="accent6">
                    <a:lumMod val="75000"/>
                  </a:schemeClr>
                </a:solidFill>
              </a:rPr>
              <a:t>after-sales technical service</a:t>
            </a:r>
            <a:r>
              <a:rPr lang="en-GB" sz="3000" dirty="0">
                <a:solidFill>
                  <a:schemeClr val="accent6">
                    <a:lumMod val="75000"/>
                  </a:schemeClr>
                </a:solidFill>
              </a:rPr>
              <a:t> must have a </a:t>
            </a:r>
            <a:r>
              <a:rPr lang="en-GB" sz="3000" b="1" dirty="0">
                <a:solidFill>
                  <a:schemeClr val="accent6">
                    <a:lumMod val="75000"/>
                  </a:schemeClr>
                </a:solidFill>
              </a:rPr>
              <a:t>qualified local company</a:t>
            </a:r>
            <a:r>
              <a:rPr lang="en-GB" sz="3000" dirty="0">
                <a:solidFill>
                  <a:schemeClr val="accent6">
                    <a:lumMod val="75000"/>
                  </a:schemeClr>
                </a:solidFill>
              </a:rPr>
              <a:t> ready and able to assist the customer</a:t>
            </a:r>
          </a:p>
          <a:p>
            <a:endParaRPr lang="en-GB" sz="3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3000" dirty="0">
                <a:solidFill>
                  <a:schemeClr val="accent6">
                    <a:lumMod val="75000"/>
                  </a:schemeClr>
                </a:solidFill>
              </a:rPr>
              <a:t>Due to Chile’s relatively close-knit society, company reputations can be made or lost in a fairly short period of time</a:t>
            </a:r>
          </a:p>
        </p:txBody>
      </p:sp>
    </p:spTree>
    <p:extLst>
      <p:ext uri="{BB962C8B-B14F-4D97-AF65-F5344CB8AC3E}">
        <p14:creationId xmlns:p14="http://schemas.microsoft.com/office/powerpoint/2010/main" val="51044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261883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PROTECTING INTELLECTUAL PROPERTY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Rights must be registered and enforced in Chile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, under local laws</a:t>
            </a:r>
          </a:p>
          <a:p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Due diligence on potential partners is a must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  </a:t>
            </a:r>
          </a:p>
          <a:p>
            <a:pPr marL="0" indent="0">
              <a:buNone/>
            </a:pPr>
            <a:r>
              <a:rPr lang="en-GB" sz="2800" i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GB" sz="2400" i="1" dirty="0">
                <a:solidFill>
                  <a:schemeClr val="accent6">
                    <a:lumMod val="75000"/>
                  </a:schemeClr>
                </a:solidFill>
              </a:rPr>
              <a:t>(Central Bank of Chile: </a:t>
            </a:r>
            <a:r>
              <a:rPr lang="en-GB" sz="2400" i="1" dirty="0">
                <a:solidFill>
                  <a:schemeClr val="accent6">
                    <a:lumMod val="75000"/>
                  </a:schemeClr>
                </a:solidFill>
                <a:hlinkClick r:id="rId2"/>
              </a:rPr>
              <a:t>www.bcentral.cl</a:t>
            </a:r>
            <a:r>
              <a:rPr lang="en-GB" sz="2400" i="1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	A good partner is an important ally in 	protecting IP rights.</a:t>
            </a: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Be aware: allowing your partner to register your IP rights on your behalf may create the risk that your partner will list itself as the IP owner</a:t>
            </a:r>
          </a:p>
        </p:txBody>
      </p:sp>
    </p:spTree>
    <p:extLst>
      <p:ext uri="{BB962C8B-B14F-4D97-AF65-F5344CB8AC3E}">
        <p14:creationId xmlns:p14="http://schemas.microsoft.com/office/powerpoint/2010/main" val="179838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METHODS OF PAYMENT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en-GB" sz="3000" dirty="0">
                <a:solidFill>
                  <a:schemeClr val="accent6">
                    <a:lumMod val="75000"/>
                  </a:schemeClr>
                </a:solidFill>
              </a:rPr>
              <a:t>In Chile, payment to foreign suppliers is often made via an </a:t>
            </a:r>
            <a:r>
              <a:rPr lang="en-GB" sz="3000" b="1" dirty="0">
                <a:solidFill>
                  <a:schemeClr val="accent6">
                    <a:lumMod val="75000"/>
                  </a:schemeClr>
                </a:solidFill>
              </a:rPr>
              <a:t>irrevocable letter of credit from a Chilean commercial bank</a:t>
            </a:r>
            <a:r>
              <a:rPr lang="en-GB" sz="3000" dirty="0">
                <a:solidFill>
                  <a:schemeClr val="accent6">
                    <a:lumMod val="75000"/>
                  </a:schemeClr>
                </a:solidFill>
              </a:rPr>
              <a:t>: payments are made upon receipt of notice of shipment of goods</a:t>
            </a:r>
          </a:p>
          <a:p>
            <a:endParaRPr lang="en-GB" sz="17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3000" dirty="0">
                <a:solidFill>
                  <a:schemeClr val="accent6">
                    <a:lumMod val="75000"/>
                  </a:schemeClr>
                </a:solidFill>
              </a:rPr>
              <a:t>Other methods of payment to suppliers include </a:t>
            </a:r>
            <a:r>
              <a:rPr lang="en-GB" sz="3000" b="1" dirty="0">
                <a:solidFill>
                  <a:schemeClr val="accent6">
                    <a:lumMod val="75000"/>
                  </a:schemeClr>
                </a:solidFill>
              </a:rPr>
              <a:t>cash against documents and open account</a:t>
            </a:r>
          </a:p>
          <a:p>
            <a:endParaRPr lang="en-GB" sz="17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3000" dirty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GB" sz="3000" b="1" dirty="0">
                <a:solidFill>
                  <a:schemeClr val="accent6">
                    <a:lumMod val="75000"/>
                  </a:schemeClr>
                </a:solidFill>
              </a:rPr>
              <a:t>credit insurance industry</a:t>
            </a:r>
            <a:r>
              <a:rPr lang="en-GB" sz="3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000" b="1" dirty="0">
                <a:solidFill>
                  <a:schemeClr val="accent6">
                    <a:lumMod val="75000"/>
                  </a:schemeClr>
                </a:solidFill>
              </a:rPr>
              <a:t>is developed</a:t>
            </a:r>
            <a:r>
              <a:rPr lang="en-GB" sz="3000" dirty="0">
                <a:solidFill>
                  <a:schemeClr val="accent6">
                    <a:lumMod val="75000"/>
                  </a:schemeClr>
                </a:solidFill>
              </a:rPr>
              <a:t> in the country and major private agencies such as </a:t>
            </a:r>
            <a:r>
              <a:rPr lang="en-GB" sz="3000" dirty="0" err="1">
                <a:solidFill>
                  <a:schemeClr val="accent6">
                    <a:lumMod val="75000"/>
                  </a:schemeClr>
                </a:solidFill>
              </a:rPr>
              <a:t>Mapfre</a:t>
            </a:r>
            <a:r>
              <a:rPr lang="en-GB" sz="3000" dirty="0">
                <a:solidFill>
                  <a:schemeClr val="accent6">
                    <a:lumMod val="75000"/>
                  </a:schemeClr>
                </a:solidFill>
              </a:rPr>
              <a:t>, Continental, and </a:t>
            </a:r>
            <a:r>
              <a:rPr lang="en-GB" sz="3000" dirty="0" err="1">
                <a:solidFill>
                  <a:schemeClr val="accent6">
                    <a:lumMod val="75000"/>
                  </a:schemeClr>
                </a:solidFill>
              </a:rPr>
              <a:t>Coface</a:t>
            </a:r>
            <a:r>
              <a:rPr lang="en-GB" sz="3000" dirty="0">
                <a:solidFill>
                  <a:schemeClr val="accent6">
                    <a:lumMod val="75000"/>
                  </a:schemeClr>
                </a:solidFill>
              </a:rPr>
              <a:t> have local offices in Santiago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4900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FOREIGN EXCHANGE CONTROLS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No restrictions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on incoming and outgoing foreign capital</a:t>
            </a:r>
          </a:p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Currency may be freely traded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in two markets: the informal market and the interbank market (formal)</a:t>
            </a: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Prior to receiving authorization, Chile’s Central Bank requires confirmation that the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trade finance transactions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, foreign loans, capital flows, and profit repatriation will be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executed through a commercial bank (formal market)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66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1737" y="7056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INVESTMENT CLIMATE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1736" y="1392883"/>
            <a:ext cx="8692263" cy="4628405"/>
          </a:xfrm>
        </p:spPr>
        <p:txBody>
          <a:bodyPr>
            <a:normAutofit/>
          </a:bodyPr>
          <a:lstStyle/>
          <a:p>
            <a:r>
              <a:rPr lang="en-GB" sz="3000" b="1" dirty="0">
                <a:solidFill>
                  <a:schemeClr val="accent6">
                    <a:lumMod val="75000"/>
                  </a:schemeClr>
                </a:solidFill>
              </a:rPr>
              <a:t>Very positive attitude toward FDI = key to growth</a:t>
            </a:r>
            <a:endParaRPr lang="en-GB" sz="30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GB" sz="3000" b="1" dirty="0">
                <a:solidFill>
                  <a:schemeClr val="accent6">
                    <a:lumMod val="75000"/>
                  </a:schemeClr>
                </a:solidFill>
              </a:rPr>
              <a:t>Very</a:t>
            </a:r>
            <a:r>
              <a:rPr lang="en-GB" sz="3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000" b="1" dirty="0">
                <a:solidFill>
                  <a:schemeClr val="accent6">
                    <a:lumMod val="75000"/>
                  </a:schemeClr>
                </a:solidFill>
              </a:rPr>
              <a:t>few restrictions</a:t>
            </a:r>
            <a:r>
              <a:rPr lang="en-GB" sz="3000" dirty="0">
                <a:solidFill>
                  <a:schemeClr val="accent6">
                    <a:lumMod val="75000"/>
                  </a:schemeClr>
                </a:solidFill>
              </a:rPr>
              <a:t> upon FDI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GB" sz="3000" dirty="0">
                <a:solidFill>
                  <a:schemeClr val="accent6">
                    <a:lumMod val="75000"/>
                  </a:schemeClr>
                </a:solidFill>
              </a:rPr>
              <a:t>Chile has signed </a:t>
            </a:r>
            <a:r>
              <a:rPr lang="en-GB" sz="3000" b="1" dirty="0">
                <a:solidFill>
                  <a:schemeClr val="accent6">
                    <a:lumMod val="75000"/>
                  </a:schemeClr>
                </a:solidFill>
              </a:rPr>
              <a:t>55 BITs</a:t>
            </a:r>
            <a:r>
              <a:rPr lang="en-GB" sz="3000" dirty="0">
                <a:solidFill>
                  <a:schemeClr val="accent6">
                    <a:lumMod val="75000"/>
                  </a:schemeClr>
                </a:solidFill>
              </a:rPr>
              <a:t>, of which 41 are in force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Agreement in force with 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Belgium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GB" sz="2800" dirty="0">
                <a:hlinkClick r:id="rId2"/>
              </a:rPr>
              <a:t>http://www.ciechile.gob.cl/en/guia-del-inversionista/</a:t>
            </a:r>
            <a:endParaRPr lang="en-GB" sz="2800" dirty="0"/>
          </a:p>
          <a:p>
            <a:endParaRPr lang="en-GB" sz="3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94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4008" y="39849"/>
            <a:ext cx="2962672" cy="868871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MAIN FACTS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51920" y="1001547"/>
            <a:ext cx="5328592" cy="5019741"/>
          </a:xfrm>
        </p:spPr>
        <p:txBody>
          <a:bodyPr>
            <a:normAutofit lnSpcReduction="10000"/>
          </a:bodyPr>
          <a:lstStyle/>
          <a:p>
            <a:r>
              <a:rPr lang="en-GB" sz="3000" dirty="0">
                <a:solidFill>
                  <a:schemeClr val="accent6">
                    <a:lumMod val="75000"/>
                  </a:schemeClr>
                </a:solidFill>
              </a:rPr>
              <a:t>Total Area: 756,950 km²</a:t>
            </a:r>
          </a:p>
          <a:p>
            <a:pPr>
              <a:spcBef>
                <a:spcPts val="2400"/>
              </a:spcBef>
            </a:pPr>
            <a:r>
              <a:rPr lang="en-GB" sz="3000" dirty="0">
                <a:solidFill>
                  <a:schemeClr val="accent6">
                    <a:lumMod val="75000"/>
                  </a:schemeClr>
                </a:solidFill>
              </a:rPr>
              <a:t>Currency: peso (1€ = $750)</a:t>
            </a:r>
          </a:p>
          <a:p>
            <a:pPr>
              <a:spcBef>
                <a:spcPts val="2400"/>
              </a:spcBef>
            </a:pPr>
            <a:r>
              <a:rPr lang="en-GB" sz="3000" dirty="0">
                <a:solidFill>
                  <a:schemeClr val="accent6">
                    <a:lumMod val="75000"/>
                  </a:schemeClr>
                </a:solidFill>
              </a:rPr>
              <a:t>Population: 17.8 million</a:t>
            </a:r>
          </a:p>
          <a:p>
            <a:pPr>
              <a:spcBef>
                <a:spcPts val="2400"/>
              </a:spcBef>
            </a:pPr>
            <a:r>
              <a:rPr lang="en-GB" sz="3000" dirty="0">
                <a:solidFill>
                  <a:schemeClr val="accent6">
                    <a:lumMod val="75000"/>
                  </a:schemeClr>
                </a:solidFill>
              </a:rPr>
              <a:t>Density: 24 habitants/km2</a:t>
            </a:r>
          </a:p>
          <a:p>
            <a:pPr>
              <a:spcBef>
                <a:spcPts val="2400"/>
              </a:spcBef>
            </a:pPr>
            <a:r>
              <a:rPr lang="en-GB" sz="3000" dirty="0">
                <a:solidFill>
                  <a:schemeClr val="accent6">
                    <a:lumMod val="75000"/>
                  </a:schemeClr>
                </a:solidFill>
              </a:rPr>
              <a:t>Life Expectancy: 81.7 years</a:t>
            </a:r>
          </a:p>
          <a:p>
            <a:pPr>
              <a:spcBef>
                <a:spcPts val="2400"/>
              </a:spcBef>
            </a:pPr>
            <a:r>
              <a:rPr lang="en-GB" sz="3000" dirty="0">
                <a:solidFill>
                  <a:schemeClr val="accent6">
                    <a:lumMod val="75000"/>
                  </a:schemeClr>
                </a:solidFill>
              </a:rPr>
              <a:t>Literacy: 98.55 %</a:t>
            </a:r>
          </a:p>
          <a:p>
            <a:pPr>
              <a:spcBef>
                <a:spcPts val="2400"/>
              </a:spcBef>
            </a:pPr>
            <a:r>
              <a:rPr lang="en-GB" sz="3000" dirty="0">
                <a:solidFill>
                  <a:schemeClr val="accent6">
                    <a:lumMod val="75000"/>
                  </a:schemeClr>
                </a:solidFill>
              </a:rPr>
              <a:t>Centralised country, 15 regions</a:t>
            </a:r>
          </a:p>
          <a:p>
            <a:endParaRPr lang="en-GB" sz="3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 descr="D:\cuentas\Awex\Desktop\PowerPoint B-D\Mapa.Chi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3865"/>
            <a:ext cx="3672408" cy="597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12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ESTABLISHING AN OFFICE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000" b="1" dirty="0">
                <a:solidFill>
                  <a:schemeClr val="accent6">
                    <a:lumMod val="75000"/>
                  </a:schemeClr>
                </a:solidFill>
              </a:rPr>
              <a:t>Via traditional means with a Chilean attorney </a:t>
            </a:r>
            <a:r>
              <a:rPr lang="en-GB" sz="3000" dirty="0">
                <a:solidFill>
                  <a:schemeClr val="accent6">
                    <a:lumMod val="75000"/>
                  </a:schemeClr>
                </a:solidFill>
              </a:rPr>
              <a:t>US$1,500 for legal fees and US$300 for expenses such as notary public, commercial registry, and the official gazette publication</a:t>
            </a:r>
          </a:p>
          <a:p>
            <a:r>
              <a:rPr lang="en-GB" sz="3000" b="1" dirty="0">
                <a:solidFill>
                  <a:schemeClr val="accent6">
                    <a:lumMod val="75000"/>
                  </a:schemeClr>
                </a:solidFill>
              </a:rPr>
              <a:t>Or via self-service online,</a:t>
            </a:r>
            <a:r>
              <a:rPr lang="en-GB" sz="3000" dirty="0">
                <a:solidFill>
                  <a:schemeClr val="accent6">
                    <a:lumMod val="75000"/>
                  </a:schemeClr>
                </a:solidFill>
              </a:rPr>
              <a:t> user-friendly and free (other than a fee of approximately US$10 for notary public expenses) to create a new business in 24 hours: </a:t>
            </a:r>
            <a:r>
              <a:rPr lang="en-GB" sz="3000" dirty="0">
                <a:solidFill>
                  <a:schemeClr val="accent6">
                    <a:lumMod val="75000"/>
                  </a:schemeClr>
                </a:solidFill>
                <a:hlinkClick r:id="rId2"/>
              </a:rPr>
              <a:t>www.tuempresaenundia.cl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9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008"/>
            <a:ext cx="9144000" cy="266429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JOINT VENTURE/LICENSING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988839"/>
            <a:ext cx="8229600" cy="20882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>
                <a:solidFill>
                  <a:schemeClr val="accent6">
                    <a:lumMod val="75000"/>
                  </a:schemeClr>
                </a:solidFill>
              </a:rPr>
              <a:t>In Chile, joint ventures and licensing arrangements require the </a:t>
            </a:r>
            <a:r>
              <a:rPr lang="en-GB" sz="3000" b="1" dirty="0">
                <a:solidFill>
                  <a:schemeClr val="accent6">
                    <a:lumMod val="75000"/>
                  </a:schemeClr>
                </a:solidFill>
              </a:rPr>
              <a:t>participation of a legally established local partner</a:t>
            </a:r>
            <a:r>
              <a:rPr lang="en-GB" sz="3000" dirty="0">
                <a:solidFill>
                  <a:schemeClr val="accent6">
                    <a:lumMod val="75000"/>
                  </a:schemeClr>
                </a:solidFill>
              </a:rPr>
              <a:t> who can be responsible for Chilean legal and tax obligations.</a:t>
            </a:r>
          </a:p>
        </p:txBody>
      </p:sp>
    </p:spTree>
    <p:extLst>
      <p:ext uri="{BB962C8B-B14F-4D97-AF65-F5344CB8AC3E}">
        <p14:creationId xmlns:p14="http://schemas.microsoft.com/office/powerpoint/2010/main" val="159706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SOCIOPOLITICAL CLIMATE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556792"/>
            <a:ext cx="6347048" cy="475252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Low levels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of civil disturbance and terrorist activity ---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little impact on the economy</a:t>
            </a:r>
          </a:p>
          <a:p>
            <a:pPr>
              <a:spcBef>
                <a:spcPts val="1800"/>
              </a:spcBef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Indigenous communities --- growing trend of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violent incidents related to the land claims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of the Mapuche people in the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Araucania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region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7" r="25946"/>
          <a:stretch/>
        </p:blipFill>
        <p:spPr>
          <a:xfrm>
            <a:off x="7087249" y="1196752"/>
            <a:ext cx="162759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BUSINESS PRACTICES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Spanish is a must (spoken, brochures, etc.)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Be on time for business meetings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Dress code: business attire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Name cards in Spanish and English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Shake hands with everyone in the room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Generally strong awareness of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CSR</a:t>
            </a:r>
            <a:r>
              <a:rPr lang="en-GB" sz="2600" dirty="0" smtClean="0">
                <a:solidFill>
                  <a:schemeClr val="accent6">
                    <a:lumMod val="75000"/>
                  </a:schemeClr>
                </a:solidFill>
              </a:rPr>
              <a:t>(Corporate Social Responsibility)</a:t>
            </a:r>
            <a:endParaRPr lang="en-GB" sz="2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Modern, efficient banking system</a:t>
            </a: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Bank opening hours: Mon-Fri 9:00 to 14:00</a:t>
            </a:r>
          </a:p>
          <a:p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8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Local Time &amp; Business Hours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60365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In Belgian winter Chili is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 4 hours behind</a:t>
            </a:r>
          </a:p>
          <a:p>
            <a:pPr>
              <a:lnSpc>
                <a:spcPct val="200000"/>
              </a:lnSpc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In Belgian summer Chile is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6 hours behind</a:t>
            </a:r>
          </a:p>
          <a:p>
            <a:pPr>
              <a:lnSpc>
                <a:spcPct val="200000"/>
              </a:lnSpc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Business hours: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9:00 – 18:00</a:t>
            </a:r>
          </a:p>
          <a:p>
            <a:pPr>
              <a:lnSpc>
                <a:spcPct val="200000"/>
              </a:lnSpc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Lunch time: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13:00 – 15:00</a:t>
            </a:r>
          </a:p>
        </p:txBody>
      </p:sp>
    </p:spTree>
    <p:extLst>
      <p:ext uri="{BB962C8B-B14F-4D97-AF65-F5344CB8AC3E}">
        <p14:creationId xmlns:p14="http://schemas.microsoft.com/office/powerpoint/2010/main" val="404574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25416" y="239878"/>
            <a:ext cx="3466728" cy="1143000"/>
          </a:xfrm>
        </p:spPr>
        <p:txBody>
          <a:bodyPr/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HOLIDAYS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503927"/>
            <a:ext cx="8229600" cy="291234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Avoid Chilean summer holidays from 15/12 to end of February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1800"/>
              </a:spcBef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Managers, CEOs, directors, will probably be on holidays at that time.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009" y="4684536"/>
            <a:ext cx="3348311" cy="222320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20" y="5013201"/>
            <a:ext cx="3236489" cy="184479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628" y="4831750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596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557808"/>
            <a:ext cx="4978896" cy="11430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Welcome to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National Dance: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Cueca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National Flower: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Copihue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Typical Food:</a:t>
            </a:r>
          </a:p>
          <a:p>
            <a:pPr lvl="1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Empanada</a:t>
            </a:r>
          </a:p>
          <a:p>
            <a:pPr lvl="1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Wine</a:t>
            </a:r>
            <a:endParaRPr lang="en-GB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6" t="9450" r="6610" b="14951"/>
          <a:stretch/>
        </p:blipFill>
        <p:spPr>
          <a:xfrm>
            <a:off x="4953635" y="90405"/>
            <a:ext cx="2137738" cy="13681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7" b="24255"/>
          <a:stretch/>
        </p:blipFill>
        <p:spPr>
          <a:xfrm>
            <a:off x="6881542" y="1178498"/>
            <a:ext cx="2088232" cy="23510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493" y="2064810"/>
            <a:ext cx="1508145" cy="201086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368" y="3529548"/>
            <a:ext cx="1841267" cy="246256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493" y="4233580"/>
            <a:ext cx="3537926" cy="176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9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santiago de ch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872514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-900608" y="332656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000" b="1" i="1" dirty="0">
                <a:solidFill>
                  <a:schemeClr val="bg1"/>
                </a:solidFill>
              </a:rPr>
              <a:t>ALL THE BEST IN SANTIAGO!</a:t>
            </a:r>
            <a:br>
              <a:rPr lang="fr-FR" sz="3000" b="1" i="1" dirty="0">
                <a:solidFill>
                  <a:schemeClr val="bg1"/>
                </a:solidFill>
              </a:rPr>
            </a:br>
            <a:endParaRPr lang="es-CL" sz="3000" b="1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5733256"/>
            <a:ext cx="1383912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8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11560"/>
          </a:xfrm>
        </p:spPr>
        <p:txBody>
          <a:bodyPr>
            <a:normAutofit fontScale="90000"/>
          </a:bodyPr>
          <a:lstStyle/>
          <a:p>
            <a:r>
              <a:rPr lang="es-CL" dirty="0"/>
              <a:t/>
            </a:r>
            <a:br>
              <a:rPr lang="es-CL" dirty="0"/>
            </a:b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MARKET APPROACH</a:t>
            </a:r>
            <a:r>
              <a:rPr lang="en-GB" dirty="0"/>
              <a:t/>
            </a:r>
            <a:br>
              <a:rPr lang="en-GB" dirty="0"/>
            </a:br>
            <a:r>
              <a:rPr lang="es-CL" dirty="0"/>
              <a:t> </a:t>
            </a:r>
            <a:endParaRPr lang="es-CL" sz="2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0594" y="1639341"/>
            <a:ext cx="8229600" cy="409391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GB" sz="3900" dirty="0">
                <a:solidFill>
                  <a:schemeClr val="accent6">
                    <a:lumMod val="75000"/>
                  </a:schemeClr>
                </a:solidFill>
              </a:rPr>
              <a:t>Initial market survey – be informed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3900" dirty="0">
                <a:solidFill>
                  <a:schemeClr val="accent6">
                    <a:lumMod val="75000"/>
                  </a:schemeClr>
                </a:solidFill>
              </a:rPr>
              <a:t>Prospection trip – personal contacts</a:t>
            </a:r>
            <a:endParaRPr lang="en-GB" sz="39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GB" sz="3900" dirty="0">
                <a:solidFill>
                  <a:schemeClr val="accent6">
                    <a:lumMod val="75000"/>
                  </a:schemeClr>
                </a:solidFill>
              </a:rPr>
              <a:t>Trade fairs, e.g. EXPOMIN 2018 (Chile)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3900" dirty="0">
                <a:solidFill>
                  <a:schemeClr val="accent6">
                    <a:lumMod val="75000"/>
                  </a:schemeClr>
                </a:solidFill>
              </a:rPr>
              <a:t>Consider local presence</a:t>
            </a:r>
            <a:endParaRPr lang="en-GB" sz="39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7679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608" y="227013"/>
            <a:ext cx="8686800" cy="11430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KEY MARKET FACTORS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525963"/>
          </a:xfrm>
        </p:spPr>
        <p:txBody>
          <a:bodyPr/>
          <a:lstStyle/>
          <a:p>
            <a:r>
              <a:rPr lang="en-GB" sz="3000" b="1" dirty="0">
                <a:solidFill>
                  <a:schemeClr val="accent6">
                    <a:lumMod val="75000"/>
                  </a:schemeClr>
                </a:solidFill>
              </a:rPr>
              <a:t>Price is important</a:t>
            </a:r>
          </a:p>
          <a:p>
            <a:pPr marL="0" indent="0">
              <a:buNone/>
            </a:pPr>
            <a:r>
              <a:rPr lang="en-GB" sz="2800" i="1" dirty="0">
                <a:solidFill>
                  <a:schemeClr val="accent6">
                    <a:lumMod val="75000"/>
                  </a:schemeClr>
                </a:solidFill>
              </a:rPr>
              <a:t>	Price-competitive products from places such as  	Taiwan, China, India or South Korea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spcBef>
                <a:spcPts val="2400"/>
              </a:spcBef>
            </a:pPr>
            <a:r>
              <a:rPr lang="en-GB" sz="3000" b="1" dirty="0">
                <a:solidFill>
                  <a:schemeClr val="accent6">
                    <a:lumMod val="75000"/>
                  </a:schemeClr>
                </a:solidFill>
              </a:rPr>
              <a:t>Quality, durability, innovation, customer support and availability of service </a:t>
            </a:r>
            <a:r>
              <a:rPr lang="en-GB" sz="3000" dirty="0">
                <a:solidFill>
                  <a:schemeClr val="accent6">
                    <a:lumMod val="75000"/>
                  </a:schemeClr>
                </a:solidFill>
              </a:rPr>
              <a:t>are key factors</a:t>
            </a:r>
          </a:p>
          <a:p>
            <a:pPr>
              <a:spcBef>
                <a:spcPts val="2400"/>
              </a:spcBef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All sales materials should be in Spanish</a:t>
            </a:r>
            <a:endParaRPr lang="en-GB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20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MARKET ENTRY --- STRATEGY</a:t>
            </a:r>
            <a:endParaRPr lang="en-GB" sz="3000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Agent or a representative</a:t>
            </a:r>
          </a:p>
          <a:p>
            <a:r>
              <a:rPr lang="en-GB" sz="3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with good access to relevant buyers</a:t>
            </a:r>
          </a:p>
          <a:p>
            <a:r>
              <a:rPr lang="en-GB" sz="3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and solid technical expertise </a:t>
            </a:r>
          </a:p>
          <a:p>
            <a:pPr>
              <a:spcBef>
                <a:spcPts val="1800"/>
              </a:spcBef>
              <a:buNone/>
            </a:pPr>
            <a:r>
              <a:rPr lang="en-GB" sz="3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Local subsidiary or branch office in Chile </a:t>
            </a:r>
          </a:p>
          <a:p>
            <a:r>
              <a:rPr lang="en-GB" sz="3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if a large sales volume</a:t>
            </a:r>
          </a:p>
          <a:p>
            <a:r>
              <a:rPr lang="en-GB" sz="3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requiring local service support</a:t>
            </a:r>
          </a:p>
          <a:p>
            <a:r>
              <a:rPr lang="en-GB" sz="3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or localized inventory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MARKET ENTRY --- CHALLENGES</a:t>
            </a:r>
            <a:endParaRPr lang="en-GB" sz="3000" i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000" dirty="0">
                <a:solidFill>
                  <a:schemeClr val="accent6">
                    <a:lumMod val="75000"/>
                  </a:schemeClr>
                </a:solidFill>
              </a:rPr>
              <a:t>High degree of </a:t>
            </a:r>
            <a:r>
              <a:rPr lang="en-GB" sz="3000" b="1" dirty="0">
                <a:solidFill>
                  <a:schemeClr val="accent6">
                    <a:lumMod val="75000"/>
                  </a:schemeClr>
                </a:solidFill>
              </a:rPr>
              <a:t>competition</a:t>
            </a:r>
          </a:p>
          <a:p>
            <a:r>
              <a:rPr lang="en-GB" sz="3000" dirty="0">
                <a:solidFill>
                  <a:schemeClr val="accent6">
                    <a:lumMod val="75000"/>
                  </a:schemeClr>
                </a:solidFill>
              </a:rPr>
              <a:t>Relatively </a:t>
            </a:r>
            <a:r>
              <a:rPr lang="en-GB" sz="3000" b="1" dirty="0">
                <a:solidFill>
                  <a:schemeClr val="accent6">
                    <a:lumMod val="75000"/>
                  </a:schemeClr>
                </a:solidFill>
              </a:rPr>
              <a:t>small market size</a:t>
            </a:r>
          </a:p>
          <a:p>
            <a:pPr marL="0" indent="0">
              <a:buNone/>
            </a:pPr>
            <a:r>
              <a:rPr lang="en-GB" sz="3000" i="1" dirty="0">
                <a:solidFill>
                  <a:schemeClr val="accent6">
                    <a:lumMod val="75000"/>
                  </a:schemeClr>
                </a:solidFill>
              </a:rPr>
              <a:t>Its open trade and investment policy has attracted the attention of many foreign firms</a:t>
            </a:r>
          </a:p>
          <a:p>
            <a:r>
              <a:rPr lang="en-GB" sz="3000" dirty="0">
                <a:solidFill>
                  <a:schemeClr val="accent6">
                    <a:lumMod val="75000"/>
                  </a:schemeClr>
                </a:solidFill>
              </a:rPr>
              <a:t>Chile is open to new products and technology, </a:t>
            </a:r>
          </a:p>
          <a:p>
            <a:pPr marL="0" indent="0">
              <a:buNone/>
            </a:pPr>
            <a:r>
              <a:rPr lang="en-GB" sz="3000" i="1" dirty="0">
                <a:solidFill>
                  <a:schemeClr val="accent6">
                    <a:lumMod val="75000"/>
                  </a:schemeClr>
                </a:solidFill>
              </a:rPr>
              <a:t>BUT </a:t>
            </a:r>
            <a:r>
              <a:rPr lang="en-GB" sz="3000" b="1" i="1" dirty="0">
                <a:solidFill>
                  <a:schemeClr val="accent6">
                    <a:lumMod val="75000"/>
                  </a:schemeClr>
                </a:solidFill>
              </a:rPr>
              <a:t>Chilean business people tend to be more conservative and cautious</a:t>
            </a:r>
            <a:r>
              <a:rPr lang="en-GB" sz="3000" i="1" dirty="0">
                <a:solidFill>
                  <a:schemeClr val="accent6">
                    <a:lumMod val="75000"/>
                  </a:schemeClr>
                </a:solidFill>
              </a:rPr>
              <a:t> than the average European business person</a:t>
            </a:r>
            <a:endParaRPr lang="en-GB" sz="3000" i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MARKET ENTRY --- YOUR PARTNER</a:t>
            </a:r>
            <a:endParaRPr lang="en-GB" sz="3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104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3000" dirty="0">
                <a:solidFill>
                  <a:schemeClr val="accent6">
                    <a:lumMod val="75000"/>
                  </a:schemeClr>
                </a:solidFill>
              </a:rPr>
              <a:t>What can your agent or distributor do for you?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3000" dirty="0">
                <a:solidFill>
                  <a:schemeClr val="accent6">
                    <a:lumMod val="75000"/>
                  </a:schemeClr>
                </a:solidFill>
              </a:rPr>
              <a:t>Use their </a:t>
            </a:r>
            <a:r>
              <a:rPr lang="en-GB" sz="3000" b="1" dirty="0">
                <a:solidFill>
                  <a:schemeClr val="accent6">
                    <a:lumMod val="75000"/>
                  </a:schemeClr>
                </a:solidFill>
              </a:rPr>
              <a:t>business and social connections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3000" dirty="0">
                <a:solidFill>
                  <a:schemeClr val="accent6">
                    <a:lumMod val="75000"/>
                  </a:schemeClr>
                </a:solidFill>
              </a:rPr>
              <a:t>Open doors to end-clients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3000" dirty="0">
                <a:solidFill>
                  <a:schemeClr val="accent6">
                    <a:lumMod val="75000"/>
                  </a:schemeClr>
                </a:solidFill>
              </a:rPr>
              <a:t>Overcome regulatory, cultural and language barriers</a:t>
            </a:r>
          </a:p>
          <a:p>
            <a:endParaRPr lang="en-GB" sz="16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3000" b="1" dirty="0">
                <a:solidFill>
                  <a:schemeClr val="accent6">
                    <a:lumMod val="75000"/>
                  </a:schemeClr>
                </a:solidFill>
              </a:rPr>
              <a:t>IMPORTANT: </a:t>
            </a:r>
            <a:r>
              <a:rPr lang="en-GB" sz="3000" dirty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en-GB" sz="3000" b="1" dirty="0">
                <a:solidFill>
                  <a:schemeClr val="accent6">
                    <a:lumMod val="75000"/>
                  </a:schemeClr>
                </a:solidFill>
              </a:rPr>
              <a:t>small number of economic groups and families</a:t>
            </a:r>
            <a:r>
              <a:rPr lang="en-GB" sz="3000" dirty="0">
                <a:solidFill>
                  <a:schemeClr val="accent6">
                    <a:lumMod val="75000"/>
                  </a:schemeClr>
                </a:solidFill>
              </a:rPr>
              <a:t> control most of Chilean businesses</a:t>
            </a:r>
          </a:p>
        </p:txBody>
      </p:sp>
    </p:spTree>
    <p:extLst>
      <p:ext uri="{BB962C8B-B14F-4D97-AF65-F5344CB8AC3E}">
        <p14:creationId xmlns:p14="http://schemas.microsoft.com/office/powerpoint/2010/main" val="144058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1042" y="260971"/>
            <a:ext cx="6701916" cy="1224136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WORKING WITH AN AGENT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GB" sz="3000" dirty="0">
                <a:solidFill>
                  <a:schemeClr val="accent6">
                    <a:lumMod val="75000"/>
                  </a:schemeClr>
                </a:solidFill>
              </a:rPr>
              <a:t>Commissions: 5% to 10%</a:t>
            </a:r>
          </a:p>
          <a:p>
            <a:pPr>
              <a:lnSpc>
                <a:spcPct val="200000"/>
              </a:lnSpc>
            </a:pPr>
            <a:r>
              <a:rPr lang="en-GB" sz="3000" dirty="0">
                <a:solidFill>
                  <a:schemeClr val="accent6">
                    <a:lumMod val="75000"/>
                  </a:schemeClr>
                </a:solidFill>
              </a:rPr>
              <a:t>Relationships are the key --- select the </a:t>
            </a:r>
            <a:r>
              <a:rPr lang="en-GB" sz="3000" b="1" u="sng" dirty="0">
                <a:solidFill>
                  <a:schemeClr val="accent6">
                    <a:lumMod val="75000"/>
                  </a:schemeClr>
                </a:solidFill>
              </a:rPr>
              <a:t>RIGHT</a:t>
            </a:r>
            <a:r>
              <a:rPr lang="en-GB" sz="3000" dirty="0">
                <a:solidFill>
                  <a:schemeClr val="accent6">
                    <a:lumMod val="75000"/>
                  </a:schemeClr>
                </a:solidFill>
              </a:rPr>
              <a:t> agent</a:t>
            </a:r>
          </a:p>
          <a:p>
            <a:pPr>
              <a:lnSpc>
                <a:spcPct val="200000"/>
              </a:lnSpc>
            </a:pPr>
            <a:r>
              <a:rPr lang="en-GB" sz="3000" dirty="0">
                <a:solidFill>
                  <a:schemeClr val="accent6">
                    <a:lumMod val="75000"/>
                  </a:schemeClr>
                </a:solidFill>
              </a:rPr>
              <a:t>Due diligence: qualifications, </a:t>
            </a:r>
            <a:r>
              <a:rPr lang="en-GB" sz="3000" b="1" dirty="0">
                <a:solidFill>
                  <a:schemeClr val="accent6">
                    <a:lumMod val="75000"/>
                  </a:schemeClr>
                </a:solidFill>
              </a:rPr>
              <a:t>reputation</a:t>
            </a:r>
            <a:r>
              <a:rPr lang="en-GB" sz="3000" dirty="0">
                <a:solidFill>
                  <a:schemeClr val="accent6">
                    <a:lumMod val="75000"/>
                  </a:schemeClr>
                </a:solidFill>
              </a:rPr>
              <a:t>, capabilities</a:t>
            </a:r>
          </a:p>
        </p:txBody>
      </p:sp>
    </p:spTree>
    <p:extLst>
      <p:ext uri="{BB962C8B-B14F-4D97-AF65-F5344CB8AC3E}">
        <p14:creationId xmlns:p14="http://schemas.microsoft.com/office/powerpoint/2010/main" val="69571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SELLING TO THE GOVERNMENT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000" b="1" dirty="0">
                <a:solidFill>
                  <a:schemeClr val="accent6">
                    <a:lumMod val="75000"/>
                  </a:schemeClr>
                </a:solidFill>
              </a:rPr>
              <a:t>The Government of Chile procurement website </a:t>
            </a:r>
            <a:r>
              <a:rPr lang="en-GB" sz="300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GB" sz="3000" dirty="0">
                <a:solidFill>
                  <a:schemeClr val="accent6">
                    <a:lumMod val="75000"/>
                  </a:schemeClr>
                </a:solidFill>
                <a:hlinkClick r:id="rId2"/>
              </a:rPr>
              <a:t>www.chilecompra.cl</a:t>
            </a:r>
            <a:r>
              <a:rPr lang="en-GB" sz="3000" dirty="0">
                <a:solidFill>
                  <a:schemeClr val="accent6">
                    <a:lumMod val="75000"/>
                  </a:schemeClr>
                </a:solidFill>
              </a:rPr>
              <a:t>) was established in March 2000 to increase transparency, to get better opportunities, and reduce government procurement costs</a:t>
            </a:r>
          </a:p>
          <a:p>
            <a:r>
              <a:rPr lang="en-GB" sz="3000" b="1" dirty="0">
                <a:solidFill>
                  <a:schemeClr val="accent6">
                    <a:lumMod val="75000"/>
                  </a:schemeClr>
                </a:solidFill>
              </a:rPr>
              <a:t>Bidding is best done through a local agent who is registered</a:t>
            </a:r>
            <a:r>
              <a:rPr lang="en-GB" sz="3000" dirty="0">
                <a:solidFill>
                  <a:schemeClr val="accent6">
                    <a:lumMod val="75000"/>
                  </a:schemeClr>
                </a:solidFill>
              </a:rPr>
              <a:t>, well connected, and familiar with Chilean government bidding procedures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2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pel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1567</TotalTime>
  <Words>889</Words>
  <Application>Microsoft Office PowerPoint</Application>
  <PresentationFormat>Presentación en pantalla (4:3)</PresentationFormat>
  <Paragraphs>138</Paragraphs>
  <Slides>27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Tema de Office</vt:lpstr>
      <vt:lpstr>THE CHILEAN MARKET – BUSINESS &amp; CULTURAL APPROACH</vt:lpstr>
      <vt:lpstr>MAIN FACTS</vt:lpstr>
      <vt:lpstr> MARKET APPROACH  </vt:lpstr>
      <vt:lpstr>KEY MARKET FACTORS</vt:lpstr>
      <vt:lpstr>MARKET ENTRY --- STRATEGY</vt:lpstr>
      <vt:lpstr>MARKET ENTRY --- CHALLENGES</vt:lpstr>
      <vt:lpstr>MARKET ENTRY --- YOUR PARTNER</vt:lpstr>
      <vt:lpstr>WORKING WITH AN AGENT</vt:lpstr>
      <vt:lpstr>SELLING TO THE GOVERNMENT</vt:lpstr>
      <vt:lpstr>IMPORTS &amp; PRICING</vt:lpstr>
      <vt:lpstr>IMPORT REQUIREMENTS</vt:lpstr>
      <vt:lpstr>LABELLING &amp; MARKING</vt:lpstr>
      <vt:lpstr>FOOD LABELLING</vt:lpstr>
      <vt:lpstr> PROMOTION &amp; ADVERTISING </vt:lpstr>
      <vt:lpstr> SALES SERVICE/CUSTOMER SUPPORT </vt:lpstr>
      <vt:lpstr>PROTECTING INTELLECTUAL PROPERTY</vt:lpstr>
      <vt:lpstr>METHODS OF PAYMENT</vt:lpstr>
      <vt:lpstr>FOREIGN EXCHANGE CONTROLS</vt:lpstr>
      <vt:lpstr>INVESTMENT CLIMATE</vt:lpstr>
      <vt:lpstr>ESTABLISHING AN OFFICE</vt:lpstr>
      <vt:lpstr>JOINT VENTURE/LICENSING</vt:lpstr>
      <vt:lpstr>SOCIOPOLITICAL CLIMATE</vt:lpstr>
      <vt:lpstr>BUSINESS PRACTICES</vt:lpstr>
      <vt:lpstr>Local Time &amp; Business Hours</vt:lpstr>
      <vt:lpstr>HOLIDAYS</vt:lpstr>
      <vt:lpstr>Welcome to </vt:lpstr>
      <vt:lpstr>ALL THE BEST IN SANTIAGO!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awex</dc:creator>
  <cp:lastModifiedBy>Embajada</cp:lastModifiedBy>
  <cp:revision>186</cp:revision>
  <cp:lastPrinted>2017-05-03T19:55:43Z</cp:lastPrinted>
  <dcterms:created xsi:type="dcterms:W3CDTF">2017-04-11T19:07:44Z</dcterms:created>
  <dcterms:modified xsi:type="dcterms:W3CDTF">2017-06-01T21:38:07Z</dcterms:modified>
</cp:coreProperties>
</file>