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00" r:id="rId2"/>
    <p:sldId id="431" r:id="rId3"/>
    <p:sldId id="432" r:id="rId4"/>
    <p:sldId id="433" r:id="rId5"/>
    <p:sldId id="436" r:id="rId6"/>
    <p:sldId id="438" r:id="rId7"/>
    <p:sldId id="439" r:id="rId8"/>
    <p:sldId id="441" r:id="rId9"/>
    <p:sldId id="442" r:id="rId10"/>
    <p:sldId id="443" r:id="rId11"/>
    <p:sldId id="408" r:id="rId12"/>
    <p:sldId id="409" r:id="rId13"/>
    <p:sldId id="410" r:id="rId14"/>
    <p:sldId id="448" r:id="rId15"/>
    <p:sldId id="444" r:id="rId16"/>
    <p:sldId id="445" r:id="rId17"/>
    <p:sldId id="446" r:id="rId18"/>
    <p:sldId id="411" r:id="rId19"/>
    <p:sldId id="415" r:id="rId20"/>
    <p:sldId id="416" r:id="rId21"/>
    <p:sldId id="451" r:id="rId22"/>
    <p:sldId id="449" r:id="rId23"/>
    <p:sldId id="428" r:id="rId24"/>
    <p:sldId id="430" r:id="rId25"/>
    <p:sldId id="426" r:id="rId26"/>
    <p:sldId id="348"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2" autoAdjust="0"/>
    <p:restoredTop sz="95405" autoAdjust="0"/>
  </p:normalViewPr>
  <p:slideViewPr>
    <p:cSldViewPr showGuides="1">
      <p:cViewPr varScale="1">
        <p:scale>
          <a:sx n="116" d="100"/>
          <a:sy n="116" d="100"/>
        </p:scale>
        <p:origin x="17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flores\Documents\Informe%20Servicios%20LATAM_12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flores\Documents\Informe%20Servicios%20LATAM_12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flores\Documents\CA%20Cifras%20exportaci&#243;n%20de%20servicio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flores\Documents\Servicios%20varios\readinnes%20Index.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flores\AppData\Local\Microsoft\Windows\Temporary%20Internet%20Files\Content.Outlook\8HGOQEZO\11.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83573928259001"/>
          <c:y val="5.1400554097404502E-2"/>
          <c:w val="0.86937270341207395"/>
          <c:h val="0.91012220109126296"/>
        </c:manualLayout>
      </c:layout>
      <c:barChart>
        <c:barDir val="col"/>
        <c:grouping val="clustered"/>
        <c:varyColors val="0"/>
        <c:ser>
          <c:idx val="0"/>
          <c:order val="0"/>
          <c:tx>
            <c:strRef>
              <c:f>Chile_mundo!$A$16</c:f>
              <c:strCache>
                <c:ptCount val="1"/>
                <c:pt idx="0">
                  <c:v>Servicios Globales</c:v>
                </c:pt>
              </c:strCache>
            </c:strRef>
          </c:tx>
          <c:spPr>
            <a:solidFill>
              <a:srgbClr val="1F497D">
                <a:lumMod val="20000"/>
                <a:lumOff val="80000"/>
              </a:srgbClr>
            </a:solidFill>
          </c:spPr>
          <c:invertIfNegative val="0"/>
          <c:dLbls>
            <c:dLbl>
              <c:idx val="0"/>
              <c:layout>
                <c:manualLayout>
                  <c:x val="-8.8184646150427735E-3"/>
                  <c:y val="0"/>
                </c:manualLayout>
              </c:layout>
              <c:spPr>
                <a:noFill/>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Chile_mundo!$O$14</c:f>
              <c:numCache>
                <c:formatCode>0</c:formatCode>
                <c:ptCount val="1"/>
              </c:numCache>
            </c:numRef>
          </c:cat>
          <c:val>
            <c:numRef>
              <c:f>Chile_mundo!$O$16</c:f>
              <c:numCache>
                <c:formatCode>_-* #,##0_-;\-* #,##0_-;_-* "-"??_-;_-@_-</c:formatCode>
                <c:ptCount val="1"/>
                <c:pt idx="0">
                  <c:v>3328.8583024669051</c:v>
                </c:pt>
              </c:numCache>
            </c:numRef>
          </c:val>
        </c:ser>
        <c:ser>
          <c:idx val="1"/>
          <c:order val="1"/>
          <c:tx>
            <c:strRef>
              <c:f>Chile_mundo!$A$17</c:f>
              <c:strCache>
                <c:ptCount val="1"/>
                <c:pt idx="0">
                  <c:v>VINO</c:v>
                </c:pt>
              </c:strCache>
            </c:strRef>
          </c:tx>
          <c:spPr>
            <a:solidFill>
              <a:srgbClr val="1F497D">
                <a:lumMod val="40000"/>
                <a:lumOff val="60000"/>
              </a:srgbClr>
            </a:solidFill>
          </c:spPr>
          <c:invertIfNegative val="0"/>
          <c:dLbls>
            <c:dLbl>
              <c:idx val="0"/>
              <c:layout>
                <c:manualLayout>
                  <c:x val="-1.5433470355146802E-3"/>
                  <c:y val="-1.6447306813499714E-2"/>
                </c:manualLayout>
              </c:layout>
              <c:spPr>
                <a:noFill/>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Chile_mundo!$O$14</c:f>
              <c:numCache>
                <c:formatCode>0</c:formatCode>
                <c:ptCount val="1"/>
              </c:numCache>
            </c:numRef>
          </c:cat>
          <c:val>
            <c:numRef>
              <c:f>Chile_mundo!$O$17</c:f>
              <c:numCache>
                <c:formatCode>_-* #,##0_-;\-* #,##0_-;_-* "-"??_-;_-@_-</c:formatCode>
                <c:ptCount val="1"/>
                <c:pt idx="0">
                  <c:v>1857.428642429227</c:v>
                </c:pt>
              </c:numCache>
            </c:numRef>
          </c:val>
        </c:ser>
        <c:dLbls>
          <c:showLegendKey val="0"/>
          <c:showVal val="0"/>
          <c:showCatName val="0"/>
          <c:showSerName val="0"/>
          <c:showPercent val="0"/>
          <c:showBubbleSize val="0"/>
        </c:dLbls>
        <c:gapWidth val="150"/>
        <c:overlap val="-100"/>
        <c:axId val="441358248"/>
        <c:axId val="441359032"/>
      </c:barChart>
      <c:catAx>
        <c:axId val="441358248"/>
        <c:scaling>
          <c:orientation val="minMax"/>
        </c:scaling>
        <c:delete val="0"/>
        <c:axPos val="b"/>
        <c:numFmt formatCode="0" sourceLinked="1"/>
        <c:majorTickMark val="out"/>
        <c:minorTickMark val="none"/>
        <c:tickLblPos val="nextTo"/>
        <c:crossAx val="441359032"/>
        <c:crosses val="autoZero"/>
        <c:auto val="1"/>
        <c:lblAlgn val="ctr"/>
        <c:lblOffset val="100"/>
        <c:noMultiLvlLbl val="0"/>
      </c:catAx>
      <c:valAx>
        <c:axId val="441359032"/>
        <c:scaling>
          <c:orientation val="minMax"/>
        </c:scaling>
        <c:delete val="0"/>
        <c:axPos val="l"/>
        <c:majorGridlines/>
        <c:numFmt formatCode="_-* #,##0_-;\-* #,##0_-;_-* &quot;-&quot;??_-;_-@_-" sourceLinked="1"/>
        <c:majorTickMark val="out"/>
        <c:minorTickMark val="none"/>
        <c:tickLblPos val="nextTo"/>
        <c:crossAx val="441358248"/>
        <c:crosses val="autoZero"/>
        <c:crossBetween val="between"/>
      </c:valAx>
    </c:plotArea>
    <c:plotVisOnly val="1"/>
    <c:dispBlanksAs val="gap"/>
    <c:showDLblsOverMax val="0"/>
  </c:chart>
  <c:spPr>
    <a:ln>
      <a:noFill/>
    </a:ln>
  </c:spPr>
  <c:txPr>
    <a:bodyPr/>
    <a:lstStyle/>
    <a:p>
      <a:pPr>
        <a:defRPr>
          <a:solidFill>
            <a:schemeClr val="bg1">
              <a:lumMod val="85000"/>
            </a:schemeClr>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459623317919001E-2"/>
          <c:y val="4.7610699614345497E-2"/>
          <c:w val="0.89108700894244697"/>
          <c:h val="0.91440541336508896"/>
        </c:manualLayout>
      </c:layout>
      <c:barChart>
        <c:barDir val="col"/>
        <c:grouping val="clustered"/>
        <c:varyColors val="0"/>
        <c:ser>
          <c:idx val="0"/>
          <c:order val="0"/>
          <c:tx>
            <c:strRef>
              <c:f>Chile_mundo!$P$7</c:f>
              <c:strCache>
                <c:ptCount val="1"/>
                <c:pt idx="0">
                  <c:v>World</c:v>
                </c:pt>
              </c:strCache>
            </c:strRef>
          </c:tx>
          <c:spPr>
            <a:solidFill>
              <a:schemeClr val="accent5">
                <a:lumMod val="75000"/>
              </a:schemeClr>
            </a:solidFill>
          </c:spPr>
          <c:invertIfNegative val="0"/>
          <c:dPt>
            <c:idx val="0"/>
            <c:invertIfNegative val="0"/>
            <c:bubble3D val="0"/>
            <c:spPr>
              <a:solidFill>
                <a:sysClr val="window" lastClr="FFFFFF">
                  <a:lumMod val="75000"/>
                </a:sysClr>
              </a:solidFill>
            </c:spPr>
          </c:dPt>
          <c:dLbls>
            <c:numFmt formatCode="#,##0.0" sourceLinked="0"/>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Chile_mundo!$W$6</c:f>
              <c:numCache>
                <c:formatCode>General</c:formatCode>
                <c:ptCount val="1"/>
              </c:numCache>
            </c:numRef>
          </c:cat>
          <c:val>
            <c:numRef>
              <c:f>Chile_mundo!$W$7</c:f>
              <c:numCache>
                <c:formatCode>General</c:formatCode>
                <c:ptCount val="1"/>
                <c:pt idx="0">
                  <c:v>6.0732380803411301</c:v>
                </c:pt>
              </c:numCache>
            </c:numRef>
          </c:val>
        </c:ser>
        <c:ser>
          <c:idx val="1"/>
          <c:order val="1"/>
          <c:tx>
            <c:strRef>
              <c:f>Chile_mundo!$P$8</c:f>
              <c:strCache>
                <c:ptCount val="1"/>
                <c:pt idx="0">
                  <c:v>Chile</c:v>
                </c:pt>
              </c:strCache>
            </c:strRef>
          </c:tx>
          <c:spPr>
            <a:solidFill>
              <a:sysClr val="windowText" lastClr="000000">
                <a:lumMod val="50000"/>
                <a:lumOff val="50000"/>
              </a:sysClr>
            </a:solidFill>
          </c:spPr>
          <c:invertIfNegative val="0"/>
          <c:dLbls>
            <c:dLbl>
              <c:idx val="0"/>
              <c:numFmt formatCode="#,##0.0" sourceLinked="0"/>
              <c:spPr/>
              <c:txPr>
                <a:bodyPr/>
                <a:lstStyle/>
                <a:p>
                  <a:pPr>
                    <a:defRPr sz="1800" b="1"/>
                  </a:pPr>
                  <a:endParaRPr lang="en-US"/>
                </a:p>
              </c:txPr>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Chile_mundo!$W$6</c:f>
              <c:numCache>
                <c:formatCode>General</c:formatCode>
                <c:ptCount val="1"/>
              </c:numCache>
            </c:numRef>
          </c:cat>
          <c:val>
            <c:numRef>
              <c:f>Chile_mundo!$W$8</c:f>
              <c:numCache>
                <c:formatCode>General</c:formatCode>
                <c:ptCount val="1"/>
                <c:pt idx="0">
                  <c:v>10.920763379254449</c:v>
                </c:pt>
              </c:numCache>
            </c:numRef>
          </c:val>
        </c:ser>
        <c:dLbls>
          <c:showLegendKey val="0"/>
          <c:showVal val="0"/>
          <c:showCatName val="0"/>
          <c:showSerName val="0"/>
          <c:showPercent val="0"/>
          <c:showBubbleSize val="0"/>
        </c:dLbls>
        <c:gapWidth val="150"/>
        <c:overlap val="-100"/>
        <c:axId val="441360600"/>
        <c:axId val="441364520"/>
      </c:barChart>
      <c:catAx>
        <c:axId val="441360600"/>
        <c:scaling>
          <c:orientation val="minMax"/>
        </c:scaling>
        <c:delete val="0"/>
        <c:axPos val="b"/>
        <c:numFmt formatCode="General" sourceLinked="1"/>
        <c:majorTickMark val="out"/>
        <c:minorTickMark val="none"/>
        <c:tickLblPos val="nextTo"/>
        <c:txPr>
          <a:bodyPr/>
          <a:lstStyle/>
          <a:p>
            <a:pPr>
              <a:defRPr>
                <a:solidFill>
                  <a:schemeClr val="bg1">
                    <a:lumMod val="50000"/>
                  </a:schemeClr>
                </a:solidFill>
              </a:defRPr>
            </a:pPr>
            <a:endParaRPr lang="en-US"/>
          </a:p>
        </c:txPr>
        <c:crossAx val="441364520"/>
        <c:crosses val="autoZero"/>
        <c:auto val="1"/>
        <c:lblAlgn val="ctr"/>
        <c:lblOffset val="100"/>
        <c:noMultiLvlLbl val="0"/>
      </c:catAx>
      <c:valAx>
        <c:axId val="441364520"/>
        <c:scaling>
          <c:orientation val="minMax"/>
        </c:scaling>
        <c:delete val="0"/>
        <c:axPos val="l"/>
        <c:majorGridlines/>
        <c:numFmt formatCode="General" sourceLinked="1"/>
        <c:majorTickMark val="out"/>
        <c:minorTickMark val="none"/>
        <c:tickLblPos val="nextTo"/>
        <c:crossAx val="441360600"/>
        <c:crosses val="autoZero"/>
        <c:crossBetween val="between"/>
      </c:valAx>
    </c:plotArea>
    <c:plotVisOnly val="1"/>
    <c:dispBlanksAs val="gap"/>
    <c:showDLblsOverMax val="0"/>
  </c:chart>
  <c:spPr>
    <a:ln>
      <a:noFill/>
    </a:ln>
  </c:spPr>
  <c:txPr>
    <a:bodyPr/>
    <a:lstStyle/>
    <a:p>
      <a:pPr>
        <a:defRPr>
          <a:solidFill>
            <a:schemeClr val="bg1">
              <a:lumMod val="85000"/>
            </a:schemeClr>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925154211319"/>
          <c:y val="0.108305878480758"/>
          <c:w val="0.86213984984728897"/>
          <c:h val="0.818363274373202"/>
        </c:manualLayout>
      </c:layout>
      <c:barChart>
        <c:barDir val="bar"/>
        <c:grouping val="stacked"/>
        <c:varyColors val="0"/>
        <c:ser>
          <c:idx val="0"/>
          <c:order val="0"/>
          <c:tx>
            <c:strRef>
              <c:f>Hoja2!$C$2</c:f>
              <c:strCache>
                <c:ptCount val="1"/>
                <c:pt idx="0">
                  <c:v>Financial Atractiveness</c:v>
                </c:pt>
              </c:strCache>
            </c:strRef>
          </c:tx>
          <c:spPr>
            <a:solidFill>
              <a:schemeClr val="accent5">
                <a:lumMod val="60000"/>
                <a:lumOff val="40000"/>
              </a:schemeClr>
            </a:solidFill>
          </c:spPr>
          <c:invertIfNegative val="0"/>
          <c:dLbls>
            <c:spPr>
              <a:solidFill>
                <a:schemeClr val="accent5">
                  <a:lumMod val="60000"/>
                  <a:lumOff val="40000"/>
                </a:schemeClr>
              </a:solidFill>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Hoja2!$B$3:$B$17</c:f>
              <c:strCache>
                <c:ptCount val="15"/>
                <c:pt idx="0">
                  <c:v>United State</c:v>
                </c:pt>
                <c:pt idx="1">
                  <c:v>Sri Lanka</c:v>
                </c:pt>
                <c:pt idx="2">
                  <c:v>Romania</c:v>
                </c:pt>
                <c:pt idx="3">
                  <c:v>Bulgaria</c:v>
                </c:pt>
                <c:pt idx="4">
                  <c:v>Vietnam</c:v>
                </c:pt>
                <c:pt idx="5">
                  <c:v>Poland</c:v>
                </c:pt>
                <c:pt idx="6">
                  <c:v>Chile</c:v>
                </c:pt>
                <c:pt idx="7">
                  <c:v>Mexico</c:v>
                </c:pt>
                <c:pt idx="8">
                  <c:v>Philippines</c:v>
                </c:pt>
                <c:pt idx="9">
                  <c:v>Thailand</c:v>
                </c:pt>
                <c:pt idx="10">
                  <c:v>Indonesia</c:v>
                </c:pt>
                <c:pt idx="11">
                  <c:v>Brazil</c:v>
                </c:pt>
                <c:pt idx="12">
                  <c:v>Malasya</c:v>
                </c:pt>
                <c:pt idx="13">
                  <c:v>China</c:v>
                </c:pt>
                <c:pt idx="14">
                  <c:v>India</c:v>
                </c:pt>
              </c:strCache>
            </c:strRef>
          </c:cat>
          <c:val>
            <c:numRef>
              <c:f>Hoja2!$C$3:$C$17</c:f>
              <c:numCache>
                <c:formatCode>General</c:formatCode>
                <c:ptCount val="15"/>
                <c:pt idx="0">
                  <c:v>0.52</c:v>
                </c:pt>
                <c:pt idx="1">
                  <c:v>3.37</c:v>
                </c:pt>
                <c:pt idx="2">
                  <c:v>2.79</c:v>
                </c:pt>
                <c:pt idx="3">
                  <c:v>2.99</c:v>
                </c:pt>
                <c:pt idx="4">
                  <c:v>3.19</c:v>
                </c:pt>
                <c:pt idx="5">
                  <c:v>2.41</c:v>
                </c:pt>
                <c:pt idx="6">
                  <c:v>2.58</c:v>
                </c:pt>
                <c:pt idx="7">
                  <c:v>2.71</c:v>
                </c:pt>
                <c:pt idx="8">
                  <c:v>3.17</c:v>
                </c:pt>
                <c:pt idx="9">
                  <c:v>3.04</c:v>
                </c:pt>
                <c:pt idx="10">
                  <c:v>3.23</c:v>
                </c:pt>
                <c:pt idx="11">
                  <c:v>2.34</c:v>
                </c:pt>
                <c:pt idx="12">
                  <c:v>2.75</c:v>
                </c:pt>
                <c:pt idx="13">
                  <c:v>2.2799999999999998</c:v>
                </c:pt>
                <c:pt idx="14">
                  <c:v>3.22</c:v>
                </c:pt>
              </c:numCache>
            </c:numRef>
          </c:val>
        </c:ser>
        <c:ser>
          <c:idx val="1"/>
          <c:order val="1"/>
          <c:tx>
            <c:strRef>
              <c:f>Hoja2!$D$2</c:f>
              <c:strCache>
                <c:ptCount val="1"/>
                <c:pt idx="0">
                  <c:v>People skills and availability</c:v>
                </c:pt>
              </c:strCache>
            </c:strRef>
          </c:tx>
          <c:spPr>
            <a:solidFill>
              <a:schemeClr val="bg1">
                <a:lumMod val="50000"/>
              </a:schemeClr>
            </a:solidFill>
          </c:spPr>
          <c:invertIfNegative val="0"/>
          <c:dLbls>
            <c:spPr>
              <a:solidFill>
                <a:schemeClr val="bg1">
                  <a:lumMod val="50000"/>
                </a:schemeClr>
              </a:solidFill>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Hoja2!$B$3:$B$17</c:f>
              <c:strCache>
                <c:ptCount val="15"/>
                <c:pt idx="0">
                  <c:v>United State</c:v>
                </c:pt>
                <c:pt idx="1">
                  <c:v>Sri Lanka</c:v>
                </c:pt>
                <c:pt idx="2">
                  <c:v>Romania</c:v>
                </c:pt>
                <c:pt idx="3">
                  <c:v>Bulgaria</c:v>
                </c:pt>
                <c:pt idx="4">
                  <c:v>Vietnam</c:v>
                </c:pt>
                <c:pt idx="5">
                  <c:v>Poland</c:v>
                </c:pt>
                <c:pt idx="6">
                  <c:v>Chile</c:v>
                </c:pt>
                <c:pt idx="7">
                  <c:v>Mexico</c:v>
                </c:pt>
                <c:pt idx="8">
                  <c:v>Philippines</c:v>
                </c:pt>
                <c:pt idx="9">
                  <c:v>Thailand</c:v>
                </c:pt>
                <c:pt idx="10">
                  <c:v>Indonesia</c:v>
                </c:pt>
                <c:pt idx="11">
                  <c:v>Brazil</c:v>
                </c:pt>
                <c:pt idx="12">
                  <c:v>Malasya</c:v>
                </c:pt>
                <c:pt idx="13">
                  <c:v>China</c:v>
                </c:pt>
                <c:pt idx="14">
                  <c:v>India</c:v>
                </c:pt>
              </c:strCache>
            </c:strRef>
          </c:cat>
          <c:val>
            <c:numRef>
              <c:f>Hoja2!$D$3:$D$17</c:f>
              <c:numCache>
                <c:formatCode>General</c:formatCode>
                <c:ptCount val="15"/>
                <c:pt idx="0">
                  <c:v>2.88</c:v>
                </c:pt>
                <c:pt idx="1">
                  <c:v>1.03</c:v>
                </c:pt>
                <c:pt idx="2">
                  <c:v>1.1599999999999999</c:v>
                </c:pt>
                <c:pt idx="3">
                  <c:v>0.94</c:v>
                </c:pt>
                <c:pt idx="4">
                  <c:v>1.25</c:v>
                </c:pt>
                <c:pt idx="5">
                  <c:v>1.37</c:v>
                </c:pt>
                <c:pt idx="6">
                  <c:v>1.26</c:v>
                </c:pt>
                <c:pt idx="7">
                  <c:v>1.56</c:v>
                </c:pt>
                <c:pt idx="8">
                  <c:v>1.43</c:v>
                </c:pt>
                <c:pt idx="9">
                  <c:v>1.44</c:v>
                </c:pt>
                <c:pt idx="10">
                  <c:v>1.54</c:v>
                </c:pt>
                <c:pt idx="11">
                  <c:v>2.0699999999999998</c:v>
                </c:pt>
                <c:pt idx="12">
                  <c:v>1.42</c:v>
                </c:pt>
                <c:pt idx="13">
                  <c:v>2.71</c:v>
                </c:pt>
                <c:pt idx="14">
                  <c:v>2.5499999999999998</c:v>
                </c:pt>
              </c:numCache>
            </c:numRef>
          </c:val>
        </c:ser>
        <c:ser>
          <c:idx val="2"/>
          <c:order val="2"/>
          <c:tx>
            <c:strRef>
              <c:f>Hoja2!$E$2</c:f>
              <c:strCache>
                <c:ptCount val="1"/>
                <c:pt idx="0">
                  <c:v>Business Enviroment</c:v>
                </c:pt>
              </c:strCache>
            </c:strRef>
          </c:tx>
          <c:spPr>
            <a:solidFill>
              <a:srgbClr val="D75143"/>
            </a:solidFill>
          </c:spPr>
          <c:invertIfNegative val="0"/>
          <c:dLbls>
            <c:spPr>
              <a:solidFill>
                <a:srgbClr val="D75143"/>
              </a:solidFill>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Hoja2!$B$3:$B$17</c:f>
              <c:strCache>
                <c:ptCount val="15"/>
                <c:pt idx="0">
                  <c:v>United State</c:v>
                </c:pt>
                <c:pt idx="1">
                  <c:v>Sri Lanka</c:v>
                </c:pt>
                <c:pt idx="2">
                  <c:v>Romania</c:v>
                </c:pt>
                <c:pt idx="3">
                  <c:v>Bulgaria</c:v>
                </c:pt>
                <c:pt idx="4">
                  <c:v>Vietnam</c:v>
                </c:pt>
                <c:pt idx="5">
                  <c:v>Poland</c:v>
                </c:pt>
                <c:pt idx="6">
                  <c:v>Chile</c:v>
                </c:pt>
                <c:pt idx="7">
                  <c:v>Mexico</c:v>
                </c:pt>
                <c:pt idx="8">
                  <c:v>Philippines</c:v>
                </c:pt>
                <c:pt idx="9">
                  <c:v>Thailand</c:v>
                </c:pt>
                <c:pt idx="10">
                  <c:v>Indonesia</c:v>
                </c:pt>
                <c:pt idx="11">
                  <c:v>Brazil</c:v>
                </c:pt>
                <c:pt idx="12">
                  <c:v>Malasya</c:v>
                </c:pt>
                <c:pt idx="13">
                  <c:v>China</c:v>
                </c:pt>
                <c:pt idx="14">
                  <c:v>India</c:v>
                </c:pt>
              </c:strCache>
            </c:strRef>
          </c:cat>
          <c:val>
            <c:numRef>
              <c:f>Hoja2!$E$3:$E$17</c:f>
              <c:numCache>
                <c:formatCode>General</c:formatCode>
                <c:ptCount val="15"/>
                <c:pt idx="0">
                  <c:v>2.11</c:v>
                </c:pt>
                <c:pt idx="1">
                  <c:v>1.1399999999999999</c:v>
                </c:pt>
                <c:pt idx="2">
                  <c:v>1.64</c:v>
                </c:pt>
                <c:pt idx="3">
                  <c:v>1.66</c:v>
                </c:pt>
                <c:pt idx="4">
                  <c:v>1.22</c:v>
                </c:pt>
                <c:pt idx="5">
                  <c:v>1.9</c:v>
                </c:pt>
                <c:pt idx="6">
                  <c:v>1.88</c:v>
                </c:pt>
                <c:pt idx="7">
                  <c:v>1.61</c:v>
                </c:pt>
                <c:pt idx="8">
                  <c:v>1.29</c:v>
                </c:pt>
                <c:pt idx="9">
                  <c:v>1.44</c:v>
                </c:pt>
                <c:pt idx="10">
                  <c:v>1.22</c:v>
                </c:pt>
                <c:pt idx="11">
                  <c:v>1.59</c:v>
                </c:pt>
                <c:pt idx="12">
                  <c:v>1.89</c:v>
                </c:pt>
                <c:pt idx="13">
                  <c:v>1.51</c:v>
                </c:pt>
                <c:pt idx="14">
                  <c:v>1.19</c:v>
                </c:pt>
              </c:numCache>
            </c:numRef>
          </c:val>
        </c:ser>
        <c:dLbls>
          <c:showLegendKey val="0"/>
          <c:showVal val="0"/>
          <c:showCatName val="0"/>
          <c:showSerName val="0"/>
          <c:showPercent val="0"/>
          <c:showBubbleSize val="0"/>
        </c:dLbls>
        <c:gapWidth val="150"/>
        <c:overlap val="100"/>
        <c:axId val="441363344"/>
        <c:axId val="441362560"/>
      </c:barChart>
      <c:catAx>
        <c:axId val="441363344"/>
        <c:scaling>
          <c:orientation val="minMax"/>
        </c:scaling>
        <c:delete val="0"/>
        <c:axPos val="l"/>
        <c:numFmt formatCode="General" sourceLinked="0"/>
        <c:majorTickMark val="out"/>
        <c:minorTickMark val="none"/>
        <c:tickLblPos val="nextTo"/>
        <c:crossAx val="441362560"/>
        <c:crosses val="autoZero"/>
        <c:auto val="1"/>
        <c:lblAlgn val="ctr"/>
        <c:lblOffset val="100"/>
        <c:noMultiLvlLbl val="0"/>
      </c:catAx>
      <c:valAx>
        <c:axId val="441362560"/>
        <c:scaling>
          <c:orientation val="minMax"/>
          <c:max val="7"/>
        </c:scaling>
        <c:delete val="1"/>
        <c:axPos val="b"/>
        <c:majorGridlines/>
        <c:numFmt formatCode="General" sourceLinked="1"/>
        <c:majorTickMark val="out"/>
        <c:minorTickMark val="none"/>
        <c:tickLblPos val="nextTo"/>
        <c:crossAx val="441363344"/>
        <c:crosses val="autoZero"/>
        <c:crossBetween val="between"/>
      </c:valAx>
    </c:plotArea>
    <c:legend>
      <c:legendPos val="r"/>
      <c:layout>
        <c:manualLayout>
          <c:xMode val="edge"/>
          <c:yMode val="edge"/>
          <c:x val="5.1109144003156699E-2"/>
          <c:y val="3.7457196566781301E-2"/>
          <c:w val="0.78582626630154995"/>
          <c:h val="7.3644309573649605E-2"/>
        </c:manualLayout>
      </c:layout>
      <c:overlay val="0"/>
    </c:legend>
    <c:plotVisOnly val="1"/>
    <c:dispBlanksAs val="gap"/>
    <c:showDLblsOverMax val="0"/>
  </c:chart>
  <c:spPr>
    <a:noFill/>
    <a:ln>
      <a:noFill/>
    </a:ln>
  </c:spPr>
  <c:txPr>
    <a:bodyPr/>
    <a:lstStyle/>
    <a:p>
      <a:pPr>
        <a:defRPr sz="1400">
          <a:solidFill>
            <a:schemeClr val="tx1">
              <a:lumMod val="75000"/>
              <a:lumOff val="25000"/>
            </a:schemeClr>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a:solidFill>
                  <a:schemeClr val="tx1">
                    <a:lumMod val="65000"/>
                    <a:lumOff val="35000"/>
                  </a:schemeClr>
                </a:solidFill>
              </a:defRPr>
            </a:pPr>
            <a:r>
              <a:rPr lang="en-US" sz="2400" b="1" dirty="0">
                <a:solidFill>
                  <a:schemeClr val="tx1">
                    <a:lumMod val="65000"/>
                    <a:lumOff val="35000"/>
                  </a:schemeClr>
                </a:solidFill>
                <a:latin typeface="Arial"/>
                <a:cs typeface="Arial"/>
              </a:rPr>
              <a:t>Entrepreneurship  Ecosystem</a:t>
            </a:r>
          </a:p>
        </c:rich>
      </c:tx>
      <c:overlay val="0"/>
    </c:title>
    <c:autoTitleDeleted val="0"/>
    <c:plotArea>
      <c:layout/>
      <c:barChart>
        <c:barDir val="bar"/>
        <c:grouping val="clustered"/>
        <c:varyColors val="0"/>
        <c:ser>
          <c:idx val="0"/>
          <c:order val="0"/>
          <c:tx>
            <c:strRef>
              <c:f>Hoja4!$C$1</c:f>
              <c:strCache>
                <c:ptCount val="1"/>
                <c:pt idx="0">
                  <c:v>GEI Score</c:v>
                </c:pt>
              </c:strCache>
            </c:strRef>
          </c:tx>
          <c:spPr>
            <a:solidFill>
              <a:schemeClr val="accent5">
                <a:lumMod val="75000"/>
              </a:schemeClr>
            </a:solidFill>
          </c:spPr>
          <c:invertIfNegative val="0"/>
          <c:dPt>
            <c:idx val="82"/>
            <c:invertIfNegative val="0"/>
            <c:bubble3D val="0"/>
            <c:spPr>
              <a:solidFill>
                <a:schemeClr val="bg1">
                  <a:lumMod val="85000"/>
                </a:schemeClr>
              </a:solidFill>
            </c:spPr>
          </c:dPt>
          <c:dLbls>
            <c:dLbl>
              <c:idx val="2"/>
              <c:showLegendKey val="0"/>
              <c:showVal val="1"/>
              <c:showCatName val="0"/>
              <c:showSerName val="0"/>
              <c:showPercent val="0"/>
              <c:showBubbleSize val="0"/>
              <c:extLst>
                <c:ext xmlns:c15="http://schemas.microsoft.com/office/drawing/2012/chart" uri="{CE6537A1-D6FC-4f65-9D91-7224C49458BB}"/>
              </c:extLst>
            </c:dLbl>
            <c:dLbl>
              <c:idx val="17"/>
              <c:showLegendKey val="0"/>
              <c:showVal val="1"/>
              <c:showCatName val="0"/>
              <c:showSerName val="0"/>
              <c:showPercent val="0"/>
              <c:showBubbleSize val="0"/>
              <c:extLst>
                <c:ext xmlns:c15="http://schemas.microsoft.com/office/drawing/2012/chart" uri="{CE6537A1-D6FC-4f65-9D91-7224C49458BB}"/>
              </c:extLst>
            </c:dLbl>
            <c:dLbl>
              <c:idx val="29"/>
              <c:showLegendKey val="0"/>
              <c:showVal val="1"/>
              <c:showCatName val="0"/>
              <c:showSerName val="0"/>
              <c:showPercent val="0"/>
              <c:showBubbleSize val="0"/>
              <c:extLst>
                <c:ext xmlns:c15="http://schemas.microsoft.com/office/drawing/2012/chart" uri="{CE6537A1-D6FC-4f65-9D91-7224C49458BB}"/>
              </c:extLst>
            </c:dLbl>
            <c:dLbl>
              <c:idx val="33"/>
              <c:showLegendKey val="0"/>
              <c:showVal val="1"/>
              <c:showCatName val="0"/>
              <c:showSerName val="0"/>
              <c:showPercent val="0"/>
              <c:showBubbleSize val="0"/>
              <c:extLs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50"/>
              <c:showLegendKey val="0"/>
              <c:showVal val="1"/>
              <c:showCatName val="0"/>
              <c:showSerName val="0"/>
              <c:showPercent val="0"/>
              <c:showBubbleSize val="0"/>
              <c:extLst>
                <c:ext xmlns:c15="http://schemas.microsoft.com/office/drawing/2012/chart" uri="{CE6537A1-D6FC-4f65-9D91-7224C49458BB}"/>
              </c:extLst>
            </c:dLbl>
            <c:dLbl>
              <c:idx val="56"/>
              <c:showLegendKey val="0"/>
              <c:showVal val="1"/>
              <c:showCatName val="0"/>
              <c:showSerName val="0"/>
              <c:showPercent val="0"/>
              <c:showBubbleSize val="0"/>
              <c:extLst>
                <c:ext xmlns:c15="http://schemas.microsoft.com/office/drawing/2012/chart" uri="{CE6537A1-D6FC-4f65-9D91-7224C49458BB}"/>
              </c:extLst>
            </c:dLbl>
            <c:dLbl>
              <c:idx val="70"/>
              <c:showLegendKey val="0"/>
              <c:showVal val="1"/>
              <c:showCatName val="0"/>
              <c:showSerName val="0"/>
              <c:showPercent val="0"/>
              <c:showBubbleSize val="0"/>
              <c:extLst>
                <c:ext xmlns:c15="http://schemas.microsoft.com/office/drawing/2012/chart" uri="{CE6537A1-D6FC-4f65-9D91-7224C49458BB}"/>
              </c:extLst>
            </c:dLbl>
            <c:dLbl>
              <c:idx val="82"/>
              <c:showLegendKey val="0"/>
              <c:showVal val="1"/>
              <c:showCatName val="0"/>
              <c:showSerName val="0"/>
              <c:showPercent val="0"/>
              <c:showBubbleSize val="0"/>
              <c:extLst>
                <c:ext xmlns:c15="http://schemas.microsoft.com/office/drawing/2012/chart" uri="{CE6537A1-D6FC-4f65-9D91-7224C49458BB}"/>
              </c:extLst>
            </c:dLbl>
            <c:dLbl>
              <c:idx val="91"/>
              <c:showLegendKey val="0"/>
              <c:showVal val="1"/>
              <c:showCatName val="0"/>
              <c:showSerName val="0"/>
              <c:showPercent val="0"/>
              <c:showBubbleSize val="0"/>
              <c:extLst>
                <c:ext xmlns:c15="http://schemas.microsoft.com/office/drawing/2012/chart" uri="{CE6537A1-D6FC-4f65-9D91-7224C49458BB}"/>
              </c:extLst>
            </c:dLbl>
            <c:dLbl>
              <c:idx val="99"/>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Hoja4!$B$2:$B$101</c:f>
              <c:strCache>
                <c:ptCount val="100"/>
                <c:pt idx="2">
                  <c:v>Brazil</c:v>
                </c:pt>
                <c:pt idx="9">
                  <c:v>Ecuador</c:v>
                </c:pt>
                <c:pt idx="17">
                  <c:v>Argentina</c:v>
                </c:pt>
                <c:pt idx="24">
                  <c:v>Philippines</c:v>
                </c:pt>
                <c:pt idx="29">
                  <c:v>Mexico</c:v>
                </c:pt>
                <c:pt idx="33">
                  <c:v>Peru</c:v>
                </c:pt>
                <c:pt idx="42">
                  <c:v>Costa Rica</c:v>
                </c:pt>
                <c:pt idx="50">
                  <c:v>Uruguay</c:v>
                </c:pt>
                <c:pt idx="56">
                  <c:v>Colombia</c:v>
                </c:pt>
                <c:pt idx="64">
                  <c:v>Turkey</c:v>
                </c:pt>
                <c:pt idx="71">
                  <c:v>Portugal</c:v>
                </c:pt>
                <c:pt idx="78">
                  <c:v>Norway</c:v>
                </c:pt>
                <c:pt idx="82">
                  <c:v>Chile</c:v>
                </c:pt>
                <c:pt idx="88">
                  <c:v>Germany</c:v>
                </c:pt>
                <c:pt idx="92">
                  <c:v>United Kingdom</c:v>
                </c:pt>
                <c:pt idx="96">
                  <c:v>Sweden</c:v>
                </c:pt>
                <c:pt idx="99">
                  <c:v>United States</c:v>
                </c:pt>
              </c:strCache>
            </c:strRef>
          </c:cat>
          <c:val>
            <c:numRef>
              <c:f>Hoja4!$C$2:$C$101</c:f>
              <c:numCache>
                <c:formatCode>General</c:formatCode>
                <c:ptCount val="100"/>
                <c:pt idx="0">
                  <c:v>19.899999999999999</c:v>
                </c:pt>
                <c:pt idx="1">
                  <c:v>19.899999999999999</c:v>
                </c:pt>
                <c:pt idx="2">
                  <c:v>20.100000000000001</c:v>
                </c:pt>
                <c:pt idx="3">
                  <c:v>20.399999999999999</c:v>
                </c:pt>
                <c:pt idx="4">
                  <c:v>20.5</c:v>
                </c:pt>
                <c:pt idx="5">
                  <c:v>20.7</c:v>
                </c:pt>
                <c:pt idx="6">
                  <c:v>20.9</c:v>
                </c:pt>
                <c:pt idx="7">
                  <c:v>21</c:v>
                </c:pt>
                <c:pt idx="8">
                  <c:v>21</c:v>
                </c:pt>
                <c:pt idx="9">
                  <c:v>21.1</c:v>
                </c:pt>
                <c:pt idx="10">
                  <c:v>21.2</c:v>
                </c:pt>
                <c:pt idx="11">
                  <c:v>21.3</c:v>
                </c:pt>
                <c:pt idx="12">
                  <c:v>21.8</c:v>
                </c:pt>
                <c:pt idx="13">
                  <c:v>22</c:v>
                </c:pt>
                <c:pt idx="14">
                  <c:v>22</c:v>
                </c:pt>
                <c:pt idx="15">
                  <c:v>22.1</c:v>
                </c:pt>
                <c:pt idx="16">
                  <c:v>22.1</c:v>
                </c:pt>
                <c:pt idx="17">
                  <c:v>22.2</c:v>
                </c:pt>
                <c:pt idx="18">
                  <c:v>22.7</c:v>
                </c:pt>
                <c:pt idx="19">
                  <c:v>22.7</c:v>
                </c:pt>
                <c:pt idx="20">
                  <c:v>23</c:v>
                </c:pt>
                <c:pt idx="21">
                  <c:v>23.1</c:v>
                </c:pt>
                <c:pt idx="22">
                  <c:v>24</c:v>
                </c:pt>
                <c:pt idx="23">
                  <c:v>24</c:v>
                </c:pt>
                <c:pt idx="24">
                  <c:v>24.1</c:v>
                </c:pt>
                <c:pt idx="25">
                  <c:v>24.6</c:v>
                </c:pt>
                <c:pt idx="26">
                  <c:v>24.6</c:v>
                </c:pt>
                <c:pt idx="27">
                  <c:v>24.7</c:v>
                </c:pt>
                <c:pt idx="28">
                  <c:v>25.4</c:v>
                </c:pt>
                <c:pt idx="29">
                  <c:v>25.7</c:v>
                </c:pt>
                <c:pt idx="30">
                  <c:v>25.7</c:v>
                </c:pt>
                <c:pt idx="31">
                  <c:v>25.8</c:v>
                </c:pt>
                <c:pt idx="32">
                  <c:v>26.2</c:v>
                </c:pt>
                <c:pt idx="33">
                  <c:v>26.8</c:v>
                </c:pt>
                <c:pt idx="34">
                  <c:v>26.9</c:v>
                </c:pt>
                <c:pt idx="35">
                  <c:v>27.1</c:v>
                </c:pt>
                <c:pt idx="36">
                  <c:v>28.7</c:v>
                </c:pt>
                <c:pt idx="37">
                  <c:v>28.8</c:v>
                </c:pt>
                <c:pt idx="38">
                  <c:v>30.1</c:v>
                </c:pt>
                <c:pt idx="39">
                  <c:v>30.2</c:v>
                </c:pt>
                <c:pt idx="40">
                  <c:v>30.7</c:v>
                </c:pt>
                <c:pt idx="41">
                  <c:v>30.8</c:v>
                </c:pt>
                <c:pt idx="42">
                  <c:v>31</c:v>
                </c:pt>
                <c:pt idx="43">
                  <c:v>31.1</c:v>
                </c:pt>
                <c:pt idx="44">
                  <c:v>31.7</c:v>
                </c:pt>
                <c:pt idx="45">
                  <c:v>32.6</c:v>
                </c:pt>
                <c:pt idx="46">
                  <c:v>33.4</c:v>
                </c:pt>
                <c:pt idx="47">
                  <c:v>33.9</c:v>
                </c:pt>
                <c:pt idx="48">
                  <c:v>34.4</c:v>
                </c:pt>
                <c:pt idx="49">
                  <c:v>34.5</c:v>
                </c:pt>
                <c:pt idx="50">
                  <c:v>34.6</c:v>
                </c:pt>
                <c:pt idx="51">
                  <c:v>34.6</c:v>
                </c:pt>
                <c:pt idx="52">
                  <c:v>36.299999999999997</c:v>
                </c:pt>
                <c:pt idx="53">
                  <c:v>36.299999999999997</c:v>
                </c:pt>
                <c:pt idx="54">
                  <c:v>37</c:v>
                </c:pt>
                <c:pt idx="55">
                  <c:v>37.1</c:v>
                </c:pt>
                <c:pt idx="56">
                  <c:v>37.299999999999997</c:v>
                </c:pt>
                <c:pt idx="57">
                  <c:v>38.5</c:v>
                </c:pt>
                <c:pt idx="58">
                  <c:v>40.5</c:v>
                </c:pt>
                <c:pt idx="59">
                  <c:v>40.6</c:v>
                </c:pt>
                <c:pt idx="60">
                  <c:v>42.2</c:v>
                </c:pt>
                <c:pt idx="61">
                  <c:v>42.5</c:v>
                </c:pt>
                <c:pt idx="62">
                  <c:v>43</c:v>
                </c:pt>
                <c:pt idx="63">
                  <c:v>43.6</c:v>
                </c:pt>
                <c:pt idx="64">
                  <c:v>43.7</c:v>
                </c:pt>
                <c:pt idx="65">
                  <c:v>44.1</c:v>
                </c:pt>
                <c:pt idx="66">
                  <c:v>44.7</c:v>
                </c:pt>
                <c:pt idx="67">
                  <c:v>45.3</c:v>
                </c:pt>
                <c:pt idx="68">
                  <c:v>46.4</c:v>
                </c:pt>
                <c:pt idx="69">
                  <c:v>46.6</c:v>
                </c:pt>
                <c:pt idx="70">
                  <c:v>47.2</c:v>
                </c:pt>
                <c:pt idx="71">
                  <c:v>47.2</c:v>
                </c:pt>
                <c:pt idx="72">
                  <c:v>49.6</c:v>
                </c:pt>
                <c:pt idx="73">
                  <c:v>50.5</c:v>
                </c:pt>
                <c:pt idx="74">
                  <c:v>51.5</c:v>
                </c:pt>
                <c:pt idx="75">
                  <c:v>51.7</c:v>
                </c:pt>
                <c:pt idx="76">
                  <c:v>52.2</c:v>
                </c:pt>
                <c:pt idx="77">
                  <c:v>55.5</c:v>
                </c:pt>
                <c:pt idx="78">
                  <c:v>55.9</c:v>
                </c:pt>
                <c:pt idx="79">
                  <c:v>58</c:v>
                </c:pt>
                <c:pt idx="80">
                  <c:v>58.1</c:v>
                </c:pt>
                <c:pt idx="81">
                  <c:v>58.8</c:v>
                </c:pt>
                <c:pt idx="82">
                  <c:v>58.8</c:v>
                </c:pt>
                <c:pt idx="83">
                  <c:v>59.1</c:v>
                </c:pt>
                <c:pt idx="84">
                  <c:v>60.7</c:v>
                </c:pt>
                <c:pt idx="85">
                  <c:v>63</c:v>
                </c:pt>
                <c:pt idx="86">
                  <c:v>63.5</c:v>
                </c:pt>
                <c:pt idx="87">
                  <c:v>64.099999999999994</c:v>
                </c:pt>
                <c:pt idx="88">
                  <c:v>64.900000000000006</c:v>
                </c:pt>
                <c:pt idx="89">
                  <c:v>66.900000000000006</c:v>
                </c:pt>
                <c:pt idx="90">
                  <c:v>67.8</c:v>
                </c:pt>
                <c:pt idx="91">
                  <c:v>71</c:v>
                </c:pt>
                <c:pt idx="92">
                  <c:v>71.3</c:v>
                </c:pt>
                <c:pt idx="93">
                  <c:v>72.5</c:v>
                </c:pt>
                <c:pt idx="94">
                  <c:v>73.5</c:v>
                </c:pt>
                <c:pt idx="95">
                  <c:v>74.099999999999994</c:v>
                </c:pt>
                <c:pt idx="96">
                  <c:v>75.5</c:v>
                </c:pt>
                <c:pt idx="97">
                  <c:v>75.599999999999994</c:v>
                </c:pt>
                <c:pt idx="98">
                  <c:v>78</c:v>
                </c:pt>
                <c:pt idx="99">
                  <c:v>83.4</c:v>
                </c:pt>
              </c:numCache>
            </c:numRef>
          </c:val>
        </c:ser>
        <c:dLbls>
          <c:showLegendKey val="0"/>
          <c:showVal val="0"/>
          <c:showCatName val="0"/>
          <c:showSerName val="0"/>
          <c:showPercent val="0"/>
          <c:showBubbleSize val="0"/>
        </c:dLbls>
        <c:gapWidth val="150"/>
        <c:axId val="432021648"/>
        <c:axId val="432010672"/>
      </c:barChart>
      <c:catAx>
        <c:axId val="432021648"/>
        <c:scaling>
          <c:orientation val="minMax"/>
        </c:scaling>
        <c:delete val="0"/>
        <c:axPos val="l"/>
        <c:numFmt formatCode="General" sourceLinked="0"/>
        <c:majorTickMark val="out"/>
        <c:minorTickMark val="none"/>
        <c:tickLblPos val="nextTo"/>
        <c:txPr>
          <a:bodyPr/>
          <a:lstStyle/>
          <a:p>
            <a:pPr>
              <a:defRPr sz="1400">
                <a:solidFill>
                  <a:schemeClr val="tx1">
                    <a:lumMod val="65000"/>
                    <a:lumOff val="35000"/>
                  </a:schemeClr>
                </a:solidFill>
              </a:defRPr>
            </a:pPr>
            <a:endParaRPr lang="en-US"/>
          </a:p>
        </c:txPr>
        <c:crossAx val="432010672"/>
        <c:crosses val="autoZero"/>
        <c:auto val="1"/>
        <c:lblAlgn val="ctr"/>
        <c:lblOffset val="100"/>
        <c:noMultiLvlLbl val="0"/>
      </c:catAx>
      <c:valAx>
        <c:axId val="432010672"/>
        <c:scaling>
          <c:orientation val="minMax"/>
        </c:scaling>
        <c:delete val="0"/>
        <c:axPos val="b"/>
        <c:majorGridlines/>
        <c:numFmt formatCode="General" sourceLinked="1"/>
        <c:majorTickMark val="out"/>
        <c:minorTickMark val="none"/>
        <c:tickLblPos val="nextTo"/>
        <c:crossAx val="432021648"/>
        <c:crosses val="autoZero"/>
        <c:crossBetween val="between"/>
      </c:valAx>
    </c:plotArea>
    <c:plotVisOnly val="1"/>
    <c:dispBlanksAs val="gap"/>
    <c:showDLblsOverMax val="0"/>
  </c:chart>
  <c:txPr>
    <a:bodyPr/>
    <a:lstStyle/>
    <a:p>
      <a:pPr>
        <a:defRPr>
          <a:solidFill>
            <a:schemeClr val="bg1">
              <a:lumMod val="95000"/>
            </a:schemeClr>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solidFill>
                  <a:schemeClr val="tx1">
                    <a:lumMod val="65000"/>
                    <a:lumOff val="35000"/>
                  </a:schemeClr>
                </a:solidFill>
              </a:defRPr>
            </a:pPr>
            <a:r>
              <a:rPr lang="es-CL" sz="1800" b="0">
                <a:solidFill>
                  <a:schemeClr val="tx1">
                    <a:lumMod val="65000"/>
                    <a:lumOff val="35000"/>
                  </a:schemeClr>
                </a:solidFill>
              </a:rPr>
              <a:t>Total Internet Connections</a:t>
            </a:r>
          </a:p>
        </c:rich>
      </c:tx>
      <c:overlay val="0"/>
    </c:title>
    <c:autoTitleDeleted val="0"/>
    <c:plotArea>
      <c:layout>
        <c:manualLayout>
          <c:layoutTarget val="inner"/>
          <c:xMode val="edge"/>
          <c:yMode val="edge"/>
          <c:x val="0.15953810952422601"/>
          <c:y val="0.17939196292561499"/>
          <c:w val="0.73541666666666705"/>
          <c:h val="0.71875"/>
        </c:manualLayout>
      </c:layout>
      <c:barChart>
        <c:barDir val="col"/>
        <c:grouping val="stacked"/>
        <c:varyColors val="0"/>
        <c:ser>
          <c:idx val="0"/>
          <c:order val="0"/>
          <c:tx>
            <c:strRef>
              <c:f>TOTAL!$C$6</c:f>
              <c:strCache>
                <c:ptCount val="1"/>
                <c:pt idx="0">
                  <c:v>Fixed line Connections</c:v>
                </c:pt>
              </c:strCache>
            </c:strRef>
          </c:tx>
          <c:spPr>
            <a:solidFill>
              <a:schemeClr val="accent5">
                <a:lumMod val="75000"/>
              </a:schemeClr>
            </a:solidFill>
          </c:spPr>
          <c:invertIfNegative val="0"/>
          <c:cat>
            <c:numRef>
              <c:f>TOTAL!$A$17:$A$22</c:f>
              <c:numCache>
                <c:formatCode>General</c:formatCode>
                <c:ptCount val="6"/>
                <c:pt idx="0">
                  <c:v>2010</c:v>
                </c:pt>
                <c:pt idx="1">
                  <c:v>2011</c:v>
                </c:pt>
                <c:pt idx="2">
                  <c:v>2012</c:v>
                </c:pt>
                <c:pt idx="3">
                  <c:v>2013</c:v>
                </c:pt>
                <c:pt idx="4">
                  <c:v>2014</c:v>
                </c:pt>
                <c:pt idx="5">
                  <c:v>2015</c:v>
                </c:pt>
              </c:numCache>
            </c:numRef>
          </c:cat>
          <c:val>
            <c:numRef>
              <c:f>TOTAL!$C$17:$C$22</c:f>
              <c:numCache>
                <c:formatCode>#,##0</c:formatCode>
                <c:ptCount val="6"/>
                <c:pt idx="0">
                  <c:v>1819564</c:v>
                </c:pt>
                <c:pt idx="1">
                  <c:v>2025042</c:v>
                </c:pt>
                <c:pt idx="2">
                  <c:v>2186173</c:v>
                </c:pt>
                <c:pt idx="3">
                  <c:v>2309572</c:v>
                </c:pt>
                <c:pt idx="4">
                  <c:v>2501356</c:v>
                </c:pt>
                <c:pt idx="5">
                  <c:v>2729251</c:v>
                </c:pt>
              </c:numCache>
            </c:numRef>
          </c:val>
        </c:ser>
        <c:ser>
          <c:idx val="1"/>
          <c:order val="1"/>
          <c:tx>
            <c:strRef>
              <c:f>TOTAL!$D$6</c:f>
              <c:strCache>
                <c:ptCount val="1"/>
                <c:pt idx="0">
                  <c:v>Movile Connections</c:v>
                </c:pt>
              </c:strCache>
            </c:strRef>
          </c:tx>
          <c:spPr>
            <a:solidFill>
              <a:schemeClr val="bg1">
                <a:lumMod val="65000"/>
              </a:schemeClr>
            </a:solidFill>
          </c:spPr>
          <c:invertIfNegative val="0"/>
          <c:cat>
            <c:numRef>
              <c:f>TOTAL!$A$17:$A$22</c:f>
              <c:numCache>
                <c:formatCode>General</c:formatCode>
                <c:ptCount val="6"/>
                <c:pt idx="0">
                  <c:v>2010</c:v>
                </c:pt>
                <c:pt idx="1">
                  <c:v>2011</c:v>
                </c:pt>
                <c:pt idx="2">
                  <c:v>2012</c:v>
                </c:pt>
                <c:pt idx="3">
                  <c:v>2013</c:v>
                </c:pt>
                <c:pt idx="4">
                  <c:v>2014</c:v>
                </c:pt>
                <c:pt idx="5">
                  <c:v>2015</c:v>
                </c:pt>
              </c:numCache>
            </c:numRef>
          </c:cat>
          <c:val>
            <c:numRef>
              <c:f>TOTAL!$D$17:$D$22</c:f>
              <c:numCache>
                <c:formatCode>#,##0</c:formatCode>
                <c:ptCount val="6"/>
                <c:pt idx="0">
                  <c:v>5255452</c:v>
                </c:pt>
                <c:pt idx="1">
                  <c:v>7957714</c:v>
                </c:pt>
                <c:pt idx="2">
                  <c:v>8972482</c:v>
                </c:pt>
                <c:pt idx="3">
                  <c:v>9810982</c:v>
                </c:pt>
                <c:pt idx="4">
                  <c:v>10900147</c:v>
                </c:pt>
                <c:pt idx="5">
                  <c:v>11554069</c:v>
                </c:pt>
              </c:numCache>
            </c:numRef>
          </c:val>
        </c:ser>
        <c:dLbls>
          <c:showLegendKey val="0"/>
          <c:showVal val="0"/>
          <c:showCatName val="0"/>
          <c:showSerName val="0"/>
          <c:showPercent val="0"/>
          <c:showBubbleSize val="0"/>
        </c:dLbls>
        <c:gapWidth val="150"/>
        <c:overlap val="100"/>
        <c:axId val="435822688"/>
        <c:axId val="435824648"/>
      </c:barChart>
      <c:lineChart>
        <c:grouping val="standard"/>
        <c:varyColors val="0"/>
        <c:ser>
          <c:idx val="2"/>
          <c:order val="2"/>
          <c:tx>
            <c:strRef>
              <c:f>TOTAL!$E$6</c:f>
              <c:strCache>
                <c:ptCount val="1"/>
                <c:pt idx="0">
                  <c:v>TOTAL</c:v>
                </c:pt>
              </c:strCache>
            </c:strRef>
          </c:tx>
          <c:spPr>
            <a:ln>
              <a:solidFill>
                <a:schemeClr val="accent6">
                  <a:lumMod val="75000"/>
                </a:schemeClr>
              </a:solidFill>
            </a:ln>
          </c:spPr>
          <c:marker>
            <c:symbol val="none"/>
          </c:marker>
          <c:dLbls>
            <c:spPr>
              <a:noFill/>
              <a:ln>
                <a:noFill/>
              </a:ln>
              <a:effectLst/>
            </c:spPr>
            <c:txPr>
              <a:bodyPr wrap="square" lIns="38100" tIns="19050" rIns="38100" bIns="19050" anchor="ctr">
                <a:spAutoFit/>
              </a:bodyPr>
              <a:lstStyle/>
              <a:p>
                <a:pPr>
                  <a:defRPr>
                    <a:solidFill>
                      <a:schemeClr val="tx1">
                        <a:lumMod val="65000"/>
                        <a:lumOff val="3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TOTAL!$A$17:$A$22</c:f>
              <c:numCache>
                <c:formatCode>General</c:formatCode>
                <c:ptCount val="6"/>
                <c:pt idx="0">
                  <c:v>2010</c:v>
                </c:pt>
                <c:pt idx="1">
                  <c:v>2011</c:v>
                </c:pt>
                <c:pt idx="2">
                  <c:v>2012</c:v>
                </c:pt>
                <c:pt idx="3">
                  <c:v>2013</c:v>
                </c:pt>
                <c:pt idx="4">
                  <c:v>2014</c:v>
                </c:pt>
                <c:pt idx="5">
                  <c:v>2015</c:v>
                </c:pt>
              </c:numCache>
            </c:numRef>
          </c:cat>
          <c:val>
            <c:numRef>
              <c:f>TOTAL!$E$17:$E$22</c:f>
              <c:numCache>
                <c:formatCode>#,##0</c:formatCode>
                <c:ptCount val="6"/>
                <c:pt idx="0">
                  <c:v>7075016</c:v>
                </c:pt>
                <c:pt idx="1">
                  <c:v>9982756</c:v>
                </c:pt>
                <c:pt idx="2">
                  <c:v>11158655</c:v>
                </c:pt>
                <c:pt idx="3">
                  <c:v>12120554</c:v>
                </c:pt>
                <c:pt idx="4">
                  <c:v>13401503</c:v>
                </c:pt>
                <c:pt idx="5">
                  <c:v>14283320</c:v>
                </c:pt>
              </c:numCache>
            </c:numRef>
          </c:val>
          <c:smooth val="0"/>
        </c:ser>
        <c:dLbls>
          <c:showLegendKey val="0"/>
          <c:showVal val="0"/>
          <c:showCatName val="0"/>
          <c:showSerName val="0"/>
          <c:showPercent val="0"/>
          <c:showBubbleSize val="0"/>
        </c:dLbls>
        <c:marker val="1"/>
        <c:smooth val="0"/>
        <c:axId val="435822688"/>
        <c:axId val="435824648"/>
      </c:lineChart>
      <c:catAx>
        <c:axId val="435822688"/>
        <c:scaling>
          <c:orientation val="minMax"/>
        </c:scaling>
        <c:delete val="0"/>
        <c:axPos val="b"/>
        <c:numFmt formatCode="General" sourceLinked="1"/>
        <c:majorTickMark val="out"/>
        <c:minorTickMark val="none"/>
        <c:tickLblPos val="nextTo"/>
        <c:txPr>
          <a:bodyPr rot="0" vert="horz"/>
          <a:lstStyle/>
          <a:p>
            <a:pPr>
              <a:defRPr>
                <a:solidFill>
                  <a:schemeClr val="tx1">
                    <a:lumMod val="65000"/>
                    <a:lumOff val="35000"/>
                  </a:schemeClr>
                </a:solidFill>
              </a:defRPr>
            </a:pPr>
            <a:endParaRPr lang="en-US"/>
          </a:p>
        </c:txPr>
        <c:crossAx val="435824648"/>
        <c:crosses val="autoZero"/>
        <c:auto val="1"/>
        <c:lblAlgn val="ctr"/>
        <c:lblOffset val="100"/>
        <c:noMultiLvlLbl val="0"/>
      </c:catAx>
      <c:valAx>
        <c:axId val="435824648"/>
        <c:scaling>
          <c:orientation val="minMax"/>
        </c:scaling>
        <c:delete val="0"/>
        <c:axPos val="l"/>
        <c:majorGridlines/>
        <c:numFmt formatCode="#,##0" sourceLinked="1"/>
        <c:majorTickMark val="out"/>
        <c:minorTickMark val="none"/>
        <c:tickLblPos val="nextTo"/>
        <c:txPr>
          <a:bodyPr rot="0" vert="horz"/>
          <a:lstStyle/>
          <a:p>
            <a:pPr>
              <a:defRPr sz="1200">
                <a:solidFill>
                  <a:schemeClr val="tx1">
                    <a:lumMod val="65000"/>
                    <a:lumOff val="35000"/>
                  </a:schemeClr>
                </a:solidFill>
              </a:defRPr>
            </a:pPr>
            <a:endParaRPr lang="en-US"/>
          </a:p>
        </c:txPr>
        <c:crossAx val="435822688"/>
        <c:crosses val="autoZero"/>
        <c:crossBetween val="between"/>
      </c:valAx>
    </c:plotArea>
    <c:legend>
      <c:legendPos val="t"/>
      <c:layout>
        <c:manualLayout>
          <c:xMode val="edge"/>
          <c:yMode val="edge"/>
          <c:x val="2.3207582595781009E-2"/>
          <c:y val="8.5173400868352719E-2"/>
          <c:w val="0.89999989451818019"/>
          <c:h val="6.6439397397854372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1400" b="0" i="0" u="none" strike="noStrike" baseline="0">
          <a:solidFill>
            <a:schemeClr val="bg1"/>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B4954-BBEA-4112-A7E6-5B449687C59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L"/>
        </a:p>
      </dgm:t>
    </dgm:pt>
    <dgm:pt modelId="{AFBA496E-2A53-40B7-8F09-9F92AE1AE8A5}">
      <dgm:prSet phldrT="[Texto]" custT="1"/>
      <dgm:spPr>
        <a:solidFill>
          <a:schemeClr val="bg1">
            <a:lumMod val="50000"/>
          </a:schemeClr>
        </a:solidFill>
        <a:ln>
          <a:noFill/>
        </a:ln>
      </dgm:spPr>
      <dgm:t>
        <a:bodyPr/>
        <a:lstStyle/>
        <a:p>
          <a:r>
            <a:rPr lang="es-CL" sz="1600" dirty="0" smtClean="0"/>
            <a:t># 4 UNIVERSIDAD CATÓLICA</a:t>
          </a:r>
          <a:endParaRPr lang="es-CL" sz="1400" dirty="0"/>
        </a:p>
      </dgm:t>
    </dgm:pt>
    <dgm:pt modelId="{0F88F3F9-A136-47BF-8C3C-5F7352F53FE4}" type="parTrans" cxnId="{138E3CB7-5DED-4E9B-9108-1D7578166B18}">
      <dgm:prSet/>
      <dgm:spPr/>
      <dgm:t>
        <a:bodyPr/>
        <a:lstStyle/>
        <a:p>
          <a:endParaRPr lang="es-CL" sz="1600"/>
        </a:p>
      </dgm:t>
    </dgm:pt>
    <dgm:pt modelId="{3A040DFB-E3F7-40B2-8A2C-71D7DC8A7265}" type="sibTrans" cxnId="{138E3CB7-5DED-4E9B-9108-1D7578166B18}">
      <dgm:prSet/>
      <dgm:spPr/>
      <dgm:t>
        <a:bodyPr/>
        <a:lstStyle/>
        <a:p>
          <a:endParaRPr lang="es-CL" sz="1600"/>
        </a:p>
      </dgm:t>
    </dgm:pt>
    <dgm:pt modelId="{35E74B32-B338-4B71-8606-5DB045496859}">
      <dgm:prSet phldrT="[Texto]" custT="1"/>
      <dgm:spPr>
        <a:solidFill>
          <a:schemeClr val="bg1">
            <a:lumMod val="75000"/>
          </a:schemeClr>
        </a:solidFill>
        <a:ln>
          <a:noFill/>
        </a:ln>
      </dgm:spPr>
      <dgm:t>
        <a:bodyPr/>
        <a:lstStyle/>
        <a:p>
          <a:r>
            <a:rPr lang="es-CL" sz="1600" dirty="0" smtClean="0"/>
            <a:t># 6  UNIVERSIDAD DE CHILE</a:t>
          </a:r>
          <a:endParaRPr lang="es-CL" sz="1600" dirty="0"/>
        </a:p>
      </dgm:t>
    </dgm:pt>
    <dgm:pt modelId="{7349932A-34B4-47D8-83EC-99C64B29AA0C}" type="parTrans" cxnId="{AE712DCA-279C-4367-B08A-3DE37BE72469}">
      <dgm:prSet/>
      <dgm:spPr/>
      <dgm:t>
        <a:bodyPr/>
        <a:lstStyle/>
        <a:p>
          <a:endParaRPr lang="es-CL" sz="1600"/>
        </a:p>
      </dgm:t>
    </dgm:pt>
    <dgm:pt modelId="{998205A1-46C7-4A5B-93A2-B0737DB29874}" type="sibTrans" cxnId="{AE712DCA-279C-4367-B08A-3DE37BE72469}">
      <dgm:prSet/>
      <dgm:spPr/>
      <dgm:t>
        <a:bodyPr/>
        <a:lstStyle/>
        <a:p>
          <a:endParaRPr lang="es-CL" sz="1600"/>
        </a:p>
      </dgm:t>
    </dgm:pt>
    <dgm:pt modelId="{79C3A29B-E682-4714-A648-959A14FFD6CB}">
      <dgm:prSet phldrT="[Texto]" custT="1"/>
      <dgm:spPr>
        <a:solidFill>
          <a:schemeClr val="tx1">
            <a:lumMod val="65000"/>
            <a:lumOff val="35000"/>
          </a:schemeClr>
        </a:solidFill>
        <a:ln>
          <a:noFill/>
        </a:ln>
      </dgm:spPr>
      <dgm:t>
        <a:bodyPr/>
        <a:lstStyle/>
        <a:p>
          <a:r>
            <a:rPr lang="es-CL" sz="1600" dirty="0" smtClean="0"/>
            <a:t>#2 UNIVERSIDAD ADOLFO IBAÑEZ</a:t>
          </a:r>
          <a:endParaRPr lang="es-CL" sz="1400" dirty="0"/>
        </a:p>
      </dgm:t>
    </dgm:pt>
    <dgm:pt modelId="{BE243A2E-F302-446A-A39C-5F8FDFFDD291}" type="parTrans" cxnId="{2572B305-25B7-489A-8BEA-3311C222601E}">
      <dgm:prSet/>
      <dgm:spPr/>
      <dgm:t>
        <a:bodyPr/>
        <a:lstStyle/>
        <a:p>
          <a:endParaRPr lang="es-CL" sz="1600"/>
        </a:p>
      </dgm:t>
    </dgm:pt>
    <dgm:pt modelId="{A1930E15-A376-4F05-AAF8-0219393000A3}" type="sibTrans" cxnId="{2572B305-25B7-489A-8BEA-3311C222601E}">
      <dgm:prSet/>
      <dgm:spPr/>
      <dgm:t>
        <a:bodyPr/>
        <a:lstStyle/>
        <a:p>
          <a:endParaRPr lang="es-CL" sz="1600"/>
        </a:p>
      </dgm:t>
    </dgm:pt>
    <dgm:pt modelId="{D30DE16E-C9FA-44E1-8DF7-286493038703}">
      <dgm:prSet phldrT="[Texto]" custT="1"/>
      <dgm:spPr>
        <a:solidFill>
          <a:schemeClr val="accent5">
            <a:lumMod val="50000"/>
          </a:schemeClr>
        </a:solidFill>
        <a:ln>
          <a:noFill/>
        </a:ln>
      </dgm:spPr>
      <dgm:t>
        <a:bodyPr/>
        <a:lstStyle/>
        <a:p>
          <a:r>
            <a:rPr lang="en-US" sz="1600" dirty="0" smtClean="0"/>
            <a:t># 13 UNIVERSIDAD DEL DESARROLLO</a:t>
          </a:r>
          <a:endParaRPr lang="es-CL" sz="1600" dirty="0" smtClean="0"/>
        </a:p>
      </dgm:t>
    </dgm:pt>
    <dgm:pt modelId="{89616F7C-4471-4DD0-9977-6D35F637C43F}" type="parTrans" cxnId="{2F8131FD-66F0-43B8-B6AB-E5E98F9B49ED}">
      <dgm:prSet/>
      <dgm:spPr/>
      <dgm:t>
        <a:bodyPr/>
        <a:lstStyle/>
        <a:p>
          <a:endParaRPr lang="es-CL"/>
        </a:p>
      </dgm:t>
    </dgm:pt>
    <dgm:pt modelId="{7DEB27A5-DDC3-48ED-9F73-90890908E580}" type="sibTrans" cxnId="{2F8131FD-66F0-43B8-B6AB-E5E98F9B49ED}">
      <dgm:prSet/>
      <dgm:spPr/>
      <dgm:t>
        <a:bodyPr/>
        <a:lstStyle/>
        <a:p>
          <a:endParaRPr lang="es-CL"/>
        </a:p>
      </dgm:t>
    </dgm:pt>
    <dgm:pt modelId="{7BC9F331-1B96-48B7-BA7D-EA47B2A82314}">
      <dgm:prSet phldrT="[Texto]" custT="1"/>
      <dgm:spPr>
        <a:ln>
          <a:noFill/>
        </a:ln>
      </dgm:spPr>
      <dgm:t>
        <a:bodyPr/>
        <a:lstStyle/>
        <a:p>
          <a:r>
            <a:rPr lang="es-CL" sz="1600" dirty="0" smtClean="0"/>
            <a:t># 14  UNIVERSIDAD  DIEGO PORTALES </a:t>
          </a:r>
        </a:p>
      </dgm:t>
    </dgm:pt>
    <dgm:pt modelId="{C34D83A3-3E93-4539-83BA-B0637BD97937}" type="parTrans" cxnId="{C7403C18-A735-4843-A9F0-12F699C92A54}">
      <dgm:prSet/>
      <dgm:spPr/>
      <dgm:t>
        <a:bodyPr/>
        <a:lstStyle/>
        <a:p>
          <a:endParaRPr lang="es-CL"/>
        </a:p>
      </dgm:t>
    </dgm:pt>
    <dgm:pt modelId="{8EF4DF5E-AE73-4E40-8247-CE41043E2887}" type="sibTrans" cxnId="{C7403C18-A735-4843-A9F0-12F699C92A54}">
      <dgm:prSet/>
      <dgm:spPr/>
      <dgm:t>
        <a:bodyPr/>
        <a:lstStyle/>
        <a:p>
          <a:endParaRPr lang="es-CL"/>
        </a:p>
      </dgm:t>
    </dgm:pt>
    <dgm:pt modelId="{A274545F-08DA-4A7B-84B1-782427A5D6D3}" type="pres">
      <dgm:prSet presAssocID="{C91B4954-BBEA-4112-A7E6-5B449687C59A}" presName="diagram" presStyleCnt="0">
        <dgm:presLayoutVars>
          <dgm:dir/>
          <dgm:resizeHandles val="exact"/>
        </dgm:presLayoutVars>
      </dgm:prSet>
      <dgm:spPr/>
      <dgm:t>
        <a:bodyPr/>
        <a:lstStyle/>
        <a:p>
          <a:endParaRPr lang="es-CL"/>
        </a:p>
      </dgm:t>
    </dgm:pt>
    <dgm:pt modelId="{C7B7A49D-C6CB-48BD-A7E2-2477B70DE2C7}" type="pres">
      <dgm:prSet presAssocID="{79C3A29B-E682-4714-A648-959A14FFD6CB}" presName="node" presStyleLbl="node1" presStyleIdx="0" presStyleCnt="5" custScaleX="91467" custLinFactNeighborX="3682" custLinFactNeighborY="1070">
        <dgm:presLayoutVars>
          <dgm:bulletEnabled val="1"/>
        </dgm:presLayoutVars>
      </dgm:prSet>
      <dgm:spPr/>
      <dgm:t>
        <a:bodyPr/>
        <a:lstStyle/>
        <a:p>
          <a:endParaRPr lang="es-CL"/>
        </a:p>
      </dgm:t>
    </dgm:pt>
    <dgm:pt modelId="{5C9C8CFF-41C3-4135-A5E5-193C94AA5141}" type="pres">
      <dgm:prSet presAssocID="{A1930E15-A376-4F05-AAF8-0219393000A3}" presName="sibTrans" presStyleCnt="0"/>
      <dgm:spPr/>
    </dgm:pt>
    <dgm:pt modelId="{1238678F-CE9F-4EA2-A45B-93A000E07D68}" type="pres">
      <dgm:prSet presAssocID="{AFBA496E-2A53-40B7-8F09-9F92AE1AE8A5}" presName="node" presStyleLbl="node1" presStyleIdx="1" presStyleCnt="5" custLinFactNeighborY="1413">
        <dgm:presLayoutVars>
          <dgm:bulletEnabled val="1"/>
        </dgm:presLayoutVars>
      </dgm:prSet>
      <dgm:spPr/>
      <dgm:t>
        <a:bodyPr/>
        <a:lstStyle/>
        <a:p>
          <a:endParaRPr lang="es-CL"/>
        </a:p>
      </dgm:t>
    </dgm:pt>
    <dgm:pt modelId="{2A221546-E5FF-407C-8619-8169F8D19ABD}" type="pres">
      <dgm:prSet presAssocID="{3A040DFB-E3F7-40B2-8A2C-71D7DC8A7265}" presName="sibTrans" presStyleCnt="0"/>
      <dgm:spPr/>
    </dgm:pt>
    <dgm:pt modelId="{C6D0163B-A870-4E5B-8A9D-C9F75FE1521C}" type="pres">
      <dgm:prSet presAssocID="{35E74B32-B338-4B71-8606-5DB045496859}" presName="node" presStyleLbl="node1" presStyleIdx="2" presStyleCnt="5" custLinFactNeighborY="1413">
        <dgm:presLayoutVars>
          <dgm:bulletEnabled val="1"/>
        </dgm:presLayoutVars>
      </dgm:prSet>
      <dgm:spPr/>
      <dgm:t>
        <a:bodyPr/>
        <a:lstStyle/>
        <a:p>
          <a:endParaRPr lang="es-CL"/>
        </a:p>
      </dgm:t>
    </dgm:pt>
    <dgm:pt modelId="{896A805A-6419-4B62-82F8-9123B34AB5E9}" type="pres">
      <dgm:prSet presAssocID="{998205A1-46C7-4A5B-93A2-B0737DB29874}" presName="sibTrans" presStyleCnt="0"/>
      <dgm:spPr/>
    </dgm:pt>
    <dgm:pt modelId="{EA322EDA-DD4D-4F56-81AE-4214A1006919}" type="pres">
      <dgm:prSet presAssocID="{D30DE16E-C9FA-44E1-8DF7-286493038703}" presName="node" presStyleLbl="node1" presStyleIdx="3" presStyleCnt="5">
        <dgm:presLayoutVars>
          <dgm:bulletEnabled val="1"/>
        </dgm:presLayoutVars>
      </dgm:prSet>
      <dgm:spPr/>
      <dgm:t>
        <a:bodyPr/>
        <a:lstStyle/>
        <a:p>
          <a:endParaRPr lang="es-CL"/>
        </a:p>
      </dgm:t>
    </dgm:pt>
    <dgm:pt modelId="{CF2413F7-71A3-4B1F-88F6-FDA970C172FA}" type="pres">
      <dgm:prSet presAssocID="{7DEB27A5-DDC3-48ED-9F73-90890908E580}" presName="sibTrans" presStyleCnt="0"/>
      <dgm:spPr/>
    </dgm:pt>
    <dgm:pt modelId="{95278899-FA1F-4EC3-ABE6-1ECA0A8C6EFE}" type="pres">
      <dgm:prSet presAssocID="{7BC9F331-1B96-48B7-BA7D-EA47B2A82314}" presName="node" presStyleLbl="node1" presStyleIdx="4" presStyleCnt="5" custLinFactNeighborY="1413">
        <dgm:presLayoutVars>
          <dgm:bulletEnabled val="1"/>
        </dgm:presLayoutVars>
      </dgm:prSet>
      <dgm:spPr/>
      <dgm:t>
        <a:bodyPr/>
        <a:lstStyle/>
        <a:p>
          <a:endParaRPr lang="es-CL"/>
        </a:p>
      </dgm:t>
    </dgm:pt>
  </dgm:ptLst>
  <dgm:cxnLst>
    <dgm:cxn modelId="{C66C7A43-2F63-4558-AD6D-E15732E8EEE0}" type="presOf" srcId="{7BC9F331-1B96-48B7-BA7D-EA47B2A82314}" destId="{95278899-FA1F-4EC3-ABE6-1ECA0A8C6EFE}" srcOrd="0" destOrd="0" presId="urn:microsoft.com/office/officeart/2005/8/layout/default"/>
    <dgm:cxn modelId="{581ADF69-FA2F-4857-A49D-138E9A45423B}" type="presOf" srcId="{D30DE16E-C9FA-44E1-8DF7-286493038703}" destId="{EA322EDA-DD4D-4F56-81AE-4214A1006919}" srcOrd="0" destOrd="0" presId="urn:microsoft.com/office/officeart/2005/8/layout/default"/>
    <dgm:cxn modelId="{138E3CB7-5DED-4E9B-9108-1D7578166B18}" srcId="{C91B4954-BBEA-4112-A7E6-5B449687C59A}" destId="{AFBA496E-2A53-40B7-8F09-9F92AE1AE8A5}" srcOrd="1" destOrd="0" parTransId="{0F88F3F9-A136-47BF-8C3C-5F7352F53FE4}" sibTransId="{3A040DFB-E3F7-40B2-8A2C-71D7DC8A7265}"/>
    <dgm:cxn modelId="{F7A665C3-28CB-4F91-BCB2-7C0FE1437CDB}" type="presOf" srcId="{C91B4954-BBEA-4112-A7E6-5B449687C59A}" destId="{A274545F-08DA-4A7B-84B1-782427A5D6D3}" srcOrd="0" destOrd="0" presId="urn:microsoft.com/office/officeart/2005/8/layout/default"/>
    <dgm:cxn modelId="{2B880CE5-9149-4311-B9B0-CD1C0EE10556}" type="presOf" srcId="{35E74B32-B338-4B71-8606-5DB045496859}" destId="{C6D0163B-A870-4E5B-8A9D-C9F75FE1521C}" srcOrd="0" destOrd="0" presId="urn:microsoft.com/office/officeart/2005/8/layout/default"/>
    <dgm:cxn modelId="{2572B305-25B7-489A-8BEA-3311C222601E}" srcId="{C91B4954-BBEA-4112-A7E6-5B449687C59A}" destId="{79C3A29B-E682-4714-A648-959A14FFD6CB}" srcOrd="0" destOrd="0" parTransId="{BE243A2E-F302-446A-A39C-5F8FDFFDD291}" sibTransId="{A1930E15-A376-4F05-AAF8-0219393000A3}"/>
    <dgm:cxn modelId="{C7403C18-A735-4843-A9F0-12F699C92A54}" srcId="{C91B4954-BBEA-4112-A7E6-5B449687C59A}" destId="{7BC9F331-1B96-48B7-BA7D-EA47B2A82314}" srcOrd="4" destOrd="0" parTransId="{C34D83A3-3E93-4539-83BA-B0637BD97937}" sibTransId="{8EF4DF5E-AE73-4E40-8247-CE41043E2887}"/>
    <dgm:cxn modelId="{AE712DCA-279C-4367-B08A-3DE37BE72469}" srcId="{C91B4954-BBEA-4112-A7E6-5B449687C59A}" destId="{35E74B32-B338-4B71-8606-5DB045496859}" srcOrd="2" destOrd="0" parTransId="{7349932A-34B4-47D8-83EC-99C64B29AA0C}" sibTransId="{998205A1-46C7-4A5B-93A2-B0737DB29874}"/>
    <dgm:cxn modelId="{5D875640-4BCF-4238-96CC-5338093118BB}" type="presOf" srcId="{AFBA496E-2A53-40B7-8F09-9F92AE1AE8A5}" destId="{1238678F-CE9F-4EA2-A45B-93A000E07D68}" srcOrd="0" destOrd="0" presId="urn:microsoft.com/office/officeart/2005/8/layout/default"/>
    <dgm:cxn modelId="{466B2396-B56C-42E8-95C0-2C726493F094}" type="presOf" srcId="{79C3A29B-E682-4714-A648-959A14FFD6CB}" destId="{C7B7A49D-C6CB-48BD-A7E2-2477B70DE2C7}" srcOrd="0" destOrd="0" presId="urn:microsoft.com/office/officeart/2005/8/layout/default"/>
    <dgm:cxn modelId="{2F8131FD-66F0-43B8-B6AB-E5E98F9B49ED}" srcId="{C91B4954-BBEA-4112-A7E6-5B449687C59A}" destId="{D30DE16E-C9FA-44E1-8DF7-286493038703}" srcOrd="3" destOrd="0" parTransId="{89616F7C-4471-4DD0-9977-6D35F637C43F}" sibTransId="{7DEB27A5-DDC3-48ED-9F73-90890908E580}"/>
    <dgm:cxn modelId="{C34CE787-4B11-4E2E-A6F6-EDBE3E39BEFE}" type="presParOf" srcId="{A274545F-08DA-4A7B-84B1-782427A5D6D3}" destId="{C7B7A49D-C6CB-48BD-A7E2-2477B70DE2C7}" srcOrd="0" destOrd="0" presId="urn:microsoft.com/office/officeart/2005/8/layout/default"/>
    <dgm:cxn modelId="{2C811C94-B079-4BF0-8D6D-1DC6B015B1D2}" type="presParOf" srcId="{A274545F-08DA-4A7B-84B1-782427A5D6D3}" destId="{5C9C8CFF-41C3-4135-A5E5-193C94AA5141}" srcOrd="1" destOrd="0" presId="urn:microsoft.com/office/officeart/2005/8/layout/default"/>
    <dgm:cxn modelId="{94FBD43E-8A60-4B6D-8B9B-05A045BBD828}" type="presParOf" srcId="{A274545F-08DA-4A7B-84B1-782427A5D6D3}" destId="{1238678F-CE9F-4EA2-A45B-93A000E07D68}" srcOrd="2" destOrd="0" presId="urn:microsoft.com/office/officeart/2005/8/layout/default"/>
    <dgm:cxn modelId="{D52281E2-7EF6-4D08-B409-CF9414709D0D}" type="presParOf" srcId="{A274545F-08DA-4A7B-84B1-782427A5D6D3}" destId="{2A221546-E5FF-407C-8619-8169F8D19ABD}" srcOrd="3" destOrd="0" presId="urn:microsoft.com/office/officeart/2005/8/layout/default"/>
    <dgm:cxn modelId="{A2CB73D0-CD30-4748-BFB2-CB23FE787572}" type="presParOf" srcId="{A274545F-08DA-4A7B-84B1-782427A5D6D3}" destId="{C6D0163B-A870-4E5B-8A9D-C9F75FE1521C}" srcOrd="4" destOrd="0" presId="urn:microsoft.com/office/officeart/2005/8/layout/default"/>
    <dgm:cxn modelId="{53840411-C175-4C77-83BE-EE7257D288ED}" type="presParOf" srcId="{A274545F-08DA-4A7B-84B1-782427A5D6D3}" destId="{896A805A-6419-4B62-82F8-9123B34AB5E9}" srcOrd="5" destOrd="0" presId="urn:microsoft.com/office/officeart/2005/8/layout/default"/>
    <dgm:cxn modelId="{4793443D-C5C6-429C-BC51-C183E8D9C410}" type="presParOf" srcId="{A274545F-08DA-4A7B-84B1-782427A5D6D3}" destId="{EA322EDA-DD4D-4F56-81AE-4214A1006919}" srcOrd="6" destOrd="0" presId="urn:microsoft.com/office/officeart/2005/8/layout/default"/>
    <dgm:cxn modelId="{90AE6DCE-D774-4B23-94C2-3DB8660217AD}" type="presParOf" srcId="{A274545F-08DA-4A7B-84B1-782427A5D6D3}" destId="{CF2413F7-71A3-4B1F-88F6-FDA970C172FA}" srcOrd="7" destOrd="0" presId="urn:microsoft.com/office/officeart/2005/8/layout/default"/>
    <dgm:cxn modelId="{93ECB2B6-811B-4FBC-8EF4-D56FD55D29AB}" type="presParOf" srcId="{A274545F-08DA-4A7B-84B1-782427A5D6D3}" destId="{95278899-FA1F-4EC3-ABE6-1ECA0A8C6EF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C14855-B193-4C3A-9598-0E62B4B58630}" type="datetimeFigureOut">
              <a:rPr lang="en-GB" smtClean="0"/>
              <a:t>13/06/2017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092E3A-AA1F-4DEA-B882-301073A454B2}" type="slidenum">
              <a:rPr lang="en-GB" smtClean="0"/>
              <a:t>‹#›</a:t>
            </a:fld>
            <a:endParaRPr lang="en-GB"/>
          </a:p>
        </p:txBody>
      </p:sp>
    </p:spTree>
    <p:extLst>
      <p:ext uri="{BB962C8B-B14F-4D97-AF65-F5344CB8AC3E}">
        <p14:creationId xmlns:p14="http://schemas.microsoft.com/office/powerpoint/2010/main" val="385389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CL" altLang="es-CL" dirty="0" err="1" smtClean="0"/>
              <a:t>Foreign</a:t>
            </a:r>
            <a:r>
              <a:rPr lang="es-CL" altLang="es-CL" dirty="0" smtClean="0"/>
              <a:t> </a:t>
            </a:r>
            <a:r>
              <a:rPr lang="es-CL" altLang="es-CL" dirty="0" err="1" smtClean="0"/>
              <a:t>Direct</a:t>
            </a:r>
            <a:r>
              <a:rPr lang="es-CL" altLang="es-CL" dirty="0" smtClean="0"/>
              <a:t> </a:t>
            </a:r>
            <a:r>
              <a:rPr lang="es-CL" altLang="es-CL" dirty="0" err="1" smtClean="0"/>
              <a:t>Investment</a:t>
            </a:r>
            <a:r>
              <a:rPr lang="es-CL" altLang="es-CL" dirty="0" smtClean="0"/>
              <a:t> (FDI)</a:t>
            </a:r>
            <a:r>
              <a:rPr lang="en-US" altLang="es-CL" dirty="0" smtClean="0"/>
              <a:t> has played a very important role in the growth of Chile and the government welcome international investors. Particularly in the sectors that drive export growth, innovation and generation of quality jobs.</a:t>
            </a:r>
          </a:p>
          <a:p>
            <a:pPr eaLnBrk="1" hangingPunct="1">
              <a:spcBef>
                <a:spcPct val="0"/>
              </a:spcBef>
            </a:pPr>
            <a:endParaRPr lang="en-US" altLang="es-CL" dirty="0" smtClean="0"/>
          </a:p>
          <a:p>
            <a:pPr eaLnBrk="1" hangingPunct="1">
              <a:spcBef>
                <a:spcPct val="0"/>
              </a:spcBef>
            </a:pPr>
            <a:endParaRPr lang="en-US" altLang="es-CL" dirty="0" smtClean="0"/>
          </a:p>
          <a:p>
            <a:pPr eaLnBrk="1" hangingPunct="1">
              <a:spcBef>
                <a:spcPct val="0"/>
              </a:spcBef>
            </a:pPr>
            <a:r>
              <a:rPr lang="en-US" altLang="es-CL" dirty="0" smtClean="0"/>
              <a:t>Chile is among the</a:t>
            </a:r>
            <a:r>
              <a:rPr lang="en-US" altLang="es-CL" baseline="0" dirty="0" smtClean="0"/>
              <a:t> 20 countries with the largest foreign direct investment receipts, out of a total of 202 (UNCTAD’s world investment report).</a:t>
            </a:r>
          </a:p>
          <a:p>
            <a:pPr eaLnBrk="1" hangingPunct="1">
              <a:spcBef>
                <a:spcPct val="0"/>
              </a:spcBef>
            </a:pPr>
            <a:r>
              <a:rPr lang="en-US" altLang="es-CL" dirty="0" smtClean="0"/>
              <a:t>FDI represents 8.3%</a:t>
            </a:r>
            <a:r>
              <a:rPr lang="en-US" altLang="es-CL" baseline="0" dirty="0" smtClean="0"/>
              <a:t> of the GDP.</a:t>
            </a:r>
          </a:p>
          <a:p>
            <a:pPr eaLnBrk="1" hangingPunct="1">
              <a:spcBef>
                <a:spcPct val="0"/>
              </a:spcBef>
            </a:pPr>
            <a:r>
              <a:rPr lang="en-US" altLang="es-CL" baseline="0" dirty="0" smtClean="0"/>
              <a:t>Chile is the 7</a:t>
            </a:r>
            <a:r>
              <a:rPr lang="en-US" altLang="es-CL" baseline="30000" dirty="0" smtClean="0"/>
              <a:t>th</a:t>
            </a:r>
            <a:r>
              <a:rPr lang="en-US" altLang="es-CL" baseline="0" dirty="0" smtClean="0"/>
              <a:t> largest economy FDI recipient with 11% annual average growth of inflow foreign direct investment in the last 10 years.</a:t>
            </a:r>
            <a:endParaRPr lang="es-CL" altLang="es-CL" dirty="0" smtClean="0"/>
          </a:p>
          <a:p>
            <a:pPr marL="298450" marR="5080" indent="-285750">
              <a:buClr>
                <a:srgbClr val="205868"/>
              </a:buClr>
              <a:buFont typeface="Arial" panose="020B0604020202020204" pitchFamily="34" charset="0"/>
              <a:buChar char="•"/>
              <a:tabLst>
                <a:tab pos="142240" algn="l"/>
              </a:tabLst>
            </a:pPr>
            <a:r>
              <a:rPr lang="en-US" dirty="0" smtClean="0">
                <a:solidFill>
                  <a:schemeClr val="tx1">
                    <a:lumMod val="65000"/>
                    <a:lumOff val="35000"/>
                  </a:schemeClr>
                </a:solidFill>
              </a:rPr>
              <a:t>Excellent business environment and high levels of competitiveness.</a:t>
            </a:r>
          </a:p>
          <a:p>
            <a:pPr marL="298450" marR="5080" indent="-285750">
              <a:buClr>
                <a:srgbClr val="205868"/>
              </a:buClr>
              <a:buFont typeface="Arial" panose="020B0604020202020204" pitchFamily="34" charset="0"/>
              <a:buChar char="•"/>
              <a:tabLst>
                <a:tab pos="142240" algn="l"/>
              </a:tabLst>
            </a:pPr>
            <a:r>
              <a:rPr lang="en-US" dirty="0" smtClean="0">
                <a:solidFill>
                  <a:schemeClr val="tx1">
                    <a:lumMod val="65000"/>
                    <a:lumOff val="35000"/>
                  </a:schemeClr>
                </a:solidFill>
              </a:rPr>
              <a:t>Institutional consistency.</a:t>
            </a:r>
          </a:p>
          <a:p>
            <a:pPr eaLnBrk="1" hangingPunct="1">
              <a:spcBef>
                <a:spcPct val="0"/>
              </a:spcBef>
            </a:pPr>
            <a:endParaRPr lang="es-CL" altLang="es-CL" dirty="0" smtClean="0"/>
          </a:p>
          <a:p>
            <a:pPr eaLnBrk="1" hangingPunct="1">
              <a:spcBef>
                <a:spcPct val="0"/>
              </a:spcBef>
            </a:pPr>
            <a:endParaRPr lang="es-CL" altLang="es-CL" sz="800" dirty="0" smtClean="0"/>
          </a:p>
          <a:p>
            <a:pPr eaLnBrk="1" hangingPunct="1">
              <a:spcBef>
                <a:spcPct val="0"/>
              </a:spcBef>
            </a:pPr>
            <a:endParaRPr lang="es-ES" altLang="es-CL" sz="800" dirty="0" smtClean="0"/>
          </a:p>
          <a:p>
            <a:pPr eaLnBrk="1" hangingPunct="1">
              <a:spcBef>
                <a:spcPct val="0"/>
              </a:spcBef>
            </a:pPr>
            <a:endParaRPr lang="es-ES" altLang="es-CL"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2</a:t>
            </a:fld>
            <a:endParaRPr lang="en-GB"/>
          </a:p>
        </p:txBody>
      </p:sp>
    </p:spTree>
    <p:extLst>
      <p:ext uri="{BB962C8B-B14F-4D97-AF65-F5344CB8AC3E}">
        <p14:creationId xmlns:p14="http://schemas.microsoft.com/office/powerpoint/2010/main" val="369956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 The dynamism of our people, our entrepreneurial spirit and creativity set a trend in the region, making us a hub of attraction and retention of qualified talent in Latin America.</a:t>
            </a:r>
          </a:p>
          <a:p>
            <a:pPr eaLnBrk="1" hangingPunct="1">
              <a:spcBef>
                <a:spcPct val="0"/>
              </a:spcBef>
            </a:pPr>
            <a:endParaRPr lang="en-US" altLang="en-US" dirty="0" smtClean="0"/>
          </a:p>
          <a:p>
            <a:pPr eaLnBrk="1" hangingPunct="1">
              <a:spcBef>
                <a:spcPct val="0"/>
              </a:spcBef>
            </a:pPr>
            <a:r>
              <a:rPr lang="en-US" altLang="en-US" dirty="0" smtClean="0"/>
              <a:t>Chile is among the 40 best countries in the global talent competitiveness index 2017, a situation that is clearly reflected in the exponential increase in applications for temporary and contract work visas (381% and 206%, respectively) </a:t>
            </a:r>
          </a:p>
          <a:p>
            <a:pPr eaLnBrk="1" hangingPunct="1">
              <a:spcBef>
                <a:spcPct val="0"/>
              </a:spcBef>
            </a:pPr>
            <a:r>
              <a:rPr lang="en-US" altLang="en-US" dirty="0" smtClean="0"/>
              <a:t>'-  In line with these trends, and in a coordinated effort between the public and private sectors to strengthen human capital for this industry, a human capital agenda has been developed including, among others : Training programs and certification in ICTs, languages and soft skills, along a Technological Visa allowing  entry of highly qualified talent to the technology industry, called "Visa Tech".</a:t>
            </a:r>
            <a:endParaRPr lang="es-CL" altLang="en-US" dirty="0" smtClean="0"/>
          </a:p>
          <a:p>
            <a:pPr eaLnBrk="1" hangingPunct="1">
              <a:spcBef>
                <a:spcPct val="0"/>
              </a:spcBef>
            </a:pPr>
            <a:endParaRPr lang="es-E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s-CL" dirty="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11</a:t>
            </a:fld>
            <a:endParaRPr lang="en-GB"/>
          </a:p>
        </p:txBody>
      </p:sp>
    </p:spTree>
    <p:extLst>
      <p:ext uri="{BB962C8B-B14F-4D97-AF65-F5344CB8AC3E}">
        <p14:creationId xmlns:p14="http://schemas.microsoft.com/office/powerpoint/2010/main" val="291093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 Chile</a:t>
            </a:r>
            <a:r>
              <a:rPr lang="en-US" altLang="es-ES" dirty="0" smtClean="0"/>
              <a:t>’</a:t>
            </a:r>
            <a:r>
              <a:rPr lang="en-US" altLang="en-US" dirty="0" smtClean="0"/>
              <a:t>s higher education system is recognized as one of the most competitive in Latin America.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 Eleven Chilean universities are among the top 50 in the region. More than 50,000 students graduate from these universities each year. Compared to Chile</a:t>
            </a:r>
            <a:r>
              <a:rPr lang="en-US" altLang="es-ES" dirty="0" smtClean="0"/>
              <a:t>’</a:t>
            </a:r>
            <a:r>
              <a:rPr lang="en-US" altLang="en-US" dirty="0" smtClean="0"/>
              <a:t>s 18 million inhabitants, this indicates an important comparative advantage in terms of higher education.</a:t>
            </a:r>
          </a:p>
          <a:p>
            <a:pPr eaLnBrk="1" hangingPunct="1">
              <a:spcBef>
                <a:spcPct val="0"/>
              </a:spcBef>
            </a:pPr>
            <a:endParaRPr lang="en-US" altLang="en-US" dirty="0" smtClean="0"/>
          </a:p>
          <a:p>
            <a:pPr eaLnBrk="1" hangingPunct="1">
              <a:spcBef>
                <a:spcPct val="0"/>
              </a:spcBef>
            </a:pPr>
            <a:r>
              <a:rPr lang="en-US" altLang="en-US" dirty="0" smtClean="0"/>
              <a:t>- In addition to a supply of managers and executives with international postgraduate degrees, Chile itself has six business schools which are among the best in Latin America.</a:t>
            </a:r>
          </a:p>
          <a:p>
            <a:pPr eaLnBrk="1" hangingPunct="1">
              <a:spcBef>
                <a:spcPct val="0"/>
              </a:spcBef>
            </a:pPr>
            <a:endParaRPr lang="es-E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From our higher education system, more than 100,000 professionals are graduated per year for this industry, in areas such as engineering, architecture, science and technology, as well as in the field of administration and law. Figures have shown sustained growth for at least a decade 11% </a:t>
            </a:r>
            <a:r>
              <a:rPr lang="en-US" altLang="en-US" dirty="0" err="1" smtClean="0"/>
              <a:t>anual</a:t>
            </a:r>
            <a:r>
              <a:rPr lang="en-US" altLang="en-US" dirty="0" smtClean="0"/>
              <a:t> average.</a:t>
            </a:r>
          </a:p>
          <a:p>
            <a:pPr eaLnBrk="1" hangingPunct="1">
              <a:spcBef>
                <a:spcPct val="0"/>
              </a:spcBef>
            </a:pPr>
            <a:endParaRPr lang="en-US" altLang="en-US" dirty="0" smtClean="0"/>
          </a:p>
          <a:p>
            <a:pPr eaLnBrk="1" hangingPunct="1">
              <a:spcBef>
                <a:spcPct val="0"/>
              </a:spcBef>
            </a:pPr>
            <a:r>
              <a:rPr lang="en-US" altLang="en-US" dirty="0" smtClean="0"/>
              <a:t>- </a:t>
            </a:r>
            <a:r>
              <a:rPr lang="es-CL" altLang="en-US" dirty="0" smtClean="0"/>
              <a:t>La calidad del sistema educacional chileno lidera en América Latina.</a:t>
            </a:r>
          </a:p>
          <a:p>
            <a:pPr eaLnBrk="1" hangingPunct="1">
              <a:spcBef>
                <a:spcPct val="0"/>
              </a:spcBef>
            </a:pPr>
            <a:endParaRPr lang="es-CL" altLang="en-US" dirty="0" smtClean="0"/>
          </a:p>
          <a:p>
            <a:pPr eaLnBrk="1" hangingPunct="1">
              <a:spcBef>
                <a:spcPct val="0"/>
              </a:spcBef>
            </a:pPr>
            <a:r>
              <a:rPr lang="es-CL" altLang="en-US" dirty="0" smtClean="0"/>
              <a:t>Chile ha obtenido sostenidamente los mejores resultados a nivel </a:t>
            </a:r>
            <a:r>
              <a:rPr lang="es-CL" altLang="en-US" dirty="0" err="1" smtClean="0"/>
              <a:t>latianoamericano</a:t>
            </a:r>
            <a:r>
              <a:rPr lang="es-CL" altLang="en-US" dirty="0" smtClean="0"/>
              <a:t> en la prueba PISA,  en todas las categorías.</a:t>
            </a:r>
            <a:endParaRPr lang="en-US" altLang="en-US" dirty="0" smtClean="0"/>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12</a:t>
            </a:fld>
            <a:endParaRPr lang="en-GB"/>
          </a:p>
        </p:txBody>
      </p:sp>
    </p:spTree>
    <p:extLst>
      <p:ext uri="{BB962C8B-B14F-4D97-AF65-F5344CB8AC3E}">
        <p14:creationId xmlns:p14="http://schemas.microsoft.com/office/powerpoint/2010/main" val="228650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The Chilean entrepreneurial ecosystem is located at 18 out of 100 in the world.</a:t>
            </a:r>
          </a:p>
          <a:p>
            <a:pPr eaLnBrk="1" hangingPunct="1">
              <a:spcBef>
                <a:spcPct val="0"/>
              </a:spcBef>
            </a:pPr>
            <a:endParaRPr lang="en-US" altLang="en-US" dirty="0" smtClean="0"/>
          </a:p>
          <a:p>
            <a:pPr eaLnBrk="1" hangingPunct="1">
              <a:spcBef>
                <a:spcPct val="0"/>
              </a:spcBef>
            </a:pPr>
            <a:r>
              <a:rPr lang="en-US" altLang="en-US" dirty="0" smtClean="0"/>
              <a:t>In the first place, and as a central theme, the level of sophistication and knowledge of human capital in Chile places us in a clearly advantageous place in the region.</a:t>
            </a:r>
          </a:p>
          <a:p>
            <a:pPr eaLnBrk="1" hangingPunct="1">
              <a:spcBef>
                <a:spcPct val="0"/>
              </a:spcBef>
            </a:pPr>
            <a:endParaRPr lang="en-US" altLang="en-US" dirty="0" smtClean="0"/>
          </a:p>
          <a:p>
            <a:pPr eaLnBrk="1" hangingPunct="1">
              <a:spcBef>
                <a:spcPct val="0"/>
              </a:spcBef>
            </a:pPr>
            <a:r>
              <a:rPr lang="en-US" altLang="en-US" dirty="0" smtClean="0"/>
              <a:t>Our corporate ecosystem has a set of professionals and technicians with global orientation, capable and prepared to face the challenges of the new economy.</a:t>
            </a:r>
            <a:endParaRPr lang="es-CL" altLang="en-US" dirty="0" smtClean="0"/>
          </a:p>
          <a:p>
            <a:pPr eaLnBrk="1" hangingPunct="1">
              <a:spcBef>
                <a:spcPct val="0"/>
              </a:spcBef>
            </a:pPr>
            <a:endParaRPr lang="es-CL" altLang="en-US" dirty="0" smtClean="0"/>
          </a:p>
          <a:p>
            <a:pPr eaLnBrk="1" hangingPunct="1">
              <a:spcBef>
                <a:spcPct val="0"/>
              </a:spcBef>
            </a:pPr>
            <a:endParaRPr lang="es-CL" altLang="en-US" dirty="0" smtClean="0"/>
          </a:p>
          <a:p>
            <a:pPr eaLnBrk="1" hangingPunct="1">
              <a:spcBef>
                <a:spcPct val="0"/>
              </a:spcBef>
            </a:pPr>
            <a:r>
              <a:rPr lang="es-CL" altLang="en-US" dirty="0" smtClean="0"/>
              <a:t>El ecosistema emprendedor Chileno está ubicado en la posición 18 de 100 en el nivel global.</a:t>
            </a:r>
          </a:p>
          <a:p>
            <a:pPr eaLnBrk="1" hangingPunct="1">
              <a:spcBef>
                <a:spcPct val="0"/>
              </a:spcBef>
            </a:pPr>
            <a:endParaRPr lang="es-CL" altLang="en-US" dirty="0" smtClean="0"/>
          </a:p>
          <a:p>
            <a:pPr eaLnBrk="1" hangingPunct="1">
              <a:spcBef>
                <a:spcPct val="0"/>
              </a:spcBef>
            </a:pPr>
            <a:r>
              <a:rPr lang="es-CL" altLang="en-US" dirty="0" smtClean="0"/>
              <a:t>En primer lugar, y como tema central, el nivel de sofisticación y conocimiento del capital humano en Chile nos sitúa en un lugar claramente ventajoso en la región.</a:t>
            </a:r>
          </a:p>
          <a:p>
            <a:pPr eaLnBrk="1" hangingPunct="1">
              <a:spcBef>
                <a:spcPct val="0"/>
              </a:spcBef>
            </a:pPr>
            <a:endParaRPr lang="es-CL" altLang="en-US" dirty="0" smtClean="0"/>
          </a:p>
          <a:p>
            <a:pPr eaLnBrk="1" hangingPunct="1">
              <a:spcBef>
                <a:spcPct val="0"/>
              </a:spcBef>
            </a:pPr>
            <a:r>
              <a:rPr lang="es-CL" altLang="en-US" dirty="0" smtClean="0"/>
              <a:t>Nuestro ecosistema empresarial cuenta con un conjunto de profesionales y técnicos con orientación global, capaces y preparados para afrontar los desafíos de la nueva economía.</a:t>
            </a:r>
            <a:endParaRPr lang="es-ES" altLang="en-US" dirty="0" smtClean="0"/>
          </a:p>
        </p:txBody>
      </p:sp>
      <p:sp>
        <p:nvSpPr>
          <p:cNvPr id="4" name="Marcador de número de diapositiva 3"/>
          <p:cNvSpPr>
            <a:spLocks noGrp="1"/>
          </p:cNvSpPr>
          <p:nvPr>
            <p:ph type="sldNum" sz="quarter" idx="10"/>
          </p:nvPr>
        </p:nvSpPr>
        <p:spPr/>
        <p:txBody>
          <a:bodyPr/>
          <a:lstStyle/>
          <a:p>
            <a:fld id="{DFF743F6-F4CB-484E-9D0A-CC7E9C67A250}" type="slidenum">
              <a:rPr lang="es-CL" smtClean="0"/>
              <a:t>13</a:t>
            </a:fld>
            <a:endParaRPr lang="es-CL"/>
          </a:p>
        </p:txBody>
      </p:sp>
    </p:spTree>
    <p:extLst>
      <p:ext uri="{BB962C8B-B14F-4D97-AF65-F5344CB8AC3E}">
        <p14:creationId xmlns:p14="http://schemas.microsoft.com/office/powerpoint/2010/main" val="298259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endParaRPr lang="es-ES" altLang="en-US" dirty="0" smtClean="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altLang="en-US" dirty="0" smtClean="0"/>
              <a:t>In terms of Internet access speed, urban centers across the country are consistently ranked among the highest in the region, as are internet penetration levels (84% as of October 2016).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a:p>
            <a:pPr marL="171450" marR="0" lvl="0" indent="-171450" algn="l" defTabSz="914400" rtl="0" eaLnBrk="1" fontAlgn="auto" latinLnBrk="0" hangingPunct="1">
              <a:lnSpc>
                <a:spcPct val="100000"/>
              </a:lnSpc>
              <a:spcBef>
                <a:spcPct val="0"/>
              </a:spcBef>
              <a:spcAft>
                <a:spcPts val="0"/>
              </a:spcAft>
              <a:buClrTx/>
              <a:buSzTx/>
              <a:buFontTx/>
              <a:buChar char="-"/>
              <a:tabLst/>
              <a:defRPr/>
            </a:pPr>
            <a:endParaRPr lang="es-CL" altLang="en-US" dirty="0" smtClean="0"/>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DFF743F6-F4CB-484E-9D0A-CC7E9C67A250}" type="slidenum">
              <a:rPr lang="es-CL" smtClean="0"/>
              <a:t>14</a:t>
            </a:fld>
            <a:endParaRPr lang="es-CL"/>
          </a:p>
        </p:txBody>
      </p:sp>
    </p:spTree>
    <p:extLst>
      <p:ext uri="{BB962C8B-B14F-4D97-AF65-F5344CB8AC3E}">
        <p14:creationId xmlns:p14="http://schemas.microsoft.com/office/powerpoint/2010/main" val="218895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'In trunk terms, Chile has three large fiber optic networks, ranging from Arica (on the Peruvian border) to Puerto </a:t>
            </a:r>
            <a:r>
              <a:rPr lang="en-US" altLang="en-US" dirty="0" err="1" smtClean="0"/>
              <a:t>Montt</a:t>
            </a:r>
            <a:r>
              <a:rPr lang="en-US" altLang="en-US" dirty="0" smtClean="0"/>
              <a:t> in the south. Together they have a length of about 18,000 km. Its route takes them through the main urban centers of the country, as well as of the most important poles of economic development.</a:t>
            </a:r>
            <a:endParaRPr lang="es-CL" altLang="en-US" dirty="0" smtClean="0"/>
          </a:p>
          <a:p>
            <a:pPr eaLnBrk="1" hangingPunct="1">
              <a:spcBef>
                <a:spcPct val="0"/>
              </a:spcBef>
            </a:pPr>
            <a:endParaRPr lang="es-ES" altLang="en-US" dirty="0" smtClean="0"/>
          </a:p>
          <a:p>
            <a:endParaRPr lang="es-CL" dirty="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15</a:t>
            </a:fld>
            <a:endParaRPr lang="en-GB"/>
          </a:p>
        </p:txBody>
      </p:sp>
    </p:spTree>
    <p:extLst>
      <p:ext uri="{BB962C8B-B14F-4D97-AF65-F5344CB8AC3E}">
        <p14:creationId xmlns:p14="http://schemas.microsoft.com/office/powerpoint/2010/main" val="321456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endParaRPr lang="es-ES" altLang="en-US" dirty="0" smtClean="0"/>
          </a:p>
          <a:p>
            <a:endParaRPr lang="es-CL" dirty="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16</a:t>
            </a:fld>
            <a:endParaRPr lang="en-GB"/>
          </a:p>
        </p:txBody>
      </p:sp>
    </p:spTree>
    <p:extLst>
      <p:ext uri="{BB962C8B-B14F-4D97-AF65-F5344CB8AC3E}">
        <p14:creationId xmlns:p14="http://schemas.microsoft.com/office/powerpoint/2010/main" val="174118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bg1"/>
                </a:solidFill>
              </a:rPr>
              <a:t>This dynamism is explained by the excellent access conditions Chile has negotiated, signing </a:t>
            </a:r>
            <a:r>
              <a:rPr lang="en-US" b="1" dirty="0" smtClean="0">
                <a:solidFill>
                  <a:schemeClr val="bg1"/>
                </a:solidFill>
              </a:rPr>
              <a:t>26 free trade agreements with 64 trading partners</a:t>
            </a:r>
            <a:r>
              <a:rPr lang="en-US" sz="1200" dirty="0" smtClean="0">
                <a:solidFill>
                  <a:schemeClr val="bg1"/>
                </a:solidFill>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bg1"/>
                </a:solidFill>
              </a:rPr>
              <a:t>These agreements and partners represent </a:t>
            </a:r>
            <a:r>
              <a:rPr lang="en-US" b="1" dirty="0" smtClean="0">
                <a:solidFill>
                  <a:schemeClr val="bg1"/>
                </a:solidFill>
              </a:rPr>
              <a:t>65% of the world's population </a:t>
            </a:r>
            <a:r>
              <a:rPr lang="en-US" sz="1200" dirty="0" smtClean="0">
                <a:solidFill>
                  <a:schemeClr val="bg1"/>
                </a:solidFill>
              </a:rPr>
              <a:t>and 85% of global GDP.</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smtClean="0">
              <a:solidFill>
                <a:schemeClr val="bg1"/>
              </a:solidFill>
            </a:endParaRP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We are the world's leader economy in terms of trade agreements. with 64 international agreements and 26 double taxation treaties , allowing us to trade with 86.3% of world GDP and access to 4.3 billion potential consumers under preferential tariff conditions </a:t>
            </a:r>
            <a:endParaRPr lang="es-CL" altLang="en-US" dirty="0" smtClean="0"/>
          </a:p>
        </p:txBody>
      </p:sp>
      <p:sp>
        <p:nvSpPr>
          <p:cNvPr id="4" name="Marcador de número de diapositiva 3"/>
          <p:cNvSpPr>
            <a:spLocks noGrp="1"/>
          </p:cNvSpPr>
          <p:nvPr>
            <p:ph type="sldNum" sz="quarter" idx="10"/>
          </p:nvPr>
        </p:nvSpPr>
        <p:spPr/>
        <p:txBody>
          <a:bodyPr/>
          <a:lstStyle/>
          <a:p>
            <a:fld id="{DFF743F6-F4CB-484E-9D0A-CC7E9C67A250}" type="slidenum">
              <a:rPr lang="es-CL" smtClean="0"/>
              <a:t>17</a:t>
            </a:fld>
            <a:endParaRPr lang="es-CL"/>
          </a:p>
        </p:txBody>
      </p:sp>
    </p:spTree>
    <p:extLst>
      <p:ext uri="{BB962C8B-B14F-4D97-AF65-F5344CB8AC3E}">
        <p14:creationId xmlns:p14="http://schemas.microsoft.com/office/powerpoint/2010/main" val="245408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Business and Digital Services: </a:t>
            </a:r>
          </a:p>
          <a:p>
            <a:pPr eaLnBrk="1" hangingPunct="1">
              <a:spcBef>
                <a:spcPct val="0"/>
              </a:spcBef>
            </a:pPr>
            <a:endParaRPr lang="en-US" altLang="en-US" dirty="0" smtClean="0"/>
          </a:p>
          <a:p>
            <a:pPr eaLnBrk="1" hangingPunct="1">
              <a:spcBef>
                <a:spcPct val="0"/>
              </a:spcBef>
            </a:pPr>
            <a:r>
              <a:rPr lang="en-US" altLang="en-US" dirty="0" smtClean="0"/>
              <a:t>Chile offers extremely favorable conditions for the Global Services Industry development. The availability of sophisticated talent with global orientation, highest standards of connectivity and technological infrastructure, along with an legal and institutional framework, coordinated government policies to foster service exports and our convenient time zone, makes Chile an attractive location for specialized business services, in key processes and high added value, as well as for Knowledge processes. The talent and skills of our people position us as an excellent location for Services regarding Analytics, Consulting, Financial Analysis, Design, Engineering, Legal consulting, Anti Seismic Architecture and much more.</a:t>
            </a:r>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18</a:t>
            </a:fld>
            <a:endParaRPr lang="en-GB"/>
          </a:p>
        </p:txBody>
      </p:sp>
    </p:spTree>
    <p:extLst>
      <p:ext uri="{BB962C8B-B14F-4D97-AF65-F5344CB8AC3E}">
        <p14:creationId xmlns:p14="http://schemas.microsoft.com/office/powerpoint/2010/main" val="189414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Digital Ecosystem:</a:t>
            </a:r>
          </a:p>
          <a:p>
            <a:pPr eaLnBrk="1" hangingPunct="1">
              <a:spcBef>
                <a:spcPct val="0"/>
              </a:spcBef>
            </a:pPr>
            <a:endParaRPr lang="en-US" altLang="en-US" dirty="0" smtClean="0"/>
          </a:p>
          <a:p>
            <a:pPr eaLnBrk="1" hangingPunct="1">
              <a:spcBef>
                <a:spcPct val="0"/>
              </a:spcBef>
            </a:pPr>
            <a:r>
              <a:rPr lang="en-US" altLang="en-US" dirty="0" smtClean="0"/>
              <a:t>A highly innovative and </a:t>
            </a:r>
            <a:r>
              <a:rPr lang="en-US" altLang="en-US" dirty="0" err="1" smtClean="0"/>
              <a:t>enterpreneurship</a:t>
            </a:r>
            <a:r>
              <a:rPr lang="en-US" altLang="en-US" dirty="0" smtClean="0"/>
              <a:t> ecosystem, sophisticated talent and highest standards of connectivity and technological infrastructure, place us as a privileged destination for investments seeking to strengthen and complement the digital ecosystem, in areas such as: Cloud computing services, Software, Apps Development and IT </a:t>
            </a:r>
            <a:r>
              <a:rPr lang="en-US" altLang="en-US" dirty="0" err="1" smtClean="0"/>
              <a:t>Infraestructure</a:t>
            </a:r>
            <a:r>
              <a:rPr lang="en-US" altLang="en-US" dirty="0" smtClean="0"/>
              <a:t> among others.</a:t>
            </a:r>
          </a:p>
          <a:p>
            <a:pPr eaLnBrk="1" hangingPunct="1">
              <a:spcBef>
                <a:spcPct val="0"/>
              </a:spcBef>
            </a:pPr>
            <a:endParaRPr lang="en-US" altLang="en-US" dirty="0" smtClean="0"/>
          </a:p>
          <a:p>
            <a:pPr eaLnBrk="1" hangingPunct="1">
              <a:spcBef>
                <a:spcPct val="0"/>
              </a:spcBef>
            </a:pPr>
            <a:r>
              <a:rPr lang="en-US" altLang="en-US" dirty="0" smtClean="0"/>
              <a:t>Such as </a:t>
            </a:r>
            <a:r>
              <a:rPr lang="en-US" altLang="en-US" dirty="0" err="1" smtClean="0"/>
              <a:t>xxxx</a:t>
            </a:r>
            <a:r>
              <a:rPr lang="en-US" altLang="en-US" dirty="0" smtClean="0"/>
              <a:t> y </a:t>
            </a:r>
            <a:r>
              <a:rPr lang="en-US" altLang="en-US" dirty="0" err="1" smtClean="0"/>
              <a:t>xxxxxx</a:t>
            </a:r>
            <a:r>
              <a:rPr lang="en-US" altLang="en-US" dirty="0" smtClean="0"/>
              <a:t> , Companies dedicated to </a:t>
            </a:r>
            <a:r>
              <a:rPr lang="en-US" altLang="en-US" dirty="0" err="1" smtClean="0"/>
              <a:t>xxxx</a:t>
            </a:r>
            <a:r>
              <a:rPr lang="en-US" altLang="en-US" dirty="0" smtClean="0"/>
              <a:t> and </a:t>
            </a:r>
            <a:r>
              <a:rPr lang="en-US" altLang="en-US" dirty="0" err="1" smtClean="0"/>
              <a:t>xxxxx</a:t>
            </a:r>
            <a:r>
              <a:rPr lang="en-US" altLang="en-US" dirty="0" smtClean="0"/>
              <a:t> which are currently operating in Chile, from where they export their services to the rest of the world.</a:t>
            </a:r>
            <a:endParaRPr lang="es-CL" altLang="en-US" dirty="0" smtClean="0"/>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19</a:t>
            </a:fld>
            <a:endParaRPr lang="en-GB"/>
          </a:p>
        </p:txBody>
      </p:sp>
    </p:spTree>
    <p:extLst>
      <p:ext uri="{BB962C8B-B14F-4D97-AF65-F5344CB8AC3E}">
        <p14:creationId xmlns:p14="http://schemas.microsoft.com/office/powerpoint/2010/main" val="3480894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Industry 4.0</a:t>
            </a:r>
          </a:p>
          <a:p>
            <a:pPr eaLnBrk="1" hangingPunct="1">
              <a:spcBef>
                <a:spcPct val="0"/>
              </a:spcBef>
            </a:pPr>
            <a:endParaRPr lang="en-US" altLang="en-US" dirty="0" smtClean="0"/>
          </a:p>
          <a:p>
            <a:pPr eaLnBrk="1" hangingPunct="1">
              <a:spcBef>
                <a:spcPct val="0"/>
              </a:spcBef>
            </a:pPr>
            <a:r>
              <a:rPr lang="en-US" altLang="en-US" dirty="0" smtClean="0"/>
              <a:t>Chile's leadership and maturity in key industries such as Mining, Forestry, the Financial industry and Retail, among others, are generating new challenges to be addressed through the application of new technologies and trends brought about by the digital revolution in each one of them.                        </a:t>
            </a:r>
          </a:p>
          <a:p>
            <a:pPr eaLnBrk="1" hangingPunct="1">
              <a:spcBef>
                <a:spcPct val="0"/>
              </a:spcBef>
            </a:pPr>
            <a:r>
              <a:rPr lang="en-US" altLang="en-US" dirty="0" smtClean="0"/>
              <a:t>All of these challenges are being addressed through a private public alliance through CORFO's intelligent industries programs, where these challenges are projected within a country strategy</a:t>
            </a:r>
          </a:p>
          <a:p>
            <a:pPr eaLnBrk="1" hangingPunct="1">
              <a:spcBef>
                <a:spcPct val="0"/>
              </a:spcBef>
            </a:pPr>
            <a:endParaRPr lang="en-US" altLang="en-US" dirty="0" smtClean="0"/>
          </a:p>
          <a:p>
            <a:pPr eaLnBrk="1" hangingPunct="1">
              <a:spcBef>
                <a:spcPct val="0"/>
              </a:spcBef>
            </a:pPr>
            <a:r>
              <a:rPr lang="en-US" altLang="en-US" dirty="0" smtClean="0"/>
              <a:t>Big data, Internet of things, Cloud computing, Automation and Robotics, Artificial Intelligence, 3D printing, Fintech, Augmented Reality, today are part of our key industries … where we face new challenges every day and great opportunities open up.</a:t>
            </a:r>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20</a:t>
            </a:fld>
            <a:endParaRPr lang="en-GB"/>
          </a:p>
        </p:txBody>
      </p:sp>
    </p:spTree>
    <p:extLst>
      <p:ext uri="{BB962C8B-B14F-4D97-AF65-F5344CB8AC3E}">
        <p14:creationId xmlns:p14="http://schemas.microsoft.com/office/powerpoint/2010/main" val="5200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700" marR="5080">
              <a:lnSpc>
                <a:spcPct val="100000"/>
              </a:lnSpc>
              <a:buClr>
                <a:srgbClr val="205868"/>
              </a:buClr>
              <a:buFont typeface="Wingdings"/>
              <a:buChar char=""/>
              <a:tabLst>
                <a:tab pos="142240" algn="l"/>
              </a:tabLst>
            </a:pPr>
            <a:r>
              <a:rPr lang="es-CL" sz="1200" spc="-5" dirty="0" smtClean="0">
                <a:solidFill>
                  <a:srgbClr val="52555A"/>
                </a:solidFill>
                <a:latin typeface="Arial"/>
                <a:cs typeface="Arial"/>
              </a:rPr>
              <a:t>Excelente </a:t>
            </a:r>
            <a:r>
              <a:rPr lang="es-CL" sz="1200" dirty="0" smtClean="0">
                <a:solidFill>
                  <a:srgbClr val="52555A"/>
                </a:solidFill>
                <a:latin typeface="Arial"/>
                <a:cs typeface="Arial"/>
              </a:rPr>
              <a:t>ambiente de negocios</a:t>
            </a:r>
            <a:r>
              <a:rPr lang="es-CL" sz="1200" spc="-130" dirty="0" smtClean="0">
                <a:solidFill>
                  <a:srgbClr val="52555A"/>
                </a:solidFill>
                <a:latin typeface="Arial"/>
                <a:cs typeface="Arial"/>
              </a:rPr>
              <a:t> </a:t>
            </a:r>
            <a:r>
              <a:rPr lang="es-CL" sz="1200" dirty="0" smtClean="0">
                <a:solidFill>
                  <a:srgbClr val="52555A"/>
                </a:solidFill>
                <a:latin typeface="Arial"/>
                <a:cs typeface="Arial"/>
              </a:rPr>
              <a:t>y  altos </a:t>
            </a:r>
            <a:r>
              <a:rPr lang="es-CL" sz="1200" spc="-5" dirty="0" smtClean="0">
                <a:solidFill>
                  <a:srgbClr val="52555A"/>
                </a:solidFill>
                <a:latin typeface="Arial"/>
                <a:cs typeface="Arial"/>
              </a:rPr>
              <a:t>niveles </a:t>
            </a:r>
            <a:r>
              <a:rPr lang="es-CL" sz="1200" dirty="0" smtClean="0">
                <a:solidFill>
                  <a:srgbClr val="52555A"/>
                </a:solidFill>
                <a:latin typeface="Arial"/>
                <a:cs typeface="Arial"/>
              </a:rPr>
              <a:t>de</a:t>
            </a:r>
            <a:r>
              <a:rPr lang="es-CL" sz="1200" spc="-40" dirty="0" smtClean="0">
                <a:solidFill>
                  <a:srgbClr val="52555A"/>
                </a:solidFill>
                <a:latin typeface="Arial"/>
                <a:cs typeface="Arial"/>
              </a:rPr>
              <a:t> </a:t>
            </a:r>
            <a:r>
              <a:rPr lang="es-CL" sz="1200" spc="-5" dirty="0" smtClean="0">
                <a:solidFill>
                  <a:srgbClr val="52555A"/>
                </a:solidFill>
                <a:latin typeface="Arial"/>
                <a:cs typeface="Arial"/>
              </a:rPr>
              <a:t>competitividad.</a:t>
            </a:r>
          </a:p>
          <a:p>
            <a:pPr marL="12700" marR="5080">
              <a:buClr>
                <a:srgbClr val="205868"/>
              </a:buClr>
              <a:buFont typeface="Wingdings"/>
              <a:buChar char=""/>
              <a:tabLst>
                <a:tab pos="142240" algn="l"/>
              </a:tabLst>
            </a:pPr>
            <a:r>
              <a:rPr lang="es-CL" sz="1200" dirty="0" smtClean="0">
                <a:solidFill>
                  <a:srgbClr val="52555A"/>
                </a:solidFill>
                <a:latin typeface="Arial"/>
                <a:cs typeface="Arial"/>
              </a:rPr>
              <a:t>Consistencia</a:t>
            </a:r>
            <a:r>
              <a:rPr lang="es-CL" sz="1200" spc="-140" dirty="0" smtClean="0">
                <a:solidFill>
                  <a:srgbClr val="52555A"/>
                </a:solidFill>
                <a:latin typeface="Arial"/>
                <a:cs typeface="Arial"/>
              </a:rPr>
              <a:t> </a:t>
            </a:r>
            <a:r>
              <a:rPr lang="es-CL" sz="1200" dirty="0" smtClean="0">
                <a:solidFill>
                  <a:srgbClr val="52555A"/>
                </a:solidFill>
                <a:latin typeface="Arial"/>
                <a:cs typeface="Arial"/>
              </a:rPr>
              <a:t>institucional.</a:t>
            </a:r>
          </a:p>
          <a:p>
            <a:pPr marL="12700" marR="5080">
              <a:buClr>
                <a:srgbClr val="205868"/>
              </a:buClr>
              <a:buFont typeface="Wingdings"/>
              <a:buChar char=""/>
              <a:tabLst>
                <a:tab pos="142240" algn="l"/>
              </a:tabLst>
            </a:pPr>
            <a:r>
              <a:rPr lang="es-CL" sz="1200" spc="-5" dirty="0" smtClean="0">
                <a:solidFill>
                  <a:srgbClr val="52555A"/>
                </a:solidFill>
                <a:latin typeface="Arial"/>
                <a:cs typeface="Arial"/>
              </a:rPr>
              <a:t>Chile </a:t>
            </a:r>
            <a:r>
              <a:rPr lang="es-CL" sz="1200" dirty="0" smtClean="0">
                <a:solidFill>
                  <a:srgbClr val="52555A"/>
                </a:solidFill>
                <a:latin typeface="Arial"/>
                <a:cs typeface="Arial"/>
              </a:rPr>
              <a:t>lidera América Latina y</a:t>
            </a:r>
            <a:r>
              <a:rPr lang="es-CL" sz="1200" spc="-220" dirty="0" smtClean="0">
                <a:solidFill>
                  <a:srgbClr val="52555A"/>
                </a:solidFill>
                <a:latin typeface="Arial"/>
                <a:cs typeface="Arial"/>
              </a:rPr>
              <a:t> </a:t>
            </a:r>
            <a:r>
              <a:rPr lang="es-CL" sz="1200" dirty="0" smtClean="0">
                <a:solidFill>
                  <a:srgbClr val="52555A"/>
                </a:solidFill>
                <a:latin typeface="Arial"/>
                <a:cs typeface="Arial"/>
              </a:rPr>
              <a:t>está  cercano a </a:t>
            </a:r>
            <a:r>
              <a:rPr lang="es-CL" sz="1200" spc="-5" dirty="0" smtClean="0">
                <a:solidFill>
                  <a:srgbClr val="52555A"/>
                </a:solidFill>
                <a:latin typeface="Arial"/>
                <a:cs typeface="Arial"/>
              </a:rPr>
              <a:t>niveles OCDE </a:t>
            </a:r>
            <a:r>
              <a:rPr lang="es-CL" sz="1200" dirty="0" smtClean="0">
                <a:solidFill>
                  <a:srgbClr val="52555A"/>
                </a:solidFill>
                <a:latin typeface="Arial"/>
                <a:cs typeface="Arial"/>
              </a:rPr>
              <a:t>para  países de </a:t>
            </a:r>
            <a:r>
              <a:rPr lang="es-CL" sz="1200" spc="-5" dirty="0" smtClean="0">
                <a:solidFill>
                  <a:srgbClr val="52555A"/>
                </a:solidFill>
                <a:latin typeface="Arial"/>
                <a:cs typeface="Arial"/>
              </a:rPr>
              <a:t>mayores</a:t>
            </a:r>
            <a:r>
              <a:rPr lang="es-CL" sz="1200" spc="-120" dirty="0" smtClean="0">
                <a:solidFill>
                  <a:srgbClr val="52555A"/>
                </a:solidFill>
                <a:latin typeface="Arial"/>
                <a:cs typeface="Arial"/>
              </a:rPr>
              <a:t> </a:t>
            </a:r>
            <a:r>
              <a:rPr lang="es-CL" sz="1200" dirty="0" smtClean="0">
                <a:solidFill>
                  <a:srgbClr val="52555A"/>
                </a:solidFill>
                <a:latin typeface="Arial"/>
                <a:cs typeface="Arial"/>
              </a:rPr>
              <a:t>ingresos.</a:t>
            </a:r>
            <a:endParaRPr lang="es-CL" sz="1200" dirty="0" smtClean="0">
              <a:latin typeface="Arial"/>
              <a:cs typeface="Arial"/>
            </a:endParaRPr>
          </a:p>
          <a:p>
            <a:endParaRPr lang="en-GB" dirty="0" smtClean="0">
              <a:solidFill>
                <a:schemeClr val="tx1">
                  <a:lumMod val="75000"/>
                  <a:lumOff val="25000"/>
                </a:schemeClr>
              </a:solidFill>
            </a:endParaRPr>
          </a:p>
          <a:p>
            <a:endParaRPr lang="en-GB" dirty="0">
              <a:solidFill>
                <a:schemeClr val="tx1">
                  <a:lumMod val="75000"/>
                  <a:lumOff val="25000"/>
                </a:schemeClr>
              </a:solidFill>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3</a:t>
            </a:fld>
            <a:endParaRPr lang="es-CL"/>
          </a:p>
        </p:txBody>
      </p:sp>
    </p:spTree>
    <p:extLst>
      <p:ext uri="{BB962C8B-B14F-4D97-AF65-F5344CB8AC3E}">
        <p14:creationId xmlns:p14="http://schemas.microsoft.com/office/powerpoint/2010/main" val="2857128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Demand for electricity, which is vital for growth and economic development, is increasing in Chile.  The country’s opportunities in generation include both non-conventional technologies and conventional technologies, implemented in accordance with sustainability criteria.</a:t>
            </a:r>
            <a:endParaRPr lang="es-C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government’s program Energy 2050, the goal is that at least 70% of electricity generation should come from renewable sources by 2050. Furthermore, the 2035 goal is that at least 60% of electricity generation should come from renewable sources. In 2016, 41% of the electricity generated in the SIC (Central</a:t>
            </a:r>
            <a:r>
              <a:rPr lang="en-US" sz="1200" kern="1200" baseline="0" dirty="0" smtClean="0">
                <a:solidFill>
                  <a:schemeClr val="tx1"/>
                </a:solidFill>
                <a:effectLst/>
                <a:latin typeface="+mn-lt"/>
                <a:ea typeface="+mn-ea"/>
                <a:cs typeface="+mn-cs"/>
              </a:rPr>
              <a:t> Interconnected System)</a:t>
            </a:r>
            <a:r>
              <a:rPr lang="en-US" sz="1200" kern="1200" dirty="0" smtClean="0">
                <a:solidFill>
                  <a:schemeClr val="tx1"/>
                </a:solidFill>
                <a:effectLst/>
                <a:latin typeface="+mn-lt"/>
                <a:ea typeface="+mn-ea"/>
                <a:cs typeface="+mn-cs"/>
              </a:rPr>
              <a:t> and SING (Norte</a:t>
            </a:r>
            <a:r>
              <a:rPr lang="en-US" sz="1200" kern="1200" baseline="0" dirty="0" smtClean="0">
                <a:solidFill>
                  <a:schemeClr val="tx1"/>
                </a:solidFill>
                <a:effectLst/>
                <a:latin typeface="+mn-lt"/>
                <a:ea typeface="+mn-ea"/>
                <a:cs typeface="+mn-cs"/>
              </a:rPr>
              <a:t> Grande Interconnected System)</a:t>
            </a:r>
            <a:r>
              <a:rPr lang="en-US" sz="1200" kern="1200" dirty="0" smtClean="0">
                <a:solidFill>
                  <a:schemeClr val="tx1"/>
                </a:solidFill>
                <a:effectLst/>
                <a:latin typeface="+mn-lt"/>
                <a:ea typeface="+mn-ea"/>
                <a:cs typeface="+mn-cs"/>
              </a:rPr>
              <a:t> interconnected systems, which comprise 99% of Chile’s total installed capacity, came from renewable sources (1).</a:t>
            </a:r>
            <a:endParaRPr lang="es-C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5092E3A-AA1F-4DEA-B882-301073A454B2}" type="slidenum">
              <a:rPr lang="en-GB" smtClean="0"/>
              <a:t>21</a:t>
            </a:fld>
            <a:endParaRPr lang="en-GB"/>
          </a:p>
        </p:txBody>
      </p:sp>
    </p:spTree>
    <p:extLst>
      <p:ext uri="{BB962C8B-B14F-4D97-AF65-F5344CB8AC3E}">
        <p14:creationId xmlns:p14="http://schemas.microsoft.com/office/powerpoint/2010/main" val="86616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ea typeface="MS PGothic" pitchFamily="34" charset="-128"/>
                <a:cs typeface="MS PGothic" charset="0"/>
              </a:rPr>
              <a:t>An</a:t>
            </a:r>
            <a:r>
              <a:rPr lang="en-US" baseline="0" dirty="0" smtClean="0">
                <a:ea typeface="MS PGothic" pitchFamily="34" charset="-128"/>
                <a:cs typeface="MS PGothic" charset="0"/>
              </a:rPr>
              <a:t> other</a:t>
            </a:r>
            <a:r>
              <a:rPr lang="en-US" dirty="0" smtClean="0">
                <a:ea typeface="MS PGothic" pitchFamily="34" charset="-128"/>
                <a:cs typeface="MS PGothic" charset="0"/>
              </a:rPr>
              <a:t> area in which there are opportunities is that of non-conventional renewable energies. </a:t>
            </a:r>
            <a:endParaRPr lang="es-CL" dirty="0" smtClean="0">
              <a:ea typeface="MS PGothic" pitchFamily="34" charset="-128"/>
              <a:cs typeface="MS PGothic" charset="0"/>
            </a:endParaRPr>
          </a:p>
          <a:p>
            <a:endParaRPr lang="en-US" dirty="0" smtClean="0">
              <a:ea typeface="MS PGothic" pitchFamily="34" charset="-128"/>
              <a:cs typeface="MS PGothic" charset="0"/>
            </a:endParaRPr>
          </a:p>
          <a:p>
            <a:r>
              <a:rPr lang="en-US" dirty="0" smtClean="0">
                <a:ea typeface="MS PGothic" pitchFamily="34" charset="-128"/>
                <a:cs typeface="MS PGothic" charset="0"/>
              </a:rPr>
              <a:t>In Chile, we did have a power supply crisis but the outlook has since become very promising. </a:t>
            </a:r>
            <a:endParaRPr lang="es-CL" dirty="0" smtClean="0">
              <a:ea typeface="MS PGothic" pitchFamily="34" charset="-128"/>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a typeface="MS PGothic" pitchFamily="34" charset="-128"/>
                <a:cs typeface="MS PGothic" charset="0"/>
              </a:rPr>
              <a:t>A few weeks ago, the Energy Ministry announced the results of a tender that will mean prices of below 60 dollars per megawatt hour, less than half their level two and a half years ago.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bg1"/>
                </a:solidFill>
                <a:latin typeface="Arial" panose="020B0604020202020204" pitchFamily="34" charset="0"/>
                <a:cs typeface="Arial" panose="020B0604020202020204" pitchFamily="34" charset="0"/>
              </a:rPr>
              <a:t>The contribution of these new generation sources has allowed Chile to reduce energy costs by more than 60% in the last 3 years.</a:t>
            </a:r>
          </a:p>
          <a:p>
            <a:endParaRPr lang="es-CL" dirty="0" smtClean="0">
              <a:ea typeface="MS PGothic" pitchFamily="34" charset="-128"/>
              <a:cs typeface="MS PGothic"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ea typeface="MS PGothic" pitchFamily="34" charset="-128"/>
                <a:cs typeface="MS PGothic" charset="0"/>
              </a:rPr>
              <a:t>Nowadays (</a:t>
            </a:r>
            <a:r>
              <a:rPr lang="en-US" dirty="0" err="1" smtClean="0">
                <a:ea typeface="MS PGothic" pitchFamily="34" charset="-128"/>
                <a:cs typeface="MS PGothic" charset="0"/>
              </a:rPr>
              <a:t>actualmente</a:t>
            </a:r>
            <a:r>
              <a:rPr lang="en-US" dirty="0" smtClean="0">
                <a:ea typeface="MS PGothic" pitchFamily="34" charset="-128"/>
                <a:cs typeface="MS PGothic" charset="0"/>
              </a:rPr>
              <a:t>), the Chilean electricity market is highly competitive and there has been an important increase in the contribution that renewable energies make to the matrix. In recent years, Chile has consolidated a position as the world's fourth most attractive country for investment in renewable energies. </a:t>
            </a:r>
            <a:r>
              <a:rPr lang="en-US" altLang="es-ES" sz="1200" dirty="0" smtClean="0">
                <a:solidFill>
                  <a:prstClr val="white"/>
                </a:solidFill>
                <a:latin typeface="Helvetica" charset="0"/>
                <a:ea typeface="+mn-ea"/>
              </a:rPr>
              <a:t>(E&amp;Y, 2016).</a:t>
            </a:r>
          </a:p>
          <a:p>
            <a:pPr marL="228600" indent="-228600">
              <a:buFont typeface="+mj-lt"/>
              <a:buAutoNum type="arabicPeriod"/>
            </a:pPr>
            <a:endParaRPr lang="es-CL" dirty="0" smtClean="0">
              <a:ea typeface="MS PGothic" pitchFamily="34" charset="-128"/>
              <a:cs typeface="MS PGothic"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solidFill>
                  <a:prstClr val="white"/>
                </a:solidFill>
                <a:latin typeface="Helvetica" charset="0"/>
                <a:ea typeface="+mn-ea"/>
              </a:rPr>
              <a:t>Chile offers clean energy sources for its operations.</a:t>
            </a:r>
            <a:r>
              <a:rPr lang="en-US" altLang="es-ES" sz="1200" dirty="0" smtClean="0">
                <a:solidFill>
                  <a:prstClr val="white"/>
                </a:solidFill>
                <a:latin typeface="Helvetica" charset="0"/>
                <a:ea typeface="+mn-ea"/>
              </a:rPr>
              <a:t> World’s highest solar radiation: a privileged place for the development of solar energy.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smtClean="0">
              <a:solidFill>
                <a:prstClr val="white"/>
              </a:solidFill>
              <a:latin typeface="Helvetica" charset="0"/>
              <a:ea typeface="+mn-ea"/>
            </a:endParaRPr>
          </a:p>
          <a:p>
            <a:pPr marL="285750" indent="-285750" defTabSz="457200" eaLnBrk="0" fontAlgn="base" hangingPunct="0">
              <a:spcBef>
                <a:spcPct val="0"/>
              </a:spcBef>
              <a:spcAft>
                <a:spcPct val="0"/>
              </a:spcAft>
              <a:buClr>
                <a:schemeClr val="bg1"/>
              </a:buClr>
              <a:buFont typeface="Arial" panose="020B0604020202020204" pitchFamily="34" charset="0"/>
              <a:buChar char="•"/>
            </a:pPr>
            <a:endParaRPr lang="en-US" sz="1200" dirty="0" smtClean="0">
              <a:solidFill>
                <a:prstClr val="white"/>
              </a:solidFill>
              <a:latin typeface="Helvetica" charset="0"/>
              <a:ea typeface="+mn-ea"/>
            </a:endParaRPr>
          </a:p>
          <a:p>
            <a:pPr marL="285750" indent="-285750" defTabSz="457200" eaLnBrk="0" fontAlgn="base" hangingPunct="0">
              <a:spcBef>
                <a:spcPct val="0"/>
              </a:spcBef>
              <a:spcAft>
                <a:spcPct val="0"/>
              </a:spcAft>
              <a:buClr>
                <a:schemeClr val="bg1"/>
              </a:buClr>
              <a:buFont typeface="Arial" panose="020B0604020202020204" pitchFamily="34" charset="0"/>
              <a:buChar char="•"/>
            </a:pPr>
            <a:endParaRPr lang="en-US" sz="1200" dirty="0" smtClean="0">
              <a:solidFill>
                <a:prstClr val="white"/>
              </a:solidFill>
              <a:latin typeface="Helvetica" charset="0"/>
              <a:ea typeface="+mn-ea"/>
            </a:endParaRPr>
          </a:p>
          <a:p>
            <a:pPr marL="285750" indent="-285750" defTabSz="457200" eaLnBrk="0" fontAlgn="base" hangingPunct="0">
              <a:spcBef>
                <a:spcPct val="0"/>
              </a:spcBef>
              <a:spcAft>
                <a:spcPct val="0"/>
              </a:spcAft>
              <a:buClr>
                <a:schemeClr val="bg1"/>
              </a:buClr>
              <a:buFont typeface="Arial" panose="020B0604020202020204" pitchFamily="34" charset="0"/>
              <a:buChar char="•"/>
            </a:pPr>
            <a:endParaRPr lang="en-US" sz="1200" dirty="0" smtClean="0">
              <a:solidFill>
                <a:prstClr val="white"/>
              </a:solidFill>
              <a:latin typeface="Helvetica" charset="0"/>
              <a:ea typeface="+mn-ea"/>
            </a:endParaRPr>
          </a:p>
          <a:p>
            <a:pPr marL="285750" indent="-285750" defTabSz="457200" eaLnBrk="0" fontAlgn="base" hangingPunct="0">
              <a:spcBef>
                <a:spcPct val="0"/>
              </a:spcBef>
              <a:spcAft>
                <a:spcPct val="0"/>
              </a:spcAft>
              <a:buClr>
                <a:schemeClr val="bg1"/>
              </a:buClr>
              <a:buFont typeface="Arial" panose="020B0604020202020204" pitchFamily="34" charset="0"/>
              <a:buChar char="•"/>
            </a:pPr>
            <a:endParaRPr lang="es-CL" sz="1200" dirty="0" smtClean="0">
              <a:solidFill>
                <a:prstClr val="white"/>
              </a:solidFill>
              <a:latin typeface="Helvetica" charset="0"/>
              <a:ea typeface="+mn-ea"/>
            </a:endParaRPr>
          </a:p>
          <a:p>
            <a:pPr marL="285750" indent="-285750" defTabSz="457200" eaLnBrk="0" fontAlgn="base" hangingPunct="0">
              <a:spcBef>
                <a:spcPct val="0"/>
              </a:spcBef>
              <a:spcAft>
                <a:spcPct val="0"/>
              </a:spcAft>
              <a:buClr>
                <a:schemeClr val="bg1"/>
              </a:buClr>
              <a:buFont typeface="Arial" panose="020B0604020202020204" pitchFamily="34" charset="0"/>
              <a:buChar char="•"/>
            </a:pPr>
            <a:endParaRPr lang="en-US" altLang="en-US" sz="1200" dirty="0" smtClean="0">
              <a:solidFill>
                <a:schemeClr val="bg1"/>
              </a:solidFill>
              <a:latin typeface="Arial" panose="020B0604020202020204" pitchFamily="34" charset="0"/>
              <a:cs typeface="Arial" panose="020B0604020202020204" pitchFamily="34" charset="0"/>
            </a:endParaRPr>
          </a:p>
          <a:p>
            <a:pPr defTabSz="457200" eaLnBrk="0" fontAlgn="base" hangingPunct="0">
              <a:spcBef>
                <a:spcPct val="0"/>
              </a:spcBef>
              <a:spcAft>
                <a:spcPct val="0"/>
              </a:spcAft>
              <a:buClr>
                <a:schemeClr val="bg1"/>
              </a:buClr>
            </a:pPr>
            <a:endParaRPr lang="en-US" altLang="es-ES" sz="1200" dirty="0" smtClean="0">
              <a:solidFill>
                <a:prstClr val="white"/>
              </a:solidFill>
              <a:latin typeface="Helvetica" charset="0"/>
              <a:ea typeface="+mn-ea"/>
            </a:endParaRPr>
          </a:p>
          <a:p>
            <a:pPr eaLnBrk="1" hangingPunct="1">
              <a:spcBef>
                <a:spcPct val="0"/>
              </a:spcBef>
            </a:pPr>
            <a:endParaRPr lang="es-CL" altLang="en-US" dirty="0" smtClean="0"/>
          </a:p>
        </p:txBody>
      </p:sp>
      <p:sp>
        <p:nvSpPr>
          <p:cNvPr id="4" name="Marcador de número de diapositiva 3"/>
          <p:cNvSpPr>
            <a:spLocks noGrp="1"/>
          </p:cNvSpPr>
          <p:nvPr>
            <p:ph type="sldNum" sz="quarter" idx="10"/>
          </p:nvPr>
        </p:nvSpPr>
        <p:spPr/>
        <p:txBody>
          <a:bodyPr/>
          <a:lstStyle/>
          <a:p>
            <a:fld id="{DFF743F6-F4CB-484E-9D0A-CC7E9C67A250}" type="slidenum">
              <a:rPr lang="es-CL" smtClean="0"/>
              <a:t>22</a:t>
            </a:fld>
            <a:endParaRPr lang="es-CL"/>
          </a:p>
        </p:txBody>
      </p:sp>
    </p:spTree>
    <p:extLst>
      <p:ext uri="{BB962C8B-B14F-4D97-AF65-F5344CB8AC3E}">
        <p14:creationId xmlns:p14="http://schemas.microsoft.com/office/powerpoint/2010/main" val="2149769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smtClean="0">
              <a:ea typeface="MS PGothic" pitchFamily="34" charset="-128"/>
              <a:cs typeface="MS PGothic" charset="0"/>
            </a:endParaRPr>
          </a:p>
          <a:p>
            <a:r>
              <a:rPr lang="en-US" dirty="0" smtClean="0">
                <a:ea typeface="MS PGothic" pitchFamily="34" charset="-128"/>
                <a:cs typeface="MS PGothic" charset="0"/>
              </a:rPr>
              <a:t>We are talking about a country where demand for power will grow at an annual rate of 3.5% in the next few years, that currently has an installed capacity of 22.8 gigawatts and is addressing the challenge of diversifying its matrix, incorporating new players and consolidating its energy independence, efficiency and sustainability.</a:t>
            </a:r>
            <a:endParaRPr lang="es-CL" dirty="0" smtClean="0">
              <a:ea typeface="MS PGothic" pitchFamily="34" charset="-128"/>
              <a:cs typeface="MS PGothic" charset="0"/>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23</a:t>
            </a:fld>
            <a:endParaRPr lang="es-CL"/>
          </a:p>
        </p:txBody>
      </p:sp>
    </p:spTree>
    <p:extLst>
      <p:ext uri="{BB962C8B-B14F-4D97-AF65-F5344CB8AC3E}">
        <p14:creationId xmlns:p14="http://schemas.microsoft.com/office/powerpoint/2010/main" val="184275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defTabSz="448650" eaLnBrk="0" fontAlgn="base" hangingPunct="0">
              <a:spcBef>
                <a:spcPct val="30000"/>
              </a:spcBef>
              <a:spcAft>
                <a:spcPct val="0"/>
              </a:spcAft>
              <a:buFont typeface="+mj-lt"/>
              <a:buAutoNum type="arabicPeriod"/>
              <a:defRPr/>
            </a:pPr>
            <a:r>
              <a:rPr lang="en-US" dirty="0" smtClean="0">
                <a:ea typeface="MS PGothic" pitchFamily="34" charset="-128"/>
                <a:cs typeface="MS PGothic" charset="0"/>
              </a:rPr>
              <a:t>GENERATION</a:t>
            </a:r>
          </a:p>
          <a:p>
            <a:pPr marL="0" indent="0" defTabSz="448650" eaLnBrk="0" fontAlgn="base" hangingPunct="0">
              <a:spcBef>
                <a:spcPct val="30000"/>
              </a:spcBef>
              <a:spcAft>
                <a:spcPct val="0"/>
              </a:spcAft>
              <a:buFont typeface="+mj-lt"/>
              <a:buNone/>
              <a:defRPr/>
            </a:pPr>
            <a:r>
              <a:rPr lang="en-US" dirty="0" smtClean="0">
                <a:ea typeface="MS PGothic" pitchFamily="34" charset="-128"/>
                <a:cs typeface="MS PGothic" charset="0"/>
              </a:rPr>
              <a:t>The target the government has set is for renewable energies to account for 70% of the country's electricity matrix by 2050.</a:t>
            </a:r>
            <a:endParaRPr lang="es-CL" dirty="0" smtClean="0">
              <a:ea typeface="MS PGothic" pitchFamily="34" charset="-128"/>
              <a:cs typeface="MS PGothic" charset="0"/>
            </a:endParaRPr>
          </a:p>
          <a:p>
            <a:endParaRPr lang="en-US" dirty="0" smtClean="0">
              <a:ea typeface="MS PGothic" pitchFamily="34" charset="-128"/>
              <a:cs typeface="MS PGothic" charset="0"/>
            </a:endParaRPr>
          </a:p>
          <a:p>
            <a:r>
              <a:rPr lang="en-US" dirty="0" smtClean="0">
                <a:ea typeface="MS PGothic" pitchFamily="34" charset="-128"/>
                <a:cs typeface="MS PGothic" charset="0"/>
              </a:rPr>
              <a:t>2. TRANSMISSION</a:t>
            </a:r>
          </a:p>
          <a:p>
            <a:r>
              <a:rPr lang="en-US" dirty="0" smtClean="0">
                <a:ea typeface="MS PGothic" pitchFamily="34" charset="-128"/>
                <a:cs typeface="MS PGothic" charset="0"/>
              </a:rPr>
              <a:t>Further opportunities in the energy field will arise in 2017 and 2018 with the tender of supply contracts for more than </a:t>
            </a:r>
            <a:r>
              <a:rPr lang="en-US" b="1" dirty="0" smtClean="0">
                <a:ea typeface="MS PGothic" pitchFamily="34" charset="-128"/>
                <a:cs typeface="MS PGothic" charset="0"/>
              </a:rPr>
              <a:t>10,000 gigawatt hours</a:t>
            </a:r>
            <a:r>
              <a:rPr lang="en-US" dirty="0" smtClean="0">
                <a:ea typeface="MS PGothic" pitchFamily="34" charset="-128"/>
                <a:cs typeface="MS PGothic" charset="0"/>
              </a:rPr>
              <a:t> and, this year, there was also a transmission tender worth 288 million dollars. </a:t>
            </a:r>
            <a:r>
              <a:rPr lang="en-US" dirty="0" err="1" smtClean="0">
                <a:ea typeface="MS PGothic" pitchFamily="34" charset="-128"/>
                <a:cs typeface="MS PGothic" charset="0"/>
              </a:rPr>
              <a:t>InvestChile</a:t>
            </a:r>
            <a:r>
              <a:rPr lang="en-US" dirty="0" smtClean="0">
                <a:ea typeface="MS PGothic" pitchFamily="34" charset="-128"/>
                <a:cs typeface="MS PGothic" charset="0"/>
              </a:rPr>
              <a:t> will be happy to provide you more details about these bidding processes which is managed by the Energy Ministry.      </a:t>
            </a:r>
            <a:endParaRPr lang="es-CL" dirty="0" smtClean="0">
              <a:ea typeface="MS PGothic" pitchFamily="34" charset="-128"/>
              <a:cs typeface="MS PGothic" charset="0"/>
            </a:endParaRPr>
          </a:p>
          <a:p>
            <a:endParaRPr lang="es-CL" altLang="es-CL" dirty="0" smtClean="0"/>
          </a:p>
          <a:p>
            <a:r>
              <a:rPr lang="en-US" dirty="0" smtClean="0">
                <a:ea typeface="MS PGothic" pitchFamily="34" charset="-128"/>
                <a:cs typeface="MS PGothic" charset="0"/>
              </a:rPr>
              <a:t>3. HIGH</a:t>
            </a:r>
            <a:r>
              <a:rPr lang="en-US" baseline="0" dirty="0" smtClean="0">
                <a:ea typeface="MS PGothic" pitchFamily="34" charset="-128"/>
                <a:cs typeface="MS PGothic" charset="0"/>
              </a:rPr>
              <a:t> RADIATION SOLAR ENERGY</a:t>
            </a:r>
            <a:endParaRPr lang="en-US" dirty="0" smtClean="0">
              <a:ea typeface="MS PGothic" pitchFamily="34" charset="-128"/>
              <a:cs typeface="MS PGothic" charset="0"/>
            </a:endParaRPr>
          </a:p>
          <a:p>
            <a:r>
              <a:rPr lang="en-US" dirty="0" smtClean="0">
                <a:ea typeface="MS PGothic" pitchFamily="34" charset="-128"/>
                <a:cs typeface="MS PGothic" charset="0"/>
              </a:rPr>
              <a:t>In this context, </a:t>
            </a:r>
            <a:r>
              <a:rPr lang="en-US" b="1" dirty="0" smtClean="0">
                <a:ea typeface="MS PGothic" pitchFamily="34" charset="-128"/>
                <a:cs typeface="MS PGothic" charset="0"/>
              </a:rPr>
              <a:t>solar energy </a:t>
            </a:r>
            <a:r>
              <a:rPr lang="en-US" dirty="0" smtClean="0">
                <a:ea typeface="MS PGothic" pitchFamily="34" charset="-128"/>
                <a:cs typeface="MS PGothic" charset="0"/>
              </a:rPr>
              <a:t>is playing and will continue to play a fundamental role. </a:t>
            </a:r>
            <a:endParaRPr lang="es-CL" dirty="0" smtClean="0">
              <a:ea typeface="MS PGothic" pitchFamily="34" charset="-128"/>
              <a:cs typeface="MS PGothic" charset="0"/>
            </a:endParaRPr>
          </a:p>
          <a:p>
            <a:r>
              <a:rPr lang="en-US" dirty="0" smtClean="0">
                <a:ea typeface="MS PGothic" pitchFamily="34" charset="-128"/>
                <a:cs typeface="MS PGothic" charset="0"/>
              </a:rPr>
              <a:t>Northern Chile has the world's highest level of solar radiation. This constitutes an opportunity not only for the production of solar energy but also for the development of related products and services, with an emphasis on innovation and the testing of new technologies for harnessing high-radiation solar energy. Chile can, in other words, serve as a unique test bed for the solar technologies of the future. </a:t>
            </a:r>
          </a:p>
          <a:p>
            <a:r>
              <a:rPr lang="en-US" dirty="0" smtClean="0">
                <a:ea typeface="MS PGothic" pitchFamily="34" charset="-128"/>
                <a:cs typeface="MS PGothic" charset="0"/>
              </a:rPr>
              <a:t>The Chilean Government has a strategic solar program that aims at developing the solar industry in Chile.</a:t>
            </a:r>
            <a:endParaRPr lang="es-CL" dirty="0" smtClean="0">
              <a:ea typeface="MS PGothic" pitchFamily="34" charset="-128"/>
              <a:cs typeface="MS PGothic" charset="0"/>
            </a:endParaRPr>
          </a:p>
          <a:p>
            <a:r>
              <a:rPr lang="en-US" dirty="0" smtClean="0">
                <a:ea typeface="MS PGothic" pitchFamily="34" charset="-128"/>
                <a:cs typeface="MS PGothic" charset="0"/>
              </a:rPr>
              <a:t>This solar program seeks to leverage the Atacama Desert’s unique features, which include the highest solar irradiance on earth. The objective is to develop a national solar industry with technological capacities and which will be export-oriented. To this end, an initial portfolio of 50 initiatives was identified, with a total budget of US$800 million.</a:t>
            </a:r>
            <a:endParaRPr lang="es-CL" dirty="0" smtClean="0">
              <a:ea typeface="MS PGothic" pitchFamily="34" charset="-128"/>
              <a:cs typeface="MS PGothic" charset="0"/>
            </a:endParaRPr>
          </a:p>
          <a:p>
            <a:endParaRPr lang="es-CL" dirty="0" smtClean="0">
              <a:ea typeface="MS PGothic" pitchFamily="34" charset="-128"/>
              <a:cs typeface="MS PGothic" charset="0"/>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24</a:t>
            </a:fld>
            <a:endParaRPr lang="es-CL"/>
          </a:p>
        </p:txBody>
      </p:sp>
    </p:spTree>
    <p:extLst>
      <p:ext uri="{BB962C8B-B14F-4D97-AF65-F5344CB8AC3E}">
        <p14:creationId xmlns:p14="http://schemas.microsoft.com/office/powerpoint/2010/main" val="90548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r>
              <a:rPr lang="en-US" dirty="0" smtClean="0"/>
              <a:t>Promotion geared</a:t>
            </a:r>
            <a:r>
              <a:rPr lang="en-US" baseline="0" dirty="0" smtClean="0"/>
              <a:t> to </a:t>
            </a:r>
            <a:r>
              <a:rPr lang="en-US" dirty="0" smtClean="0"/>
              <a:t>showing the opportunities that Chile offers to investors in sectors of high potential.</a:t>
            </a:r>
          </a:p>
          <a:p>
            <a:pPr marL="228600" indent="-228600">
              <a:buFont typeface="+mj-lt"/>
              <a:buAutoNum type="arabicPeriod"/>
            </a:pPr>
            <a:r>
              <a:rPr lang="en-US" dirty="0" smtClean="0"/>
              <a:t>Specialized sectoral consultancy (Statistical information, field visits, Meeting agenda, Legal advice, advice for applying to instruments.</a:t>
            </a:r>
          </a:p>
          <a:p>
            <a:pPr marL="228600" indent="-228600">
              <a:buFont typeface="+mj-lt"/>
              <a:buAutoNum type="arabicPeriod"/>
            </a:pPr>
            <a:r>
              <a:rPr lang="en-US" dirty="0" smtClean="0"/>
              <a:t>Advice for the installation of company: Legal advice, Advice for application to instruments, Management of queries to public organisms.</a:t>
            </a:r>
          </a:p>
          <a:p>
            <a:pPr marL="228600" indent="-228600">
              <a:buFont typeface="+mj-lt"/>
              <a:buAutoNum type="arabicPeriod"/>
            </a:pPr>
            <a:r>
              <a:rPr lang="en-US" dirty="0" smtClean="0"/>
              <a:t>Export support: Advice for application to instruments, Management of queries to public agencies, Opportunities for reinvestment.</a:t>
            </a:r>
          </a:p>
          <a:p>
            <a:r>
              <a:rPr lang="en-US" sz="1200" kern="1200" dirty="0" smtClean="0">
                <a:solidFill>
                  <a:schemeClr val="tx1"/>
                </a:solidFill>
                <a:effectLst/>
                <a:latin typeface="+mn-lt"/>
                <a:ea typeface="MS PGothic" pitchFamily="34" charset="-128"/>
                <a:cs typeface="MS PGothic" charset="0"/>
              </a:rPr>
              <a:t>And that is not all. </a:t>
            </a:r>
            <a:endParaRPr lang="es-CL"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As from this year, with the creation of </a:t>
            </a:r>
            <a:r>
              <a:rPr lang="en-US" sz="1200" kern="1200" dirty="0" err="1" smtClean="0">
                <a:solidFill>
                  <a:schemeClr val="tx1"/>
                </a:solidFill>
                <a:effectLst/>
                <a:latin typeface="+mn-lt"/>
                <a:ea typeface="MS PGothic" pitchFamily="34" charset="-128"/>
                <a:cs typeface="MS PGothic" charset="0"/>
              </a:rPr>
              <a:t>InvestChile</a:t>
            </a:r>
            <a:r>
              <a:rPr lang="en-US" sz="1200" kern="1200" dirty="0" smtClean="0">
                <a:solidFill>
                  <a:schemeClr val="tx1"/>
                </a:solidFill>
                <a:effectLst/>
                <a:latin typeface="+mn-lt"/>
                <a:ea typeface="MS PGothic" pitchFamily="34" charset="-128"/>
                <a:cs typeface="MS PGothic" charset="0"/>
              </a:rPr>
              <a:t>, our country has innovated in its approach to FDI, launching a series of new services to assist companies through the different stages of their projects, from the first contact through to the reinvestment of profits.  </a:t>
            </a:r>
            <a:endParaRPr lang="es-CL"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Through its strategy for the attraction and promotion of foreign investment, Chile is going out to seek more and better investment, doing so proactively and with the backing of an improved institutional framework that is better able to respond to the needs of overseas companies in their decision-making processes. </a:t>
            </a:r>
            <a:endParaRPr lang="es-CL"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services that </a:t>
            </a:r>
            <a:r>
              <a:rPr lang="en-US" sz="1200" kern="1200" dirty="0" err="1" smtClean="0">
                <a:solidFill>
                  <a:schemeClr val="tx1"/>
                </a:solidFill>
                <a:effectLst/>
                <a:latin typeface="+mn-lt"/>
                <a:ea typeface="MS PGothic" pitchFamily="34" charset="-128"/>
                <a:cs typeface="MS PGothic" charset="0"/>
              </a:rPr>
              <a:t>InvestChile</a:t>
            </a:r>
            <a:r>
              <a:rPr lang="en-US" sz="1200" kern="1200" dirty="0" smtClean="0">
                <a:solidFill>
                  <a:schemeClr val="tx1"/>
                </a:solidFill>
                <a:effectLst/>
                <a:latin typeface="+mn-lt"/>
                <a:ea typeface="MS PGothic" pitchFamily="34" charset="-128"/>
                <a:cs typeface="MS PGothic" charset="0"/>
              </a:rPr>
              <a:t> provides include general information about the country, sector-specific advice, the organization of meetings and field visits, legal advice on applying to use policy instruments and incentives, management of queries relating to other government agencies and advice on reinvestment. </a:t>
            </a:r>
            <a:endParaRPr lang="es-CL" sz="1200" kern="1200" dirty="0" smtClean="0">
              <a:solidFill>
                <a:schemeClr val="tx1"/>
              </a:solidFill>
              <a:effectLst/>
              <a:latin typeface="+mn-lt"/>
              <a:ea typeface="MS PGothic" pitchFamily="34" charset="-128"/>
              <a:cs typeface="MS PGothic" charset="0"/>
            </a:endParaRPr>
          </a:p>
          <a:p>
            <a:pPr marL="0" indent="0">
              <a:buFont typeface="+mj-lt"/>
              <a:buNone/>
            </a:pPr>
            <a:endParaRPr lang="en-US" dirty="0" smtClean="0"/>
          </a:p>
          <a:p>
            <a:pPr marL="0" indent="0">
              <a:buFont typeface="+mj-lt"/>
              <a:buNone/>
            </a:pP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CL" sz="1200" b="1" dirty="0" smtClean="0">
                <a:solidFill>
                  <a:srgbClr val="52555A"/>
                </a:solidFill>
                <a:latin typeface="Arial"/>
                <a:cs typeface="Arial"/>
              </a:rPr>
              <a:t>Promoción  </a:t>
            </a:r>
            <a:r>
              <a:rPr lang="es-CL" sz="1200" spc="-5" dirty="0" smtClean="0">
                <a:solidFill>
                  <a:srgbClr val="52555A"/>
                </a:solidFill>
                <a:latin typeface="Arial"/>
                <a:cs typeface="Arial"/>
              </a:rPr>
              <a:t>orientada a  </a:t>
            </a:r>
            <a:r>
              <a:rPr lang="es-CL" sz="1200" dirty="0" smtClean="0">
                <a:solidFill>
                  <a:srgbClr val="52555A"/>
                </a:solidFill>
                <a:latin typeface="Arial"/>
                <a:cs typeface="Arial"/>
              </a:rPr>
              <a:t>mostrar </a:t>
            </a:r>
            <a:r>
              <a:rPr lang="es-CL" sz="1200" spc="-5" dirty="0" smtClean="0">
                <a:solidFill>
                  <a:srgbClr val="52555A"/>
                </a:solidFill>
                <a:latin typeface="Arial"/>
                <a:cs typeface="Arial"/>
              </a:rPr>
              <a:t>las  oportunidades</a:t>
            </a:r>
            <a:r>
              <a:rPr lang="es-CL" sz="1200" spc="-95" dirty="0" smtClean="0">
                <a:solidFill>
                  <a:srgbClr val="52555A"/>
                </a:solidFill>
                <a:latin typeface="Arial"/>
                <a:cs typeface="Arial"/>
              </a:rPr>
              <a:t> </a:t>
            </a:r>
            <a:r>
              <a:rPr lang="es-CL" sz="1200" spc="-5" dirty="0" smtClean="0">
                <a:solidFill>
                  <a:srgbClr val="52555A"/>
                </a:solidFill>
                <a:latin typeface="Arial"/>
                <a:cs typeface="Arial"/>
              </a:rPr>
              <a:t>que  Chile </a:t>
            </a:r>
            <a:r>
              <a:rPr lang="es-CL" sz="1200" dirty="0" smtClean="0">
                <a:solidFill>
                  <a:srgbClr val="52555A"/>
                </a:solidFill>
                <a:latin typeface="Arial"/>
                <a:cs typeface="Arial"/>
              </a:rPr>
              <a:t>ofrece </a:t>
            </a:r>
            <a:r>
              <a:rPr lang="es-CL" sz="1200" spc="-5" dirty="0" smtClean="0">
                <a:solidFill>
                  <a:srgbClr val="52555A"/>
                </a:solidFill>
                <a:latin typeface="Arial"/>
                <a:cs typeface="Arial"/>
              </a:rPr>
              <a:t>a los  inversionistas en  </a:t>
            </a:r>
            <a:r>
              <a:rPr lang="es-CL" sz="1200" dirty="0" smtClean="0">
                <a:solidFill>
                  <a:srgbClr val="52555A"/>
                </a:solidFill>
                <a:latin typeface="Arial"/>
                <a:cs typeface="Arial"/>
              </a:rPr>
              <a:t>sectores </a:t>
            </a:r>
            <a:r>
              <a:rPr lang="es-CL" sz="1200" spc="-5" dirty="0" smtClean="0">
                <a:solidFill>
                  <a:srgbClr val="52555A"/>
                </a:solidFill>
                <a:latin typeface="Arial"/>
                <a:cs typeface="Arial"/>
              </a:rPr>
              <a:t>de </a:t>
            </a:r>
            <a:r>
              <a:rPr lang="es-CL" sz="1200" dirty="0" smtClean="0">
                <a:solidFill>
                  <a:srgbClr val="52555A"/>
                </a:solidFill>
                <a:latin typeface="Arial"/>
                <a:cs typeface="Arial"/>
              </a:rPr>
              <a:t>alto  </a:t>
            </a:r>
            <a:r>
              <a:rPr lang="es-CL" sz="1200" spc="-5" dirty="0" smtClean="0">
                <a:solidFill>
                  <a:srgbClr val="52555A"/>
                </a:solidFill>
                <a:latin typeface="Arial"/>
                <a:cs typeface="Arial"/>
              </a:rPr>
              <a:t>potencial.</a:t>
            </a:r>
            <a:endParaRPr lang="es-CL" sz="1200" dirty="0" smtClean="0">
              <a:latin typeface="Arial"/>
              <a:cs typeface="Arial"/>
            </a:endParaRPr>
          </a:p>
          <a:p>
            <a:pPr marL="241300" indent="-228600">
              <a:lnSpc>
                <a:spcPct val="100000"/>
              </a:lnSpc>
              <a:buFont typeface="+mj-lt"/>
              <a:buAutoNum type="arabicPeriod"/>
            </a:pPr>
            <a:r>
              <a:rPr lang="es-CL" sz="1200" b="1" spc="-5" dirty="0" smtClean="0">
                <a:solidFill>
                  <a:srgbClr val="52555A"/>
                </a:solidFill>
                <a:latin typeface="Arial"/>
                <a:cs typeface="Arial"/>
              </a:rPr>
              <a:t>Asesoría</a:t>
            </a:r>
            <a:r>
              <a:rPr lang="es-CL" sz="1200" b="1" spc="-65" dirty="0" smtClean="0">
                <a:solidFill>
                  <a:srgbClr val="52555A"/>
                </a:solidFill>
                <a:latin typeface="Arial"/>
                <a:cs typeface="Arial"/>
              </a:rPr>
              <a:t> </a:t>
            </a:r>
            <a:r>
              <a:rPr lang="es-CL" sz="1200" b="1" dirty="0" smtClean="0">
                <a:solidFill>
                  <a:srgbClr val="52555A"/>
                </a:solidFill>
                <a:latin typeface="Arial"/>
                <a:cs typeface="Arial"/>
              </a:rPr>
              <a:t>sectorial </a:t>
            </a:r>
            <a:r>
              <a:rPr lang="es-CL" sz="1200" spc="-5" dirty="0" smtClean="0">
                <a:solidFill>
                  <a:srgbClr val="52555A"/>
                </a:solidFill>
                <a:latin typeface="Arial"/>
                <a:cs typeface="Arial"/>
              </a:rPr>
              <a:t>especializada (Información</a:t>
            </a:r>
            <a:r>
              <a:rPr lang="es-CL" sz="1200" spc="-65" dirty="0" smtClean="0">
                <a:solidFill>
                  <a:srgbClr val="52555A"/>
                </a:solidFill>
                <a:latin typeface="Arial"/>
                <a:cs typeface="Arial"/>
              </a:rPr>
              <a:t> </a:t>
            </a:r>
            <a:r>
              <a:rPr lang="es-CL" sz="1200" b="1" dirty="0" smtClean="0">
                <a:solidFill>
                  <a:srgbClr val="52555A"/>
                </a:solidFill>
                <a:latin typeface="Arial"/>
                <a:cs typeface="Arial"/>
              </a:rPr>
              <a:t>estadística</a:t>
            </a:r>
            <a:r>
              <a:rPr lang="es-CL" sz="1200" b="0" dirty="0" smtClean="0">
                <a:solidFill>
                  <a:srgbClr val="52555A"/>
                </a:solidFill>
                <a:latin typeface="Arial"/>
                <a:cs typeface="Arial"/>
              </a:rPr>
              <a:t>, v</a:t>
            </a:r>
            <a:r>
              <a:rPr lang="es-CL" sz="1200" spc="-5" dirty="0" smtClean="0">
                <a:solidFill>
                  <a:srgbClr val="52555A"/>
                </a:solidFill>
                <a:latin typeface="Arial"/>
                <a:cs typeface="Arial"/>
              </a:rPr>
              <a:t>isitas </a:t>
            </a:r>
            <a:r>
              <a:rPr lang="es-CL" sz="1200" dirty="0" smtClean="0">
                <a:solidFill>
                  <a:srgbClr val="52555A"/>
                </a:solidFill>
                <a:latin typeface="Arial"/>
                <a:cs typeface="Arial"/>
              </a:rPr>
              <a:t>a</a:t>
            </a:r>
            <a:r>
              <a:rPr lang="es-CL" sz="1200" spc="-65" dirty="0" smtClean="0">
                <a:solidFill>
                  <a:srgbClr val="52555A"/>
                </a:solidFill>
                <a:latin typeface="Arial"/>
                <a:cs typeface="Arial"/>
              </a:rPr>
              <a:t> </a:t>
            </a:r>
            <a:r>
              <a:rPr lang="es-CL" sz="1200" b="1" dirty="0" smtClean="0">
                <a:solidFill>
                  <a:srgbClr val="52555A"/>
                </a:solidFill>
                <a:latin typeface="Arial"/>
                <a:cs typeface="Arial"/>
              </a:rPr>
              <a:t>terreno, </a:t>
            </a:r>
            <a:r>
              <a:rPr lang="es-CL" sz="1200" dirty="0" smtClean="0">
                <a:solidFill>
                  <a:srgbClr val="52555A"/>
                </a:solidFill>
                <a:latin typeface="Arial"/>
                <a:cs typeface="Arial"/>
              </a:rPr>
              <a:t>Agenda de</a:t>
            </a:r>
            <a:r>
              <a:rPr lang="es-CL" sz="1200" spc="-114" dirty="0" smtClean="0">
                <a:solidFill>
                  <a:srgbClr val="52555A"/>
                </a:solidFill>
                <a:latin typeface="Arial"/>
                <a:cs typeface="Arial"/>
              </a:rPr>
              <a:t> </a:t>
            </a:r>
            <a:r>
              <a:rPr lang="es-CL" sz="1200" b="1" dirty="0" smtClean="0">
                <a:solidFill>
                  <a:srgbClr val="52555A"/>
                </a:solidFill>
                <a:latin typeface="Arial"/>
                <a:cs typeface="Arial"/>
              </a:rPr>
              <a:t>reuniones, A</a:t>
            </a:r>
            <a:r>
              <a:rPr lang="es-CL" sz="1200" spc="-5" dirty="0" smtClean="0">
                <a:solidFill>
                  <a:srgbClr val="52555A"/>
                </a:solidFill>
                <a:latin typeface="Arial"/>
                <a:cs typeface="Arial"/>
              </a:rPr>
              <a:t>sesoría</a:t>
            </a:r>
            <a:r>
              <a:rPr lang="es-CL" sz="1200" spc="-75" dirty="0" smtClean="0">
                <a:solidFill>
                  <a:srgbClr val="52555A"/>
                </a:solidFill>
                <a:latin typeface="Arial"/>
                <a:cs typeface="Arial"/>
              </a:rPr>
              <a:t> </a:t>
            </a:r>
            <a:r>
              <a:rPr lang="es-CL" sz="1200" b="1" dirty="0" smtClean="0">
                <a:solidFill>
                  <a:srgbClr val="52555A"/>
                </a:solidFill>
                <a:latin typeface="Arial"/>
                <a:cs typeface="Arial"/>
              </a:rPr>
              <a:t>legal</a:t>
            </a:r>
            <a:r>
              <a:rPr lang="es-CL" sz="1200" b="0" dirty="0" smtClean="0">
                <a:solidFill>
                  <a:srgbClr val="52555A"/>
                </a:solidFill>
                <a:latin typeface="Arial"/>
                <a:cs typeface="Arial"/>
              </a:rPr>
              <a:t>,</a:t>
            </a:r>
            <a:r>
              <a:rPr lang="es-CL" sz="1200" b="0" baseline="0" dirty="0" smtClean="0">
                <a:solidFill>
                  <a:srgbClr val="52555A"/>
                </a:solidFill>
                <a:latin typeface="Arial"/>
                <a:cs typeface="Arial"/>
              </a:rPr>
              <a:t> a</a:t>
            </a:r>
            <a:r>
              <a:rPr lang="es-CL" sz="1200" spc="-5" dirty="0" smtClean="0">
                <a:solidFill>
                  <a:srgbClr val="52555A"/>
                </a:solidFill>
                <a:latin typeface="Arial"/>
                <a:cs typeface="Arial"/>
              </a:rPr>
              <a:t>sesoría</a:t>
            </a:r>
            <a:r>
              <a:rPr lang="es-CL" sz="1200" spc="-75" dirty="0" smtClean="0">
                <a:solidFill>
                  <a:srgbClr val="52555A"/>
                </a:solidFill>
                <a:latin typeface="Arial"/>
                <a:cs typeface="Arial"/>
              </a:rPr>
              <a:t> </a:t>
            </a:r>
            <a:r>
              <a:rPr lang="es-CL" sz="1200" dirty="0" smtClean="0">
                <a:solidFill>
                  <a:srgbClr val="52555A"/>
                </a:solidFill>
                <a:latin typeface="Arial"/>
                <a:cs typeface="Arial"/>
              </a:rPr>
              <a:t>para  </a:t>
            </a:r>
            <a:r>
              <a:rPr lang="es-CL" sz="1200" spc="-5" dirty="0" smtClean="0">
                <a:solidFill>
                  <a:srgbClr val="52555A"/>
                </a:solidFill>
                <a:latin typeface="Arial"/>
                <a:cs typeface="Arial"/>
              </a:rPr>
              <a:t>postulación </a:t>
            </a:r>
            <a:r>
              <a:rPr lang="es-CL" sz="1200" dirty="0" smtClean="0">
                <a:solidFill>
                  <a:srgbClr val="52555A"/>
                </a:solidFill>
                <a:latin typeface="Arial"/>
                <a:cs typeface="Arial"/>
              </a:rPr>
              <a:t>a  </a:t>
            </a:r>
            <a:r>
              <a:rPr lang="es-CL" sz="1200" b="1" dirty="0" smtClean="0">
                <a:solidFill>
                  <a:srgbClr val="52555A"/>
                </a:solidFill>
                <a:latin typeface="Arial"/>
                <a:cs typeface="Arial"/>
              </a:rPr>
              <a:t>in</a:t>
            </a:r>
            <a:r>
              <a:rPr lang="es-CL" sz="1200" b="1" spc="-5" dirty="0" smtClean="0">
                <a:solidFill>
                  <a:srgbClr val="52555A"/>
                </a:solidFill>
                <a:latin typeface="Arial"/>
                <a:cs typeface="Arial"/>
              </a:rPr>
              <a:t>s</a:t>
            </a:r>
            <a:r>
              <a:rPr lang="es-CL" sz="1200" b="1" dirty="0" smtClean="0">
                <a:solidFill>
                  <a:srgbClr val="52555A"/>
                </a:solidFill>
                <a:latin typeface="Arial"/>
                <a:cs typeface="Arial"/>
              </a:rPr>
              <a:t>trumentos.</a:t>
            </a:r>
          </a:p>
          <a:p>
            <a:pPr marL="241300" indent="-228600">
              <a:lnSpc>
                <a:spcPct val="100000"/>
              </a:lnSpc>
              <a:buFont typeface="+mj-lt"/>
              <a:buAutoNum type="arabicPeriod"/>
            </a:pPr>
            <a:r>
              <a:rPr lang="es-CL" sz="1200" spc="-5" dirty="0" smtClean="0">
                <a:solidFill>
                  <a:srgbClr val="52555A"/>
                </a:solidFill>
                <a:latin typeface="Arial"/>
                <a:cs typeface="Arial"/>
              </a:rPr>
              <a:t>Asesoría para</a:t>
            </a:r>
            <a:r>
              <a:rPr lang="es-CL" sz="1200" spc="-75" dirty="0" smtClean="0">
                <a:solidFill>
                  <a:srgbClr val="52555A"/>
                </a:solidFill>
                <a:latin typeface="Arial"/>
                <a:cs typeface="Arial"/>
              </a:rPr>
              <a:t> </a:t>
            </a:r>
            <a:r>
              <a:rPr lang="es-CL" sz="1200" spc="-5" dirty="0" smtClean="0">
                <a:solidFill>
                  <a:srgbClr val="52555A"/>
                </a:solidFill>
                <a:latin typeface="Arial"/>
                <a:cs typeface="Arial"/>
              </a:rPr>
              <a:t>la </a:t>
            </a:r>
            <a:r>
              <a:rPr lang="es-CL" sz="1200" b="1" dirty="0" smtClean="0">
                <a:solidFill>
                  <a:srgbClr val="52555A"/>
                </a:solidFill>
                <a:latin typeface="Arial"/>
                <a:cs typeface="Arial"/>
              </a:rPr>
              <a:t>instalación </a:t>
            </a:r>
            <a:r>
              <a:rPr lang="es-CL" sz="1200" spc="-5" dirty="0" smtClean="0">
                <a:solidFill>
                  <a:srgbClr val="52555A"/>
                </a:solidFill>
                <a:latin typeface="Arial"/>
                <a:cs typeface="Arial"/>
              </a:rPr>
              <a:t>de</a:t>
            </a:r>
            <a:r>
              <a:rPr lang="es-CL" sz="1200" spc="-65" dirty="0" smtClean="0">
                <a:solidFill>
                  <a:srgbClr val="52555A"/>
                </a:solidFill>
                <a:latin typeface="Arial"/>
                <a:cs typeface="Arial"/>
              </a:rPr>
              <a:t> </a:t>
            </a:r>
            <a:r>
              <a:rPr lang="es-CL" sz="1200" spc="-5" dirty="0" smtClean="0">
                <a:solidFill>
                  <a:srgbClr val="52555A"/>
                </a:solidFill>
                <a:latin typeface="Arial"/>
                <a:cs typeface="Arial"/>
              </a:rPr>
              <a:t>empresa: Asesoría</a:t>
            </a:r>
            <a:r>
              <a:rPr lang="es-CL" sz="1200" spc="-60" dirty="0" smtClean="0">
                <a:solidFill>
                  <a:srgbClr val="52555A"/>
                </a:solidFill>
                <a:latin typeface="Arial"/>
                <a:cs typeface="Arial"/>
              </a:rPr>
              <a:t> </a:t>
            </a:r>
            <a:r>
              <a:rPr lang="es-CL" sz="1200" b="1" dirty="0" smtClean="0">
                <a:solidFill>
                  <a:srgbClr val="52555A"/>
                </a:solidFill>
                <a:latin typeface="Arial"/>
                <a:cs typeface="Arial"/>
              </a:rPr>
              <a:t>legal, </a:t>
            </a:r>
            <a:r>
              <a:rPr lang="es-CL" sz="1200" spc="-5" dirty="0" smtClean="0">
                <a:solidFill>
                  <a:srgbClr val="52555A"/>
                </a:solidFill>
                <a:latin typeface="Arial"/>
                <a:cs typeface="Arial"/>
              </a:rPr>
              <a:t>Asesoría para postulación  a</a:t>
            </a:r>
            <a:r>
              <a:rPr lang="es-CL" sz="1200" spc="-95" dirty="0" smtClean="0">
                <a:solidFill>
                  <a:srgbClr val="52555A"/>
                </a:solidFill>
                <a:latin typeface="Arial"/>
                <a:cs typeface="Arial"/>
              </a:rPr>
              <a:t> </a:t>
            </a:r>
            <a:r>
              <a:rPr lang="es-CL" sz="1200" b="1" dirty="0" smtClean="0">
                <a:solidFill>
                  <a:srgbClr val="52555A"/>
                </a:solidFill>
                <a:latin typeface="Arial"/>
                <a:cs typeface="Arial"/>
              </a:rPr>
              <a:t>instrumentos, Gestión </a:t>
            </a:r>
            <a:r>
              <a:rPr lang="es-CL" sz="1200" spc="-5" dirty="0" smtClean="0">
                <a:solidFill>
                  <a:srgbClr val="52555A"/>
                </a:solidFill>
                <a:latin typeface="Arial"/>
                <a:cs typeface="Arial"/>
              </a:rPr>
              <a:t>de consultas</a:t>
            </a:r>
            <a:r>
              <a:rPr lang="es-CL" sz="1200" spc="-75" dirty="0" smtClean="0">
                <a:solidFill>
                  <a:srgbClr val="52555A"/>
                </a:solidFill>
                <a:latin typeface="Arial"/>
                <a:cs typeface="Arial"/>
              </a:rPr>
              <a:t> </a:t>
            </a:r>
            <a:r>
              <a:rPr lang="es-CL" sz="1200" spc="-5" dirty="0" smtClean="0">
                <a:solidFill>
                  <a:srgbClr val="52555A"/>
                </a:solidFill>
                <a:latin typeface="Arial"/>
                <a:cs typeface="Arial"/>
              </a:rPr>
              <a:t>e  inquietudes </a:t>
            </a:r>
            <a:r>
              <a:rPr lang="es-CL" sz="1200" dirty="0" smtClean="0">
                <a:solidFill>
                  <a:srgbClr val="52555A"/>
                </a:solidFill>
                <a:latin typeface="Arial"/>
                <a:cs typeface="Arial"/>
              </a:rPr>
              <a:t>ante  </a:t>
            </a:r>
            <a:r>
              <a:rPr lang="es-CL" sz="1200" spc="-5" dirty="0" smtClean="0">
                <a:solidFill>
                  <a:srgbClr val="52555A"/>
                </a:solidFill>
                <a:latin typeface="Arial"/>
                <a:cs typeface="Arial"/>
              </a:rPr>
              <a:t>organismos</a:t>
            </a:r>
            <a:r>
              <a:rPr lang="es-CL" sz="1200" spc="-75" dirty="0" smtClean="0">
                <a:solidFill>
                  <a:srgbClr val="52555A"/>
                </a:solidFill>
                <a:latin typeface="Arial"/>
                <a:cs typeface="Arial"/>
              </a:rPr>
              <a:t> </a:t>
            </a:r>
            <a:r>
              <a:rPr lang="es-CL" sz="1200" spc="-5" dirty="0" smtClean="0">
                <a:solidFill>
                  <a:srgbClr val="52555A"/>
                </a:solidFill>
                <a:latin typeface="Arial"/>
                <a:cs typeface="Arial"/>
              </a:rPr>
              <a:t>públicos.</a:t>
            </a:r>
            <a:endParaRPr lang="es-CL" sz="1200" dirty="0" smtClean="0">
              <a:latin typeface="Arial"/>
              <a:cs typeface="Arial"/>
            </a:endParaRPr>
          </a:p>
          <a:p>
            <a:pPr marL="228600" indent="-228600">
              <a:buFont typeface="+mj-lt"/>
              <a:buAutoNum type="arabicPeriod"/>
            </a:pPr>
            <a:r>
              <a:rPr lang="es-CL" dirty="0" smtClean="0"/>
              <a:t>Apoyo para la exportación: Asesoría para postulación  a instrumentos, Gestión de consultas e  inquietudes ante  organismos públicos, Oportunidades para la reinversión.</a:t>
            </a:r>
          </a:p>
          <a:p>
            <a:pPr marL="0" indent="0">
              <a:buFont typeface="+mj-lt"/>
              <a:buNone/>
            </a:pPr>
            <a:endParaRPr lang="es-CL" dirty="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25</a:t>
            </a:fld>
            <a:endParaRPr lang="en-GB"/>
          </a:p>
        </p:txBody>
      </p:sp>
    </p:spTree>
    <p:extLst>
      <p:ext uri="{BB962C8B-B14F-4D97-AF65-F5344CB8AC3E}">
        <p14:creationId xmlns:p14="http://schemas.microsoft.com/office/powerpoint/2010/main" val="269144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CL" altLang="es-CL" dirty="0" smtClean="0"/>
              <a:t>Los inversionistas internacionales gozan de garantías de trato igualitario y ….. (pedir a Magdalena un párrafo que resuma el régimen de inversión extranjera en Chile)</a:t>
            </a:r>
          </a:p>
          <a:p>
            <a:pPr eaLnBrk="1" hangingPunct="1">
              <a:spcBef>
                <a:spcPct val="0"/>
              </a:spcBef>
            </a:pPr>
            <a:r>
              <a:rPr lang="es-ES_tradnl" altLang="es-CL" b="1" dirty="0" smtClean="0"/>
              <a:t>Marco legal de Inversión Extranjera en Chile</a:t>
            </a:r>
            <a:endParaRPr lang="es-CL" altLang="es-CL" dirty="0" smtClean="0"/>
          </a:p>
          <a:p>
            <a:pPr eaLnBrk="1" hangingPunct="1">
              <a:spcBef>
                <a:spcPct val="0"/>
              </a:spcBef>
            </a:pPr>
            <a:r>
              <a:rPr lang="es-ES_tradnl" altLang="es-CL" b="1" dirty="0" smtClean="0"/>
              <a:t>Aspectos relevantes para la IED en Chile</a:t>
            </a:r>
            <a:endParaRPr lang="es-CL" altLang="es-CL" dirty="0" smtClean="0"/>
          </a:p>
          <a:p>
            <a:pPr eaLnBrk="1" hangingPunct="1">
              <a:spcBef>
                <a:spcPct val="0"/>
              </a:spcBef>
            </a:pPr>
            <a:r>
              <a:rPr lang="es-ES_tradnl" altLang="es-CL" b="1" dirty="0" smtClean="0"/>
              <a:t>100% </a:t>
            </a:r>
            <a:r>
              <a:rPr lang="es-CL" altLang="es-CL" b="1" dirty="0" smtClean="0"/>
              <a:t>del capital</a:t>
            </a:r>
            <a:r>
              <a:rPr lang="es-CL" altLang="es-CL" dirty="0" smtClean="0"/>
              <a:t> de una empresa constituida en Chile puede ser extranjero.</a:t>
            </a:r>
          </a:p>
          <a:p>
            <a:pPr eaLnBrk="1" hangingPunct="1">
              <a:spcBef>
                <a:spcPct val="0"/>
              </a:spcBef>
            </a:pPr>
            <a:r>
              <a:rPr lang="es-ES_tradnl" altLang="es-CL" dirty="0" smtClean="0"/>
              <a:t>Principios de la </a:t>
            </a:r>
            <a:r>
              <a:rPr lang="es-ES_tradnl" altLang="es-CL" b="1" dirty="0" smtClean="0"/>
              <a:t>igualdad de trato</a:t>
            </a:r>
            <a:r>
              <a:rPr lang="es-ES_tradnl" altLang="es-CL" dirty="0" smtClean="0"/>
              <a:t> y </a:t>
            </a:r>
            <a:r>
              <a:rPr lang="es-ES_tradnl" altLang="es-CL" b="1" dirty="0" smtClean="0"/>
              <a:t>no discriminación arbitraria</a:t>
            </a:r>
            <a:r>
              <a:rPr lang="es-ES_tradnl" altLang="es-CL" dirty="0" smtClean="0"/>
              <a:t>: Aplicación a inversionistas extranjeros del mismo régimen jurídico que a inversionistas nacionales.</a:t>
            </a:r>
            <a:endParaRPr lang="es-CL" altLang="es-CL" dirty="0" smtClean="0"/>
          </a:p>
          <a:p>
            <a:pPr eaLnBrk="1" hangingPunct="1">
              <a:spcBef>
                <a:spcPct val="0"/>
              </a:spcBef>
            </a:pPr>
            <a:r>
              <a:rPr lang="es-ES_tradnl" altLang="es-CL" b="1" dirty="0" smtClean="0"/>
              <a:t>Principales derechos que otorga la Ley Marco para la Inversión Extranjera:</a:t>
            </a:r>
            <a:endParaRPr lang="es-CL" altLang="es-CL" dirty="0" smtClean="0"/>
          </a:p>
          <a:p>
            <a:pPr eaLnBrk="1" hangingPunct="1">
              <a:spcBef>
                <a:spcPct val="0"/>
              </a:spcBef>
            </a:pPr>
            <a:r>
              <a:rPr lang="es-ES_tradnl" altLang="es-CL" dirty="0" smtClean="0"/>
              <a:t>A</a:t>
            </a:r>
            <a:r>
              <a:rPr lang="es-ES_tradnl" altLang="es-CL" b="1" dirty="0" smtClean="0"/>
              <a:t> remesar </a:t>
            </a:r>
            <a:r>
              <a:rPr lang="es-ES_tradnl" altLang="es-CL" dirty="0" smtClean="0"/>
              <a:t>al exterior el</a:t>
            </a:r>
            <a:r>
              <a:rPr lang="es-ES_tradnl" altLang="es-CL" b="1" dirty="0" smtClean="0"/>
              <a:t> capital </a:t>
            </a:r>
            <a:r>
              <a:rPr lang="es-ES_tradnl" altLang="es-CL" dirty="0" smtClean="0"/>
              <a:t>transferido y las</a:t>
            </a:r>
            <a:r>
              <a:rPr lang="es-ES_tradnl" altLang="es-CL" b="1" dirty="0" smtClean="0"/>
              <a:t> utilidades líquidas</a:t>
            </a:r>
            <a:r>
              <a:rPr lang="es-ES_tradnl" altLang="es-CL" dirty="0" smtClean="0"/>
              <a:t> que sus inversiones generen, después de pagar los impuestos correspondientes.</a:t>
            </a:r>
            <a:endParaRPr lang="es-CL" altLang="es-CL" dirty="0" smtClean="0"/>
          </a:p>
          <a:p>
            <a:pPr eaLnBrk="1" hangingPunct="1">
              <a:spcBef>
                <a:spcPct val="0"/>
              </a:spcBef>
            </a:pPr>
            <a:r>
              <a:rPr lang="es-ES_tradnl" altLang="es-CL" dirty="0" smtClean="0"/>
              <a:t>Acceder al </a:t>
            </a:r>
            <a:r>
              <a:rPr lang="es-ES_tradnl" altLang="es-CL" b="1" dirty="0" smtClean="0"/>
              <a:t>mercado cambiario formal</a:t>
            </a:r>
            <a:r>
              <a:rPr lang="es-ES_tradnl" altLang="es-CL" dirty="0" smtClean="0"/>
              <a:t> para liquidar las divisas constitutivas de su inversión y repatriar el capital y utilidades líquidas, según tipo de cambio que acuerden las partes.</a:t>
            </a:r>
            <a:endParaRPr lang="es-CL" altLang="es-CL" dirty="0" smtClean="0"/>
          </a:p>
          <a:p>
            <a:pPr eaLnBrk="1" hangingPunct="1">
              <a:spcBef>
                <a:spcPct val="0"/>
              </a:spcBef>
            </a:pPr>
            <a:r>
              <a:rPr lang="es-ES_tradnl" altLang="es-CL" dirty="0" smtClean="0"/>
              <a:t>Solicitar la </a:t>
            </a:r>
            <a:r>
              <a:rPr lang="es-ES_tradnl" altLang="es-CL" b="1" dirty="0" smtClean="0"/>
              <a:t>exención del IVA</a:t>
            </a:r>
            <a:r>
              <a:rPr lang="es-ES_tradnl" altLang="es-CL" dirty="0" smtClean="0"/>
              <a:t> </a:t>
            </a:r>
            <a:r>
              <a:rPr lang="es-ES_tradnl" altLang="es-CL" b="1" dirty="0" smtClean="0"/>
              <a:t>(19%)</a:t>
            </a:r>
            <a:r>
              <a:rPr lang="es-ES_tradnl" altLang="es-CL" dirty="0" smtClean="0"/>
              <a:t> en la importación de bienes de capital que cumplan con los requisitos que establece la ley.</a:t>
            </a:r>
            <a:endParaRPr lang="es-CL" altLang="es-CL" dirty="0" smtClean="0"/>
          </a:p>
          <a:p>
            <a:pPr eaLnBrk="1" hangingPunct="1">
              <a:spcBef>
                <a:spcPct val="0"/>
              </a:spcBef>
            </a:pPr>
            <a:r>
              <a:rPr lang="es-ES_tradnl" altLang="es-CL" dirty="0" smtClean="0"/>
              <a:t>Solicitar la firma de un </a:t>
            </a:r>
            <a:r>
              <a:rPr lang="es-ES_tradnl" altLang="es-CL" b="1" dirty="0" smtClean="0"/>
              <a:t>contrato de invariabilidad tributaria</a:t>
            </a:r>
            <a:r>
              <a:rPr lang="es-ES_tradnl" altLang="es-CL" dirty="0" smtClean="0"/>
              <a:t> hasta el 31 de diciembre de</a:t>
            </a:r>
            <a:r>
              <a:rPr lang="es-ES_tradnl" altLang="es-CL" b="1" dirty="0" smtClean="0"/>
              <a:t> 2019</a:t>
            </a:r>
            <a:r>
              <a:rPr lang="es-ES_tradnl" altLang="es-CL" dirty="0" smtClean="0"/>
              <a:t>, estableciendo una carga </a:t>
            </a:r>
            <a:r>
              <a:rPr lang="es-CL" altLang="es-CL" dirty="0" smtClean="0"/>
              <a:t>tributaria total a la renta del </a:t>
            </a:r>
            <a:r>
              <a:rPr lang="es-CL" altLang="es-CL" b="1" dirty="0" smtClean="0"/>
              <a:t>44,45%</a:t>
            </a:r>
            <a:r>
              <a:rPr lang="es-CL" altLang="es-CL" dirty="0" smtClean="0"/>
              <a:t> por </a:t>
            </a:r>
            <a:r>
              <a:rPr lang="es-CL" altLang="es-CL" b="1" dirty="0" smtClean="0"/>
              <a:t>10 años</a:t>
            </a:r>
            <a:r>
              <a:rPr lang="es-ES_tradnl" altLang="es-CL" dirty="0" smtClean="0"/>
              <a:t>, o del </a:t>
            </a:r>
            <a:r>
              <a:rPr lang="es-CL" altLang="es-CL" b="1" dirty="0" smtClean="0"/>
              <a:t>14% </a:t>
            </a:r>
            <a:r>
              <a:rPr lang="es-CL" altLang="es-CL" dirty="0" smtClean="0"/>
              <a:t>del impuesto a la minería,</a:t>
            </a:r>
            <a:r>
              <a:rPr lang="es-CL" altLang="es-CL" b="1" dirty="0" smtClean="0"/>
              <a:t> </a:t>
            </a:r>
            <a:r>
              <a:rPr lang="es-CL" altLang="es-CL" dirty="0" smtClean="0"/>
              <a:t>según ventas anuales, por </a:t>
            </a:r>
            <a:r>
              <a:rPr lang="es-CL" altLang="es-CL" b="1" dirty="0" smtClean="0"/>
              <a:t>15 años</a:t>
            </a:r>
            <a:r>
              <a:rPr lang="es-CL" altLang="es-CL" dirty="0" smtClean="0"/>
              <a:t>, para proyectos en ese sector de US$ 50 millones o más.</a:t>
            </a:r>
          </a:p>
          <a:p>
            <a:pPr eaLnBrk="1" hangingPunct="1">
              <a:spcBef>
                <a:spcPct val="0"/>
              </a:spcBef>
            </a:pPr>
            <a:r>
              <a:rPr lang="es-ES_tradnl" altLang="es-CL" dirty="0" smtClean="0"/>
              <a:t>Solicitar el </a:t>
            </a:r>
            <a:r>
              <a:rPr lang="es-ES_tradnl" altLang="es-CL" b="1" dirty="0" smtClean="0"/>
              <a:t>Certificado de Inversionista Extranjero</a:t>
            </a:r>
            <a:r>
              <a:rPr lang="es-ES_tradnl" altLang="es-CL" dirty="0" smtClean="0"/>
              <a:t> emitido por </a:t>
            </a:r>
            <a:r>
              <a:rPr lang="es-ES_tradnl" altLang="es-CL" dirty="0" err="1" smtClean="0"/>
              <a:t>InvestChile</a:t>
            </a:r>
            <a:r>
              <a:rPr lang="es-ES_tradnl" altLang="es-CL" dirty="0" smtClean="0"/>
              <a:t>, necesario para solicitar los beneficios señalados en las letras c) y d) anteriores.</a:t>
            </a:r>
            <a:endParaRPr lang="es-CL" altLang="es-CL" dirty="0" smtClean="0"/>
          </a:p>
          <a:p>
            <a:pPr eaLnBrk="1" hangingPunct="1">
              <a:spcBef>
                <a:spcPct val="0"/>
              </a:spcBef>
            </a:pPr>
            <a:endParaRPr lang="es-ES" altLang="es-CL"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4</a:t>
            </a:fld>
            <a:endParaRPr lang="en-GB"/>
          </a:p>
        </p:txBody>
      </p:sp>
    </p:spTree>
    <p:extLst>
      <p:ext uri="{BB962C8B-B14F-4D97-AF65-F5344CB8AC3E}">
        <p14:creationId xmlns:p14="http://schemas.microsoft.com/office/powerpoint/2010/main" val="309913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4805" marR="5080" indent="-332740" algn="just">
              <a:lnSpc>
                <a:spcPct val="100000"/>
              </a:lnSpc>
            </a:pPr>
            <a:r>
              <a:rPr lang="es-CL" sz="1200" i="1" spc="-5" dirty="0" smtClean="0">
                <a:solidFill>
                  <a:srgbClr val="FFFFFF"/>
                </a:solidFill>
                <a:latin typeface="Arial"/>
                <a:cs typeface="Arial"/>
              </a:rPr>
              <a:t>Chile cuenta con oportunidades en sectores donde tiene  </a:t>
            </a:r>
            <a:r>
              <a:rPr lang="es-CL" sz="1200" b="1" spc="-5" dirty="0" smtClean="0">
                <a:solidFill>
                  <a:srgbClr val="FFFFFF"/>
                </a:solidFill>
                <a:latin typeface="Arial"/>
                <a:cs typeface="Arial"/>
              </a:rPr>
              <a:t>claras ventajas competitivas </a:t>
            </a:r>
            <a:r>
              <a:rPr lang="es-CL" sz="1200" i="1" dirty="0" smtClean="0">
                <a:solidFill>
                  <a:srgbClr val="FFFFFF"/>
                </a:solidFill>
                <a:latin typeface="Arial"/>
                <a:cs typeface="Arial"/>
              </a:rPr>
              <a:t>y </a:t>
            </a:r>
            <a:r>
              <a:rPr lang="es-CL" sz="1200" i="1" spc="-5" dirty="0" smtClean="0">
                <a:solidFill>
                  <a:srgbClr val="FFFFFF"/>
                </a:solidFill>
                <a:latin typeface="Arial"/>
                <a:cs typeface="Arial"/>
              </a:rPr>
              <a:t>también en aquellos  donde existe </a:t>
            </a:r>
            <a:r>
              <a:rPr lang="es-CL" sz="1200" b="1" spc="-5" dirty="0" smtClean="0">
                <a:solidFill>
                  <a:srgbClr val="FFFFFF"/>
                </a:solidFill>
                <a:latin typeface="Arial"/>
                <a:cs typeface="Arial"/>
              </a:rPr>
              <a:t>importante </a:t>
            </a:r>
            <a:r>
              <a:rPr lang="es-CL" sz="1200" b="1" dirty="0" smtClean="0">
                <a:solidFill>
                  <a:srgbClr val="FFFFFF"/>
                </a:solidFill>
                <a:latin typeface="Arial"/>
                <a:cs typeface="Arial"/>
              </a:rPr>
              <a:t>potencial por</a:t>
            </a:r>
            <a:r>
              <a:rPr lang="es-CL" sz="1200" b="1" spc="35" dirty="0" smtClean="0">
                <a:solidFill>
                  <a:srgbClr val="FFFFFF"/>
                </a:solidFill>
                <a:latin typeface="Arial"/>
                <a:cs typeface="Arial"/>
              </a:rPr>
              <a:t> </a:t>
            </a:r>
            <a:r>
              <a:rPr lang="es-CL" sz="1200" b="1" spc="-5" dirty="0" smtClean="0">
                <a:solidFill>
                  <a:srgbClr val="FFFFFF"/>
                </a:solidFill>
                <a:latin typeface="Arial"/>
                <a:cs typeface="Arial"/>
              </a:rPr>
              <a:t>desarrollar</a:t>
            </a:r>
            <a:r>
              <a:rPr lang="es-CL" sz="1200" i="1" spc="-5" dirty="0" smtClean="0">
                <a:solidFill>
                  <a:srgbClr val="FFFFFF"/>
                </a:solidFill>
                <a:latin typeface="Arial"/>
                <a:cs typeface="Arial"/>
              </a:rPr>
              <a:t>.</a:t>
            </a:r>
          </a:p>
          <a:p>
            <a:pPr marL="344805" marR="5080" indent="-332740" algn="just">
              <a:lnSpc>
                <a:spcPct val="100000"/>
              </a:lnSpc>
            </a:pPr>
            <a:r>
              <a:rPr lang="en-US" sz="1200" dirty="0" smtClean="0">
                <a:latin typeface="Arial"/>
                <a:cs typeface="Arial"/>
              </a:rPr>
              <a:t>Chile has opportunities in sectors where it has clear competitive advantages and also in those where there is significant potential to be developed.</a:t>
            </a:r>
            <a:endParaRPr lang="es-CL" sz="1200" dirty="0">
              <a:latin typeface="Arial"/>
              <a:cs typeface="Arial"/>
            </a:endParaRPr>
          </a:p>
        </p:txBody>
      </p:sp>
      <p:sp>
        <p:nvSpPr>
          <p:cNvPr id="4" name="Marcador de número de diapositiva 3"/>
          <p:cNvSpPr>
            <a:spLocks noGrp="1"/>
          </p:cNvSpPr>
          <p:nvPr>
            <p:ph type="sldNum" sz="quarter" idx="10"/>
          </p:nvPr>
        </p:nvSpPr>
        <p:spPr/>
        <p:txBody>
          <a:bodyPr/>
          <a:lstStyle/>
          <a:p>
            <a:fld id="{C5092E3A-AA1F-4DEA-B882-301073A454B2}" type="slidenum">
              <a:rPr lang="en-GB" smtClean="0"/>
              <a:t>5</a:t>
            </a:fld>
            <a:endParaRPr lang="en-GB"/>
          </a:p>
        </p:txBody>
      </p:sp>
    </p:spTree>
    <p:extLst>
      <p:ext uri="{BB962C8B-B14F-4D97-AF65-F5344CB8AC3E}">
        <p14:creationId xmlns:p14="http://schemas.microsoft.com/office/powerpoint/2010/main" val="20645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Mining:</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Equipment and supplies</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Engineering and consulting</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Construction</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Support services construction</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Use of Chile as a platform to export to other countries of the region</a:t>
            </a:r>
          </a:p>
          <a:p>
            <a:pPr marL="285750" indent="-285750" algn="just" eaLnBrk="1" hangingPunct="1">
              <a:buFont typeface="Arial" panose="020B0604020202020204" pitchFamily="34" charset="0"/>
              <a:buChar char="•"/>
            </a:pPr>
            <a:endParaRPr lang="en-US" altLang="en-US" sz="1200" b="1" dirty="0" smtClean="0">
              <a:solidFill>
                <a:schemeClr val="bg1"/>
              </a:solidFill>
              <a:latin typeface="Calibri" pitchFamily="34" charset="0"/>
              <a:ea typeface="ヒラギノ角ゴ ProN W3"/>
              <a:cs typeface="ヒラギノ角ゴ ProN W3"/>
              <a:sym typeface="Gill Sans Light"/>
            </a:endParaRP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Energy:</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Generation: new projects in order to satisfy the raising in regular and free clients demand. Between 2014 and 2015, 45% of the new capacity of generated electricity  will proceed from ERNC.</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Tenders of distributors to supply regular clients:</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There was a tender for 13,750 </a:t>
            </a:r>
            <a:r>
              <a:rPr lang="en-US" altLang="en-US" sz="1200" b="1" dirty="0" err="1" smtClean="0">
                <a:solidFill>
                  <a:schemeClr val="bg1"/>
                </a:solidFill>
                <a:latin typeface="Calibri" pitchFamily="34" charset="0"/>
                <a:ea typeface="ヒラギノ角ゴ ProN W3"/>
                <a:cs typeface="ヒラギノ角ゴ ProN W3"/>
                <a:sym typeface="Gill Sans Light"/>
              </a:rPr>
              <a:t>Gwh</a:t>
            </a:r>
            <a:r>
              <a:rPr lang="en-US" altLang="en-US" sz="1200" b="1" dirty="0" smtClean="0">
                <a:solidFill>
                  <a:schemeClr val="bg1"/>
                </a:solidFill>
                <a:latin typeface="Calibri" pitchFamily="34" charset="0"/>
                <a:ea typeface="ヒラギノ角ゴ ProN W3"/>
                <a:cs typeface="ヒラギノ角ゴ ProN W3"/>
                <a:sym typeface="Gill Sans Light"/>
              </a:rPr>
              <a:t> for a period of 20 years. Deadline: April 2016</a:t>
            </a:r>
          </a:p>
          <a:p>
            <a:pPr marL="0" indent="0" algn="just" eaLnBrk="1" hangingPunct="1">
              <a:buFont typeface="Arial" panose="020B0604020202020204" pitchFamily="34" charset="0"/>
              <a:buNone/>
            </a:pPr>
            <a:endParaRPr lang="en-US" altLang="en-US" sz="1200" b="1" dirty="0" smtClean="0">
              <a:solidFill>
                <a:schemeClr val="bg1"/>
              </a:solidFill>
              <a:latin typeface="Calibri" pitchFamily="34" charset="0"/>
              <a:ea typeface="ヒラギノ角ゴ ProN W3"/>
              <a:cs typeface="ヒラギノ角ゴ ProN W3"/>
              <a:sym typeface="Gill Sans Light"/>
            </a:endParaRPr>
          </a:p>
          <a:p>
            <a:pPr marL="0" indent="0" algn="just" eaLnBrk="1" hangingPunct="1">
              <a:buFont typeface="Arial" panose="020B0604020202020204" pitchFamily="34" charset="0"/>
              <a:buNone/>
            </a:pPr>
            <a:r>
              <a:rPr lang="en-US" altLang="en-US" sz="1200" b="1" dirty="0" err="1" smtClean="0">
                <a:solidFill>
                  <a:schemeClr val="bg1"/>
                </a:solidFill>
                <a:latin typeface="Calibri" pitchFamily="34" charset="0"/>
                <a:ea typeface="ヒラギノ角ゴ ProN W3"/>
                <a:cs typeface="ヒラギノ角ゴ ProN W3"/>
                <a:sym typeface="Gill Sans Light"/>
              </a:rPr>
              <a:t>Infraestructure</a:t>
            </a:r>
            <a:r>
              <a:rPr lang="en-US" altLang="en-US" sz="1200" b="1" dirty="0" smtClean="0">
                <a:solidFill>
                  <a:schemeClr val="bg1"/>
                </a:solidFill>
                <a:latin typeface="Calibri" pitchFamily="34" charset="0"/>
                <a:ea typeface="ヒラギノ角ゴ ProN W3"/>
                <a:cs typeface="ヒラギノ角ゴ ProN W3"/>
                <a:sym typeface="Gill Sans Light"/>
              </a:rPr>
              <a:t>:</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For the period 2014-2020, there is a portfolio of projects of concessions for more than US$  13 000 million, which include airports, highways, dams, Etc.</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During the period 2014-2020 there will be a strong investment in regional projects of infrastructure for an amount of US$ 18 000 million.</a:t>
            </a:r>
          </a:p>
          <a:p>
            <a:pPr marL="0" indent="0" algn="just" eaLnBrk="1" hangingPunct="1">
              <a:buFont typeface="Arial" panose="020B0604020202020204" pitchFamily="34" charset="0"/>
              <a:buNone/>
            </a:pPr>
            <a:endParaRPr lang="en-US" altLang="en-US" sz="1200" b="1" dirty="0" smtClean="0">
              <a:solidFill>
                <a:schemeClr val="bg1"/>
              </a:solidFill>
              <a:latin typeface="Calibri" pitchFamily="34" charset="0"/>
              <a:ea typeface="ヒラギノ角ゴ ProN W3"/>
              <a:cs typeface="ヒラギノ角ゴ ProN W3"/>
              <a:sym typeface="Gill Sans Light"/>
            </a:endParaRPr>
          </a:p>
          <a:p>
            <a:pPr marL="0" indent="0" algn="just" eaLnBrk="1" hangingPunct="1">
              <a:buFont typeface="Arial" panose="020B0604020202020204" pitchFamily="34" charset="0"/>
              <a:buNone/>
            </a:pPr>
            <a:r>
              <a:rPr lang="en-US" altLang="en-US" sz="1200" b="1" dirty="0" smtClean="0">
                <a:solidFill>
                  <a:schemeClr val="bg1"/>
                </a:solidFill>
                <a:latin typeface="Calibri" pitchFamily="34" charset="0"/>
                <a:ea typeface="ヒラギノ角ゴ ProN W3"/>
                <a:cs typeface="ヒラギノ角ゴ ProN W3"/>
                <a:sym typeface="Gill Sans Light"/>
              </a:rPr>
              <a:t>Food:</a:t>
            </a:r>
          </a:p>
          <a:p>
            <a:pPr marL="285750" indent="-2857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Goal: positioning Chile in the 10 leading countries in healthy food for 2025.</a:t>
            </a:r>
          </a:p>
          <a:p>
            <a:pPr marL="171450" indent="-1714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Increasing the production and exportation of healthy, natural and “ready to eat” food, in order to conform the growing global demand of this kind of products.</a:t>
            </a:r>
          </a:p>
          <a:p>
            <a:pPr marL="171450" indent="-171450" algn="just" eaLnBrk="1" hangingPunct="1">
              <a:buFont typeface="Arial" panose="020B0604020202020204" pitchFamily="34" charset="0"/>
              <a:buChar char="•"/>
            </a:pPr>
            <a:r>
              <a:rPr lang="en-US" altLang="en-US" sz="1200" b="1" dirty="0" smtClean="0">
                <a:solidFill>
                  <a:schemeClr val="bg1"/>
                </a:solidFill>
                <a:latin typeface="Calibri" pitchFamily="34" charset="0"/>
                <a:ea typeface="ヒラギノ角ゴ ProN W3"/>
                <a:cs typeface="ヒラギノ角ゴ ProN W3"/>
                <a:sym typeface="Gill Sans Light"/>
              </a:rPr>
              <a:t>Developing process and technologies for the creation of new products and packaging (functional and respectful for the environment)</a:t>
            </a:r>
          </a:p>
          <a:p>
            <a:pPr marL="285750" indent="-285750" algn="just" eaLnBrk="1" hangingPunct="1">
              <a:buFont typeface="Arial" panose="020B0604020202020204" pitchFamily="34" charset="0"/>
              <a:buChar char="•"/>
            </a:pPr>
            <a:endParaRPr lang="en-US" altLang="en-US" sz="1200" b="1" dirty="0" smtClean="0">
              <a:solidFill>
                <a:schemeClr val="bg1"/>
              </a:solidFill>
              <a:latin typeface="Calibri" pitchFamily="34" charset="0"/>
              <a:ea typeface="ヒラギノ角ゴ ProN W3"/>
              <a:cs typeface="ヒラギノ角ゴ ProN W3"/>
              <a:sym typeface="Gill Sans Light"/>
            </a:endParaRPr>
          </a:p>
          <a:p>
            <a:endParaRPr lang="en-GB" dirty="0">
              <a:solidFill>
                <a:schemeClr val="tx1">
                  <a:lumMod val="75000"/>
                  <a:lumOff val="25000"/>
                </a:schemeClr>
              </a:solidFill>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6</a:t>
            </a:fld>
            <a:endParaRPr lang="es-CL"/>
          </a:p>
        </p:txBody>
      </p:sp>
    </p:spTree>
    <p:extLst>
      <p:ext uri="{BB962C8B-B14F-4D97-AF65-F5344CB8AC3E}">
        <p14:creationId xmlns:p14="http://schemas.microsoft.com/office/powerpoint/2010/main" val="11022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4805" marR="5080" indent="-332740" algn="just">
              <a:lnSpc>
                <a:spcPct val="100000"/>
              </a:lnSpc>
            </a:pPr>
            <a:endParaRPr lang="es-CL" sz="1200" dirty="0">
              <a:latin typeface="Arial"/>
              <a:cs typeface="Arial"/>
            </a:endParaRPr>
          </a:p>
        </p:txBody>
      </p:sp>
      <p:sp>
        <p:nvSpPr>
          <p:cNvPr id="4" name="Marcador de número de diapositiva 3"/>
          <p:cNvSpPr>
            <a:spLocks noGrp="1"/>
          </p:cNvSpPr>
          <p:nvPr>
            <p:ph type="sldNum" sz="quarter" idx="10"/>
          </p:nvPr>
        </p:nvSpPr>
        <p:spPr/>
        <p:txBody>
          <a:bodyPr/>
          <a:lstStyle/>
          <a:p>
            <a:fld id="{C5092E3A-AA1F-4DEA-B882-301073A454B2}" type="slidenum">
              <a:rPr lang="en-GB" smtClean="0"/>
              <a:t>7</a:t>
            </a:fld>
            <a:endParaRPr lang="en-GB"/>
          </a:p>
        </p:txBody>
      </p:sp>
    </p:spTree>
    <p:extLst>
      <p:ext uri="{BB962C8B-B14F-4D97-AF65-F5344CB8AC3E}">
        <p14:creationId xmlns:p14="http://schemas.microsoft.com/office/powerpoint/2010/main" val="68890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n-US" altLang="en-US" dirty="0" smtClean="0"/>
              <a:t>' This integration of Chile to the rest of the world is not just commercial. Chile exported services for more than USD9,500 MM, where an important part of these were business and technological services, surpassing USD 3,000 MM in 2016</a:t>
            </a:r>
          </a:p>
          <a:p>
            <a:pPr eaLnBrk="1" hangingPunct="1">
              <a:spcBef>
                <a:spcPct val="0"/>
              </a:spcBef>
            </a:pPr>
            <a:endParaRPr lang="en-US" altLang="en-US" dirty="0" smtClean="0"/>
          </a:p>
          <a:p>
            <a:pPr eaLnBrk="1" hangingPunct="1">
              <a:spcBef>
                <a:spcPct val="0"/>
              </a:spcBef>
            </a:pPr>
            <a:r>
              <a:rPr lang="en-US" altLang="en-US" dirty="0" smtClean="0"/>
              <a:t>In the last 15 years, exports of services amounted to over 3 billion dollars, practically doubling national exports of an emblematic product such as wine.</a:t>
            </a:r>
          </a:p>
          <a:p>
            <a:pPr lvl="1" eaLnBrk="1" hangingPunct="1">
              <a:spcBef>
                <a:spcPct val="0"/>
              </a:spcBef>
            </a:pPr>
            <a:r>
              <a:rPr lang="es-CL" altLang="en-US" sz="1400" dirty="0" smtClean="0">
                <a:solidFill>
                  <a:srgbClr val="D9D9D9"/>
                </a:solidFill>
              </a:rPr>
              <a:t>En los últimos 15 años, las exportaciones de servicios llegaron a </a:t>
            </a:r>
            <a:r>
              <a:rPr lang="es-CL" altLang="en-US" sz="1400" b="1" dirty="0" smtClean="0">
                <a:solidFill>
                  <a:srgbClr val="D9D9D9"/>
                </a:solidFill>
              </a:rPr>
              <a:t>superar los 3 mil millones de dólares, prácticamente duplicando las exportaciones nacionales de un producto emblemático como es el vino</a:t>
            </a:r>
            <a:r>
              <a:rPr lang="es-CL" altLang="en-US" sz="1400" dirty="0" smtClean="0">
                <a:solidFill>
                  <a:srgbClr val="D9D9D9"/>
                </a:solidFill>
              </a:rPr>
              <a:t>. </a:t>
            </a:r>
          </a:p>
          <a:p>
            <a:pPr eaLnBrk="1" hangingPunct="1">
              <a:spcBef>
                <a:spcPct val="0"/>
              </a:spcBef>
            </a:pPr>
            <a:r>
              <a:rPr lang="es-CL" altLang="en-US" sz="1400" dirty="0" smtClean="0">
                <a:solidFill>
                  <a:srgbClr val="D9D9D9"/>
                </a:solidFill>
              </a:rPr>
              <a:t> </a:t>
            </a:r>
          </a:p>
          <a:p>
            <a:pPr eaLnBrk="1" hangingPunct="1">
              <a:spcBef>
                <a:spcPct val="0"/>
              </a:spcBef>
            </a:pPr>
            <a:r>
              <a:rPr lang="en-US" altLang="en-US" sz="1400" dirty="0" smtClean="0">
                <a:solidFill>
                  <a:srgbClr val="D9D9D9"/>
                </a:solidFill>
              </a:rPr>
              <a:t>The statistics of exports of business services and information technology show an average growth of 11% for Chile in the last 5 years, higher than the growth rate of world trade in these items, which reaches 6.1%. This shows two things: that this is a sector of high global (and national) dynamism and that Chile has been able to grow steadily at rates higher than the world, which reveals the country's competitiveness.</a:t>
            </a:r>
            <a:endParaRPr lang="es-CL" altLang="en-US" sz="1400" dirty="0" smtClean="0">
              <a:solidFill>
                <a:srgbClr val="D9D9D9"/>
              </a:solidFill>
            </a:endParaRPr>
          </a:p>
          <a:p>
            <a:pPr lvl="1" eaLnBrk="1" hangingPunct="1">
              <a:spcBef>
                <a:spcPct val="0"/>
              </a:spcBef>
            </a:pPr>
            <a:r>
              <a:rPr lang="es-CL" altLang="en-US" sz="1400" dirty="0" smtClean="0">
                <a:solidFill>
                  <a:srgbClr val="D9D9D9"/>
                </a:solidFill>
              </a:rPr>
              <a:t>Las </a:t>
            </a:r>
            <a:r>
              <a:rPr lang="es-CL" altLang="en-US" sz="1400" b="1" dirty="0" smtClean="0">
                <a:solidFill>
                  <a:srgbClr val="D9D9D9"/>
                </a:solidFill>
              </a:rPr>
              <a:t>estadísticas de exportaciones de servicios empresariales y de tecnología de información evidencian un crecimiento promedio de un 11% para Chile entre los últimos 5 años, superior a la tasa de crecimiento del comercio mundial en esos rubros que alcanza a un 6.1%.</a:t>
            </a:r>
            <a:r>
              <a:rPr lang="es-CL" altLang="en-US" sz="1400" dirty="0" smtClean="0">
                <a:solidFill>
                  <a:srgbClr val="D9D9D9"/>
                </a:solidFill>
              </a:rPr>
              <a:t> Ello evidencia dos cosas: que este es un sector de alto dinamismo mundial (y nacional) y que Chile ha sido capaz de crecer sostenidamente a tasas mayores que el mundo, lo que revela la competitividad del país. </a:t>
            </a:r>
          </a:p>
          <a:p>
            <a:pPr eaLnBrk="1" hangingPunct="1">
              <a:spcBef>
                <a:spcPct val="0"/>
              </a:spcBef>
            </a:pPr>
            <a:endParaRPr lang="en-US" altLang="en-US" dirty="0" smtClean="0"/>
          </a:p>
          <a:p>
            <a:pPr eaLnBrk="1" hangingPunct="1">
              <a:spcBef>
                <a:spcPct val="0"/>
              </a:spcBef>
            </a:pPr>
            <a:r>
              <a:rPr lang="en-US" altLang="en-US" dirty="0" smtClean="0"/>
              <a:t>These services cover subsectors such as:</a:t>
            </a:r>
          </a:p>
          <a:p>
            <a:pPr eaLnBrk="1" hangingPunct="1">
              <a:spcBef>
                <a:spcPct val="0"/>
              </a:spcBef>
            </a:pPr>
            <a:r>
              <a:rPr lang="en-US" altLang="en-US" sz="1200" b="1" dirty="0" smtClean="0"/>
              <a:t>Shared Services / Captive </a:t>
            </a:r>
            <a:endParaRPr lang="es-CL" altLang="en-US" sz="1200" dirty="0" smtClean="0"/>
          </a:p>
          <a:p>
            <a:pPr eaLnBrk="1" hangingPunct="1">
              <a:spcBef>
                <a:spcPct val="0"/>
              </a:spcBef>
            </a:pPr>
            <a:r>
              <a:rPr lang="en-US" altLang="en-US" sz="1200" dirty="0" smtClean="0"/>
              <a:t>  Experian: IT &amp; BP (</a:t>
            </a:r>
            <a:r>
              <a:rPr lang="en-US" altLang="en-US" sz="1200" dirty="0" err="1" smtClean="0"/>
              <a:t>Monitoreo</a:t>
            </a:r>
            <a:r>
              <a:rPr lang="en-US" altLang="en-US" sz="1200" dirty="0" smtClean="0"/>
              <a:t> de red, </a:t>
            </a:r>
            <a:r>
              <a:rPr lang="en-US" altLang="en-US" sz="1200" dirty="0" err="1" smtClean="0"/>
              <a:t>soporte</a:t>
            </a:r>
            <a:r>
              <a:rPr lang="en-US" altLang="en-US" sz="1200" dirty="0" smtClean="0"/>
              <a:t> remote; Back Office - Analytics)</a:t>
            </a:r>
            <a:endParaRPr lang="es-CL" altLang="en-US" sz="1200" dirty="0" smtClean="0"/>
          </a:p>
          <a:p>
            <a:pPr eaLnBrk="1" hangingPunct="1">
              <a:spcBef>
                <a:spcPct val="0"/>
              </a:spcBef>
            </a:pPr>
            <a:r>
              <a:rPr lang="en-US" altLang="en-US" sz="1200" dirty="0" smtClean="0"/>
              <a:t>  Becton Dickinson, BP (F&amp;A) </a:t>
            </a:r>
            <a:endParaRPr lang="es-CL" altLang="en-US" sz="1200" dirty="0" smtClean="0"/>
          </a:p>
          <a:p>
            <a:pPr eaLnBrk="1" hangingPunct="1">
              <a:spcBef>
                <a:spcPct val="0"/>
              </a:spcBef>
            </a:pPr>
            <a:r>
              <a:rPr lang="en-US" altLang="en-US" sz="1200" dirty="0" smtClean="0"/>
              <a:t>  Synopsis: IT;   Citi : IT;   Equifax : IT</a:t>
            </a:r>
            <a:endParaRPr lang="es-CL" altLang="en-US" sz="1200" dirty="0" smtClean="0"/>
          </a:p>
          <a:p>
            <a:pPr eaLnBrk="1" hangingPunct="1">
              <a:spcBef>
                <a:spcPct val="0"/>
              </a:spcBef>
            </a:pPr>
            <a:r>
              <a:rPr lang="es-CL" altLang="en-US" sz="1200" dirty="0" smtClean="0"/>
              <a:t> </a:t>
            </a:r>
          </a:p>
          <a:p>
            <a:pPr eaLnBrk="1" hangingPunct="1">
              <a:spcBef>
                <a:spcPct val="0"/>
              </a:spcBef>
            </a:pPr>
            <a:r>
              <a:rPr lang="es-CL" altLang="en-US" sz="1200" b="1" dirty="0" smtClean="0"/>
              <a:t>IT </a:t>
            </a:r>
            <a:r>
              <a:rPr lang="es-CL" altLang="en-US" sz="1200" b="1" dirty="0" err="1" smtClean="0"/>
              <a:t>Services</a:t>
            </a:r>
            <a:r>
              <a:rPr lang="es-CL" altLang="en-US" sz="1200" b="1" dirty="0" smtClean="0"/>
              <a:t> </a:t>
            </a:r>
            <a:r>
              <a:rPr lang="es-CL" altLang="en-US" sz="1200" dirty="0" smtClean="0"/>
              <a:t>  (Software </a:t>
            </a:r>
            <a:r>
              <a:rPr lang="es-CL" altLang="en-US" sz="1200" dirty="0" err="1" smtClean="0"/>
              <a:t>development</a:t>
            </a:r>
            <a:r>
              <a:rPr lang="es-CL" altLang="en-US" sz="1200" dirty="0" smtClean="0"/>
              <a:t>) </a:t>
            </a:r>
          </a:p>
          <a:p>
            <a:pPr eaLnBrk="1" hangingPunct="1">
              <a:spcBef>
                <a:spcPct val="0"/>
              </a:spcBef>
            </a:pPr>
            <a:r>
              <a:rPr lang="es-CL" altLang="en-US" sz="1200" dirty="0" smtClean="0"/>
              <a:t>-</a:t>
            </a:r>
            <a:r>
              <a:rPr lang="es-CL" altLang="en-US" sz="1200" dirty="0" err="1" smtClean="0"/>
              <a:t>Nisum</a:t>
            </a:r>
            <a:r>
              <a:rPr lang="es-CL" altLang="en-US" sz="1200" dirty="0" smtClean="0"/>
              <a:t>  ; -</a:t>
            </a:r>
            <a:r>
              <a:rPr lang="es-CL" altLang="en-US" sz="1200" dirty="0" err="1" smtClean="0"/>
              <a:t>Everis</a:t>
            </a:r>
            <a:endParaRPr lang="es-CL" altLang="en-US" sz="1200" dirty="0" smtClean="0"/>
          </a:p>
          <a:p>
            <a:pPr eaLnBrk="1" hangingPunct="1">
              <a:spcBef>
                <a:spcPct val="0"/>
              </a:spcBef>
            </a:pPr>
            <a:r>
              <a:rPr lang="es-CL" altLang="en-US" sz="1200" dirty="0" smtClean="0"/>
              <a:t> </a:t>
            </a:r>
          </a:p>
          <a:p>
            <a:pPr eaLnBrk="1" hangingPunct="1">
              <a:spcBef>
                <a:spcPct val="0"/>
              </a:spcBef>
            </a:pPr>
            <a:r>
              <a:rPr lang="en-US" altLang="en-US" sz="1200" b="1" dirty="0" smtClean="0"/>
              <a:t>IT Infrastructure</a:t>
            </a:r>
            <a:r>
              <a:rPr lang="en-US" altLang="en-US" sz="1200" dirty="0" smtClean="0"/>
              <a:t> - Google / Data Center / Cloud </a:t>
            </a:r>
            <a:endParaRPr lang="es-CL" altLang="en-US" sz="1200" dirty="0" smtClean="0"/>
          </a:p>
          <a:p>
            <a:pPr eaLnBrk="1" hangingPunct="1">
              <a:spcBef>
                <a:spcPct val="0"/>
              </a:spcBef>
            </a:pPr>
            <a:r>
              <a:rPr lang="es-CL" altLang="en-US" sz="1200" dirty="0" smtClean="0"/>
              <a:t> </a:t>
            </a:r>
          </a:p>
          <a:p>
            <a:pPr eaLnBrk="1" hangingPunct="1">
              <a:spcBef>
                <a:spcPct val="0"/>
              </a:spcBef>
            </a:pPr>
            <a:r>
              <a:rPr lang="es-CL" altLang="en-US" sz="1200" b="1" dirty="0" smtClean="0"/>
              <a:t>KPO</a:t>
            </a:r>
            <a:endParaRPr lang="es-CL" altLang="en-US" sz="1200" dirty="0" smtClean="0"/>
          </a:p>
          <a:p>
            <a:pPr eaLnBrk="1" hangingPunct="1">
              <a:spcBef>
                <a:spcPct val="0"/>
              </a:spcBef>
            </a:pPr>
            <a:r>
              <a:rPr lang="es-CL" altLang="en-US" sz="1200" dirty="0" smtClean="0"/>
              <a:t> -</a:t>
            </a:r>
            <a:r>
              <a:rPr lang="es-CL" altLang="en-US" sz="1200" dirty="0" err="1" smtClean="0"/>
              <a:t>Evalueserve</a:t>
            </a:r>
            <a:endParaRPr lang="es-CL" altLang="en-US" sz="1200" dirty="0" smtClean="0"/>
          </a:p>
          <a:p>
            <a:pPr eaLnBrk="1" hangingPunct="1">
              <a:spcBef>
                <a:spcPct val="0"/>
              </a:spcBef>
            </a:pPr>
            <a:endParaRPr lang="es-CL" altLang="en-US" dirty="0" smtClean="0"/>
          </a:p>
          <a:p>
            <a:pPr eaLnBrk="1" hangingPunct="1">
              <a:spcBef>
                <a:spcPct val="0"/>
              </a:spcBef>
            </a:pPr>
            <a:endParaRPr lang="es-ES" altLang="en-US" dirty="0" smtClean="0"/>
          </a:p>
        </p:txBody>
      </p:sp>
      <p:sp>
        <p:nvSpPr>
          <p:cNvPr id="4" name="Marcador de número de diapositiva 3"/>
          <p:cNvSpPr>
            <a:spLocks noGrp="1"/>
          </p:cNvSpPr>
          <p:nvPr>
            <p:ph type="sldNum" sz="quarter" idx="10"/>
          </p:nvPr>
        </p:nvSpPr>
        <p:spPr/>
        <p:txBody>
          <a:bodyPr/>
          <a:lstStyle/>
          <a:p>
            <a:fld id="{C5092E3A-AA1F-4DEA-B882-301073A454B2}" type="slidenum">
              <a:rPr lang="en-GB" smtClean="0"/>
              <a:t>8</a:t>
            </a:fld>
            <a:endParaRPr lang="en-GB"/>
          </a:p>
        </p:txBody>
      </p:sp>
    </p:spTree>
    <p:extLst>
      <p:ext uri="{BB962C8B-B14F-4D97-AF65-F5344CB8AC3E}">
        <p14:creationId xmlns:p14="http://schemas.microsoft.com/office/powerpoint/2010/main" val="289508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t>Tholons</a:t>
            </a:r>
            <a:r>
              <a:rPr lang="en-US" altLang="en-US" dirty="0" smtClean="0"/>
              <a:t>, on a recently released report on Digital Nations, placed Chile at 7th place worldwide in the </a:t>
            </a:r>
            <a:r>
              <a:rPr lang="en-US" altLang="en-US" dirty="0" err="1" smtClean="0"/>
              <a:t>Tholons</a:t>
            </a:r>
            <a:r>
              <a:rPr lang="en-US" altLang="en-US" dirty="0" smtClean="0"/>
              <a:t> Services Globalization Index 2017, highlighting  the open innovation Ecosystem, Startup Diversity and Maturity, as well as the Innovation Policy And Incentives.</a:t>
            </a:r>
            <a:endParaRPr lang="es-CL" altLang="en-US" dirty="0" smtClean="0"/>
          </a:p>
          <a:p>
            <a:endParaRPr lang="en-GB" dirty="0">
              <a:solidFill>
                <a:schemeClr val="tx1">
                  <a:lumMod val="75000"/>
                  <a:lumOff val="25000"/>
                </a:schemeClr>
              </a:solidFill>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9</a:t>
            </a:fld>
            <a:endParaRPr lang="es-CL"/>
          </a:p>
        </p:txBody>
      </p:sp>
    </p:spTree>
    <p:extLst>
      <p:ext uri="{BB962C8B-B14F-4D97-AF65-F5344CB8AC3E}">
        <p14:creationId xmlns:p14="http://schemas.microsoft.com/office/powerpoint/2010/main" val="22558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Furthermore, Chile ranks 9th in A.T Kearny Global  Services Location Index  - With one of the most accommodating business environments in all of Latin America and a strong education system, Chile is a destination for high-end offshore functions such as research centers for global banking clients and R&amp;D centers as well as more traditional back-office jobs.</a:t>
            </a:r>
            <a:endParaRPr lang="es-CL" altLang="en-US" dirty="0" smtClean="0"/>
          </a:p>
          <a:p>
            <a:endParaRPr lang="en-GB" dirty="0">
              <a:solidFill>
                <a:schemeClr val="tx1">
                  <a:lumMod val="75000"/>
                  <a:lumOff val="25000"/>
                </a:schemeClr>
              </a:solidFill>
            </a:endParaRPr>
          </a:p>
        </p:txBody>
      </p:sp>
      <p:sp>
        <p:nvSpPr>
          <p:cNvPr id="4" name="Marcador de número de diapositiva 3"/>
          <p:cNvSpPr>
            <a:spLocks noGrp="1"/>
          </p:cNvSpPr>
          <p:nvPr>
            <p:ph type="sldNum" sz="quarter" idx="10"/>
          </p:nvPr>
        </p:nvSpPr>
        <p:spPr/>
        <p:txBody>
          <a:bodyPr/>
          <a:lstStyle/>
          <a:p>
            <a:fld id="{DFF743F6-F4CB-484E-9D0A-CC7E9C67A250}" type="slidenum">
              <a:rPr lang="es-CL" smtClean="0"/>
              <a:t>10</a:t>
            </a:fld>
            <a:endParaRPr lang="es-CL"/>
          </a:p>
        </p:txBody>
      </p:sp>
    </p:spTree>
    <p:extLst>
      <p:ext uri="{BB962C8B-B14F-4D97-AF65-F5344CB8AC3E}">
        <p14:creationId xmlns:p14="http://schemas.microsoft.com/office/powerpoint/2010/main" val="12120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Conector recto 8"/>
          <p:cNvCxnSpPr/>
          <p:nvPr userDrawn="1"/>
        </p:nvCxnSpPr>
        <p:spPr>
          <a:xfrm flipH="1">
            <a:off x="0" y="908050"/>
            <a:ext cx="9167813" cy="0"/>
          </a:xfrm>
          <a:prstGeom prst="line">
            <a:avLst/>
          </a:prstGeom>
          <a:ln w="3175" cmpd="sng">
            <a:solidFill>
              <a:srgbClr val="207D9F"/>
            </a:solidFill>
          </a:ln>
          <a:effectLst/>
        </p:spPr>
        <p:style>
          <a:lnRef idx="2">
            <a:schemeClr val="accent1"/>
          </a:lnRef>
          <a:fillRef idx="0">
            <a:schemeClr val="accent1"/>
          </a:fillRef>
          <a:effectRef idx="1">
            <a:schemeClr val="accent1"/>
          </a:effectRef>
          <a:fontRef idx="minor">
            <a:schemeClr val="tx1"/>
          </a:fontRef>
        </p:style>
      </p:cxnSp>
      <p:pic>
        <p:nvPicPr>
          <p:cNvPr id="8" name="Imagen 10"/>
          <p:cNvPicPr>
            <a:picLocks noChangeAspect="1"/>
          </p:cNvPicPr>
          <p:nvPr userDrawn="1"/>
        </p:nvPicPr>
        <p:blipFill>
          <a:blip r:embed="rId2">
            <a:extLst>
              <a:ext uri="{28A0092B-C50C-407E-A947-70E740481C1C}">
                <a14:useLocalDpi xmlns:a14="http://schemas.microsoft.com/office/drawing/2010/main" val="0"/>
              </a:ext>
            </a:extLst>
          </a:blip>
          <a:srcRect l="53285"/>
          <a:stretch>
            <a:fillRect/>
          </a:stretch>
        </p:blipFill>
        <p:spPr bwMode="auto">
          <a:xfrm>
            <a:off x="7956550" y="169863"/>
            <a:ext cx="10144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8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945C66-1C1A-448D-B3C8-B58A0C3D85B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13603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945C66-1C1A-448D-B3C8-B58A0C3D85B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1012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75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945C66-1C1A-448D-B3C8-B58A0C3D85B0}" type="datetimeFigureOut">
              <a:rPr lang="en-GB" smtClean="0"/>
              <a:t>13/06/2017</a:t>
            </a:fld>
            <a:endParaRPr lang="en-GB"/>
          </a:p>
        </p:txBody>
      </p:sp>
      <p:cxnSp>
        <p:nvCxnSpPr>
          <p:cNvPr id="10" name="Conector recto 7"/>
          <p:cNvCxnSpPr/>
          <p:nvPr userDrawn="1"/>
        </p:nvCxnSpPr>
        <p:spPr>
          <a:xfrm flipH="1">
            <a:off x="0" y="638175"/>
            <a:ext cx="918368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n 17"/>
          <p:cNvPicPr>
            <a:picLocks noChangeAspect="1"/>
          </p:cNvPicPr>
          <p:nvPr userDrawn="1"/>
        </p:nvPicPr>
        <p:blipFill>
          <a:blip r:embed="rId2">
            <a:extLst>
              <a:ext uri="{28A0092B-C50C-407E-A947-70E740481C1C}">
                <a14:useLocalDpi xmlns:a14="http://schemas.microsoft.com/office/drawing/2010/main" val="0"/>
              </a:ext>
            </a:extLst>
          </a:blip>
          <a:srcRect l="7979" t="60455" r="76131" b="20901"/>
          <a:stretch>
            <a:fillRect/>
          </a:stretch>
        </p:blipFill>
        <p:spPr bwMode="auto">
          <a:xfrm>
            <a:off x="8101013" y="115888"/>
            <a:ext cx="876300" cy="7731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45C66-1C1A-448D-B3C8-B58A0C3D85B0}"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75753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945C66-1C1A-448D-B3C8-B58A0C3D85B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161197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945C66-1C1A-448D-B3C8-B58A0C3D85B0}" type="datetimeFigureOut">
              <a:rPr lang="en-GB" smtClean="0"/>
              <a:t>13/06/2017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46505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945C66-1C1A-448D-B3C8-B58A0C3D85B0}" type="datetimeFigureOut">
              <a:rPr lang="en-GB" smtClean="0"/>
              <a:t>13/06/2017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29838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45C66-1C1A-448D-B3C8-B58A0C3D85B0}" type="datetimeFigureOut">
              <a:rPr lang="en-GB" smtClean="0"/>
              <a:t>13/06/2017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26108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45C66-1C1A-448D-B3C8-B58A0C3D85B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361591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45C66-1C1A-448D-B3C8-B58A0C3D85B0}" type="datetimeFigureOut">
              <a:rPr lang="en-GB" smtClean="0"/>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E84227-C104-4F6C-BC80-5CA54EA1B50C}" type="slidenum">
              <a:rPr lang="en-GB" smtClean="0"/>
              <a:t>‹#›</a:t>
            </a:fld>
            <a:endParaRPr lang="en-GB"/>
          </a:p>
        </p:txBody>
      </p:sp>
    </p:spTree>
    <p:extLst>
      <p:ext uri="{BB962C8B-B14F-4D97-AF65-F5344CB8AC3E}">
        <p14:creationId xmlns:p14="http://schemas.microsoft.com/office/powerpoint/2010/main" val="37108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45C66-1C1A-448D-B3C8-B58A0C3D85B0}" type="datetimeFigureOut">
              <a:rPr lang="en-GB" smtClean="0"/>
              <a:t>13/06/2017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84227-C104-4F6C-BC80-5CA54EA1B50C}" type="slidenum">
              <a:rPr lang="en-GB" smtClean="0"/>
              <a:t>‹#›</a:t>
            </a:fld>
            <a:endParaRPr lang="en-GB"/>
          </a:p>
        </p:txBody>
      </p:sp>
    </p:spTree>
    <p:extLst>
      <p:ext uri="{BB962C8B-B14F-4D97-AF65-F5344CB8AC3E}">
        <p14:creationId xmlns:p14="http://schemas.microsoft.com/office/powerpoint/2010/main" val="278826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5.png"/><Relationship Id="rId12"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Santiago_Nocturno2013_1.jpg"/>
          <p:cNvPicPr>
            <a:picLocks noChangeAspect="1"/>
          </p:cNvPicPr>
          <p:nvPr/>
        </p:nvPicPr>
        <p:blipFill rotWithShape="1">
          <a:blip r:embed="rId2" cstate="print">
            <a:extLst>
              <a:ext uri="{28A0092B-C50C-407E-A947-70E740481C1C}">
                <a14:useLocalDpi xmlns:a14="http://schemas.microsoft.com/office/drawing/2010/main" val="0"/>
              </a:ext>
            </a:extLst>
          </a:blip>
          <a:srcRect r="25197"/>
          <a:stretch/>
        </p:blipFill>
        <p:spPr>
          <a:xfrm>
            <a:off x="-1" y="0"/>
            <a:ext cx="9144001" cy="6858000"/>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7997" r="76181" b="40706"/>
          <a:stretch/>
        </p:blipFill>
        <p:spPr>
          <a:xfrm>
            <a:off x="731263" y="0"/>
            <a:ext cx="1446788" cy="4066375"/>
          </a:xfrm>
          <a:prstGeom prst="rect">
            <a:avLst/>
          </a:prstGeom>
        </p:spPr>
      </p:pic>
      <p:sp>
        <p:nvSpPr>
          <p:cNvPr id="9" name="CuadroTexto 8"/>
          <p:cNvSpPr txBox="1"/>
          <p:nvPr/>
        </p:nvSpPr>
        <p:spPr>
          <a:xfrm>
            <a:off x="2339752" y="1248357"/>
            <a:ext cx="6336704" cy="1569660"/>
          </a:xfrm>
          <a:prstGeom prst="rect">
            <a:avLst/>
          </a:prstGeom>
          <a:noFill/>
        </p:spPr>
        <p:txBody>
          <a:bodyPr wrap="square" rtlCol="0" anchor="t">
            <a:spAutoFit/>
          </a:bodyPr>
          <a:lstStyle/>
          <a:p>
            <a:pPr algn="just"/>
            <a:r>
              <a:rPr lang="pt-BR" sz="4800" b="1" spc="100" dirty="0">
                <a:solidFill>
                  <a:srgbClr val="FFFFFF"/>
                </a:solidFill>
                <a:cs typeface="Calibri"/>
              </a:rPr>
              <a:t>Business </a:t>
            </a:r>
            <a:r>
              <a:rPr lang="pt-BR" sz="4800" b="1" spc="100" dirty="0" err="1">
                <a:solidFill>
                  <a:srgbClr val="FFFFFF"/>
                </a:solidFill>
                <a:cs typeface="Calibri"/>
              </a:rPr>
              <a:t>Opportunities</a:t>
            </a:r>
            <a:r>
              <a:rPr lang="pt-BR" sz="4800" b="1" spc="100" dirty="0">
                <a:solidFill>
                  <a:srgbClr val="FFFFFF"/>
                </a:solidFill>
                <a:cs typeface="Calibri"/>
              </a:rPr>
              <a:t> in Chile </a:t>
            </a:r>
            <a:endParaRPr lang="es-ES_tradnl" sz="4800" b="1" spc="100" dirty="0">
              <a:solidFill>
                <a:srgbClr val="FFFFFF"/>
              </a:solidFill>
              <a:latin typeface="gobCL"/>
              <a:cs typeface="gobCL"/>
            </a:endParaRP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7963" t="60500" r="76181" b="20926"/>
          <a:stretch/>
        </p:blipFill>
        <p:spPr>
          <a:xfrm>
            <a:off x="731263" y="4149080"/>
            <a:ext cx="1449893" cy="1273820"/>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78820" t="67592" b="21575"/>
          <a:stretch/>
        </p:blipFill>
        <p:spPr>
          <a:xfrm>
            <a:off x="7207250" y="4635500"/>
            <a:ext cx="1936750" cy="742950"/>
          </a:xfrm>
          <a:prstGeom prst="rect">
            <a:avLst/>
          </a:prstGeom>
        </p:spPr>
      </p:pic>
      <p:sp>
        <p:nvSpPr>
          <p:cNvPr id="10" name="CuadroTexto 9"/>
          <p:cNvSpPr txBox="1"/>
          <p:nvPr/>
        </p:nvSpPr>
        <p:spPr>
          <a:xfrm>
            <a:off x="3851920" y="5441117"/>
            <a:ext cx="5122077" cy="707886"/>
          </a:xfrm>
          <a:prstGeom prst="rect">
            <a:avLst/>
          </a:prstGeom>
          <a:noFill/>
        </p:spPr>
        <p:txBody>
          <a:bodyPr wrap="square" rtlCol="0" anchor="t">
            <a:spAutoFit/>
          </a:bodyPr>
          <a:lstStyle/>
          <a:p>
            <a:pPr algn="r"/>
            <a:r>
              <a:rPr lang="pt-BR" sz="2000" b="1" spc="100" dirty="0" smtClean="0">
                <a:solidFill>
                  <a:schemeClr val="bg1"/>
                </a:solidFill>
                <a:cs typeface="Calibri"/>
              </a:rPr>
              <a:t>Susana </a:t>
            </a:r>
            <a:r>
              <a:rPr lang="pt-BR" sz="2000" b="1" spc="100" dirty="0" err="1" smtClean="0">
                <a:solidFill>
                  <a:schemeClr val="bg1"/>
                </a:solidFill>
                <a:cs typeface="Calibri"/>
              </a:rPr>
              <a:t>Véliz</a:t>
            </a:r>
            <a:endParaRPr lang="pt-BR" sz="2000" b="1" spc="100" dirty="0">
              <a:solidFill>
                <a:schemeClr val="bg1"/>
              </a:solidFill>
              <a:cs typeface="Calibri"/>
            </a:endParaRPr>
          </a:p>
          <a:p>
            <a:pPr algn="r"/>
            <a:r>
              <a:rPr lang="pt-BR" sz="2000" b="1" spc="100" dirty="0" err="1" smtClean="0">
                <a:solidFill>
                  <a:schemeClr val="bg1"/>
                </a:solidFill>
                <a:cs typeface="Calibri"/>
              </a:rPr>
              <a:t>Luxembourg</a:t>
            </a:r>
            <a:r>
              <a:rPr lang="pt-BR" sz="2000" b="1" spc="100" dirty="0" smtClean="0">
                <a:solidFill>
                  <a:schemeClr val="bg1"/>
                </a:solidFill>
                <a:cs typeface="Calibri"/>
              </a:rPr>
              <a:t>, </a:t>
            </a:r>
            <a:r>
              <a:rPr lang="pt-BR" sz="2000" b="1" spc="100" dirty="0" err="1" smtClean="0">
                <a:solidFill>
                  <a:schemeClr val="bg1"/>
                </a:solidFill>
                <a:cs typeface="Calibri"/>
              </a:rPr>
              <a:t>June</a:t>
            </a:r>
            <a:r>
              <a:rPr lang="pt-BR" sz="2000" b="1" spc="100" dirty="0" smtClean="0">
                <a:solidFill>
                  <a:schemeClr val="bg1"/>
                </a:solidFill>
                <a:cs typeface="Calibri"/>
              </a:rPr>
              <a:t> 2017</a:t>
            </a:r>
            <a:endParaRPr lang="pt-BR" sz="2000" b="1" spc="100" dirty="0">
              <a:solidFill>
                <a:schemeClr val="bg1"/>
              </a:solidFill>
              <a:latin typeface="Calibri"/>
              <a:cs typeface="Calibri"/>
            </a:endParaRPr>
          </a:p>
        </p:txBody>
      </p:sp>
    </p:spTree>
    <p:extLst>
      <p:ext uri="{BB962C8B-B14F-4D97-AF65-F5344CB8AC3E}">
        <p14:creationId xmlns:p14="http://schemas.microsoft.com/office/powerpoint/2010/main" val="112389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cxnSp>
        <p:nvCxnSpPr>
          <p:cNvPr id="19" name="Conector recto 4"/>
          <p:cNvCxnSpPr/>
          <p:nvPr/>
        </p:nvCxnSpPr>
        <p:spPr>
          <a:xfrm>
            <a:off x="1349540" y="6632122"/>
            <a:ext cx="5274434" cy="39809"/>
          </a:xfrm>
          <a:prstGeom prst="line">
            <a:avLst/>
          </a:prstGeom>
          <a:ln w="12700" cap="flat" cmpd="sng" algn="ctr">
            <a:solidFill>
              <a:schemeClr val="tx1">
                <a:lumMod val="65000"/>
                <a:lumOff val="35000"/>
              </a:schemeClr>
            </a:solidFill>
            <a:prstDash val="dot"/>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1" name="CuadroTexto 20"/>
          <p:cNvSpPr txBox="1">
            <a:spLocks noChangeArrowheads="1"/>
          </p:cNvSpPr>
          <p:nvPr/>
        </p:nvSpPr>
        <p:spPr bwMode="auto">
          <a:xfrm>
            <a:off x="232724" y="281946"/>
            <a:ext cx="5923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MS PGothic" panose="020B0600070205080204" pitchFamily="34" charset="-128"/>
              </a:defRPr>
            </a:lvl1pPr>
            <a:lvl2pPr marL="742950" indent="-285750" eaLnBrk="0" hangingPunct="0">
              <a:defRPr sz="2600">
                <a:solidFill>
                  <a:schemeClr val="tx1"/>
                </a:solidFill>
                <a:latin typeface="Calibri" panose="020F0502020204030204" pitchFamily="34" charset="0"/>
                <a:ea typeface="MS PGothic" panose="020B0600070205080204" pitchFamily="34" charset="-128"/>
              </a:defRPr>
            </a:lvl2pPr>
            <a:lvl3pPr marL="1143000" indent="-228600" eaLnBrk="0" hangingPunct="0">
              <a:defRPr sz="2600">
                <a:solidFill>
                  <a:schemeClr val="tx1"/>
                </a:solidFill>
                <a:latin typeface="Calibri" panose="020F0502020204030204" pitchFamily="34" charset="0"/>
                <a:ea typeface="MS PGothic" panose="020B0600070205080204" pitchFamily="34" charset="-128"/>
              </a:defRPr>
            </a:lvl3pPr>
            <a:lvl4pPr marL="1600200" indent="-228600" eaLnBrk="0" hangingPunct="0">
              <a:defRPr sz="2600">
                <a:solidFill>
                  <a:schemeClr val="tx1"/>
                </a:solidFill>
                <a:latin typeface="Calibri" panose="020F0502020204030204" pitchFamily="34" charset="0"/>
                <a:ea typeface="MS PGothic" panose="020B0600070205080204" pitchFamily="34" charset="-128"/>
              </a:defRPr>
            </a:lvl4pPr>
            <a:lvl5pPr marL="2057400" indent="-228600" eaLnBrk="0" hangingPunct="0">
              <a:defRPr sz="2600">
                <a:solidFill>
                  <a:schemeClr val="tx1"/>
                </a:solidFill>
                <a:latin typeface="Calibri" panose="020F0502020204030204" pitchFamily="34" charset="0"/>
                <a:ea typeface="MS PGothic"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pPr eaLnBrk="1" hangingPunct="1"/>
            <a:r>
              <a:rPr lang="en-US" altLang="es-CL" sz="2800" b="1" dirty="0">
                <a:solidFill>
                  <a:srgbClr val="0291B3"/>
                </a:solidFill>
                <a:latin typeface="+mj-lt"/>
                <a:ea typeface="+mj-ea"/>
                <a:cs typeface="+mj-cs"/>
              </a:rPr>
              <a:t>A.T Kearney: </a:t>
            </a:r>
            <a:endParaRPr lang="en-US" altLang="es-CL" sz="2800" b="1" dirty="0" smtClean="0">
              <a:solidFill>
                <a:srgbClr val="0291B3"/>
              </a:solidFill>
              <a:latin typeface="+mj-lt"/>
              <a:ea typeface="+mj-ea"/>
              <a:cs typeface="+mj-cs"/>
            </a:endParaRPr>
          </a:p>
          <a:p>
            <a:pPr eaLnBrk="1" hangingPunct="1"/>
            <a:endParaRPr lang="en-US" altLang="es-CL" sz="2800" b="1" dirty="0">
              <a:solidFill>
                <a:srgbClr val="0291B3"/>
              </a:solidFill>
              <a:latin typeface="+mj-lt"/>
              <a:ea typeface="+mj-ea"/>
              <a:cs typeface="+mj-cs"/>
            </a:endParaRPr>
          </a:p>
          <a:p>
            <a:pPr eaLnBrk="1" hangingPunct="1"/>
            <a:r>
              <a:rPr lang="en-US" altLang="es-CL" sz="1800" b="1" i="1" dirty="0">
                <a:solidFill>
                  <a:srgbClr val="0291B3"/>
                </a:solidFill>
                <a:latin typeface="+mj-lt"/>
                <a:ea typeface="+mj-ea"/>
                <a:cs typeface="+mj-cs"/>
              </a:rPr>
              <a:t>“One of the most accommodating business environments in all of Latin America and a strong education system”</a:t>
            </a:r>
            <a:endParaRPr lang="es-CL" altLang="ja-JP" sz="1800" b="1" i="1" dirty="0">
              <a:solidFill>
                <a:srgbClr val="0291B3"/>
              </a:solidFill>
              <a:latin typeface="+mj-lt"/>
              <a:ea typeface="+mj-ea"/>
              <a:cs typeface="+mj-cs"/>
            </a:endParaRPr>
          </a:p>
          <a:p>
            <a:pPr eaLnBrk="1" hangingPunct="1"/>
            <a:endParaRPr lang="es-ES" altLang="en-US" sz="2800" b="1" i="1" dirty="0">
              <a:solidFill>
                <a:srgbClr val="0291B3"/>
              </a:solidFill>
              <a:latin typeface="+mj-lt"/>
              <a:ea typeface="+mj-ea"/>
              <a:cs typeface="+mj-cs"/>
            </a:endParaRPr>
          </a:p>
        </p:txBody>
      </p:sp>
      <p:graphicFrame>
        <p:nvGraphicFramePr>
          <p:cNvPr id="23" name="2 Gráfico"/>
          <p:cNvGraphicFramePr>
            <a:graphicFrameLocks/>
          </p:cNvGraphicFramePr>
          <p:nvPr>
            <p:extLst>
              <p:ext uri="{D42A27DB-BD31-4B8C-83A1-F6EECF244321}">
                <p14:modId xmlns:p14="http://schemas.microsoft.com/office/powerpoint/2010/main" val="1983737494"/>
              </p:ext>
            </p:extLst>
          </p:nvPr>
        </p:nvGraphicFramePr>
        <p:xfrm>
          <a:off x="363692" y="1662987"/>
          <a:ext cx="8352928" cy="5008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30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6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84213" y="1989138"/>
            <a:ext cx="3810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dirty="0">
              <a:solidFill>
                <a:srgbClr val="00007A"/>
              </a:solidFill>
            </a:endParaRPr>
          </a:p>
        </p:txBody>
      </p:sp>
      <p:pic>
        <p:nvPicPr>
          <p:cNvPr id="5" name="Imagen 4" descr="MENSAJE 4-2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877" y="848102"/>
            <a:ext cx="3807521" cy="493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MENSAJE 4-1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9189" y="3541297"/>
            <a:ext cx="555723" cy="52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MENSAJE 4-1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932" y="4522211"/>
            <a:ext cx="584518" cy="5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MENSAJE 4-2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4274" y="1375032"/>
            <a:ext cx="440547" cy="4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MENSAJE 4-18.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1626" y="3045081"/>
            <a:ext cx="493336" cy="4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MENSAJE 4-36.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1626" y="4045191"/>
            <a:ext cx="457824" cy="4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descr="MENSAJE 4-37.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3651" y="2439448"/>
            <a:ext cx="637306" cy="6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MENSAJE 4-38.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1977" y="1899082"/>
            <a:ext cx="502934" cy="51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descr="MENSAJE 4-37.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7671" y="5136482"/>
            <a:ext cx="423271" cy="40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Agrupar 14"/>
          <p:cNvGrpSpPr>
            <a:grpSpLocks/>
          </p:cNvGrpSpPr>
          <p:nvPr/>
        </p:nvGrpSpPr>
        <p:grpSpPr bwMode="auto">
          <a:xfrm>
            <a:off x="274503" y="2752342"/>
            <a:ext cx="4894972" cy="1450846"/>
            <a:chOff x="454025" y="2662901"/>
            <a:chExt cx="8096042" cy="2398794"/>
          </a:xfrm>
        </p:grpSpPr>
        <p:sp>
          <p:nvSpPr>
            <p:cNvPr id="18" name="CuadroTexto 12"/>
            <p:cNvSpPr txBox="1">
              <a:spLocks noChangeArrowheads="1"/>
            </p:cNvSpPr>
            <p:nvPr/>
          </p:nvSpPr>
          <p:spPr bwMode="auto">
            <a:xfrm>
              <a:off x="454025" y="2662901"/>
              <a:ext cx="8096042" cy="239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628" b="1">
                  <a:solidFill>
                    <a:srgbClr val="DBEEF4"/>
                  </a:solidFill>
                  <a:latin typeface="Arial" panose="020B0604020202020204" pitchFamily="34" charset="0"/>
                  <a:cs typeface="Arial" panose="020B0604020202020204" pitchFamily="34" charset="0"/>
                </a:rPr>
                <a:t>A </a:t>
              </a:r>
              <a:r>
                <a:rPr lang="en-US" altLang="en-US" sz="3628" b="1">
                  <a:solidFill>
                    <a:schemeClr val="bg1"/>
                  </a:solidFill>
                  <a:latin typeface="Arial" panose="020B0604020202020204" pitchFamily="34" charset="0"/>
                  <a:cs typeface="Arial" panose="020B0604020202020204" pitchFamily="34" charset="0"/>
                </a:rPr>
                <a:t>SOPHISTICATED</a:t>
              </a:r>
              <a:r>
                <a:rPr lang="en-US" altLang="en-US" sz="3628" b="1">
                  <a:solidFill>
                    <a:srgbClr val="DBEEF4"/>
                  </a:solidFill>
                  <a:latin typeface="Arial" panose="020B0604020202020204" pitchFamily="34" charset="0"/>
                  <a:cs typeface="Arial" panose="020B0604020202020204" pitchFamily="34" charset="0"/>
                </a:rPr>
                <a:t> TALENT HUB</a:t>
              </a:r>
              <a:endParaRPr lang="es-CL" altLang="en-US" sz="3628">
                <a:solidFill>
                  <a:srgbClr val="DBEEF4"/>
                </a:solidFill>
                <a:latin typeface="Arial" panose="020B0604020202020204" pitchFamily="34" charset="0"/>
                <a:cs typeface="Arial" panose="020B0604020202020204" pitchFamily="34" charset="0"/>
              </a:endParaRPr>
            </a:p>
            <a:p>
              <a:pPr eaLnBrk="1" hangingPunct="1"/>
              <a:endParaRPr lang="es-ES" altLang="en-US" sz="1572"/>
            </a:p>
          </p:txBody>
        </p:sp>
        <p:sp>
          <p:nvSpPr>
            <p:cNvPr id="19" name="Rectángulo 18"/>
            <p:cNvSpPr/>
            <p:nvPr/>
          </p:nvSpPr>
          <p:spPr>
            <a:xfrm>
              <a:off x="1201719" y="2662901"/>
              <a:ext cx="6283164" cy="971188"/>
            </a:xfrm>
            <a:prstGeom prst="rect">
              <a:avLst/>
            </a:prstGeom>
            <a:no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1847">
                <a:defRPr/>
              </a:pPr>
              <a:endParaRPr lang="es-ES" sz="1088" dirty="0"/>
            </a:p>
          </p:txBody>
        </p:sp>
      </p:grpSp>
      <p:sp>
        <p:nvSpPr>
          <p:cNvPr id="2" name="Rectángulo 1"/>
          <p:cNvSpPr/>
          <p:nvPr/>
        </p:nvSpPr>
        <p:spPr>
          <a:xfrm>
            <a:off x="479298" y="5651687"/>
            <a:ext cx="4572000" cy="646331"/>
          </a:xfrm>
          <a:prstGeom prst="rect">
            <a:avLst/>
          </a:prstGeom>
        </p:spPr>
        <p:txBody>
          <a:bodyPr>
            <a:spAutoFit/>
          </a:bodyPr>
          <a:lstStyle/>
          <a:p>
            <a:r>
              <a:rPr lang="en-US" altLang="en-US" dirty="0">
                <a:solidFill>
                  <a:schemeClr val="bg1"/>
                </a:solidFill>
              </a:rPr>
              <a:t>Chile is among the 40 best countries in the global talent competitiveness index 2017</a:t>
            </a:r>
            <a:endParaRPr lang="es-CL" dirty="0">
              <a:solidFill>
                <a:schemeClr val="bg1"/>
              </a:solidFill>
            </a:endParaRPr>
          </a:p>
        </p:txBody>
      </p:sp>
    </p:spTree>
    <p:extLst>
      <p:ext uri="{BB962C8B-B14F-4D97-AF65-F5344CB8AC3E}">
        <p14:creationId xmlns:p14="http://schemas.microsoft.com/office/powerpoint/2010/main" val="156537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300"/>
                                        <p:tgtEl>
                                          <p:spTgt spid="5"/>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
                                        <p:tgtEl>
                                          <p:spTgt spid="1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
                                        <p:tgtEl>
                                          <p:spTgt spid="13"/>
                                        </p:tgtEl>
                                      </p:cBhvr>
                                    </p:animEffect>
                                  </p:childTnLst>
                                </p:cTn>
                              </p:par>
                            </p:childTnLst>
                          </p:cTn>
                        </p:par>
                        <p:par>
                          <p:cTn id="28" fill="hold">
                            <p:stCondLst>
                              <p:cond delay="17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251520" y="44624"/>
            <a:ext cx="5121275" cy="584775"/>
          </a:xfrm>
          <a:prstGeom prst="rect">
            <a:avLst/>
          </a:prstGeom>
          <a:noFill/>
        </p:spPr>
        <p:txBody>
          <a:bodyPr>
            <a:spAutoFit/>
          </a:bodyPr>
          <a:lstStyle/>
          <a:p>
            <a:pPr defTabSz="648110" fontAlgn="auto">
              <a:spcBef>
                <a:spcPts val="0"/>
              </a:spcBef>
              <a:spcAft>
                <a:spcPts val="0"/>
              </a:spcAft>
              <a:defRPr/>
            </a:pPr>
            <a:r>
              <a:rPr lang="en-US" sz="3200" b="1" dirty="0">
                <a:solidFill>
                  <a:schemeClr val="bg1">
                    <a:lumMod val="95000"/>
                  </a:schemeClr>
                </a:solidFill>
                <a:ea typeface="+mn-ea"/>
                <a:cs typeface="Arial"/>
              </a:rPr>
              <a:t>Sophisticated Talent Hub</a:t>
            </a:r>
            <a:endParaRPr lang="es-ES" sz="3200" dirty="0">
              <a:ea typeface="+mn-ea"/>
              <a:cs typeface="Arial"/>
            </a:endParaRPr>
          </a:p>
        </p:txBody>
      </p:sp>
      <p:pic>
        <p:nvPicPr>
          <p:cNvPr id="24" name="Imagen 23" descr="universitys-3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 y="4293096"/>
            <a:ext cx="40528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1 Título"/>
          <p:cNvSpPr txBox="1">
            <a:spLocks/>
          </p:cNvSpPr>
          <p:nvPr/>
        </p:nvSpPr>
        <p:spPr>
          <a:xfrm>
            <a:off x="5942013" y="6588125"/>
            <a:ext cx="3089275"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100" dirty="0" smtClean="0">
                <a:solidFill>
                  <a:schemeClr val="bg1">
                    <a:lumMod val="95000"/>
                  </a:schemeClr>
                </a:solidFill>
              </a:rPr>
              <a:t>Source: QS World University </a:t>
            </a:r>
            <a:r>
              <a:rPr lang="en-US" sz="1100" dirty="0" smtClean="0">
                <a:solidFill>
                  <a:schemeClr val="bg1">
                    <a:lumMod val="95000"/>
                  </a:schemeClr>
                </a:solidFill>
                <a:latin typeface="Arial"/>
                <a:cs typeface="Arial"/>
              </a:rPr>
              <a:t>Ranking</a:t>
            </a:r>
          </a:p>
        </p:txBody>
      </p:sp>
      <p:graphicFrame>
        <p:nvGraphicFramePr>
          <p:cNvPr id="27" name="Diagrama 8"/>
          <p:cNvGraphicFramePr/>
          <p:nvPr>
            <p:extLst>
              <p:ext uri="{D42A27DB-BD31-4B8C-83A1-F6EECF244321}">
                <p14:modId xmlns:p14="http://schemas.microsoft.com/office/powerpoint/2010/main" val="3985711076"/>
              </p:ext>
            </p:extLst>
          </p:nvPr>
        </p:nvGraphicFramePr>
        <p:xfrm>
          <a:off x="3817117" y="2007129"/>
          <a:ext cx="4968552" cy="34950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1 Título"/>
          <p:cNvSpPr txBox="1">
            <a:spLocks/>
          </p:cNvSpPr>
          <p:nvPr/>
        </p:nvSpPr>
        <p:spPr>
          <a:xfrm>
            <a:off x="5328094" y="1033021"/>
            <a:ext cx="3457575" cy="78263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800" b="1" dirty="0" smtClean="0">
                <a:solidFill>
                  <a:schemeClr val="bg1">
                    <a:lumMod val="95000"/>
                  </a:schemeClr>
                </a:solidFill>
                <a:latin typeface="Arial"/>
                <a:cs typeface="Arial"/>
              </a:rPr>
              <a:t>LATAM BUSINESS SCHOOLS INDEX 2016</a:t>
            </a:r>
            <a:endParaRPr lang="es-CL" sz="1800" b="1" dirty="0">
              <a:solidFill>
                <a:schemeClr val="bg1">
                  <a:lumMod val="95000"/>
                </a:schemeClr>
              </a:solidFill>
              <a:latin typeface="Arial"/>
              <a:cs typeface="Arial"/>
            </a:endParaRPr>
          </a:p>
        </p:txBody>
      </p:sp>
      <p:sp>
        <p:nvSpPr>
          <p:cNvPr id="29" name="1 Título"/>
          <p:cNvSpPr txBox="1">
            <a:spLocks/>
          </p:cNvSpPr>
          <p:nvPr/>
        </p:nvSpPr>
        <p:spPr bwMode="auto">
          <a:xfrm>
            <a:off x="5513037" y="5628870"/>
            <a:ext cx="30876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1100" dirty="0">
                <a:solidFill>
                  <a:srgbClr val="F2F2F2"/>
                </a:solidFill>
                <a:latin typeface="Arial" panose="020B0604020202020204" pitchFamily="34" charset="0"/>
                <a:cs typeface="Arial" panose="020B0604020202020204" pitchFamily="34" charset="0"/>
              </a:rPr>
              <a:t>Source: </a:t>
            </a:r>
            <a:r>
              <a:rPr lang="en-US" altLang="en-US" sz="1100" dirty="0" err="1">
                <a:solidFill>
                  <a:srgbClr val="F2F2F2"/>
                </a:solidFill>
                <a:latin typeface="Arial" panose="020B0604020202020204" pitchFamily="34" charset="0"/>
                <a:cs typeface="Arial" panose="020B0604020202020204" pitchFamily="34" charset="0"/>
              </a:rPr>
              <a:t>América</a:t>
            </a:r>
            <a:r>
              <a:rPr lang="en-US" altLang="en-US" sz="1100" dirty="0">
                <a:solidFill>
                  <a:srgbClr val="F2F2F2"/>
                </a:solidFill>
                <a:latin typeface="Arial" panose="020B0604020202020204" pitchFamily="34" charset="0"/>
                <a:cs typeface="Arial" panose="020B0604020202020204" pitchFamily="34" charset="0"/>
              </a:rPr>
              <a:t> </a:t>
            </a:r>
            <a:r>
              <a:rPr lang="en-US" altLang="en-US" sz="1100" dirty="0" err="1">
                <a:solidFill>
                  <a:srgbClr val="F2F2F2"/>
                </a:solidFill>
                <a:latin typeface="Arial" panose="020B0604020202020204" pitchFamily="34" charset="0"/>
                <a:cs typeface="Arial" panose="020B0604020202020204" pitchFamily="34" charset="0"/>
              </a:rPr>
              <a:t>Economia</a:t>
            </a:r>
            <a:endParaRPr lang="es-CL" altLang="en-US" sz="1100" dirty="0">
              <a:solidFill>
                <a:srgbClr val="F2F2F2"/>
              </a:solidFill>
              <a:latin typeface="Arial" panose="020B0604020202020204" pitchFamily="34" charset="0"/>
              <a:cs typeface="Arial" panose="020B0604020202020204" pitchFamily="34" charset="0"/>
            </a:endParaRPr>
          </a:p>
        </p:txBody>
      </p:sp>
      <p:sp>
        <p:nvSpPr>
          <p:cNvPr id="3" name="Rectángulo 2"/>
          <p:cNvSpPr/>
          <p:nvPr/>
        </p:nvSpPr>
        <p:spPr>
          <a:xfrm>
            <a:off x="467544" y="1815658"/>
            <a:ext cx="2988790" cy="1938992"/>
          </a:xfrm>
          <a:prstGeom prst="rect">
            <a:avLst/>
          </a:prstGeom>
        </p:spPr>
        <p:txBody>
          <a:bodyPr wrap="square">
            <a:spAutoFit/>
          </a:bodyPr>
          <a:lstStyle/>
          <a:p>
            <a:pPr algn="ctr"/>
            <a:r>
              <a:rPr lang="en-US" altLang="en-US" sz="3600" b="1" dirty="0" smtClean="0">
                <a:solidFill>
                  <a:schemeClr val="bg1"/>
                </a:solidFill>
              </a:rPr>
              <a:t>11 </a:t>
            </a:r>
            <a:r>
              <a:rPr lang="en-US" altLang="en-US" sz="3600" b="1" dirty="0">
                <a:solidFill>
                  <a:schemeClr val="bg1"/>
                </a:solidFill>
              </a:rPr>
              <a:t>Chilean universities </a:t>
            </a:r>
            <a:r>
              <a:rPr lang="en-US" altLang="en-US" sz="2400" dirty="0">
                <a:solidFill>
                  <a:schemeClr val="bg1"/>
                </a:solidFill>
              </a:rPr>
              <a:t>are among the top 50 in the region</a:t>
            </a:r>
            <a:endParaRPr lang="es-CL" sz="2400" dirty="0">
              <a:solidFill>
                <a:schemeClr val="bg1"/>
              </a:solidFill>
            </a:endParaRPr>
          </a:p>
        </p:txBody>
      </p:sp>
    </p:spTree>
    <p:extLst>
      <p:ext uri="{BB962C8B-B14F-4D97-AF65-F5344CB8AC3E}">
        <p14:creationId xmlns:p14="http://schemas.microsoft.com/office/powerpoint/2010/main" val="117008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Graphic spid="27" grpId="0">
        <p:bldAsOne/>
      </p:bldGraphic>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aphicFrame>
        <p:nvGraphicFramePr>
          <p:cNvPr id="11" name="2 Gráfico"/>
          <p:cNvGraphicFramePr>
            <a:graphicFrameLocks/>
          </p:cNvGraphicFramePr>
          <p:nvPr>
            <p:extLst>
              <p:ext uri="{D42A27DB-BD31-4B8C-83A1-F6EECF244321}">
                <p14:modId xmlns:p14="http://schemas.microsoft.com/office/powerpoint/2010/main" val="979433002"/>
              </p:ext>
            </p:extLst>
          </p:nvPr>
        </p:nvGraphicFramePr>
        <p:xfrm>
          <a:off x="180986" y="988192"/>
          <a:ext cx="8182388" cy="5537152"/>
        </p:xfrm>
        <a:graphic>
          <a:graphicData uri="http://schemas.openxmlformats.org/drawingml/2006/chart">
            <c:chart xmlns:c="http://schemas.openxmlformats.org/drawingml/2006/chart" xmlns:r="http://schemas.openxmlformats.org/officeDocument/2006/relationships" r:id="rId4"/>
          </a:graphicData>
        </a:graphic>
      </p:graphicFrame>
      <p:sp>
        <p:nvSpPr>
          <p:cNvPr id="12" name="1 Título"/>
          <p:cNvSpPr txBox="1">
            <a:spLocks/>
          </p:cNvSpPr>
          <p:nvPr/>
        </p:nvSpPr>
        <p:spPr>
          <a:xfrm>
            <a:off x="1475656" y="6405693"/>
            <a:ext cx="5113337" cy="446087"/>
          </a:xfrm>
          <a:prstGeom prst="rect">
            <a:avLst/>
          </a:prstGeom>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48110" fontAlgn="auto">
              <a:spcBef>
                <a:spcPts val="0"/>
              </a:spcBef>
              <a:spcAft>
                <a:spcPts val="0"/>
              </a:spcAft>
              <a:defRPr/>
            </a:pPr>
            <a:r>
              <a:rPr lang="en-US" sz="1000" dirty="0" smtClean="0">
                <a:solidFill>
                  <a:schemeClr val="tx1">
                    <a:lumMod val="65000"/>
                    <a:lumOff val="35000"/>
                  </a:schemeClr>
                </a:solidFill>
                <a:latin typeface="Arial"/>
                <a:cs typeface="Arial"/>
              </a:rPr>
              <a:t>Source: </a:t>
            </a:r>
            <a:r>
              <a:rPr lang="en-US" sz="1000" dirty="0">
                <a:solidFill>
                  <a:schemeClr val="tx1">
                    <a:lumMod val="65000"/>
                    <a:lumOff val="35000"/>
                  </a:schemeClr>
                </a:solidFill>
                <a:latin typeface="Arial"/>
                <a:cs typeface="Arial"/>
              </a:rPr>
              <a:t>Global Entrepreneurship and Development Institute</a:t>
            </a:r>
            <a:endParaRPr lang="en-US" sz="1000" dirty="0" smtClean="0">
              <a:solidFill>
                <a:schemeClr val="tx1">
                  <a:lumMod val="65000"/>
                  <a:lumOff val="35000"/>
                </a:schemeClr>
              </a:solidFill>
              <a:latin typeface="Arial"/>
              <a:cs typeface="Arial"/>
            </a:endParaRPr>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smtClean="0">
                <a:solidFill>
                  <a:srgbClr val="0291B3"/>
                </a:solidFill>
                <a:latin typeface="+mj-lt"/>
                <a:ea typeface="+mj-ea"/>
                <a:cs typeface="+mj-cs"/>
              </a:rPr>
              <a:t>ENTREPRENEURSHIP ECOSYSTEM</a:t>
            </a:r>
            <a:endParaRPr lang="es-ES" sz="2000" b="1" dirty="0">
              <a:solidFill>
                <a:srgbClr val="0291B3"/>
              </a:solidFill>
              <a:latin typeface="+mj-lt"/>
              <a:ea typeface="+mj-ea"/>
              <a:cs typeface="+mj-cs"/>
            </a:endParaRPr>
          </a:p>
        </p:txBody>
      </p:sp>
    </p:spTree>
    <p:extLst>
      <p:ext uri="{BB962C8B-B14F-4D97-AF65-F5344CB8AC3E}">
        <p14:creationId xmlns:p14="http://schemas.microsoft.com/office/powerpoint/2010/main" val="29166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a:solidFill>
                  <a:srgbClr val="0291B3"/>
                </a:solidFill>
                <a:latin typeface="+mj-lt"/>
                <a:ea typeface="+mj-ea"/>
                <a:cs typeface="+mj-cs"/>
              </a:rPr>
              <a:t>CHILE: CONNECTED AND INTEGRATED</a:t>
            </a:r>
          </a:p>
        </p:txBody>
      </p:sp>
      <p:graphicFrame>
        <p:nvGraphicFramePr>
          <p:cNvPr id="18" name="1 Gráfico"/>
          <p:cNvGraphicFramePr>
            <a:graphicFrameLocks/>
          </p:cNvGraphicFramePr>
          <p:nvPr>
            <p:extLst>
              <p:ext uri="{D42A27DB-BD31-4B8C-83A1-F6EECF244321}">
                <p14:modId xmlns:p14="http://schemas.microsoft.com/office/powerpoint/2010/main" val="36668299"/>
              </p:ext>
            </p:extLst>
          </p:nvPr>
        </p:nvGraphicFramePr>
        <p:xfrm>
          <a:off x="460375" y="1308995"/>
          <a:ext cx="8251774" cy="5043112"/>
        </p:xfrm>
        <a:graphic>
          <a:graphicData uri="http://schemas.openxmlformats.org/drawingml/2006/chart">
            <c:chart xmlns:c="http://schemas.openxmlformats.org/drawingml/2006/chart" xmlns:r="http://schemas.openxmlformats.org/officeDocument/2006/relationships" r:id="rId4"/>
          </a:graphicData>
        </a:graphic>
      </p:graphicFrame>
      <p:sp>
        <p:nvSpPr>
          <p:cNvPr id="19" name="1 Título"/>
          <p:cNvSpPr txBox="1">
            <a:spLocks/>
          </p:cNvSpPr>
          <p:nvPr/>
        </p:nvSpPr>
        <p:spPr>
          <a:xfrm>
            <a:off x="2915816" y="6280992"/>
            <a:ext cx="5113337" cy="4460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050" b="1" dirty="0" smtClean="0">
                <a:solidFill>
                  <a:schemeClr val="tx1">
                    <a:lumMod val="65000"/>
                    <a:lumOff val="35000"/>
                  </a:schemeClr>
                </a:solidFill>
              </a:rPr>
              <a:t>Source: </a:t>
            </a:r>
            <a:r>
              <a:rPr lang="es-CL" sz="1050" b="1" dirty="0" err="1" smtClean="0">
                <a:solidFill>
                  <a:schemeClr val="tx1">
                    <a:lumMod val="65000"/>
                    <a:lumOff val="35000"/>
                  </a:schemeClr>
                </a:solidFill>
              </a:rPr>
              <a:t>Telecommunications</a:t>
            </a:r>
            <a:r>
              <a:rPr lang="es-CL" sz="1050" b="1" dirty="0" smtClean="0">
                <a:solidFill>
                  <a:schemeClr val="tx1">
                    <a:lumMod val="65000"/>
                    <a:lumOff val="35000"/>
                  </a:schemeClr>
                </a:solidFill>
              </a:rPr>
              <a:t> </a:t>
            </a:r>
            <a:r>
              <a:rPr lang="es-CL" sz="1050" b="1" dirty="0" err="1" smtClean="0">
                <a:solidFill>
                  <a:schemeClr val="tx1">
                    <a:lumMod val="65000"/>
                    <a:lumOff val="35000"/>
                  </a:schemeClr>
                </a:solidFill>
              </a:rPr>
              <a:t>Ministry</a:t>
            </a:r>
            <a:r>
              <a:rPr lang="es-CL" sz="1050" b="1" dirty="0" smtClean="0">
                <a:solidFill>
                  <a:schemeClr val="tx1">
                    <a:lumMod val="65000"/>
                    <a:lumOff val="35000"/>
                  </a:schemeClr>
                </a:solidFill>
              </a:rPr>
              <a:t> of Chile</a:t>
            </a:r>
            <a:endParaRPr lang="en-US" sz="1050" b="1" dirty="0" smtClean="0">
              <a:solidFill>
                <a:schemeClr val="tx1">
                  <a:lumMod val="65000"/>
                  <a:lumOff val="35000"/>
                </a:schemeClr>
              </a:solidFill>
            </a:endParaRPr>
          </a:p>
        </p:txBody>
      </p:sp>
    </p:spTree>
    <p:extLst>
      <p:ext uri="{BB962C8B-B14F-4D97-AF65-F5344CB8AC3E}">
        <p14:creationId xmlns:p14="http://schemas.microsoft.com/office/powerpoint/2010/main" val="200178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20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84213" y="1989138"/>
            <a:ext cx="3810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dirty="0">
              <a:solidFill>
                <a:srgbClr val="00007A"/>
              </a:solidFill>
            </a:endParaRPr>
          </a:p>
        </p:txBody>
      </p:sp>
      <p:sp>
        <p:nvSpPr>
          <p:cNvPr id="20" name="CuadroTexto 19"/>
          <p:cNvSpPr txBox="1">
            <a:spLocks noChangeArrowheads="1"/>
          </p:cNvSpPr>
          <p:nvPr/>
        </p:nvSpPr>
        <p:spPr bwMode="auto">
          <a:xfrm>
            <a:off x="235654" y="889542"/>
            <a:ext cx="44803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MS PGothic" panose="020B0600070205080204" pitchFamily="34" charset="-128"/>
              </a:defRPr>
            </a:lvl1pPr>
            <a:lvl2pPr marL="742950" indent="-285750" eaLnBrk="0" hangingPunct="0">
              <a:defRPr sz="2600">
                <a:solidFill>
                  <a:schemeClr val="tx1"/>
                </a:solidFill>
                <a:latin typeface="Calibri" panose="020F0502020204030204" pitchFamily="34" charset="0"/>
                <a:ea typeface="MS PGothic" panose="020B0600070205080204" pitchFamily="34" charset="-128"/>
              </a:defRPr>
            </a:lvl2pPr>
            <a:lvl3pPr marL="1143000" indent="-228600" eaLnBrk="0" hangingPunct="0">
              <a:defRPr sz="2600">
                <a:solidFill>
                  <a:schemeClr val="tx1"/>
                </a:solidFill>
                <a:latin typeface="Calibri" panose="020F0502020204030204" pitchFamily="34" charset="0"/>
                <a:ea typeface="MS PGothic" panose="020B0600070205080204" pitchFamily="34" charset="-128"/>
              </a:defRPr>
            </a:lvl3pPr>
            <a:lvl4pPr marL="1600200" indent="-228600" eaLnBrk="0" hangingPunct="0">
              <a:defRPr sz="2600">
                <a:solidFill>
                  <a:schemeClr val="tx1"/>
                </a:solidFill>
                <a:latin typeface="Calibri" panose="020F0502020204030204" pitchFamily="34" charset="0"/>
                <a:ea typeface="MS PGothic" panose="020B0600070205080204" pitchFamily="34" charset="-128"/>
              </a:defRPr>
            </a:lvl4pPr>
            <a:lvl5pPr marL="2057400" indent="-228600" eaLnBrk="0" hangingPunct="0">
              <a:defRPr sz="2600">
                <a:solidFill>
                  <a:schemeClr val="tx1"/>
                </a:solidFill>
                <a:latin typeface="Calibri" panose="020F0502020204030204" pitchFamily="34" charset="0"/>
                <a:ea typeface="MS PGothic"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pPr defTabSz="391847" eaLnBrk="1" hangingPunct="1">
              <a:defRPr/>
            </a:pPr>
            <a:r>
              <a:rPr lang="en-US" altLang="en-US" sz="2800" b="1" dirty="0">
                <a:solidFill>
                  <a:schemeClr val="bg1"/>
                </a:solidFill>
                <a:latin typeface="+mj-lt"/>
                <a:ea typeface="+mj-ea"/>
                <a:cs typeface="+mj-cs"/>
              </a:rPr>
              <a:t>High Standards of Connectivity and Technological Infrastructure </a:t>
            </a:r>
            <a:endParaRPr lang="es-CL" altLang="en-US" sz="2800" b="1" dirty="0">
              <a:solidFill>
                <a:schemeClr val="bg1"/>
              </a:solidFill>
              <a:latin typeface="+mj-lt"/>
              <a:ea typeface="+mj-ea"/>
              <a:cs typeface="+mj-cs"/>
            </a:endParaRPr>
          </a:p>
        </p:txBody>
      </p:sp>
      <p:sp>
        <p:nvSpPr>
          <p:cNvPr id="21" name="CuadroTexto 20"/>
          <p:cNvSpPr txBox="1">
            <a:spLocks noChangeArrowheads="1"/>
          </p:cNvSpPr>
          <p:nvPr/>
        </p:nvSpPr>
        <p:spPr bwMode="auto">
          <a:xfrm>
            <a:off x="539552" y="2738487"/>
            <a:ext cx="479859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MS PGothic" panose="020B0600070205080204" pitchFamily="34" charset="-128"/>
              </a:defRPr>
            </a:lvl1pPr>
            <a:lvl2pPr marL="742950" indent="-285750" eaLnBrk="0" hangingPunct="0">
              <a:defRPr sz="2600">
                <a:solidFill>
                  <a:schemeClr val="tx1"/>
                </a:solidFill>
                <a:latin typeface="Calibri" panose="020F0502020204030204" pitchFamily="34" charset="0"/>
                <a:ea typeface="MS PGothic" panose="020B0600070205080204" pitchFamily="34" charset="-128"/>
              </a:defRPr>
            </a:lvl2pPr>
            <a:lvl3pPr marL="1143000" indent="-228600" eaLnBrk="0" hangingPunct="0">
              <a:defRPr sz="2600">
                <a:solidFill>
                  <a:schemeClr val="tx1"/>
                </a:solidFill>
                <a:latin typeface="Calibri" panose="020F0502020204030204" pitchFamily="34" charset="0"/>
                <a:ea typeface="MS PGothic" panose="020B0600070205080204" pitchFamily="34" charset="-128"/>
              </a:defRPr>
            </a:lvl3pPr>
            <a:lvl4pPr marL="1600200" indent="-228600" eaLnBrk="0" hangingPunct="0">
              <a:defRPr sz="2600">
                <a:solidFill>
                  <a:schemeClr val="tx1"/>
                </a:solidFill>
                <a:latin typeface="Calibri" panose="020F0502020204030204" pitchFamily="34" charset="0"/>
                <a:ea typeface="MS PGothic" panose="020B0600070205080204" pitchFamily="34" charset="-128"/>
              </a:defRPr>
            </a:lvl4pPr>
            <a:lvl5pPr marL="2057400" indent="-228600" eaLnBrk="0" hangingPunct="0">
              <a:defRPr sz="2600">
                <a:solidFill>
                  <a:schemeClr val="tx1"/>
                </a:solidFill>
                <a:latin typeface="Calibri" panose="020F0502020204030204" pitchFamily="34" charset="0"/>
                <a:ea typeface="MS PGothic"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pPr marL="285750" indent="-285750" eaLnBrk="1" hangingPunct="1">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Access to 3 </a:t>
            </a:r>
            <a:r>
              <a:rPr lang="es-CL" altLang="en-US" sz="1800" dirty="0" err="1">
                <a:solidFill>
                  <a:schemeClr val="bg1"/>
                </a:solidFill>
                <a:latin typeface="Arial" panose="020B0604020202020204" pitchFamily="34" charset="0"/>
                <a:cs typeface="Arial" panose="020B0604020202020204" pitchFamily="34" charset="0"/>
              </a:rPr>
              <a:t>large</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fiber</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optic</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networks</a:t>
            </a:r>
            <a:r>
              <a:rPr lang="es-CL" altLang="en-US" sz="1800" dirty="0">
                <a:solidFill>
                  <a:schemeClr val="bg1"/>
                </a:solidFill>
                <a:latin typeface="Arial" panose="020B0604020202020204" pitchFamily="34" charset="0"/>
                <a:cs typeface="Arial" panose="020B0604020202020204" pitchFamily="34" charset="0"/>
              </a:rPr>
              <a:t>, extended </a:t>
            </a:r>
            <a:r>
              <a:rPr lang="es-CL" altLang="en-US" sz="1800" dirty="0" err="1">
                <a:solidFill>
                  <a:schemeClr val="bg1"/>
                </a:solidFill>
                <a:latin typeface="Arial" panose="020B0604020202020204" pitchFamily="34" charset="0"/>
                <a:cs typeface="Arial" panose="020B0604020202020204" pitchFamily="34" charset="0"/>
              </a:rPr>
              <a:t>from</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northernmost</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Chilean</a:t>
            </a:r>
            <a:r>
              <a:rPr lang="es-CL" altLang="en-US" sz="1800" dirty="0">
                <a:solidFill>
                  <a:schemeClr val="bg1"/>
                </a:solidFill>
                <a:latin typeface="Arial" panose="020B0604020202020204" pitchFamily="34" charset="0"/>
                <a:cs typeface="Arial" panose="020B0604020202020204" pitchFamily="34" charset="0"/>
              </a:rPr>
              <a:t> City- Arica</a:t>
            </a:r>
            <a:r>
              <a:rPr lang="en-US" altLang="en-US" sz="1800" dirty="0">
                <a:solidFill>
                  <a:schemeClr val="bg1"/>
                </a:solidFill>
                <a:latin typeface="Arial" panose="020B0604020202020204" pitchFamily="34" charset="0"/>
                <a:cs typeface="Arial" panose="020B0604020202020204" pitchFamily="34" charset="0"/>
              </a:rPr>
              <a:t>- </a:t>
            </a:r>
            <a:r>
              <a:rPr lang="es-CL" altLang="en-US" sz="1800" dirty="0">
                <a:solidFill>
                  <a:schemeClr val="bg1"/>
                </a:solidFill>
                <a:latin typeface="Arial" panose="020B0604020202020204" pitchFamily="34" charset="0"/>
                <a:cs typeface="Arial" panose="020B0604020202020204" pitchFamily="34" charset="0"/>
              </a:rPr>
              <a:t>(</a:t>
            </a:r>
            <a:r>
              <a:rPr lang="en-US" altLang="en-US" sz="1800" dirty="0">
                <a:solidFill>
                  <a:schemeClr val="bg1"/>
                </a:solidFill>
                <a:latin typeface="Arial" panose="020B0604020202020204" pitchFamily="34" charset="0"/>
                <a:cs typeface="Arial" panose="020B0604020202020204" pitchFamily="34" charset="0"/>
              </a:rPr>
              <a:t>near </a:t>
            </a:r>
            <a:r>
              <a:rPr lang="es-CL" altLang="en-US" sz="1800" dirty="0" err="1">
                <a:solidFill>
                  <a:schemeClr val="bg1"/>
                </a:solidFill>
                <a:latin typeface="Arial" panose="020B0604020202020204" pitchFamily="34" charset="0"/>
                <a:cs typeface="Arial" panose="020B0604020202020204" pitchFamily="34" charset="0"/>
              </a:rPr>
              <a:t>Peruvian</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border</a:t>
            </a:r>
            <a:r>
              <a:rPr lang="es-CL" altLang="en-US" sz="1800" dirty="0">
                <a:solidFill>
                  <a:schemeClr val="bg1"/>
                </a:solidFill>
                <a:latin typeface="Arial" panose="020B0604020202020204" pitchFamily="34" charset="0"/>
                <a:cs typeface="Arial" panose="020B0604020202020204" pitchFamily="34" charset="0"/>
              </a:rPr>
              <a:t>) </a:t>
            </a:r>
            <a:r>
              <a:rPr lang="en-US" altLang="en-US" sz="1800" dirty="0">
                <a:solidFill>
                  <a:schemeClr val="bg1"/>
                </a:solidFill>
                <a:latin typeface="Arial" panose="020B0604020202020204" pitchFamily="34" charset="0"/>
                <a:cs typeface="Arial" panose="020B0604020202020204" pitchFamily="34" charset="0"/>
              </a:rPr>
              <a:t>till </a:t>
            </a:r>
            <a:r>
              <a:rPr lang="es-CL" altLang="en-US" sz="1800" dirty="0" err="1">
                <a:solidFill>
                  <a:schemeClr val="bg1"/>
                </a:solidFill>
                <a:latin typeface="Arial" panose="020B0604020202020204" pitchFamily="34" charset="0"/>
                <a:cs typeface="Arial" panose="020B0604020202020204" pitchFamily="34" charset="0"/>
              </a:rPr>
              <a:t>the</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southern</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city</a:t>
            </a:r>
            <a:r>
              <a:rPr lang="es-CL" altLang="en-US" sz="1800" dirty="0">
                <a:solidFill>
                  <a:schemeClr val="bg1"/>
                </a:solidFill>
                <a:latin typeface="Arial" panose="020B0604020202020204" pitchFamily="34" charset="0"/>
                <a:cs typeface="Arial" panose="020B0604020202020204" pitchFamily="34" charset="0"/>
              </a:rPr>
              <a:t> of Puerto Montt. </a:t>
            </a:r>
            <a:endParaRPr lang="es-CL" altLang="en-US" sz="1800" dirty="0" smtClean="0">
              <a:solidFill>
                <a:schemeClr val="bg1"/>
              </a:solidFill>
              <a:latin typeface="Arial" panose="020B0604020202020204" pitchFamily="34" charset="0"/>
              <a:cs typeface="Arial" panose="020B0604020202020204" pitchFamily="34" charset="0"/>
            </a:endParaRPr>
          </a:p>
          <a:p>
            <a:pPr eaLnBrk="1" hangingPunct="1"/>
            <a:endParaRPr lang="es-CL" altLang="en-US" sz="1800" dirty="0" smtClean="0">
              <a:solidFill>
                <a:schemeClr val="bg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altLang="en-US" sz="1800" dirty="0" smtClean="0">
                <a:solidFill>
                  <a:schemeClr val="bg1"/>
                </a:solidFill>
                <a:latin typeface="Arial" panose="020B0604020202020204" pitchFamily="34" charset="0"/>
                <a:cs typeface="Arial" panose="020B0604020202020204" pitchFamily="34" charset="0"/>
              </a:rPr>
              <a:t>R</a:t>
            </a:r>
            <a:r>
              <a:rPr lang="es-CL" altLang="en-US" sz="1800" dirty="0" err="1">
                <a:solidFill>
                  <a:schemeClr val="bg1"/>
                </a:solidFill>
                <a:latin typeface="Arial" panose="020B0604020202020204" pitchFamily="34" charset="0"/>
                <a:cs typeface="Arial" panose="020B0604020202020204" pitchFamily="34" charset="0"/>
              </a:rPr>
              <a:t>eaching</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country</a:t>
            </a:r>
            <a:r>
              <a:rPr lang="es-CL" altLang="es-ES" sz="1800" dirty="0" err="1">
                <a:solidFill>
                  <a:schemeClr val="bg1"/>
                </a:solidFill>
                <a:latin typeface="Arial" panose="020B0604020202020204" pitchFamily="34" charset="0"/>
                <a:cs typeface="Arial" panose="020B0604020202020204" pitchFamily="34" charset="0"/>
              </a:rPr>
              <a:t>’</a:t>
            </a:r>
            <a:r>
              <a:rPr lang="es-CL" altLang="en-US" sz="1800" dirty="0" err="1">
                <a:solidFill>
                  <a:schemeClr val="bg1"/>
                </a:solidFill>
                <a:latin typeface="Arial" panose="020B0604020202020204" pitchFamily="34" charset="0"/>
                <a:cs typeface="Arial" panose="020B0604020202020204" pitchFamily="34" charset="0"/>
              </a:rPr>
              <a:t>s</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main</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urban</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areas</a:t>
            </a:r>
            <a:r>
              <a:rPr lang="es-CL" altLang="en-US" sz="1800" dirty="0">
                <a:solidFill>
                  <a:schemeClr val="bg1"/>
                </a:solidFill>
                <a:latin typeface="Arial" panose="020B0604020202020204" pitchFamily="34" charset="0"/>
                <a:cs typeface="Arial" panose="020B0604020202020204" pitchFamily="34" charset="0"/>
              </a:rPr>
              <a:t> and </a:t>
            </a:r>
            <a:r>
              <a:rPr lang="es-CL" altLang="en-US" sz="1800" dirty="0" err="1">
                <a:solidFill>
                  <a:schemeClr val="bg1"/>
                </a:solidFill>
                <a:latin typeface="Arial" panose="020B0604020202020204" pitchFamily="34" charset="0"/>
                <a:cs typeface="Arial" panose="020B0604020202020204" pitchFamily="34" charset="0"/>
              </a:rPr>
              <a:t>economic</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development</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poles</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by</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over</a:t>
            </a:r>
            <a:r>
              <a:rPr lang="es-CL" altLang="en-US" sz="1800" dirty="0">
                <a:solidFill>
                  <a:schemeClr val="bg1"/>
                </a:solidFill>
                <a:latin typeface="Arial" panose="020B0604020202020204" pitchFamily="34" charset="0"/>
                <a:cs typeface="Arial" panose="020B0604020202020204" pitchFamily="34" charset="0"/>
              </a:rPr>
              <a:t> 18,000 </a:t>
            </a:r>
            <a:r>
              <a:rPr lang="es-CL" altLang="en-US" sz="1800" dirty="0" err="1">
                <a:solidFill>
                  <a:schemeClr val="bg1"/>
                </a:solidFill>
                <a:latin typeface="Arial" panose="020B0604020202020204" pitchFamily="34" charset="0"/>
                <a:cs typeface="Arial" panose="020B0604020202020204" pitchFamily="34" charset="0"/>
              </a:rPr>
              <a:t>kmts</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length</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all</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fibers</a:t>
            </a:r>
            <a:r>
              <a:rPr lang="es-CL" altLang="en-US" sz="1800" dirty="0">
                <a:solidFill>
                  <a:schemeClr val="bg1"/>
                </a:solidFill>
                <a:latin typeface="Arial" panose="020B0604020202020204" pitchFamily="34" charset="0"/>
                <a:cs typeface="Arial" panose="020B0604020202020204" pitchFamily="34" charset="0"/>
              </a:rPr>
              <a:t> </a:t>
            </a:r>
            <a:r>
              <a:rPr lang="es-CL" altLang="en-US" sz="1800" dirty="0" err="1">
                <a:solidFill>
                  <a:schemeClr val="bg1"/>
                </a:solidFill>
                <a:latin typeface="Arial" panose="020B0604020202020204" pitchFamily="34" charset="0"/>
                <a:cs typeface="Arial" panose="020B0604020202020204" pitchFamily="34" charset="0"/>
              </a:rPr>
              <a:t>together</a:t>
            </a:r>
            <a:r>
              <a:rPr lang="es-CL" altLang="en-US" sz="1800" dirty="0">
                <a:solidFill>
                  <a:schemeClr val="bg1"/>
                </a:solidFill>
                <a:latin typeface="Arial" panose="020B0604020202020204" pitchFamily="34" charset="0"/>
                <a:cs typeface="Arial" panose="020B0604020202020204" pitchFamily="34" charset="0"/>
              </a:rPr>
              <a:t>.</a:t>
            </a:r>
          </a:p>
          <a:p>
            <a:pPr marL="342900" indent="-342900" eaLnBrk="1" hangingPunct="1">
              <a:buFont typeface="Arial" panose="020B0604020202020204" pitchFamily="34" charset="0"/>
              <a:buChar char="•"/>
            </a:pPr>
            <a:endParaRPr lang="es-ES" altLang="en-US" sz="2000" dirty="0">
              <a:solidFill>
                <a:schemeClr val="bg1"/>
              </a:solidFill>
              <a:latin typeface="Arial" panose="020B0604020202020204" pitchFamily="34" charset="0"/>
              <a:cs typeface="Arial" panose="020B0604020202020204" pitchFamily="34" charset="0"/>
            </a:endParaRPr>
          </a:p>
        </p:txBody>
      </p:sp>
      <p:pic>
        <p:nvPicPr>
          <p:cNvPr id="22" name="Imagen 21" descr="MAPA-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6649" y="908720"/>
            <a:ext cx="3937351"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5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84213" y="1989138"/>
            <a:ext cx="3810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dirty="0">
              <a:solidFill>
                <a:srgbClr val="00007A"/>
              </a:solidFill>
            </a:endParaRPr>
          </a:p>
        </p:txBody>
      </p:sp>
      <p:pic>
        <p:nvPicPr>
          <p:cNvPr id="13" name="Imagen 12" descr="MUNDO-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044" y="-591905"/>
            <a:ext cx="7420902" cy="644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descr="MENSAJE 4-1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2250" y="134207"/>
            <a:ext cx="7142172" cy="58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MENSAJE 4-27.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445" y="-695022"/>
            <a:ext cx="5329187" cy="69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p:cNvSpPr txBox="1"/>
          <p:nvPr/>
        </p:nvSpPr>
        <p:spPr>
          <a:xfrm>
            <a:off x="246981" y="4149080"/>
            <a:ext cx="3244900" cy="2318777"/>
          </a:xfrm>
          <a:prstGeom prst="rect">
            <a:avLst/>
          </a:prstGeom>
          <a:noFill/>
        </p:spPr>
        <p:txBody>
          <a:bodyPr wrap="square">
            <a:spAutoFit/>
          </a:bodyPr>
          <a:lstStyle/>
          <a:p>
            <a:pPr algn="r" defTabSz="391847">
              <a:defRPr/>
            </a:pPr>
            <a:r>
              <a:rPr lang="es-CL" sz="2800" b="1" dirty="0">
                <a:solidFill>
                  <a:schemeClr val="bg1"/>
                </a:solidFill>
                <a:latin typeface="+mj-lt"/>
                <a:ea typeface="+mj-ea"/>
                <a:cs typeface="+mj-cs"/>
              </a:rPr>
              <a:t>CHILE: THE PLATFORM FOR EXPORTING TALENT AND KNOWLEDGE</a:t>
            </a:r>
            <a:br>
              <a:rPr lang="es-CL" sz="2800" b="1" dirty="0">
                <a:solidFill>
                  <a:schemeClr val="bg1"/>
                </a:solidFill>
                <a:latin typeface="+mj-lt"/>
                <a:ea typeface="+mj-ea"/>
                <a:cs typeface="+mj-cs"/>
              </a:rPr>
            </a:br>
            <a:endParaRPr lang="es-CL" sz="2800" b="1" dirty="0">
              <a:solidFill>
                <a:schemeClr val="bg1"/>
              </a:solidFill>
              <a:latin typeface="+mj-lt"/>
              <a:ea typeface="+mj-ea"/>
              <a:cs typeface="+mj-cs"/>
            </a:endParaRPr>
          </a:p>
        </p:txBody>
      </p:sp>
    </p:spTree>
    <p:extLst>
      <p:ext uri="{BB962C8B-B14F-4D97-AF65-F5344CB8AC3E}">
        <p14:creationId xmlns:p14="http://schemas.microsoft.com/office/powerpoint/2010/main" val="1519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20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1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a:solidFill>
                  <a:srgbClr val="0291B3"/>
                </a:solidFill>
                <a:latin typeface="+mj-lt"/>
                <a:ea typeface="+mj-ea"/>
                <a:cs typeface="+mj-cs"/>
              </a:rPr>
              <a:t>CHILE: CONNECTED AND INTEGRATED</a:t>
            </a:r>
          </a:p>
        </p:txBody>
      </p:sp>
      <p:sp>
        <p:nvSpPr>
          <p:cNvPr id="21" name="10 CuadroTexto"/>
          <p:cNvSpPr txBox="1">
            <a:spLocks noChangeArrowheads="1"/>
          </p:cNvSpPr>
          <p:nvPr/>
        </p:nvSpPr>
        <p:spPr bwMode="auto">
          <a:xfrm>
            <a:off x="244054" y="4503608"/>
            <a:ext cx="25402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MS PGothic" panose="020B0600070205080204" pitchFamily="34" charset="-128"/>
              </a:defRPr>
            </a:lvl1pPr>
            <a:lvl2pPr marL="742950" indent="-285750" eaLnBrk="0" hangingPunct="0">
              <a:defRPr sz="2600">
                <a:solidFill>
                  <a:schemeClr val="tx1"/>
                </a:solidFill>
                <a:latin typeface="Calibri" panose="020F0502020204030204" pitchFamily="34" charset="0"/>
                <a:ea typeface="MS PGothic" panose="020B0600070205080204" pitchFamily="34" charset="-128"/>
              </a:defRPr>
            </a:lvl2pPr>
            <a:lvl3pPr marL="1143000" indent="-228600" eaLnBrk="0" hangingPunct="0">
              <a:defRPr sz="2600">
                <a:solidFill>
                  <a:schemeClr val="tx1"/>
                </a:solidFill>
                <a:latin typeface="Calibri" panose="020F0502020204030204" pitchFamily="34" charset="0"/>
                <a:ea typeface="MS PGothic" panose="020B0600070205080204" pitchFamily="34" charset="-128"/>
              </a:defRPr>
            </a:lvl3pPr>
            <a:lvl4pPr marL="1600200" indent="-228600" eaLnBrk="0" hangingPunct="0">
              <a:defRPr sz="2600">
                <a:solidFill>
                  <a:schemeClr val="tx1"/>
                </a:solidFill>
                <a:latin typeface="Calibri" panose="020F0502020204030204" pitchFamily="34" charset="0"/>
                <a:ea typeface="MS PGothic" panose="020B0600070205080204" pitchFamily="34" charset="-128"/>
              </a:defRPr>
            </a:lvl4pPr>
            <a:lvl5pPr marL="2057400" indent="-228600" eaLnBrk="0" hangingPunct="0">
              <a:defRPr sz="2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Calibri" panose="020F0502020204030204" pitchFamily="34" charset="0"/>
                <a:ea typeface="MS PGothic" panose="020B0600070205080204" pitchFamily="34" charset="-128"/>
              </a:defRPr>
            </a:lvl9pPr>
          </a:lstStyle>
          <a:p>
            <a:pPr defTabSz="914400" eaLnBrk="1" hangingPunct="1"/>
            <a:r>
              <a:rPr lang="en-US" altLang="es-CL" sz="2000" b="1" dirty="0">
                <a:solidFill>
                  <a:srgbClr val="0291B3"/>
                </a:solidFill>
                <a:latin typeface="+mj-lt"/>
                <a:ea typeface="+mj-ea"/>
                <a:cs typeface="+mj-cs"/>
              </a:rPr>
              <a:t>Access to markets</a:t>
            </a:r>
          </a:p>
          <a:p>
            <a:pPr defTabSz="914400" eaLnBrk="1" hangingPunct="1"/>
            <a:r>
              <a:rPr lang="en-US" altLang="es-CL" sz="2400" b="1" dirty="0">
                <a:solidFill>
                  <a:srgbClr val="0291B3"/>
                </a:solidFill>
                <a:latin typeface="+mj-lt"/>
                <a:ea typeface="+mj-ea"/>
                <a:cs typeface="+mj-cs"/>
              </a:rPr>
              <a:t>85% </a:t>
            </a:r>
            <a:r>
              <a:rPr lang="en-US" altLang="es-CL" sz="1600" dirty="0">
                <a:solidFill>
                  <a:schemeClr val="tx1">
                    <a:lumMod val="65000"/>
                    <a:lumOff val="35000"/>
                  </a:schemeClr>
                </a:solidFill>
                <a:latin typeface="Arial" panose="020B0604020202020204" pitchFamily="34" charset="0"/>
              </a:rPr>
              <a:t>of global GDP</a:t>
            </a:r>
          </a:p>
          <a:p>
            <a:pPr defTabSz="914400" eaLnBrk="1" hangingPunct="1"/>
            <a:r>
              <a:rPr lang="en-US" altLang="es-CL" sz="2400" b="1" dirty="0">
                <a:solidFill>
                  <a:srgbClr val="0291B3"/>
                </a:solidFill>
                <a:latin typeface="+mj-lt"/>
                <a:ea typeface="+mj-ea"/>
                <a:cs typeface="+mj-cs"/>
              </a:rPr>
              <a:t>93.8%</a:t>
            </a:r>
            <a:r>
              <a:rPr lang="en-US" altLang="es-CL" sz="2000" b="1" dirty="0">
                <a:solidFill>
                  <a:schemeClr val="tx1">
                    <a:lumMod val="65000"/>
                    <a:lumOff val="35000"/>
                  </a:schemeClr>
                </a:solidFill>
                <a:latin typeface="Arial" panose="020B0604020202020204" pitchFamily="34" charset="0"/>
              </a:rPr>
              <a:t> </a:t>
            </a:r>
            <a:r>
              <a:rPr lang="en-US" altLang="es-CL" sz="1600" dirty="0">
                <a:solidFill>
                  <a:schemeClr val="tx1">
                    <a:lumMod val="65000"/>
                    <a:lumOff val="35000"/>
                  </a:schemeClr>
                </a:solidFill>
                <a:latin typeface="Arial" panose="020B0604020202020204" pitchFamily="34" charset="0"/>
              </a:rPr>
              <a:t>of Chile’s export </a:t>
            </a:r>
            <a:br>
              <a:rPr lang="en-US" altLang="es-CL" sz="1600" dirty="0">
                <a:solidFill>
                  <a:schemeClr val="tx1">
                    <a:lumMod val="65000"/>
                    <a:lumOff val="35000"/>
                  </a:schemeClr>
                </a:solidFill>
                <a:latin typeface="Arial" panose="020B0604020202020204" pitchFamily="34" charset="0"/>
              </a:rPr>
            </a:br>
            <a:r>
              <a:rPr lang="en-US" altLang="es-CL" sz="1600" dirty="0">
                <a:solidFill>
                  <a:schemeClr val="tx1">
                    <a:lumMod val="65000"/>
                    <a:lumOff val="35000"/>
                  </a:schemeClr>
                </a:solidFill>
                <a:latin typeface="Arial" panose="020B0604020202020204" pitchFamily="34" charset="0"/>
              </a:rPr>
              <a:t>markets</a:t>
            </a:r>
          </a:p>
          <a:p>
            <a:pPr defTabSz="914400" eaLnBrk="1" hangingPunct="1"/>
            <a:r>
              <a:rPr lang="en-US" altLang="es-CL" sz="2400" b="1" dirty="0">
                <a:solidFill>
                  <a:srgbClr val="0291B3"/>
                </a:solidFill>
                <a:latin typeface="+mj-lt"/>
                <a:ea typeface="+mj-ea"/>
                <a:cs typeface="+mj-cs"/>
              </a:rPr>
              <a:t>65%</a:t>
            </a:r>
            <a:r>
              <a:rPr lang="en-US" altLang="es-CL" sz="2000" b="1" dirty="0">
                <a:solidFill>
                  <a:schemeClr val="tx1">
                    <a:lumMod val="65000"/>
                    <a:lumOff val="35000"/>
                  </a:schemeClr>
                </a:solidFill>
                <a:latin typeface="Arial" panose="020B0604020202020204" pitchFamily="34" charset="0"/>
              </a:rPr>
              <a:t> </a:t>
            </a:r>
            <a:r>
              <a:rPr lang="en-US" altLang="es-CL" sz="1600" dirty="0">
                <a:solidFill>
                  <a:schemeClr val="tx1">
                    <a:lumMod val="65000"/>
                    <a:lumOff val="35000"/>
                  </a:schemeClr>
                </a:solidFill>
                <a:latin typeface="Arial" panose="020B0604020202020204" pitchFamily="34" charset="0"/>
              </a:rPr>
              <a:t>of world population</a:t>
            </a:r>
          </a:p>
        </p:txBody>
      </p:sp>
      <p:sp>
        <p:nvSpPr>
          <p:cNvPr id="22" name="Título 1"/>
          <p:cNvSpPr txBox="1">
            <a:spLocks/>
          </p:cNvSpPr>
          <p:nvPr/>
        </p:nvSpPr>
        <p:spPr bwMode="auto">
          <a:xfrm>
            <a:off x="3133894" y="5087760"/>
            <a:ext cx="2014170" cy="10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648110" fontAlgn="auto">
              <a:spcBef>
                <a:spcPts val="0"/>
              </a:spcBef>
              <a:spcAft>
                <a:spcPts val="0"/>
              </a:spcAft>
              <a:defRPr/>
            </a:pPr>
            <a:r>
              <a:rPr lang="en-US" altLang="es-CL" sz="1600" dirty="0">
                <a:solidFill>
                  <a:schemeClr val="tx1">
                    <a:lumMod val="65000"/>
                    <a:lumOff val="35000"/>
                  </a:schemeClr>
                </a:solidFill>
                <a:latin typeface="Arial"/>
                <a:cs typeface="Arial"/>
              </a:rPr>
              <a:t>26 free trade agreements and double taxation </a:t>
            </a:r>
            <a:r>
              <a:rPr lang="en-US" altLang="es-CL" sz="1600" dirty="0" smtClean="0">
                <a:solidFill>
                  <a:schemeClr val="tx1">
                    <a:lumMod val="65000"/>
                    <a:lumOff val="35000"/>
                  </a:schemeClr>
                </a:solidFill>
                <a:latin typeface="Arial"/>
                <a:cs typeface="Arial"/>
              </a:rPr>
              <a:t>with</a:t>
            </a:r>
            <a:r>
              <a:rPr lang="en-US" altLang="es-CL" sz="1600" b="1" dirty="0" smtClean="0">
                <a:solidFill>
                  <a:schemeClr val="tx1">
                    <a:lumMod val="65000"/>
                    <a:lumOff val="35000"/>
                  </a:schemeClr>
                </a:solidFill>
                <a:latin typeface="Arial"/>
                <a:cs typeface="Arial"/>
              </a:rPr>
              <a:t/>
            </a:r>
            <a:br>
              <a:rPr lang="en-US" altLang="es-CL" sz="1600" b="1" dirty="0" smtClean="0">
                <a:solidFill>
                  <a:schemeClr val="tx1">
                    <a:lumMod val="65000"/>
                    <a:lumOff val="35000"/>
                  </a:schemeClr>
                </a:solidFill>
                <a:latin typeface="Arial"/>
                <a:cs typeface="Arial"/>
              </a:rPr>
            </a:br>
            <a:r>
              <a:rPr lang="en-US" altLang="es-CL" b="1" dirty="0" smtClean="0">
                <a:solidFill>
                  <a:srgbClr val="0291B3"/>
                </a:solidFill>
                <a:latin typeface="+mj-lt"/>
                <a:ea typeface="+mj-ea"/>
                <a:cs typeface="+mj-cs"/>
              </a:rPr>
              <a:t>64 </a:t>
            </a:r>
            <a:r>
              <a:rPr lang="en-US" altLang="es-CL" b="1" dirty="0">
                <a:solidFill>
                  <a:srgbClr val="0291B3"/>
                </a:solidFill>
                <a:latin typeface="+mj-lt"/>
                <a:ea typeface="+mj-ea"/>
                <a:cs typeface="+mj-cs"/>
              </a:rPr>
              <a:t>countries</a:t>
            </a:r>
          </a:p>
        </p:txBody>
      </p:sp>
      <p:sp>
        <p:nvSpPr>
          <p:cNvPr id="23" name="Título 1"/>
          <p:cNvSpPr txBox="1">
            <a:spLocks/>
          </p:cNvSpPr>
          <p:nvPr/>
        </p:nvSpPr>
        <p:spPr bwMode="auto">
          <a:xfrm>
            <a:off x="5440239" y="5259215"/>
            <a:ext cx="2804169" cy="99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648110" fontAlgn="auto">
              <a:spcBef>
                <a:spcPts val="0"/>
              </a:spcBef>
              <a:spcAft>
                <a:spcPts val="0"/>
              </a:spcAft>
              <a:defRPr/>
            </a:pPr>
            <a:r>
              <a:rPr lang="en-US" altLang="es-CL" sz="1600" dirty="0">
                <a:solidFill>
                  <a:schemeClr val="tx1">
                    <a:lumMod val="65000"/>
                    <a:lumOff val="35000"/>
                  </a:schemeClr>
                </a:solidFill>
                <a:latin typeface="Arial"/>
                <a:cs typeface="Arial"/>
              </a:rPr>
              <a:t>Investment protection agreements and clauses  with </a:t>
            </a:r>
            <a:r>
              <a:rPr lang="en-US" altLang="es-CL" b="1" dirty="0">
                <a:solidFill>
                  <a:srgbClr val="0291B3"/>
                </a:solidFill>
                <a:latin typeface="+mj-lt"/>
                <a:ea typeface="+mj-ea"/>
                <a:cs typeface="+mj-cs"/>
              </a:rPr>
              <a:t>76.4% </a:t>
            </a:r>
            <a:r>
              <a:rPr lang="en-US" altLang="es-CL" sz="1600" dirty="0">
                <a:solidFill>
                  <a:schemeClr val="tx1">
                    <a:lumMod val="65000"/>
                    <a:lumOff val="35000"/>
                  </a:schemeClr>
                </a:solidFill>
                <a:latin typeface="Arial"/>
                <a:cs typeface="Arial"/>
              </a:rPr>
              <a:t>of global GDP </a:t>
            </a:r>
          </a:p>
        </p:txBody>
      </p:sp>
      <p:pic>
        <p:nvPicPr>
          <p:cNvPr id="24" name="Imagen 23" descr="mapatlc-35.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068" y="1340768"/>
            <a:ext cx="7867468" cy="360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4" descr="mapatlc-36.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274" y="1449225"/>
            <a:ext cx="7631357" cy="349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1 Título"/>
          <p:cNvSpPr txBox="1">
            <a:spLocks/>
          </p:cNvSpPr>
          <p:nvPr/>
        </p:nvSpPr>
        <p:spPr>
          <a:xfrm>
            <a:off x="5942013" y="6588125"/>
            <a:ext cx="3089275"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100" dirty="0" smtClean="0">
                <a:solidFill>
                  <a:schemeClr val="bg1">
                    <a:lumMod val="95000"/>
                  </a:schemeClr>
                </a:solidFill>
              </a:rPr>
              <a:t>Source: QS World University </a:t>
            </a:r>
            <a:r>
              <a:rPr lang="en-US" sz="1100" dirty="0" smtClean="0">
                <a:solidFill>
                  <a:schemeClr val="bg1">
                    <a:lumMod val="95000"/>
                  </a:schemeClr>
                </a:solidFill>
                <a:latin typeface="Arial"/>
                <a:cs typeface="Arial"/>
              </a:rPr>
              <a:t>Ranking</a:t>
            </a:r>
          </a:p>
        </p:txBody>
      </p:sp>
      <p:sp>
        <p:nvSpPr>
          <p:cNvPr id="5" name="CuadroTexto 4"/>
          <p:cNvSpPr txBox="1"/>
          <p:nvPr/>
        </p:nvSpPr>
        <p:spPr>
          <a:xfrm>
            <a:off x="410793" y="1614498"/>
            <a:ext cx="2527151" cy="1569660"/>
          </a:xfrm>
          <a:prstGeom prst="rect">
            <a:avLst/>
          </a:prstGeom>
          <a:noFill/>
        </p:spPr>
        <p:txBody>
          <a:bodyPr wrap="square">
            <a:spAutoFit/>
          </a:bodyPr>
          <a:lstStyle>
            <a:defPPr>
              <a:defRPr lang="en-US"/>
            </a:defPPr>
            <a:lvl1pPr algn="r" defTabSz="391847">
              <a:defRPr sz="2800" b="1">
                <a:solidFill>
                  <a:schemeClr val="bg1"/>
                </a:solidFill>
                <a:latin typeface="+mj-lt"/>
                <a:ea typeface="+mj-ea"/>
                <a:cs typeface="+mj-cs"/>
              </a:defRPr>
            </a:lvl1pPr>
          </a:lstStyle>
          <a:p>
            <a:pPr algn="l"/>
            <a:r>
              <a:rPr lang="en-US" sz="3200" dirty="0" smtClean="0"/>
              <a:t>BUSINESS AND DIGITAL SERVICES</a:t>
            </a:r>
            <a:endParaRPr lang="es-CL" sz="3200" dirty="0"/>
          </a:p>
        </p:txBody>
      </p:sp>
      <p:pic>
        <p:nvPicPr>
          <p:cNvPr id="6" name="Imagen 5" descr="MENSAJE 4-1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416" y="1142760"/>
            <a:ext cx="5558193" cy="45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iphone-2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4431" y="4833186"/>
            <a:ext cx="680497" cy="63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phone-2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5753" y="3079633"/>
            <a:ext cx="539407" cy="5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iphone-23.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9569" y="4781356"/>
            <a:ext cx="738085" cy="53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iphone-24.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5187" y="1797343"/>
            <a:ext cx="658422" cy="50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iphone-25.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6430" y="1386549"/>
            <a:ext cx="558603" cy="51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iphone-26.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4017" y="1089011"/>
            <a:ext cx="592196" cy="59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iphone-27.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15694" y="3225523"/>
            <a:ext cx="555724" cy="4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descr="rueda-14.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5160" y="1504605"/>
            <a:ext cx="4822987" cy="36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descr="MENSAJE 4-27.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52199" y="506414"/>
            <a:ext cx="4147289" cy="537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20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par>
                          <p:cTn id="15" fill="hold">
                            <p:stCondLst>
                              <p:cond delay="2500"/>
                            </p:stCondLst>
                            <p:childTnLst>
                              <p:par>
                                <p:cTn id="16" presetID="21"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2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1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1 Título"/>
          <p:cNvSpPr txBox="1">
            <a:spLocks/>
          </p:cNvSpPr>
          <p:nvPr/>
        </p:nvSpPr>
        <p:spPr>
          <a:xfrm>
            <a:off x="5942013" y="6588125"/>
            <a:ext cx="3089275"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100" dirty="0" smtClean="0">
                <a:solidFill>
                  <a:schemeClr val="bg1">
                    <a:lumMod val="95000"/>
                  </a:schemeClr>
                </a:solidFill>
              </a:rPr>
              <a:t>Source: QS World University </a:t>
            </a:r>
            <a:r>
              <a:rPr lang="en-US" sz="1100" dirty="0" smtClean="0">
                <a:solidFill>
                  <a:schemeClr val="bg1">
                    <a:lumMod val="95000"/>
                  </a:schemeClr>
                </a:solidFill>
                <a:latin typeface="Arial"/>
                <a:cs typeface="Arial"/>
              </a:rPr>
              <a:t>Ranking</a:t>
            </a:r>
          </a:p>
        </p:txBody>
      </p:sp>
      <p:grpSp>
        <p:nvGrpSpPr>
          <p:cNvPr id="2" name="Grupo 1"/>
          <p:cNvGrpSpPr/>
          <p:nvPr/>
        </p:nvGrpSpPr>
        <p:grpSpPr>
          <a:xfrm>
            <a:off x="323528" y="1196752"/>
            <a:ext cx="8460433" cy="5472608"/>
            <a:chOff x="2745984" y="1478690"/>
            <a:chExt cx="6398017" cy="4187601"/>
          </a:xfrm>
        </p:grpSpPr>
        <p:pic>
          <p:nvPicPr>
            <p:cNvPr id="15" name="Imagen 6" descr="artificial-intelligence-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5984" y="1478690"/>
              <a:ext cx="6398017" cy="418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65"/>
            <p:cNvSpPr txBox="1"/>
            <p:nvPr/>
          </p:nvSpPr>
          <p:spPr>
            <a:xfrm rot="1447366">
              <a:off x="3818376" y="2656091"/>
              <a:ext cx="687580" cy="200182"/>
            </a:xfrm>
            <a:prstGeom prst="rect">
              <a:avLst/>
            </a:prstGeom>
            <a:noFill/>
          </p:spPr>
          <p:txBody>
            <a:bodyPr wrap="none">
              <a:spAutoFit/>
            </a:bodyPr>
            <a:lstStyle/>
            <a:p>
              <a:pPr algn="ctr" defTabSz="552846">
                <a:defRPr/>
              </a:pPr>
              <a:r>
                <a:rPr lang="en-US" sz="1100" kern="0" dirty="0">
                  <a:solidFill>
                    <a:sysClr val="windowText" lastClr="000000"/>
                  </a:solidFill>
                </a:rPr>
                <a:t>Social Media</a:t>
              </a:r>
            </a:p>
          </p:txBody>
        </p:sp>
        <p:sp>
          <p:nvSpPr>
            <p:cNvPr id="18" name="TextBox 66"/>
            <p:cNvSpPr txBox="1"/>
            <p:nvPr/>
          </p:nvSpPr>
          <p:spPr>
            <a:xfrm rot="3916949">
              <a:off x="4313713" y="3003271"/>
              <a:ext cx="392760" cy="197837"/>
            </a:xfrm>
            <a:prstGeom prst="rect">
              <a:avLst/>
            </a:prstGeom>
            <a:noFill/>
          </p:spPr>
          <p:txBody>
            <a:bodyPr wrap="none">
              <a:spAutoFit/>
            </a:bodyPr>
            <a:lstStyle/>
            <a:p>
              <a:pPr algn="ctr" defTabSz="552846">
                <a:defRPr/>
              </a:pPr>
              <a:r>
                <a:rPr lang="en-US" sz="1100" kern="0" dirty="0">
                  <a:solidFill>
                    <a:sysClr val="windowText" lastClr="000000"/>
                  </a:solidFill>
                </a:rPr>
                <a:t>Cloud</a:t>
              </a:r>
            </a:p>
          </p:txBody>
        </p:sp>
        <p:sp>
          <p:nvSpPr>
            <p:cNvPr id="19" name="TextBox 67"/>
            <p:cNvSpPr txBox="1"/>
            <p:nvPr/>
          </p:nvSpPr>
          <p:spPr>
            <a:xfrm rot="17550671">
              <a:off x="4236600" y="3437400"/>
              <a:ext cx="532593" cy="325849"/>
            </a:xfrm>
            <a:prstGeom prst="rect">
              <a:avLst/>
            </a:prstGeom>
            <a:noFill/>
          </p:spPr>
          <p:txBody>
            <a:bodyPr wrap="none">
              <a:spAutoFit/>
            </a:bodyPr>
            <a:lstStyle/>
            <a:p>
              <a:pPr algn="ctr" defTabSz="552846">
                <a:defRPr/>
              </a:pPr>
              <a:r>
                <a:rPr lang="en-US" sz="1100" kern="0" dirty="0">
                  <a:solidFill>
                    <a:sysClr val="windowText" lastClr="000000"/>
                  </a:solidFill>
                </a:rPr>
                <a:t>Big Data</a:t>
              </a:r>
            </a:p>
            <a:p>
              <a:pPr algn="ctr" defTabSz="552846">
                <a:defRPr/>
              </a:pPr>
              <a:r>
                <a:rPr lang="en-US" sz="1100" kern="0" dirty="0">
                  <a:solidFill>
                    <a:sysClr val="windowText" lastClr="000000"/>
                  </a:solidFill>
                </a:rPr>
                <a:t>Analytics</a:t>
              </a:r>
            </a:p>
          </p:txBody>
        </p:sp>
        <p:sp>
          <p:nvSpPr>
            <p:cNvPr id="20" name="TextBox 68"/>
            <p:cNvSpPr txBox="1"/>
            <p:nvPr/>
          </p:nvSpPr>
          <p:spPr>
            <a:xfrm rot="20337764">
              <a:off x="4045623" y="3832804"/>
              <a:ext cx="288755" cy="200182"/>
            </a:xfrm>
            <a:prstGeom prst="rect">
              <a:avLst/>
            </a:prstGeom>
            <a:noFill/>
          </p:spPr>
          <p:txBody>
            <a:bodyPr wrap="none">
              <a:spAutoFit/>
            </a:bodyPr>
            <a:lstStyle/>
            <a:p>
              <a:pPr algn="ctr" defTabSz="552846">
                <a:defRPr/>
              </a:pPr>
              <a:r>
                <a:rPr lang="en-US" sz="1100" kern="0" dirty="0">
                  <a:solidFill>
                    <a:sysClr val="windowText" lastClr="000000"/>
                  </a:solidFill>
                </a:rPr>
                <a:t>IOT</a:t>
              </a:r>
            </a:p>
          </p:txBody>
        </p:sp>
        <p:sp>
          <p:nvSpPr>
            <p:cNvPr id="21" name="TextBox 61"/>
            <p:cNvSpPr txBox="1"/>
            <p:nvPr/>
          </p:nvSpPr>
          <p:spPr>
            <a:xfrm rot="12247366">
              <a:off x="3406059" y="3750763"/>
              <a:ext cx="563933" cy="329712"/>
            </a:xfrm>
            <a:prstGeom prst="rect">
              <a:avLst/>
            </a:prstGeom>
            <a:noFill/>
          </p:spPr>
          <p:txBody>
            <a:bodyPr wrap="none">
              <a:spAutoFit/>
            </a:bodyPr>
            <a:lstStyle/>
            <a:p>
              <a:pPr algn="ctr" defTabSz="552846">
                <a:defRPr/>
              </a:pPr>
              <a:r>
                <a:rPr lang="en-US" sz="1100" kern="0" dirty="0">
                  <a:solidFill>
                    <a:sysClr val="windowText" lastClr="000000"/>
                  </a:solidFill>
                </a:rPr>
                <a:t>Mobility /</a:t>
              </a:r>
            </a:p>
            <a:p>
              <a:pPr algn="ctr" defTabSz="552846">
                <a:defRPr/>
              </a:pPr>
              <a:r>
                <a:rPr lang="en-US" sz="1100" kern="0" dirty="0">
                  <a:solidFill>
                    <a:sysClr val="windowText" lastClr="000000"/>
                  </a:solidFill>
                </a:rPr>
                <a:t>Apps</a:t>
              </a:r>
            </a:p>
          </p:txBody>
        </p:sp>
        <p:sp>
          <p:nvSpPr>
            <p:cNvPr id="22" name="TextBox 62"/>
            <p:cNvSpPr txBox="1"/>
            <p:nvPr/>
          </p:nvSpPr>
          <p:spPr>
            <a:xfrm rot="14716949">
              <a:off x="3017886" y="3416764"/>
              <a:ext cx="654026" cy="325849"/>
            </a:xfrm>
            <a:prstGeom prst="rect">
              <a:avLst/>
            </a:prstGeom>
            <a:noFill/>
          </p:spPr>
          <p:txBody>
            <a:bodyPr wrap="none">
              <a:spAutoFit/>
            </a:bodyPr>
            <a:lstStyle/>
            <a:p>
              <a:pPr algn="ctr" defTabSz="552846">
                <a:defRPr/>
              </a:pPr>
              <a:r>
                <a:rPr lang="en-US" sz="1100" kern="0" dirty="0">
                  <a:solidFill>
                    <a:sysClr val="windowText" lastClr="000000"/>
                  </a:solidFill>
                </a:rPr>
                <a:t>Interactive/</a:t>
              </a:r>
            </a:p>
            <a:p>
              <a:pPr algn="ctr" defTabSz="552846">
                <a:defRPr/>
              </a:pPr>
              <a:r>
                <a:rPr lang="en-US" sz="1100" kern="0" dirty="0">
                  <a:solidFill>
                    <a:sysClr val="windowText" lastClr="000000"/>
                  </a:solidFill>
                </a:rPr>
                <a:t>Design</a:t>
              </a:r>
            </a:p>
          </p:txBody>
        </p:sp>
        <p:sp>
          <p:nvSpPr>
            <p:cNvPr id="23" name="TextBox 63"/>
            <p:cNvSpPr txBox="1"/>
            <p:nvPr/>
          </p:nvSpPr>
          <p:spPr>
            <a:xfrm rot="17550671">
              <a:off x="3049511" y="2990313"/>
              <a:ext cx="592696" cy="197837"/>
            </a:xfrm>
            <a:prstGeom prst="rect">
              <a:avLst/>
            </a:prstGeom>
            <a:noFill/>
          </p:spPr>
          <p:txBody>
            <a:bodyPr wrap="none">
              <a:spAutoFit/>
            </a:bodyPr>
            <a:lstStyle/>
            <a:p>
              <a:pPr defTabSz="552846">
                <a:defRPr/>
              </a:pPr>
              <a:r>
                <a:rPr lang="en-US" sz="1100" kern="0" dirty="0">
                  <a:solidFill>
                    <a:sysClr val="windowText" lastClr="000000"/>
                  </a:solidFill>
                </a:rPr>
                <a:t>Marketing</a:t>
              </a:r>
            </a:p>
          </p:txBody>
        </p:sp>
        <p:sp>
          <p:nvSpPr>
            <p:cNvPr id="24" name="TextBox 64"/>
            <p:cNvSpPr txBox="1"/>
            <p:nvPr/>
          </p:nvSpPr>
          <p:spPr>
            <a:xfrm rot="20337764">
              <a:off x="3427930" y="2593246"/>
              <a:ext cx="487561" cy="329712"/>
            </a:xfrm>
            <a:prstGeom prst="rect">
              <a:avLst/>
            </a:prstGeom>
            <a:noFill/>
          </p:spPr>
          <p:txBody>
            <a:bodyPr wrap="none">
              <a:spAutoFit/>
            </a:bodyPr>
            <a:lstStyle/>
            <a:p>
              <a:pPr algn="ctr" defTabSz="552846">
                <a:defRPr/>
              </a:pPr>
              <a:r>
                <a:rPr lang="en-US" sz="1100" kern="0" dirty="0">
                  <a:solidFill>
                    <a:sysClr val="windowText" lastClr="000000"/>
                  </a:solidFill>
                </a:rPr>
                <a:t>Content</a:t>
              </a:r>
            </a:p>
            <a:p>
              <a:pPr algn="ctr" defTabSz="552846">
                <a:defRPr/>
              </a:pPr>
              <a:r>
                <a:rPr lang="en-US" sz="1100" kern="0" dirty="0">
                  <a:solidFill>
                    <a:sysClr val="windowText" lastClr="000000"/>
                  </a:solidFill>
                </a:rPr>
                <a:t>Mgmt.</a:t>
              </a:r>
            </a:p>
          </p:txBody>
        </p:sp>
      </p:grpSp>
      <p:sp>
        <p:nvSpPr>
          <p:cNvPr id="26" name="CuadroTexto 25"/>
          <p:cNvSpPr txBox="1"/>
          <p:nvPr/>
        </p:nvSpPr>
        <p:spPr>
          <a:xfrm>
            <a:off x="527282" y="166073"/>
            <a:ext cx="4239005" cy="400110"/>
          </a:xfrm>
          <a:prstGeom prst="rect">
            <a:avLst/>
          </a:prstGeom>
          <a:noFill/>
        </p:spPr>
        <p:txBody>
          <a:bodyPr wrap="square">
            <a:spAutoFit/>
          </a:bodyPr>
          <a:lstStyle/>
          <a:p>
            <a:pPr defTabSz="391847">
              <a:defRPr/>
            </a:pPr>
            <a:r>
              <a:rPr lang="en-US" sz="2000" b="1" dirty="0" smtClean="0">
                <a:solidFill>
                  <a:schemeClr val="bg1"/>
                </a:solidFill>
                <a:latin typeface="+mj-lt"/>
                <a:ea typeface="+mj-ea"/>
                <a:cs typeface="+mj-cs"/>
              </a:rPr>
              <a:t>DIGITAL ECOSYSTEM</a:t>
            </a:r>
          </a:p>
        </p:txBody>
      </p:sp>
    </p:spTree>
    <p:extLst>
      <p:ext uri="{BB962C8B-B14F-4D97-AF65-F5344CB8AC3E}">
        <p14:creationId xmlns:p14="http://schemas.microsoft.com/office/powerpoint/2010/main" val="59561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ENSAJE 4-27.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206" y="706309"/>
            <a:ext cx="3807521" cy="493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4"/>
          <p:cNvSpPr txBox="1">
            <a:spLocks noChangeArrowheads="1"/>
          </p:cNvSpPr>
          <p:nvPr/>
        </p:nvSpPr>
        <p:spPr bwMode="auto">
          <a:xfrm>
            <a:off x="251520" y="159023"/>
            <a:ext cx="696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2400" b="1" dirty="0" smtClean="0">
                <a:solidFill>
                  <a:schemeClr val="bg1"/>
                </a:solidFill>
                <a:latin typeface="+mj-lt"/>
                <a:ea typeface="+mj-ea"/>
                <a:cs typeface="+mj-cs"/>
              </a:rPr>
              <a:t>CHILE AT A GLANCE</a:t>
            </a:r>
            <a:endParaRPr lang="es-ES" altLang="es-CL" sz="2400" b="1" dirty="0">
              <a:solidFill>
                <a:schemeClr val="bg1"/>
              </a:solidFill>
              <a:latin typeface="+mj-lt"/>
              <a:ea typeface="+mj-ea"/>
              <a:cs typeface="+mj-cs"/>
            </a:endParaRPr>
          </a:p>
        </p:txBody>
      </p:sp>
      <p:grpSp>
        <p:nvGrpSpPr>
          <p:cNvPr id="22" name="5 Grupo"/>
          <p:cNvGrpSpPr>
            <a:grpSpLocks/>
          </p:cNvGrpSpPr>
          <p:nvPr/>
        </p:nvGrpSpPr>
        <p:grpSpPr bwMode="auto">
          <a:xfrm>
            <a:off x="2572896" y="764704"/>
            <a:ext cx="3943320" cy="3060647"/>
            <a:chOff x="939512" y="-589655"/>
            <a:chExt cx="7904184" cy="4341130"/>
          </a:xfrm>
        </p:grpSpPr>
        <p:sp>
          <p:nvSpPr>
            <p:cNvPr id="23" name="3 Rectángulo"/>
            <p:cNvSpPr>
              <a:spLocks noChangeArrowheads="1"/>
            </p:cNvSpPr>
            <p:nvPr/>
          </p:nvSpPr>
          <p:spPr bwMode="auto">
            <a:xfrm>
              <a:off x="939512" y="3244334"/>
              <a:ext cx="338363" cy="5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CL" altLang="es-CL" sz="1800">
                <a:solidFill>
                  <a:srgbClr val="A1A2A0"/>
                </a:solidFill>
              </a:endParaRPr>
            </a:p>
          </p:txBody>
        </p:sp>
        <p:sp>
          <p:nvSpPr>
            <p:cNvPr id="24" name="4 Rectángulo"/>
            <p:cNvSpPr>
              <a:spLocks noChangeArrowheads="1"/>
            </p:cNvSpPr>
            <p:nvPr/>
          </p:nvSpPr>
          <p:spPr bwMode="auto">
            <a:xfrm>
              <a:off x="2979467" y="-589655"/>
              <a:ext cx="5864229" cy="289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1300" dirty="0">
                  <a:solidFill>
                    <a:schemeClr val="bg1"/>
                  </a:solidFill>
                </a:rPr>
                <a:t>2017 </a:t>
              </a:r>
              <a:r>
                <a:rPr lang="es-CL" altLang="es-CL" sz="1300" dirty="0" err="1">
                  <a:solidFill>
                    <a:schemeClr val="bg1"/>
                  </a:solidFill>
                </a:rPr>
                <a:t>estimated</a:t>
              </a:r>
              <a:r>
                <a:rPr lang="es-CL" altLang="es-CL" sz="1300" dirty="0">
                  <a:solidFill>
                    <a:schemeClr val="bg1"/>
                  </a:solidFill>
                </a:rPr>
                <a:t> GDP per-</a:t>
              </a:r>
              <a:r>
                <a:rPr lang="es-CL" altLang="es-CL" sz="1300" dirty="0" err="1">
                  <a:solidFill>
                    <a:schemeClr val="bg1"/>
                  </a:solidFill>
                </a:rPr>
                <a:t>capita</a:t>
              </a:r>
              <a:r>
                <a:rPr lang="es-CL" altLang="es-CL" sz="1300" dirty="0">
                  <a:solidFill>
                    <a:schemeClr val="bg1"/>
                  </a:solidFill>
                </a:rPr>
                <a:t> PPA : </a:t>
              </a:r>
            </a:p>
            <a:p>
              <a:pPr eaLnBrk="1" hangingPunct="1">
                <a:spcBef>
                  <a:spcPct val="0"/>
                </a:spcBef>
                <a:buFontTx/>
                <a:buNone/>
              </a:pPr>
              <a:r>
                <a:rPr lang="es-CL" altLang="es-CL" sz="2800" dirty="0">
                  <a:solidFill>
                    <a:schemeClr val="bg1"/>
                  </a:solidFill>
                </a:rPr>
                <a:t>USD$24,710 PPA</a:t>
              </a:r>
            </a:p>
            <a:p>
              <a:pPr eaLnBrk="1" hangingPunct="1">
                <a:spcBef>
                  <a:spcPct val="0"/>
                </a:spcBef>
                <a:buFontTx/>
                <a:buNone/>
              </a:pPr>
              <a:r>
                <a:rPr lang="es-CL" altLang="es-CL" sz="1300" dirty="0">
                  <a:solidFill>
                    <a:schemeClr val="bg1"/>
                  </a:solidFill>
                </a:rPr>
                <a:t>Total </a:t>
              </a:r>
              <a:r>
                <a:rPr lang="es-CL" altLang="es-CL" sz="1300" dirty="0" err="1">
                  <a:solidFill>
                    <a:schemeClr val="bg1"/>
                  </a:solidFill>
                </a:rPr>
                <a:t>Area</a:t>
              </a:r>
              <a:r>
                <a:rPr lang="es-CL" altLang="es-CL" sz="1300" dirty="0">
                  <a:solidFill>
                    <a:schemeClr val="bg1"/>
                  </a:solidFill>
                </a:rPr>
                <a:t>:  </a:t>
              </a:r>
            </a:p>
            <a:p>
              <a:pPr eaLnBrk="1" hangingPunct="1">
                <a:spcBef>
                  <a:spcPct val="0"/>
                </a:spcBef>
                <a:buFontTx/>
                <a:buNone/>
              </a:pPr>
              <a:r>
                <a:rPr lang="es-CL" altLang="es-CL" sz="3200" dirty="0" smtClean="0">
                  <a:solidFill>
                    <a:schemeClr val="bg1"/>
                  </a:solidFill>
                </a:rPr>
                <a:t>756,102.4 </a:t>
              </a:r>
              <a:r>
                <a:rPr lang="es-CL" altLang="es-CL" sz="3200" dirty="0">
                  <a:solidFill>
                    <a:schemeClr val="bg1"/>
                  </a:solidFill>
                </a:rPr>
                <a:t>km²</a:t>
              </a:r>
            </a:p>
            <a:p>
              <a:pPr eaLnBrk="1" hangingPunct="1">
                <a:spcBef>
                  <a:spcPct val="0"/>
                </a:spcBef>
                <a:buFontTx/>
                <a:buNone/>
              </a:pPr>
              <a:r>
                <a:rPr lang="es-CL" altLang="es-CL" sz="1300" dirty="0">
                  <a:solidFill>
                    <a:schemeClr val="bg1"/>
                  </a:solidFill>
                </a:rPr>
                <a:t>2017 </a:t>
              </a:r>
              <a:r>
                <a:rPr lang="es-CL" altLang="es-CL" sz="1300" dirty="0" err="1">
                  <a:solidFill>
                    <a:schemeClr val="bg1"/>
                  </a:solidFill>
                </a:rPr>
                <a:t>estimated</a:t>
              </a:r>
              <a:r>
                <a:rPr lang="es-CL" altLang="es-CL" sz="1300" dirty="0">
                  <a:solidFill>
                    <a:schemeClr val="bg1"/>
                  </a:solidFill>
                </a:rPr>
                <a:t> </a:t>
              </a:r>
              <a:r>
                <a:rPr lang="es-CL" altLang="es-CL" sz="1300" dirty="0" err="1">
                  <a:solidFill>
                    <a:schemeClr val="bg1"/>
                  </a:solidFill>
                </a:rPr>
                <a:t>population</a:t>
              </a:r>
              <a:r>
                <a:rPr lang="es-CL" altLang="es-CL" sz="1300" dirty="0">
                  <a:solidFill>
                    <a:schemeClr val="bg1"/>
                  </a:solidFill>
                </a:rPr>
                <a:t>:: </a:t>
              </a:r>
            </a:p>
            <a:p>
              <a:pPr eaLnBrk="1" hangingPunct="1">
                <a:spcBef>
                  <a:spcPct val="0"/>
                </a:spcBef>
                <a:buFontTx/>
                <a:buNone/>
              </a:pPr>
              <a:r>
                <a:rPr lang="es-CL" altLang="es-CL" sz="3200" dirty="0">
                  <a:solidFill>
                    <a:schemeClr val="bg1"/>
                  </a:solidFill>
                </a:rPr>
                <a:t>18,373,917</a:t>
              </a:r>
              <a:endParaRPr lang="es-CL" altLang="es-CL" sz="2400" dirty="0">
                <a:solidFill>
                  <a:schemeClr val="bg1"/>
                </a:solidFill>
              </a:endParaRPr>
            </a:p>
          </p:txBody>
        </p:sp>
      </p:grpSp>
      <p:sp>
        <p:nvSpPr>
          <p:cNvPr id="32" name="CuadroTexto 8"/>
          <p:cNvSpPr txBox="1">
            <a:spLocks noChangeArrowheads="1"/>
          </p:cNvSpPr>
          <p:nvPr/>
        </p:nvSpPr>
        <p:spPr bwMode="auto">
          <a:xfrm>
            <a:off x="5819664" y="6263318"/>
            <a:ext cx="2019412" cy="3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ES" altLang="es-CL" sz="1800">
              <a:solidFill>
                <a:schemeClr val="bg2"/>
              </a:solidFill>
            </a:endParaRPr>
          </a:p>
        </p:txBody>
      </p:sp>
      <p:sp>
        <p:nvSpPr>
          <p:cNvPr id="36" name="4 Rectángulo"/>
          <p:cNvSpPr>
            <a:spLocks noChangeArrowheads="1"/>
          </p:cNvSpPr>
          <p:nvPr/>
        </p:nvSpPr>
        <p:spPr bwMode="auto">
          <a:xfrm>
            <a:off x="3627666" y="2780928"/>
            <a:ext cx="320170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1300" dirty="0" err="1" smtClean="0">
                <a:solidFill>
                  <a:schemeClr val="bg1"/>
                </a:solidFill>
              </a:rPr>
              <a:t>Chile’s</a:t>
            </a:r>
            <a:r>
              <a:rPr lang="es-CL" altLang="es-CL" sz="1300" dirty="0" smtClean="0">
                <a:solidFill>
                  <a:schemeClr val="bg1"/>
                </a:solidFill>
              </a:rPr>
              <a:t> </a:t>
            </a:r>
            <a:r>
              <a:rPr lang="es-CL" altLang="es-CL" sz="1300" dirty="0" err="1" smtClean="0">
                <a:solidFill>
                  <a:schemeClr val="bg1"/>
                </a:solidFill>
              </a:rPr>
              <a:t>Sovereign</a:t>
            </a:r>
            <a:r>
              <a:rPr lang="es-CL" altLang="es-CL" sz="1300" dirty="0" smtClean="0">
                <a:solidFill>
                  <a:schemeClr val="bg1"/>
                </a:solidFill>
              </a:rPr>
              <a:t> Ratings: </a:t>
            </a:r>
            <a:endParaRPr lang="es-CL" altLang="es-CL" sz="1300" dirty="0">
              <a:solidFill>
                <a:schemeClr val="bg1"/>
              </a:solidFill>
            </a:endParaRPr>
          </a:p>
          <a:p>
            <a:pPr eaLnBrk="1" hangingPunct="1">
              <a:spcBef>
                <a:spcPct val="0"/>
              </a:spcBef>
              <a:buNone/>
            </a:pPr>
            <a:r>
              <a:rPr lang="es-CL" altLang="es-CL" sz="2000" dirty="0" smtClean="0">
                <a:solidFill>
                  <a:schemeClr val="bg1"/>
                </a:solidFill>
              </a:rPr>
              <a:t>Standard &amp; </a:t>
            </a:r>
            <a:r>
              <a:rPr lang="es-CL" altLang="es-CL" sz="2000" dirty="0" err="1" smtClean="0">
                <a:solidFill>
                  <a:schemeClr val="bg1"/>
                </a:solidFill>
              </a:rPr>
              <a:t>Poor’s</a:t>
            </a:r>
            <a:r>
              <a:rPr lang="es-CL" altLang="es-CL" sz="2000" dirty="0">
                <a:solidFill>
                  <a:schemeClr val="bg1"/>
                </a:solidFill>
              </a:rPr>
              <a:t>:</a:t>
            </a:r>
            <a:r>
              <a:rPr lang="es-CL" altLang="es-CL" sz="2000" dirty="0" smtClean="0">
                <a:solidFill>
                  <a:schemeClr val="bg1"/>
                </a:solidFill>
              </a:rPr>
              <a:t> AA- </a:t>
            </a:r>
          </a:p>
          <a:p>
            <a:pPr eaLnBrk="1" hangingPunct="1">
              <a:spcBef>
                <a:spcPct val="0"/>
              </a:spcBef>
              <a:buNone/>
            </a:pPr>
            <a:r>
              <a:rPr lang="es-CL" altLang="es-CL" sz="2000" dirty="0" err="1" smtClean="0">
                <a:solidFill>
                  <a:schemeClr val="bg1"/>
                </a:solidFill>
              </a:rPr>
              <a:t>Moody’s</a:t>
            </a:r>
            <a:r>
              <a:rPr lang="es-CL" altLang="es-CL" sz="2000" dirty="0">
                <a:solidFill>
                  <a:schemeClr val="bg1"/>
                </a:solidFill>
              </a:rPr>
              <a:t>:</a:t>
            </a:r>
            <a:r>
              <a:rPr lang="es-CL" altLang="es-CL" sz="2000" dirty="0" smtClean="0">
                <a:solidFill>
                  <a:schemeClr val="bg1"/>
                </a:solidFill>
              </a:rPr>
              <a:t> Aa3</a:t>
            </a:r>
            <a:endParaRPr lang="es-CL" altLang="es-CL" sz="2000" dirty="0">
              <a:solidFill>
                <a:schemeClr val="bg1"/>
              </a:solidFill>
            </a:endParaRPr>
          </a:p>
          <a:p>
            <a:pPr eaLnBrk="1" hangingPunct="1">
              <a:spcBef>
                <a:spcPct val="0"/>
              </a:spcBef>
              <a:buFontTx/>
              <a:buNone/>
            </a:pPr>
            <a:endParaRPr lang="es-CL" altLang="es-CL" sz="2800" dirty="0">
              <a:solidFill>
                <a:schemeClr val="bg1"/>
              </a:solidFill>
            </a:endParaRPr>
          </a:p>
        </p:txBody>
      </p:sp>
      <p:sp>
        <p:nvSpPr>
          <p:cNvPr id="35" name="CuadroTexto 4"/>
          <p:cNvSpPr txBox="1">
            <a:spLocks noChangeArrowheads="1"/>
          </p:cNvSpPr>
          <p:nvPr/>
        </p:nvSpPr>
        <p:spPr bwMode="auto">
          <a:xfrm>
            <a:off x="116769" y="904071"/>
            <a:ext cx="351089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2600" dirty="0" err="1">
                <a:solidFill>
                  <a:srgbClr val="BDF3FF"/>
                </a:solidFill>
              </a:rPr>
              <a:t>Foreign</a:t>
            </a:r>
            <a:r>
              <a:rPr lang="es-CL" altLang="es-CL" sz="2600" dirty="0">
                <a:solidFill>
                  <a:srgbClr val="BDF3FF"/>
                </a:solidFill>
              </a:rPr>
              <a:t> </a:t>
            </a:r>
            <a:r>
              <a:rPr lang="es-CL" altLang="es-CL" sz="2600" dirty="0" err="1">
                <a:solidFill>
                  <a:srgbClr val="BDF3FF"/>
                </a:solidFill>
              </a:rPr>
              <a:t>Direct</a:t>
            </a:r>
            <a:r>
              <a:rPr lang="es-CL" altLang="es-CL" sz="2600" dirty="0">
                <a:solidFill>
                  <a:srgbClr val="BDF3FF"/>
                </a:solidFill>
              </a:rPr>
              <a:t> </a:t>
            </a:r>
            <a:r>
              <a:rPr lang="es-CL" altLang="es-CL" sz="2600" dirty="0" err="1">
                <a:solidFill>
                  <a:srgbClr val="BDF3FF"/>
                </a:solidFill>
              </a:rPr>
              <a:t>Investment</a:t>
            </a:r>
            <a:r>
              <a:rPr lang="es-CL" altLang="es-CL" sz="2600" dirty="0">
                <a:solidFill>
                  <a:srgbClr val="BDF3FF"/>
                </a:solidFill>
              </a:rPr>
              <a:t>, </a:t>
            </a:r>
          </a:p>
          <a:p>
            <a:pPr eaLnBrk="1" hangingPunct="1">
              <a:spcBef>
                <a:spcPct val="0"/>
              </a:spcBef>
              <a:buFontTx/>
              <a:buNone/>
            </a:pPr>
            <a:r>
              <a:rPr lang="es-CL" altLang="es-CL" sz="2600" dirty="0">
                <a:solidFill>
                  <a:srgbClr val="BDF3FF"/>
                </a:solidFill>
              </a:rPr>
              <a:t>A </a:t>
            </a:r>
            <a:r>
              <a:rPr lang="es-CL" altLang="es-CL" sz="2600" dirty="0" err="1">
                <a:solidFill>
                  <a:srgbClr val="BDF3FF"/>
                </a:solidFill>
              </a:rPr>
              <a:t>dynamic</a:t>
            </a:r>
            <a:r>
              <a:rPr lang="es-CL" altLang="es-CL" sz="2600" dirty="0">
                <a:solidFill>
                  <a:srgbClr val="BDF3FF"/>
                </a:solidFill>
              </a:rPr>
              <a:t> </a:t>
            </a:r>
            <a:r>
              <a:rPr lang="es-CL" altLang="es-CL" sz="2600" dirty="0" err="1">
                <a:solidFill>
                  <a:srgbClr val="BDF3FF"/>
                </a:solidFill>
              </a:rPr>
              <a:t>growth</a:t>
            </a:r>
            <a:r>
              <a:rPr lang="es-CL" altLang="es-CL" sz="2600" dirty="0">
                <a:solidFill>
                  <a:srgbClr val="BDF3FF"/>
                </a:solidFill>
              </a:rPr>
              <a:t> </a:t>
            </a:r>
            <a:r>
              <a:rPr lang="es-CL" altLang="es-CL" sz="2600" dirty="0" err="1">
                <a:solidFill>
                  <a:srgbClr val="BDF3FF"/>
                </a:solidFill>
              </a:rPr>
              <a:t>source</a:t>
            </a:r>
            <a:r>
              <a:rPr lang="es-CL" altLang="es-CL" sz="2600" dirty="0">
                <a:solidFill>
                  <a:srgbClr val="BDF3FF"/>
                </a:solidFill>
              </a:rPr>
              <a:t> </a:t>
            </a:r>
          </a:p>
          <a:p>
            <a:pPr eaLnBrk="1" hangingPunct="1">
              <a:spcBef>
                <a:spcPct val="0"/>
              </a:spcBef>
              <a:buFontTx/>
              <a:buNone/>
            </a:pPr>
            <a:r>
              <a:rPr lang="es-CL" altLang="es-CL" sz="2600" dirty="0" err="1">
                <a:solidFill>
                  <a:schemeClr val="bg1"/>
                </a:solidFill>
              </a:rPr>
              <a:t>for</a:t>
            </a:r>
            <a:r>
              <a:rPr lang="es-CL" altLang="es-CL" sz="2600" dirty="0">
                <a:solidFill>
                  <a:schemeClr val="bg1"/>
                </a:solidFill>
              </a:rPr>
              <a:t> Chile</a:t>
            </a:r>
            <a:endParaRPr lang="es-ES" altLang="es-CL" sz="2600" dirty="0">
              <a:solidFill>
                <a:schemeClr val="bg1"/>
              </a:solidFill>
            </a:endParaRPr>
          </a:p>
        </p:txBody>
      </p:sp>
      <p:sp>
        <p:nvSpPr>
          <p:cNvPr id="40" name="Rectángulo 39"/>
          <p:cNvSpPr/>
          <p:nvPr/>
        </p:nvSpPr>
        <p:spPr>
          <a:xfrm>
            <a:off x="2967421" y="3976091"/>
            <a:ext cx="1233488" cy="109061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722" fontAlgn="auto">
              <a:spcBef>
                <a:spcPts val="0"/>
              </a:spcBef>
              <a:spcAft>
                <a:spcPts val="0"/>
              </a:spcAft>
              <a:defRPr/>
            </a:pPr>
            <a:endParaRPr lang="es-ES"/>
          </a:p>
        </p:txBody>
      </p:sp>
      <p:grpSp>
        <p:nvGrpSpPr>
          <p:cNvPr id="41" name="1 Grupo"/>
          <p:cNvGrpSpPr>
            <a:grpSpLocks/>
          </p:cNvGrpSpPr>
          <p:nvPr/>
        </p:nvGrpSpPr>
        <p:grpSpPr bwMode="auto">
          <a:xfrm>
            <a:off x="271846" y="3988790"/>
            <a:ext cx="2630488" cy="1168402"/>
            <a:chOff x="3243063" y="325922"/>
            <a:chExt cx="3927734" cy="1307970"/>
          </a:xfrm>
        </p:grpSpPr>
        <p:sp>
          <p:nvSpPr>
            <p:cNvPr id="42" name="CuadroTexto 8"/>
            <p:cNvSpPr txBox="1">
              <a:spLocks noChangeArrowheads="1"/>
            </p:cNvSpPr>
            <p:nvPr/>
          </p:nvSpPr>
          <p:spPr bwMode="auto">
            <a:xfrm>
              <a:off x="4751188" y="497493"/>
              <a:ext cx="2419609" cy="113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1400" dirty="0" err="1">
                  <a:solidFill>
                    <a:schemeClr val="bg1"/>
                  </a:solidFill>
                </a:rPr>
                <a:t>among</a:t>
              </a:r>
              <a:r>
                <a:rPr lang="es-CL" altLang="es-CL" sz="1400" dirty="0">
                  <a:solidFill>
                    <a:schemeClr val="bg1"/>
                  </a:solidFill>
                </a:rPr>
                <a:t> 202 </a:t>
              </a:r>
              <a:r>
                <a:rPr lang="es-CL" altLang="es-CL" sz="1400" dirty="0" err="1">
                  <a:solidFill>
                    <a:schemeClr val="bg1"/>
                  </a:solidFill>
                </a:rPr>
                <a:t>world’s</a:t>
              </a:r>
              <a:r>
                <a:rPr lang="es-CL" altLang="es-CL" sz="1400" dirty="0">
                  <a:solidFill>
                    <a:schemeClr val="bg1"/>
                  </a:solidFill>
                </a:rPr>
                <a:t> </a:t>
              </a:r>
              <a:r>
                <a:rPr lang="es-CL" altLang="es-CL" sz="1400" dirty="0" err="1">
                  <a:solidFill>
                    <a:schemeClr val="bg1"/>
                  </a:solidFill>
                </a:rPr>
                <a:t>economies</a:t>
              </a:r>
              <a:r>
                <a:rPr lang="es-CL" altLang="es-CL" sz="1400" dirty="0">
                  <a:solidFill>
                    <a:schemeClr val="bg1"/>
                  </a:solidFill>
                </a:rPr>
                <a:t>  </a:t>
              </a:r>
            </a:p>
            <a:p>
              <a:pPr eaLnBrk="1" hangingPunct="1">
                <a:spcBef>
                  <a:spcPct val="0"/>
                </a:spcBef>
                <a:buFontTx/>
                <a:buNone/>
              </a:pPr>
              <a:r>
                <a:rPr lang="es-CL" altLang="es-CL" sz="1400" dirty="0">
                  <a:solidFill>
                    <a:schemeClr val="bg1"/>
                  </a:solidFill>
                </a:rPr>
                <a:t>as FDI </a:t>
              </a:r>
              <a:r>
                <a:rPr lang="es-CL" altLang="es-CL" sz="1400" dirty="0" err="1">
                  <a:solidFill>
                    <a:schemeClr val="bg1"/>
                  </a:solidFill>
                </a:rPr>
                <a:t>recipient</a:t>
              </a:r>
              <a:endParaRPr lang="es-CL" altLang="es-CL" sz="1400" dirty="0">
                <a:solidFill>
                  <a:schemeClr val="bg1"/>
                </a:solidFill>
              </a:endParaRPr>
            </a:p>
            <a:p>
              <a:pPr eaLnBrk="1" hangingPunct="1">
                <a:spcBef>
                  <a:spcPct val="0"/>
                </a:spcBef>
                <a:buFontTx/>
                <a:buNone/>
              </a:pPr>
              <a:endParaRPr lang="es-ES" altLang="es-CL" sz="1800" dirty="0"/>
            </a:p>
          </p:txBody>
        </p:sp>
        <p:sp>
          <p:nvSpPr>
            <p:cNvPr id="43" name="CuadroTexto 6"/>
            <p:cNvSpPr txBox="1">
              <a:spLocks noChangeArrowheads="1"/>
            </p:cNvSpPr>
            <p:nvPr/>
          </p:nvSpPr>
          <p:spPr bwMode="auto">
            <a:xfrm>
              <a:off x="3243063" y="325922"/>
              <a:ext cx="1508125" cy="120667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defTabSz="609722" fontAlgn="auto">
                <a:spcBef>
                  <a:spcPts val="0"/>
                </a:spcBef>
                <a:spcAft>
                  <a:spcPts val="0"/>
                </a:spcAft>
              </a:lvl1pPr>
            </a:lstStyle>
            <a:p>
              <a:r>
                <a:rPr lang="es-CL" altLang="es-CL" sz="6000" b="1" dirty="0">
                  <a:solidFill>
                    <a:schemeClr val="accent5">
                      <a:lumMod val="75000"/>
                    </a:schemeClr>
                  </a:solidFill>
                </a:rPr>
                <a:t>20</a:t>
              </a:r>
              <a:r>
                <a:rPr lang="es-CL" altLang="es-CL" dirty="0"/>
                <a:t> </a:t>
              </a:r>
            </a:p>
          </p:txBody>
        </p:sp>
      </p:grpSp>
      <p:sp>
        <p:nvSpPr>
          <p:cNvPr id="44" name="CuadroTexto 6"/>
          <p:cNvSpPr txBox="1">
            <a:spLocks noChangeArrowheads="1"/>
          </p:cNvSpPr>
          <p:nvPr/>
        </p:nvSpPr>
        <p:spPr bwMode="auto">
          <a:xfrm>
            <a:off x="2826134" y="3988791"/>
            <a:ext cx="14001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algn="ctr" eaLnBrk="1" hangingPunct="1">
              <a:spcBef>
                <a:spcPct val="0"/>
              </a:spcBef>
              <a:buFontTx/>
              <a:buNone/>
            </a:pPr>
            <a:r>
              <a:rPr lang="es-CL" altLang="es-CL" sz="3600" dirty="0">
                <a:solidFill>
                  <a:schemeClr val="accent1"/>
                </a:solidFill>
              </a:rPr>
              <a:t> </a:t>
            </a:r>
            <a:r>
              <a:rPr lang="es-CL" altLang="es-CL" sz="3600" dirty="0">
                <a:solidFill>
                  <a:srgbClr val="007B93"/>
                </a:solidFill>
              </a:rPr>
              <a:t>8.3%</a:t>
            </a:r>
          </a:p>
          <a:p>
            <a:pPr algn="ctr" eaLnBrk="1" hangingPunct="1">
              <a:spcBef>
                <a:spcPct val="0"/>
              </a:spcBef>
              <a:buFontTx/>
              <a:buNone/>
            </a:pPr>
            <a:r>
              <a:rPr lang="es-CL" altLang="es-CL" sz="2200" dirty="0">
                <a:solidFill>
                  <a:srgbClr val="007B93"/>
                </a:solidFill>
              </a:rPr>
              <a:t>of GDP</a:t>
            </a:r>
          </a:p>
        </p:txBody>
      </p:sp>
      <p:grpSp>
        <p:nvGrpSpPr>
          <p:cNvPr id="2" name="Grupo 1"/>
          <p:cNvGrpSpPr/>
          <p:nvPr/>
        </p:nvGrpSpPr>
        <p:grpSpPr>
          <a:xfrm>
            <a:off x="2886050" y="5138801"/>
            <a:ext cx="3486150" cy="1458551"/>
            <a:chOff x="7772668" y="4632325"/>
            <a:chExt cx="3486150" cy="1658938"/>
          </a:xfrm>
        </p:grpSpPr>
        <p:sp>
          <p:nvSpPr>
            <p:cNvPr id="45" name="Rectángulo 44"/>
            <p:cNvSpPr/>
            <p:nvPr/>
          </p:nvSpPr>
          <p:spPr>
            <a:xfrm>
              <a:off x="7851874" y="4632325"/>
              <a:ext cx="3278187" cy="16319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722" fontAlgn="auto">
                <a:spcBef>
                  <a:spcPts val="0"/>
                </a:spcBef>
                <a:spcAft>
                  <a:spcPts val="0"/>
                </a:spcAft>
                <a:defRPr/>
              </a:pPr>
              <a:endParaRPr lang="es-ES"/>
            </a:p>
          </p:txBody>
        </p:sp>
        <p:sp>
          <p:nvSpPr>
            <p:cNvPr id="46" name="CuadroTexto 6"/>
            <p:cNvSpPr txBox="1">
              <a:spLocks noChangeArrowheads="1"/>
            </p:cNvSpPr>
            <p:nvPr/>
          </p:nvSpPr>
          <p:spPr bwMode="auto">
            <a:xfrm>
              <a:off x="7772668" y="4813300"/>
              <a:ext cx="1698942" cy="10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algn="ctr" eaLnBrk="1" hangingPunct="1">
                <a:spcBef>
                  <a:spcPct val="0"/>
                </a:spcBef>
                <a:buFontTx/>
                <a:buNone/>
              </a:pPr>
              <a:r>
                <a:rPr lang="es-CL" altLang="es-CL" sz="4800" dirty="0">
                  <a:solidFill>
                    <a:srgbClr val="007B93"/>
                  </a:solidFill>
                </a:rPr>
                <a:t> 11%</a:t>
              </a:r>
            </a:p>
            <a:p>
              <a:pPr algn="ctr" eaLnBrk="1" hangingPunct="1">
                <a:spcBef>
                  <a:spcPct val="0"/>
                </a:spcBef>
                <a:buFontTx/>
                <a:buNone/>
              </a:pPr>
              <a:r>
                <a:rPr lang="es-CL" altLang="es-CL" sz="1300" dirty="0" err="1">
                  <a:solidFill>
                    <a:srgbClr val="007B93"/>
                  </a:solidFill>
                </a:rPr>
                <a:t>Annual</a:t>
              </a:r>
              <a:r>
                <a:rPr lang="es-CL" altLang="es-CL" sz="1300" dirty="0">
                  <a:solidFill>
                    <a:srgbClr val="007B93"/>
                  </a:solidFill>
                </a:rPr>
                <a:t> </a:t>
              </a:r>
              <a:r>
                <a:rPr lang="es-CL" altLang="es-CL" sz="1300" dirty="0" err="1">
                  <a:solidFill>
                    <a:srgbClr val="007B93"/>
                  </a:solidFill>
                </a:rPr>
                <a:t>average</a:t>
              </a:r>
              <a:endParaRPr lang="es-CL" altLang="es-CL" sz="1300" dirty="0">
                <a:solidFill>
                  <a:srgbClr val="007B93"/>
                </a:solidFill>
              </a:endParaRPr>
            </a:p>
          </p:txBody>
        </p:sp>
        <p:sp>
          <p:nvSpPr>
            <p:cNvPr id="47" name="CuadroTexto 8"/>
            <p:cNvSpPr txBox="1">
              <a:spLocks noChangeArrowheads="1"/>
            </p:cNvSpPr>
            <p:nvPr/>
          </p:nvSpPr>
          <p:spPr bwMode="auto">
            <a:xfrm>
              <a:off x="9335973" y="4813300"/>
              <a:ext cx="192284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2400" dirty="0" smtClean="0">
                  <a:solidFill>
                    <a:srgbClr val="007B93"/>
                  </a:solidFill>
                </a:rPr>
                <a:t>FDI </a:t>
              </a:r>
              <a:r>
                <a:rPr lang="es-CL" altLang="es-CL" sz="2400" dirty="0">
                  <a:solidFill>
                    <a:srgbClr val="007B93"/>
                  </a:solidFill>
                </a:rPr>
                <a:t/>
              </a:r>
              <a:br>
                <a:rPr lang="es-CL" altLang="es-CL" sz="2400" dirty="0">
                  <a:solidFill>
                    <a:srgbClr val="007B93"/>
                  </a:solidFill>
                </a:rPr>
              </a:br>
              <a:r>
                <a:rPr lang="es-CL" altLang="es-CL" sz="2400" dirty="0">
                  <a:solidFill>
                    <a:srgbClr val="007B93"/>
                  </a:solidFill>
                </a:rPr>
                <a:t>2007–2016 </a:t>
              </a:r>
              <a:br>
                <a:rPr lang="es-CL" altLang="es-CL" sz="2400" dirty="0">
                  <a:solidFill>
                    <a:srgbClr val="007B93"/>
                  </a:solidFill>
                </a:rPr>
              </a:br>
              <a:r>
                <a:rPr lang="es-CL" altLang="es-CL" sz="2400" dirty="0" err="1">
                  <a:solidFill>
                    <a:srgbClr val="007B93"/>
                  </a:solidFill>
                </a:rPr>
                <a:t>growth</a:t>
              </a:r>
              <a:endParaRPr lang="es-CL" altLang="es-CL" sz="2400" dirty="0">
                <a:solidFill>
                  <a:srgbClr val="007B93"/>
                </a:solidFill>
              </a:endParaRPr>
            </a:p>
            <a:p>
              <a:pPr eaLnBrk="1" hangingPunct="1">
                <a:spcBef>
                  <a:spcPct val="0"/>
                </a:spcBef>
                <a:buFontTx/>
                <a:buNone/>
              </a:pPr>
              <a:endParaRPr lang="es-ES" altLang="es-CL" sz="1800" dirty="0">
                <a:solidFill>
                  <a:srgbClr val="007B93"/>
                </a:solidFill>
              </a:endParaRPr>
            </a:p>
          </p:txBody>
        </p:sp>
      </p:grpSp>
      <p:pic>
        <p:nvPicPr>
          <p:cNvPr id="48" name="Imagen 3" descr="G-LIDERAZGO-ENG-01.png"/>
          <p:cNvPicPr>
            <a:picLocks noChangeAspect="1"/>
          </p:cNvPicPr>
          <p:nvPr/>
        </p:nvPicPr>
        <p:blipFill>
          <a:blip r:embed="rId4" cstate="print">
            <a:extLst>
              <a:ext uri="{28A0092B-C50C-407E-A947-70E740481C1C}">
                <a14:useLocalDpi xmlns:a14="http://schemas.microsoft.com/office/drawing/2010/main" val="0"/>
              </a:ext>
            </a:extLst>
          </a:blip>
          <a:srcRect r="6007" b="35060"/>
          <a:stretch>
            <a:fillRect/>
          </a:stretch>
        </p:blipFill>
        <p:spPr bwMode="auto">
          <a:xfrm>
            <a:off x="288696" y="5075800"/>
            <a:ext cx="2799158" cy="155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53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1 Título"/>
          <p:cNvSpPr txBox="1">
            <a:spLocks/>
          </p:cNvSpPr>
          <p:nvPr/>
        </p:nvSpPr>
        <p:spPr>
          <a:xfrm>
            <a:off x="5942013" y="6588125"/>
            <a:ext cx="3089275"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100" dirty="0" smtClean="0">
                <a:solidFill>
                  <a:schemeClr val="bg1">
                    <a:lumMod val="95000"/>
                  </a:schemeClr>
                </a:solidFill>
              </a:rPr>
              <a:t>Source: QS World University </a:t>
            </a:r>
            <a:r>
              <a:rPr lang="en-US" sz="1100" dirty="0" smtClean="0">
                <a:solidFill>
                  <a:schemeClr val="bg1">
                    <a:lumMod val="95000"/>
                  </a:schemeClr>
                </a:solidFill>
                <a:latin typeface="Arial"/>
                <a:cs typeface="Arial"/>
              </a:rPr>
              <a:t>Ranking</a:t>
            </a:r>
          </a:p>
        </p:txBody>
      </p:sp>
      <p:sp>
        <p:nvSpPr>
          <p:cNvPr id="26" name="CuadroTexto 25"/>
          <p:cNvSpPr txBox="1"/>
          <p:nvPr/>
        </p:nvSpPr>
        <p:spPr>
          <a:xfrm>
            <a:off x="107504" y="22385"/>
            <a:ext cx="4239005" cy="584775"/>
          </a:xfrm>
          <a:prstGeom prst="rect">
            <a:avLst/>
          </a:prstGeom>
          <a:noFill/>
        </p:spPr>
        <p:txBody>
          <a:bodyPr wrap="square">
            <a:spAutoFit/>
          </a:bodyPr>
          <a:lstStyle/>
          <a:p>
            <a:pPr defTabSz="391847">
              <a:defRPr/>
            </a:pPr>
            <a:r>
              <a:rPr lang="en-US" sz="3200" b="1" dirty="0" smtClean="0">
                <a:solidFill>
                  <a:schemeClr val="bg1"/>
                </a:solidFill>
                <a:latin typeface="+mj-lt"/>
                <a:ea typeface="+mj-ea"/>
                <a:cs typeface="+mj-cs"/>
              </a:rPr>
              <a:t>INDUSTRY 4.0</a:t>
            </a:r>
          </a:p>
        </p:txBody>
      </p:sp>
      <p:pic>
        <p:nvPicPr>
          <p:cNvPr id="14" name="Imagen 13" descr="artificial-intelligence-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3761" y="881805"/>
            <a:ext cx="6186751" cy="6186751"/>
          </a:xfrm>
          <a:prstGeom prst="rect">
            <a:avLst/>
          </a:prstGeom>
          <a:noFill/>
          <a:ln>
            <a:noFill/>
          </a:ln>
          <a:extLst>
            <a:ext uri="{909E8E84-426E-40DD-AFC4-6F175D3DCCD1}">
              <a14:hiddenFill xmlns:a14="http://schemas.microsoft.com/office/drawing/2010/main">
                <a:solidFill>
                  <a:srgbClr val="FFFFFF">
                    <a:alpha val="38823"/>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5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1 Título"/>
          <p:cNvSpPr txBox="1">
            <a:spLocks/>
          </p:cNvSpPr>
          <p:nvPr/>
        </p:nvSpPr>
        <p:spPr>
          <a:xfrm>
            <a:off x="5942013" y="6588125"/>
            <a:ext cx="3089275" cy="782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1100" dirty="0" smtClean="0">
                <a:solidFill>
                  <a:schemeClr val="bg1">
                    <a:lumMod val="95000"/>
                  </a:schemeClr>
                </a:solidFill>
              </a:rPr>
              <a:t>Source: QS World University </a:t>
            </a:r>
            <a:r>
              <a:rPr lang="en-US" sz="1100" dirty="0" smtClean="0">
                <a:solidFill>
                  <a:schemeClr val="bg1">
                    <a:lumMod val="95000"/>
                  </a:schemeClr>
                </a:solidFill>
                <a:latin typeface="Arial"/>
                <a:cs typeface="Arial"/>
              </a:rPr>
              <a:t>Ranking</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29949" r="14884"/>
          <a:stretch/>
        </p:blipFill>
        <p:spPr>
          <a:xfrm>
            <a:off x="0" y="-922"/>
            <a:ext cx="5040560" cy="6858000"/>
          </a:xfrm>
          <a:prstGeom prst="rect">
            <a:avLst/>
          </a:prstGeom>
        </p:spPr>
      </p:pic>
      <p:sp>
        <p:nvSpPr>
          <p:cNvPr id="8" name="Rectángulo 7"/>
          <p:cNvSpPr/>
          <p:nvPr/>
        </p:nvSpPr>
        <p:spPr>
          <a:xfrm>
            <a:off x="6163501" y="3561562"/>
            <a:ext cx="2646297" cy="3046988"/>
          </a:xfrm>
          <a:prstGeom prst="rect">
            <a:avLst/>
          </a:prstGeom>
        </p:spPr>
        <p:txBody>
          <a:bodyPr wrap="square">
            <a:spAutoFit/>
          </a:bodyPr>
          <a:lstStyle/>
          <a:p>
            <a:pPr algn="r" defTabSz="457200" fontAlgn="base">
              <a:spcBef>
                <a:spcPct val="0"/>
              </a:spcBef>
              <a:spcAft>
                <a:spcPct val="0"/>
              </a:spcAft>
              <a:buClr>
                <a:srgbClr val="31859C"/>
              </a:buClr>
            </a:pPr>
            <a:r>
              <a:rPr lang="en-US" altLang="es-ES" sz="2400" i="1" dirty="0">
                <a:solidFill>
                  <a:prstClr val="white"/>
                </a:solidFill>
                <a:latin typeface="Helvetica" charset="0"/>
              </a:rPr>
              <a:t>In 2016, 41% of electric energy generated in the SIC and SING systems came from renewable sources.  </a:t>
            </a:r>
          </a:p>
          <a:p>
            <a:pPr algn="r" defTabSz="457200" fontAlgn="base">
              <a:spcBef>
                <a:spcPct val="0"/>
              </a:spcBef>
              <a:spcAft>
                <a:spcPct val="0"/>
              </a:spcAft>
            </a:pPr>
            <a:endParaRPr lang="es-ES" altLang="es-ES" sz="2400" dirty="0">
              <a:solidFill>
                <a:srgbClr val="53565A"/>
              </a:solidFill>
            </a:endParaRPr>
          </a:p>
        </p:txBody>
      </p:sp>
      <p:sp>
        <p:nvSpPr>
          <p:cNvPr id="9" name="Rectángulo 8"/>
          <p:cNvSpPr/>
          <p:nvPr/>
        </p:nvSpPr>
        <p:spPr>
          <a:xfrm>
            <a:off x="5292080" y="274003"/>
            <a:ext cx="2374946" cy="1138773"/>
          </a:xfrm>
          <a:prstGeom prst="rect">
            <a:avLst/>
          </a:prstGeom>
        </p:spPr>
        <p:txBody>
          <a:bodyPr wrap="none">
            <a:spAutoFit/>
          </a:bodyPr>
          <a:lstStyle/>
          <a:p>
            <a:r>
              <a:rPr lang="en-US" sz="2000" b="1" dirty="0" smtClean="0">
                <a:solidFill>
                  <a:schemeClr val="bg1"/>
                </a:solidFill>
              </a:rPr>
              <a:t>OPPORTUNITIES IN </a:t>
            </a:r>
          </a:p>
          <a:p>
            <a:r>
              <a:rPr lang="en-US" sz="4800" b="1" dirty="0" smtClean="0">
                <a:solidFill>
                  <a:schemeClr val="bg1"/>
                </a:solidFill>
              </a:rPr>
              <a:t>ENERGY </a:t>
            </a:r>
            <a:endParaRPr lang="es-CL" sz="4800" dirty="0">
              <a:solidFill>
                <a:schemeClr val="bg1"/>
              </a:solidFill>
            </a:endParaRPr>
          </a:p>
        </p:txBody>
      </p:sp>
    </p:spTree>
    <p:extLst>
      <p:ext uri="{BB962C8B-B14F-4D97-AF65-F5344CB8AC3E}">
        <p14:creationId xmlns:p14="http://schemas.microsoft.com/office/powerpoint/2010/main" val="21768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smtClean="0">
                <a:solidFill>
                  <a:srgbClr val="0291B3"/>
                </a:solidFill>
                <a:latin typeface="+mj-lt"/>
                <a:ea typeface="+mj-ea"/>
                <a:cs typeface="+mj-cs"/>
              </a:rPr>
              <a:t>ENERGY: FACTS</a:t>
            </a:r>
            <a:endParaRPr lang="en-US" sz="2000" b="1" dirty="0">
              <a:solidFill>
                <a:srgbClr val="0291B3"/>
              </a:solidFill>
              <a:latin typeface="+mj-lt"/>
              <a:ea typeface="+mj-ea"/>
              <a:cs typeface="+mj-cs"/>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4072451"/>
            <a:ext cx="2512267" cy="2020845"/>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316" y="1124080"/>
            <a:ext cx="2950852" cy="2373640"/>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528" y="3861048"/>
            <a:ext cx="2674395" cy="2151260"/>
          </a:xfrm>
          <a:prstGeom prst="rect">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1171" y="3841711"/>
            <a:ext cx="2978154" cy="2395601"/>
          </a:xfrm>
          <a:prstGeom prst="rect">
            <a:avLst/>
          </a:prstGeom>
        </p:spPr>
      </p:pic>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9222" y="1124744"/>
            <a:ext cx="2739282" cy="2203454"/>
          </a:xfrm>
          <a:prstGeom prst="rect">
            <a:avLst/>
          </a:prstGeom>
        </p:spPr>
      </p:pic>
      <p:pic>
        <p:nvPicPr>
          <p:cNvPr id="19" name="Imagen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73" y="1124743"/>
            <a:ext cx="2897651" cy="2330845"/>
          </a:xfrm>
          <a:prstGeom prst="rect">
            <a:avLst/>
          </a:prstGeom>
        </p:spPr>
      </p:pic>
    </p:spTree>
    <p:extLst>
      <p:ext uri="{BB962C8B-B14F-4D97-AF65-F5344CB8AC3E}">
        <p14:creationId xmlns:p14="http://schemas.microsoft.com/office/powerpoint/2010/main" val="230358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smtClean="0">
                <a:solidFill>
                  <a:srgbClr val="0291B3"/>
                </a:solidFill>
                <a:latin typeface="+mj-lt"/>
                <a:ea typeface="+mj-ea"/>
                <a:cs typeface="+mj-cs"/>
              </a:rPr>
              <a:t>ENERGY: CHALLENGE</a:t>
            </a:r>
            <a:endParaRPr lang="en-US" sz="2000" b="1" dirty="0">
              <a:solidFill>
                <a:srgbClr val="0291B3"/>
              </a:solidFill>
              <a:latin typeface="+mj-lt"/>
              <a:ea typeface="+mj-ea"/>
              <a:cs typeface="+mj-cs"/>
            </a:endParaRPr>
          </a:p>
        </p:txBody>
      </p:sp>
      <p:pic>
        <p:nvPicPr>
          <p:cNvPr id="7" name="Imagen 6" descr="TENDENCIA-4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4053" y="3516342"/>
            <a:ext cx="6576539" cy="234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4"/>
          <p:cNvSpPr txBox="1">
            <a:spLocks noChangeArrowheads="1"/>
          </p:cNvSpPr>
          <p:nvPr/>
        </p:nvSpPr>
        <p:spPr bwMode="auto">
          <a:xfrm>
            <a:off x="467544" y="1376109"/>
            <a:ext cx="38884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marL="285750" indent="-285750" defTabSz="457200" fontAlgn="base">
              <a:spcBef>
                <a:spcPct val="0"/>
              </a:spcBef>
              <a:spcAft>
                <a:spcPct val="0"/>
              </a:spcAft>
              <a:buClr>
                <a:schemeClr val="bg1"/>
              </a:buClr>
              <a:buFont typeface="Arial" panose="020B0604020202020204" pitchFamily="34" charset="0"/>
              <a:buChar char="•"/>
            </a:pPr>
            <a:r>
              <a:rPr lang="es-CL" sz="2800" b="1" i="1" dirty="0" err="1" smtClean="0">
                <a:solidFill>
                  <a:schemeClr val="accent5">
                    <a:lumMod val="75000"/>
                  </a:schemeClr>
                </a:solidFill>
                <a:latin typeface="+mn-lt"/>
              </a:rPr>
              <a:t>Diversify</a:t>
            </a:r>
            <a:r>
              <a:rPr lang="es-CL" sz="2800" b="1" i="1" dirty="0" smtClean="0">
                <a:solidFill>
                  <a:schemeClr val="accent5">
                    <a:lumMod val="75000"/>
                  </a:schemeClr>
                </a:solidFill>
                <a:latin typeface="+mn-lt"/>
              </a:rPr>
              <a:t> </a:t>
            </a:r>
            <a:r>
              <a:rPr lang="es-CL" sz="2800" b="1" i="1" dirty="0" err="1">
                <a:solidFill>
                  <a:schemeClr val="accent5">
                    <a:lumMod val="75000"/>
                  </a:schemeClr>
                </a:solidFill>
                <a:latin typeface="+mn-lt"/>
              </a:rPr>
              <a:t>the</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matrix</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incorporate</a:t>
            </a:r>
            <a:r>
              <a:rPr lang="es-CL" sz="2800" b="1" i="1" dirty="0">
                <a:solidFill>
                  <a:schemeClr val="accent5">
                    <a:lumMod val="75000"/>
                  </a:schemeClr>
                </a:solidFill>
                <a:latin typeface="+mn-lt"/>
              </a:rPr>
              <a:t> new </a:t>
            </a:r>
            <a:r>
              <a:rPr lang="es-CL" sz="2800" b="1" i="1" dirty="0" err="1">
                <a:solidFill>
                  <a:schemeClr val="accent5">
                    <a:lumMod val="75000"/>
                  </a:schemeClr>
                </a:solidFill>
                <a:latin typeface="+mn-lt"/>
              </a:rPr>
              <a:t>players</a:t>
            </a:r>
            <a:r>
              <a:rPr lang="es-CL" sz="2800" b="1" i="1" dirty="0">
                <a:solidFill>
                  <a:schemeClr val="accent5">
                    <a:lumMod val="75000"/>
                  </a:schemeClr>
                </a:solidFill>
                <a:latin typeface="+mn-lt"/>
              </a:rPr>
              <a:t> in </a:t>
            </a:r>
            <a:r>
              <a:rPr lang="es-CL" sz="2800" b="1" i="1" dirty="0" err="1">
                <a:solidFill>
                  <a:schemeClr val="accent5">
                    <a:lumMod val="75000"/>
                  </a:schemeClr>
                </a:solidFill>
                <a:latin typeface="+mn-lt"/>
              </a:rPr>
              <a:t>the</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market</a:t>
            </a:r>
            <a:r>
              <a:rPr lang="es-CL" sz="2800" b="1" i="1" dirty="0">
                <a:solidFill>
                  <a:schemeClr val="accent5">
                    <a:lumMod val="75000"/>
                  </a:schemeClr>
                </a:solidFill>
                <a:latin typeface="+mn-lt"/>
              </a:rPr>
              <a:t> and </a:t>
            </a:r>
            <a:r>
              <a:rPr lang="es-CL" sz="2800" b="1" i="1" dirty="0" err="1">
                <a:solidFill>
                  <a:schemeClr val="accent5">
                    <a:lumMod val="75000"/>
                  </a:schemeClr>
                </a:solidFill>
                <a:latin typeface="+mn-lt"/>
              </a:rPr>
              <a:t>consolidate</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energy</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independence</a:t>
            </a:r>
            <a:r>
              <a:rPr lang="es-CL" sz="2800" b="1" i="1" dirty="0">
                <a:solidFill>
                  <a:schemeClr val="accent5">
                    <a:lumMod val="75000"/>
                  </a:schemeClr>
                </a:solidFill>
                <a:latin typeface="+mn-lt"/>
              </a:rPr>
              <a:t>, </a:t>
            </a:r>
            <a:r>
              <a:rPr lang="es-CL" sz="2800" b="1" i="1" dirty="0" err="1">
                <a:solidFill>
                  <a:schemeClr val="accent5">
                    <a:lumMod val="75000"/>
                  </a:schemeClr>
                </a:solidFill>
                <a:latin typeface="+mn-lt"/>
              </a:rPr>
              <a:t>efficiency</a:t>
            </a:r>
            <a:r>
              <a:rPr lang="es-CL" sz="2800" b="1" i="1" dirty="0">
                <a:solidFill>
                  <a:schemeClr val="accent5">
                    <a:lumMod val="75000"/>
                  </a:schemeClr>
                </a:solidFill>
                <a:latin typeface="+mn-lt"/>
              </a:rPr>
              <a:t> and </a:t>
            </a:r>
            <a:r>
              <a:rPr lang="es-CL" sz="2800" b="1" i="1" dirty="0" err="1">
                <a:solidFill>
                  <a:schemeClr val="accent5">
                    <a:lumMod val="75000"/>
                  </a:schemeClr>
                </a:solidFill>
                <a:latin typeface="+mn-lt"/>
              </a:rPr>
              <a:t>sustainability</a:t>
            </a:r>
            <a:r>
              <a:rPr lang="es-CL" sz="2800" b="1" i="1" dirty="0">
                <a:solidFill>
                  <a:schemeClr val="accent5">
                    <a:lumMod val="75000"/>
                  </a:schemeClr>
                </a:solidFill>
                <a:latin typeface="+mn-lt"/>
              </a:rPr>
              <a:t>. </a:t>
            </a:r>
          </a:p>
        </p:txBody>
      </p:sp>
    </p:spTree>
    <p:extLst>
      <p:ext uri="{BB962C8B-B14F-4D97-AF65-F5344CB8AC3E}">
        <p14:creationId xmlns:p14="http://schemas.microsoft.com/office/powerpoint/2010/main" val="157058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6"/>
          <p:cNvSpPr txBox="1">
            <a:spLocks noChangeArrowheads="1"/>
          </p:cNvSpPr>
          <p:nvPr/>
        </p:nvSpPr>
        <p:spPr bwMode="auto">
          <a:xfrm>
            <a:off x="2411760" y="5013176"/>
            <a:ext cx="6552728"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171450" indent="-171450" defTabSz="457200" fontAlgn="base">
              <a:spcBef>
                <a:spcPct val="0"/>
              </a:spcBef>
              <a:spcAft>
                <a:spcPct val="0"/>
              </a:spcAft>
              <a:buFont typeface="Arial" pitchFamily="34" charset="0"/>
              <a:buChar char="•"/>
              <a:defRPr sz="1600">
                <a:solidFill>
                  <a:srgbClr val="404040"/>
                </a:solidFill>
                <a:latin typeface="Helvetica" charset="0"/>
                <a:ea typeface="MS PGothic" pitchFamily="34" charset="-128"/>
              </a:defRPr>
            </a:lvl1pPr>
            <a:lvl2pPr marL="742950" indent="-285750">
              <a:defRPr sz="2400">
                <a:latin typeface="Calibri" pitchFamily="34" charset="0"/>
                <a:ea typeface="MS PGothic" pitchFamily="34" charset="-128"/>
              </a:defRPr>
            </a:lvl2pPr>
            <a:lvl3pPr marL="1143000" indent="-228600">
              <a:defRPr sz="2400">
                <a:latin typeface="Calibri" pitchFamily="34" charset="0"/>
                <a:ea typeface="MS PGothic" pitchFamily="34" charset="-128"/>
              </a:defRPr>
            </a:lvl3pPr>
            <a:lvl4pPr marL="1600200" indent="-228600">
              <a:defRPr sz="2400">
                <a:latin typeface="Calibri" pitchFamily="34" charset="0"/>
                <a:ea typeface="MS PGothic" pitchFamily="34" charset="-128"/>
              </a:defRPr>
            </a:lvl4pPr>
            <a:lvl5pPr marL="2057400" indent="-228600">
              <a:defRPr sz="2400">
                <a:latin typeface="Calibri" pitchFamily="34" charset="0"/>
                <a:ea typeface="MS PGothic" pitchFamily="34" charset="-128"/>
              </a:defRPr>
            </a:lvl5pPr>
            <a:lvl6pPr marL="2514600" indent="-228600" defTabSz="457200" eaLnBrk="0" fontAlgn="base" hangingPunct="0">
              <a:spcBef>
                <a:spcPct val="0"/>
              </a:spcBef>
              <a:spcAft>
                <a:spcPct val="0"/>
              </a:spcAft>
              <a:defRPr sz="2400">
                <a:latin typeface="Calibri" pitchFamily="34" charset="0"/>
                <a:ea typeface="MS PGothic" pitchFamily="34" charset="-128"/>
              </a:defRPr>
            </a:lvl6pPr>
            <a:lvl7pPr marL="2971800" indent="-228600" defTabSz="457200" eaLnBrk="0" fontAlgn="base" hangingPunct="0">
              <a:spcBef>
                <a:spcPct val="0"/>
              </a:spcBef>
              <a:spcAft>
                <a:spcPct val="0"/>
              </a:spcAft>
              <a:defRPr sz="2400">
                <a:latin typeface="Calibri" pitchFamily="34" charset="0"/>
                <a:ea typeface="MS PGothic" pitchFamily="34" charset="-128"/>
              </a:defRPr>
            </a:lvl7pPr>
            <a:lvl8pPr marL="3429000" indent="-228600" defTabSz="457200" eaLnBrk="0" fontAlgn="base" hangingPunct="0">
              <a:spcBef>
                <a:spcPct val="0"/>
              </a:spcBef>
              <a:spcAft>
                <a:spcPct val="0"/>
              </a:spcAft>
              <a:defRPr sz="2400">
                <a:latin typeface="Calibri" pitchFamily="34" charset="0"/>
                <a:ea typeface="MS PGothic" pitchFamily="34" charset="-128"/>
              </a:defRPr>
            </a:lvl8pPr>
            <a:lvl9pPr marL="3886200" indent="-228600" defTabSz="457200" eaLnBrk="0" fontAlgn="base" hangingPunct="0">
              <a:spcBef>
                <a:spcPct val="0"/>
              </a:spcBef>
              <a:spcAft>
                <a:spcPct val="0"/>
              </a:spcAft>
              <a:defRPr sz="2400">
                <a:latin typeface="Calibri" pitchFamily="34" charset="0"/>
                <a:ea typeface="MS PGothic" pitchFamily="34" charset="-128"/>
              </a:defRPr>
            </a:lvl9pPr>
          </a:lstStyle>
          <a:p>
            <a:r>
              <a:rPr lang="en-US" altLang="es-CL" dirty="0"/>
              <a:t>Development of related technologies, products and services</a:t>
            </a:r>
          </a:p>
          <a:p>
            <a:r>
              <a:rPr lang="en-US" altLang="es-CL" dirty="0"/>
              <a:t>Photovoltaic Systems Technological Program for deserts (US$17 million of which US$12 million financed by government) </a:t>
            </a:r>
          </a:p>
          <a:p>
            <a:r>
              <a:rPr lang="en-US" altLang="es-CL" dirty="0"/>
              <a:t>Promotion of Solar Technological District (1 GW in northern Chile).</a:t>
            </a:r>
          </a:p>
          <a:p>
            <a:endParaRPr lang="en-US" altLang="es-CL"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sp>
        <p:nvSpPr>
          <p:cNvPr id="3" name="AutoShape 4" descr="data:image/png;base64,iVBORw0KGgoAAAANSUhEUgAAAOEAAADhCAMAAAAJbSJIAAAA51BMVEX///9XvewAVKRPu+vtHCQAUqNKuesAUaMASqAAR58ATaEAT6L6/f7w+f0ATKEASaCi2PNfwO3S7Pnu+P3h8vusxN7t8vhpw+284/aX1PKq2/TD0+bj8/t6ye8AXamFzfCOrtKZs9T0iY24zuTK6PgAQp1ul8ZHcrHsBRQvbLB/y/DW4/C/5Pdbir/N6fin2vTsAAC6xt396eofY6vP3OvtDhl7nsnzfYDj6/RPgrsAO5qCpc5ij8JMe7eOpswANJj3sbP5yMrtIyvvTVLwWFzzfoKfvdv2paj5w8X1mJvya2/uOD783N09EMyqAAAefUlEQVR4nNVde0PiSLYHakl4JEBINAQIaVbQAVFnR9fFVnt2Znfde3fv9/88t15JTj0SqhDtnvNHt0oS6pdz6ryrqtH4cPKj293kLsliTE1C5IcsuZvsbiP/47/+I8mLVndZjHJqQir+Gmd3q8j73kO1Jy/aJXHQlHHpiFwTxMnuDwTTiyZZ3HQOYxNwOs04m/wRUIbjJDbhXAU342Qcfm8IdeTvssCSdyovg2z3g+ofb5XZimYVyGa2+/HENUoM4OmUahXIJPrekCB5u7QWnkMoCOLtNhmNJncoh+HUwEVO+sMwMhzhV15HqS9MLJ9djSbeeDfCE5cA1b8YNPoR1E6UHRS7WLzDYwidMf812k2TtIKRKPvewhptVXzEtKUxUKqBdBPn+Bz+La54OwhtvydGHf9QkIx9z/P8+SjgHwbzeRRROxdlWZZyfsWC6FbL+Xfk4zzRyCdKyoGHWfE5nmwT/JdVOeVQSi6Zjuch0Sd+3UxGKJlXjOEjyR81dfNvJVyUlJegKf79FvyeNciUdFCQYt97Vz+XUXP06V7AJNCOiWkPL8wdzJKLFOFYQhw5lEUI2hriiGOSY5Fg8qn45rFWqhAdhXdHLMCWClZYfpaICB3C7Z2jhlXpitzpjxNJRpz4E6fjqGLWpHRKMe4iZg1GxbwjCOdgwPQN+OPVVPBlnV3xLZ78Nc7ok/CN9QKas7D41CF45/koZYQBNOaT4j0IKmUsfREKxp+Az0sq1R4d3qr4GN2Ry3NDh7YNKLSM3zlNc0eOI5jzeXwrv0sn+XBPbhzL2YjyZ2rhgPqMyWhyXUMR+kFxH1GljTxPwy9CTAyn5CpmdRIZIoo/mI1TQS+QLMu2lFmKMAVzyoNjjEWEBMzcCWiaZs4ZzSQ3o1KAAvK0lSIwiCrhjyI/hV+IcISDMfjTAoPEQxEh9d0KhNQBuHXIiLFJ5A8kU7Vx5+S/zafbgDMOvlcn/TDbKKoYlObauzDXhAWT8iUEdQjJzVORQ84teYvAZHKBQWk4Er75oxTORPyWUq3nKKh9KP0vyhKviBoo3lJKCR92WyEfR4V0oipqosHE+Y8+wvyLOtTh7mdIZ44PIJXGkoIIywhDmKUx14l+dDtN+DSkUp4pCLkfIX3/yXWqJ0zBmJmtKGYOdWOLShBYU5DfEDPpiYhwm2vWTHg6u4qi3qo8DNh0WEEt56QnhjgXpyD9yjAhUKjwjQRtv8KSmTKNB232KhqPC+uYCaadiTKVUpWHxJmhcLwteMsoOGm8MZZ8RKo1mNtMg6CCNbfyi4HvRXBBiaWZrphB9MCLU+1Ds7SCEzAO1DyhvlFmv0M5hDnnxOS9z8vPhW+t9O9ykA4OI7aj3S3P3FARiHX35M5OKLDxZPpmp75WqkWwj31HxMcDVh5Ni/kxVxySKpyFMqW6KdYEHKXPPQFiAdz0d5FGf3NNMWYqwBsBXjnxaByGYTTZaiPkerBUGXuTbJtEMHGDWNDCpjY0jafh4lTraTvCjMMWGbCR3FCVITwAsfTIxlAc6ZvMnCwUwpNmPl1OCBBIDzdoHnds5oeTikYQS3EESR4KA6sg1FzBGXEaiBP4KuPRpIi82aPnQWF7o+0JEGI7l+uqQn0xdR3yIShK752CCjJE3Bv0i5dI7JFHXmw+3+8MuHiwbIGcdBL5fjQtXVgWcVTdh96lbgAHncILyYM5+gdivhzqg4cab6SERSoXKAjiNE3jIGC/VoDlFxdfPJFGItN7uAgTR+UEycN2RDOHhKUIJeFUP14y3Hg7mqwisQQRRqvJKIsraxblA6iMRuLfhFdQGEt7gnkjCtAbUxckNx9U2UQs76QzDYiUO6djv9qD9PwxTUTVoQzz91g+dzT3whUU2yMdOC+QtBl2UagzmAdIKPdstO+eoDPqJsFzrrp0zAQFznDE3X7gMaHgKDcc6GWurlEe8xVzgiobTVGFwFvZVMYwS7QgmQ8gymjBsDAu1e0xEMt4jHkO1CV2ikw1/YBkl8YKQtRMd/aFv3CXakSdOBYeNBHAYoLUnZPYAwTKCxVmAkmpGGflq9mw5ujY5HSk1kLITBDmAU0keElGpXcnaVwbEpKxzEXzY4dGcBFMIMpDQsH0PaGpN5XDEScVqzb0de8cxGZOLP7dgvxA+BrmGPpbMvhQ/EgcTvB+b38XiKZPDjNYlY7nn0FUENhl4FKZNcUbCrXx28nw6TCKROyjF2iKWanNd2jiidzDrgxqUfN0CbCJzrxyM09fNsnRxkmWQi1n44TLFZFmmRap5KCTnLJvIlSrI2jleR6WyrI8IDsK5lPR08HghjbSz0LjcsLSVA/JBRI2fjoBaTJZO0TTh+uzD4imZBpj3UdoZPjsh+6Z4SAa3kjkEZ13xAJSixjpxogMreK4Yp4zY6iBaFEPeh3cn5teK7ORJviwhmB1Oq0sOWYD0eNrFlKg1C0TYz19NmgNvxgjbIjuBMs7TQKaz6uyWSaPrfCkAcSVKD3mKtRbtFut1t4copQFo9PE077mfDAGhfB5nS2iAiJmu5oWLtqXAQbYu7FAiJ1uYPGAJpENdk7O4UCqqv2qhJgJqRsLT+J8TVjYHsxsIPpgMqIgf53V+YS49mmN2mwB+5IMRp5Oduh5kF76LULuxuYm6Y2Soqy/qsmlH3LB/Rqnk38HFFGrmOVh3WLUebODCPUNQkFcXys44J/WqBkNWLv+liuXI2y7luHHCUc1P/wA8Ci7ZOxZt5XT4NkOodaDqaY6ZWNWSzkK4Pl9u0DY7tpYDFuIdXNH6wpVPceyBetbp1VS38piELIRVFRtwCrzyirZJkb2bgvS2spiEKpuxVIRVmp4CxZWP6SCbnoCwvbGOtdh8formVhtRpVHGMcpnGbDlkjdpS1CbUxXMbyt/hE2s9CyK8nbuBLCdss8xuDkmw+vgonmYlAzlfX01mnJNLi0RWjBAv0kCs3vt03InC/aCsK2+2ANUVdvrxiiLqVirI/tfDVClz0FII4xXq0RmttrnS3zjG+2CScoXQ9UFmLqGCc0CvKNtQ1SVaGmpaTiXutq3WtfB7Dl3ttnxysCX5U0jSgVK49UgNbt5LO1FiBWNl+sEZrPJSU/HJmy0NYSNhr3sqUolE3H2mJoa3lacmR9bzqHDbNZgJbdCoDHuKfVmUCZZH3oGb4Zez16rp+EjNb2FsNcn4rCpu0I1JF16v5yUIPQNqFBKDw8SEqOuATL0J+x70B66GgtRU7mKfCS9G1oCol+janLZ90R4L3qjD1QNosjlM3BXBInaLcNjaF9t+OZHFPI1LFNaBw5WkMhlZe7HqRzJaZQp+K1PUQzJkIxrStcw1usS6BfDrHQNgXOyNADB4vHbs3Ybs3CfUurZtqu23eLT4bWCQ1TJoIeWMN2ZWtFeqOomXa/013fv76+vG5a6+6AyLBrn9AwTL2VxtvUE7IdyawnsbDd6TwtCyN/fvF8v8b+QMc6oWHqoBQeplnsbO9yS2qmPVwspTypN7sZ9o6xGIYOeJ4bNpy4tqkLyVL0FktdYPnw1OmICY2//1mgv/2iuSs6PNwmqNIY2Qq7dhVMnivIaOemKs/91hpA9/S3nwT6+T/am6rqh+KYub0wm4bW1l5Icrfdmsl2fX9V/vLL73/9E6C//kN/j5nV5xPRrBwTWPrc+24bAryou/b8qnRP/yEC/F0now1jEz43fx32SW4YNXUO2Dy/sBj/+vlPAsLfqm4xmlo8vjCyhlIscpAeYOricJXC50XTv4sAf/535R1mfGEW0cwa2gmpkOQ2z+D/JgH8V/WlZmEireobBSNVlYAqegOpi75xYvSX3wWAP/2z7mKjKgsN9yTTgpw4VTe1si2HgiR3e21cDv3nT8Ic/G+FlmGkeG7IaaaxPHK6pFHs/0nmnuePZXOjZK7q6RGkLgaPpnf96yeRhZVahpKcHUTpre950pJAuuRTeBd5gORJqsquAfcB2vq27JPtz16erp4eZ4qb+2cB4c9/r/8SuY05488Tl5wT2YNYSt9TdAMsbcUTsBQ9qcZ0/q3V7ffd/qB7pdhIKKU//e3Qt4hMKPO4QssWGTiEAlYPC9rYbhpegJii3RMtxX4zzD90u7L8/vLfwtxX+TKABOEDLpew+JgoU4gY+J7Czk1WeWAPJrnb9yLABQwZuy/Srf9XWotaLUNJyA07YBpBLYuEXRoEmyCEYI7NNFwKXRciiI2YH+5+ke79n5+NtAwlcfcsMKsFhL4QHAoIhR0GLILfc6GWNvyLAF7O23yV5+L//nzAlwEjFNrYq3gYiZvcAPcaZsGt7P0LlMN2X8jbq3mbvpxq+89P9b4MIIgEeJWCU47NhbAiBejSVKtiD9O1WEtbQHP/oGb4+xvZmPzjr/W+TEkjvQoR90HZSQF+seQ0UayKIb0KqYv2PZzBuvzwQNY2v/xe78uUJFryPO20agqAJvLiXTQKvYY/Fp0+i8DiQqyliQi/6ao0SiLqNwMtw7AIqgZtx37DC0cyHiV2QihNY2mthrnP5knlUBHhsw7h0NirkymSF0jFaaqsMkl0kaTyF8c4dJKVZVtYfKCV0qdjATZCdV2NiiUzig4d0+88V8oUgqaZqY1D7hGpxIJMguDUCCEy/coXWQylviBXthbtY6rABZlEiLERQtOCxWyo2DvR4n+Rmbi2bPkWySR2PylC70qt2YuhhS8poqF9c5s9QoOLDq9hYHSmTrOWK3reDy6EODii8QuSUYbJBKFhuvtc1zgjuW2N2aIIrdqdm3fuZmWU+D4hQq21U5IY+5dex3Xbbn94b19z+r4I9xVNF0oW4/rL1eZ+8/T2DjNxaoRm81Ath3ImanoRPN1eGW/WPDWbh6fSpUond8HDoRmzHnq92uKGhj7XWiwquy7MMsLnLbfdszT/p0No4NO8VffnGWX1vU2PpK3sIJ7Opznsl/p1/Xmt7mHxu6GKuN2z6gIz8UtjoyrV4djisa4/r9VuHyo+PXbzSWvhxqmxhUo4tjCprR2MD6/r+/Nabquei8+FmmoPH43zemV8WL2/Fo4PTTboOhjj39QKKYFYV+U+f4F6eLgxbSEqY/zJ3TZG2m2K0J1RI8ahPM3F4eau1vCpqgT1sBH9Wbd3adbrVuZpGmQvJnrClDL0SePAnv3ssvpcm7/ptw9Sa9B61hnG/eVQuXvQubkwcFnzlEyZ7FS71dFO3RRch7A+X7rsHgaIyR32X2QBnN10B67m0sG6//Tt7ADKYtdUsm/OjmzcpDaBo1uzhij7Bv1PoDLnjciOYBOnmWg2IY6EukUlWdUtPotg3cLZhmQvZU0myjdzDOzXIHwCFSJJtuBrkh0ldfvqNMwc9A/d6f1YKo4bSHd8Xz/NWS4kLDJxaqz7hT6D8oGT4qgX3U6STGUWHbhRN6rlRlqfQWUdH3tc3nySaawhE76V0UT83gdLqVTYvuCWx9NzDQ+JN2bUqilOxNmZREdx2MvvvrjWGqM9+aj69kL2sLuWjnahp+0cJpw5oifqZj2E1JXKnNcXFxcGcf35oMsfsO6/aPy0v3wddmtWDZUb2CcB2SU1yDRBBFsCY9/XJqdkFqLL+bLufjXwns/LB7R7azUw/Muw5V5p7mNU9LVhS8Z8a118wTJM9r2JT+suJgqT/CDz8LLX6poi7KzX6y4JLpWK/gGERWARhNUtbrxsat9f+nBBiBTsFzP6oziPLBB23vbX19fLVluzZrYeYWHkUq8xIWcM6lByvph1has9wl8GrfaiHO++UDcEIUy4eD6/4noPVRJByPMbDzjEZ7fsMZkgLNoR+D7u812im22sA+rYPm+AcP+8uV/cv74RNrw9X7mt/svz43lj9vj8OPMu7xdYimdP94vW4v6mZC5ASBYuDN8a3vJqgWnzuBcQzm5ubp6keVoIHg4A2TEiujgwjxiO7NUvEc4WQxwCuf3hFYby2iV5xd7g676xXA+6X2667vqh8aXTI2uB8DVFuQkivOm3OkvvaYgvwBd1FhcA4cNi0O/KRaoi3e3MG0kTW4u5p+qTYmrVhvnlZ7LRLxDOBi5G5HbarT7Wqq+0Y6jdX+9pd9R9v9X/+kCW5Pc3Vxv8IopcE0R43251zr5hSK2rq0Uf/7cnS24own3bbXXkho1yZsVzL6Vn0+kDfH55NUKUlgeGyYF+jpAswevdPDxcbPqt3lPj+hozZLB8ePAowrbrPr3sLwftPkH25raLlbEAIamcDh82rnuPheAc3z9ckhdHEJKK1kApUsGOi+p19sX+HdUTkeyfUKhieQFpjvCs2+rTdgM8mPbwGuhSgtDdkEl11e8zpbFpF4uACML+5dvb8tsrVjTu1YPrDulsw3qHrPKmCL37XkutwhkuIy0D9yqLSDeIKHd+lkKoHOFTv80N4luH7iIAEYr1w+tnFxuG6xJhq9/pdMgStnbRz+/NXl26KhEjbG+eero17bZr16rWH/J9dsQzqRSEpIWm3V0T6rDV2RBhIZP75c3ia5eIrYCQZ9e6LXrD7Numv+72WzlCLOP4Z7V4JR9fowcM1h/qF6BwgH4h59IaUo7QJ5t4uQUNRYS8+/L8ptPp9wbr+0VbRIh9mm5r80LtzOy+M+j3Ouv7EiF5Iar7AFQjwl733Uh/4DI04Tp7wQHCnZFFJkKEm4IWIkLWqeBtsKbpP32bNa5cAWHnzCNEf5/13fbg/nK5v8Z+asFDrMZcec/TkiGI7+3rK7tkS26Y7qwctknLHO6XIlr9fB5e9dutB8/HxEerIlxiO/BKzbiEENZsrrCVeCZgr90cYdtd7skaTLFSDkZb5o9ChUvCaNX1+IgdUCedZyQwMUf4OMDGgf7l4exittchfO3zFXjn9+0qhHsswKxx42KYSymxh8uu1CwOFKlgohV9KUSt8gvIAcqnnUJ1miO8JkULMoTr++7w6yVFOHgmzmiB8AkjpIb+sdeqQcjCsP3GhQjJ3igu7EIt9lTgO+X4vtY3k3JLkphygDzBAXUVmLyFT/M8xMr06fGlRUyBz+x3b4PNHpTSVuvx7MurrEuhlL5iH2azPHvGFlBASDaeAHJaBIbMBZknQTNmpwWLS6GkcpKYAOBzcEKPlkJxNinPSwN7m5R+6Qu22P0eGViLyOLe7bPFQKWmucKWsYc15WJRKaWNB3ybOyAXtUqLTz64HEA5TQQPZEzfPqJnKEhyKrkJwh6hDODUceJkF0FuCrnh56/rdY/9+DboUj3PtAlW+/ijX/eNL7+uvzJr4V2uh4NBdz17+brO4/9zbER/hXHv9WbdGXTWm+sFffAMP4RaU7+Fba3L5bTIA1NFEgIHXDojSt5nBlRtuJmIdnCXTOXgQvzFOJQrpsfZ4+Xjsgz1fRrmwSvOz5bLM0/8E/5ZfNHXy+Vyln/gFZeSm/iVpYcZC8Ois07I8yvZwdJ/1Z73Ma50wD+XCpebshCk8UlGF841tcupDCkF9voRO336+IMkTkrli6Z8iCWE5a+ahdnlpzl//Wg1SoMtO88O+EnW+7Wdjsr92thJi6vSXSOIgZRq9msDJ2hvvTCaJCmpjDtp2JA3grPfK+pklJQsZH/wVrx3nU6eMoLQzqVy30SUBvxALUQByvtqfshJriYETySZcEkiGHPBK+Ni7b6JulNc6XEI8nF1Tfu9L09DQi7CKQ+0WcVIeyZ2/QPYi6LnOaU8oww//h5TUXaeMcb8ox0/X+cQC+TUMWM1/iupCiQrv9yv3XoP2hOQZg9a8WAbUNev6qyQmchP98WezYrxDMRln18yFVbz5hLlgMNtDrNQmon0Mi/JdqVEgmzHMYdkvYvAXtBYw2dJvqQeBRPZ26l5/QITmWGH0ujBFbaf7NsANRkzSN6Kn5zLMZbZqTpFWPrfSIo9wvF0S14SsPyf2b0Ahg+OtMmtB4pXkIV14lVu5AIu8+fY/OeHFI4AFz8PIsgeCt5YcXKRk4LgqPYQj5HIai9cjbbgBEbsK8E812cJKhgVUyyez5VDcawPQoajAkZzO58m0imaNAG5A1z8HHUD5g4rpSVxM8hYMlStuRxqGwEqVzk8k81NWANwso+3ix44o4SOnh2Mhrg2V3bwOLjbU3UxkSU+RB/u4wMN4ZwZMvP9PP3nFIfZQjq8NqTyrCAWr8hOqtVZQUcQPCuINRCC8yXJiKR8vcFZQZUnp2oBNj840hCnGQmZwJYmNISStigxUn52AJs2Z3ZZknQEKPVVYIM+XSUhetNGz9XttswAgo+EI4PMz12zIvn4PC1CDxZITbtENQXxvE6VZxWdkbjRjenZeRbkKdOFIoRSSYoMPvjd2HopcQoXUfIPa3ggmlqEeHI2KucfNnkmE8Rw9OhemEEyfs9Sry2rNHrbXQ6RvSuxu+PDz7Bs5jmyXBcwQEDgbLKAwobS3NBvHWYQV7mtnch2413n5ELypk352ey/hI+EAaTmH+C38pOBzkSloWfMXCXqW2Bf8SFnydLD2VPW1cU1yQ57k807Txyo5eacitVhTwL1HO2+4U7wfuM4kfAlzKWIqPNWFK65uIA1TbZtzOJBu4UdLCBWnbGHgul7rKNcrXay8mnEvSkOVmc0PW4SKhBQBo5ZZ2+0po3qlOdyi/4SybyjoBQjH6gj+3O5xcRICZAZPnGrs0AeFzrybHUlmGHz2p+HvJGbngJM9qEh108Au49KG+k8NIe5fYKdcLbzSDnk2gkyK5DhLguUjhGmHGk0mE7LL0ZY8yRZCqcr0tbLDkNUGjj4mxK3lqI2QpVa5DS308hkTvrRdKvuRdnkBj6PBjOoOqUeIWR9ogEneftdpAJEAZvg2kNcEGHldKxbe5+/RH88zQIl1Obvk8hoEQ0ibTTIySBk0pPo22gAFjF+ZSc1ouZsNF1FotCG0Wo62kpZEulWIgClc+pUHgP8noqmYBMCGSAqVd00l54KmIgejB4EcZqmcRCwX6vB0ZtIah742SxVr1MO77LBgkSmImZWW2x4RES4dzjNaniSg63/mJ8Rz0UGVmNoNKgpkL3TkZoIGgtqFO4GhvSM3hTxV+BP9F10RuQ0s0nk+/NJWiCEaS8twvdxkBD0zhCQGR4u7eh0YcLEhXY+Vfa6NaI8Xd/gbROpjKjR0KTWTpCW1jugLHPhjRwaw/BtJIum4yixBwmSISyVQDUNyCoQWyxrmlMA1Nq6PLc+x0CIFucJuiC5zUfpj7P6g4mVZwJpy4Cbn7tWLFiSu9NOlAWTTQFKC/vjTYUWAexugHoHlbXKDl4tM+Z32TaZBPxriNDyhDBzuaWOdPuTfapI4iLP2DGZnEfCBajMyNL+HTTFNj3/DFWrUra1eOLwnmYEAEwwrJhFLGLq5pR5TLELkywqJqPZFqwEpRMyqnlKOiWopaGeV8CwT8dRNJ5qjzCkEunlBUGsc+b0Kv4Ffqh506h50tTQXJhU2JUhyXbk5PnXUuPRTp2pg/3IW5oVIK+ZuQOFRK00fgm1BMwy4eg9t7BSzUDMrQRHu2p68lLh8XybDYSkWgbzHmkplV5Be7EcwA5CmoQstQx03gYRuIh3VVIKt8LOyMdFE7UQ9Ycq03AD1OSI5JQJPprvu0OiXZ5rlu+QpzBLUGxuwP3AlKpnf5wIM9hJPqLopY3r0V0D7idNwxigD0LebEbzK+E2CBJ/rrEiAGFRWR7lri52ZrEn+2E6BtJYNzbyXeWyGmorSo4S+NRlpTK1pVNLp2lYnozJehyOM/rQ6qAj+LD2SD9VJNURmpGokJYxF9pOx+PcYyWtOVVjZh4ZT5xhL4JeXlXJdNKPrFlOZXtG63VFykvJQucb/9AP/EyzSSx4TNmJTpsI9Iub0Ec3SKjlBOwu55ioVGrP0+JB6nwib1Gcf07uLGQBUT2iPeHno+pcgBSd6qTj3Bwi9byMnOI8xFeyVvxWqhtXtHuAJwx18fzH6FCZ5GUmqJiFdProl46jsgFNuxaQp0i81WTHmaQBeGI3poZGFav5yAzxqtSJg0Z1K6vlOEiT+XE+sdEMR026URIdV5cN55NIv4Gacwe+QCPLTvy5fbs7XfSHHebKPUVZVzXVmRUvAbsvbJKFq62ij9CJ6loW5Ms1BjqOZtUGDiihbiWtz1WxmSxAGt0laaDia46+R1fyPNFo/kqADT8JUJBIBlMFqYkgEUpOHEcYU5QZxe+5pgxZVtj4PN8cX/Y9t/+J1BmjI6F6aXwAPMO3/d7bGxnxEQE9WGFqKvB9V/7lFI7Q4UE72xURUey2mQPEFvSU/R3vIW93ONFN0/X6XWQqrk93P9RehlGiLQEeSVgokh9BPEXyVtlpQGJ42Y/FvpJ8Xa3aFl4AV3j8gBTeJrFZlluDDjs1ye2PolxqyIsmWWwrsFg042wS/aDCqSGP7eprwk1yTUAWjf9x0BXkRatpFqOcZFyIr/afrv6I4CD50e1ucpdkMSaKjvyQJXeT3a1RN8o76f8BpsJJlVKeyu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CuadroTexto 13"/>
          <p:cNvSpPr txBox="1"/>
          <p:nvPr/>
        </p:nvSpPr>
        <p:spPr>
          <a:xfrm>
            <a:off x="285082" y="261646"/>
            <a:ext cx="5580062" cy="400110"/>
          </a:xfrm>
          <a:prstGeom prst="rect">
            <a:avLst/>
          </a:prstGeom>
          <a:noFill/>
        </p:spPr>
        <p:txBody>
          <a:bodyPr>
            <a:spAutoFit/>
          </a:bodyPr>
          <a:lstStyle/>
          <a:p>
            <a:pPr defTabSz="648110" fontAlgn="auto">
              <a:spcBef>
                <a:spcPts val="0"/>
              </a:spcBef>
              <a:spcAft>
                <a:spcPts val="0"/>
              </a:spcAft>
              <a:defRPr/>
            </a:pPr>
            <a:r>
              <a:rPr lang="en-US" sz="2000" b="1" dirty="0">
                <a:solidFill>
                  <a:srgbClr val="0291B3"/>
                </a:solidFill>
                <a:latin typeface="+mj-lt"/>
                <a:ea typeface="+mj-ea"/>
                <a:cs typeface="+mj-cs"/>
              </a:rPr>
              <a:t>Energy Challenges/Opportunities</a:t>
            </a:r>
          </a:p>
        </p:txBody>
      </p:sp>
      <p:sp>
        <p:nvSpPr>
          <p:cNvPr id="10" name="12 Elipse"/>
          <p:cNvSpPr/>
          <p:nvPr/>
        </p:nvSpPr>
        <p:spPr bwMode="auto">
          <a:xfrm>
            <a:off x="468207" y="1340768"/>
            <a:ext cx="1662113" cy="1584325"/>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s-CL" sz="2400">
              <a:solidFill>
                <a:prstClr val="white"/>
              </a:solidFill>
            </a:endParaRPr>
          </a:p>
        </p:txBody>
      </p:sp>
      <p:grpSp>
        <p:nvGrpSpPr>
          <p:cNvPr id="11" name="7 Grupo"/>
          <p:cNvGrpSpPr>
            <a:grpSpLocks/>
          </p:cNvGrpSpPr>
          <p:nvPr/>
        </p:nvGrpSpPr>
        <p:grpSpPr bwMode="auto">
          <a:xfrm>
            <a:off x="468207" y="3107656"/>
            <a:ext cx="1663700" cy="1584325"/>
            <a:chOff x="3490645" y="4670869"/>
            <a:chExt cx="1512168" cy="1584176"/>
          </a:xfrm>
        </p:grpSpPr>
        <p:sp>
          <p:nvSpPr>
            <p:cNvPr id="12" name="16 Elipse"/>
            <p:cNvSpPr/>
            <p:nvPr/>
          </p:nvSpPr>
          <p:spPr>
            <a:xfrm>
              <a:off x="3490645" y="4670869"/>
              <a:ext cx="1512168" cy="158417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es-CL" sz="2400">
                <a:solidFill>
                  <a:prstClr val="white"/>
                </a:solidFill>
              </a:endParaRPr>
            </a:p>
          </p:txBody>
        </p:sp>
        <p:sp>
          <p:nvSpPr>
            <p:cNvPr id="13" name="18 CuadroTexto"/>
            <p:cNvSpPr txBox="1">
              <a:spLocks noChangeArrowheads="1"/>
            </p:cNvSpPr>
            <p:nvPr/>
          </p:nvSpPr>
          <p:spPr bwMode="auto">
            <a:xfrm>
              <a:off x="3562790" y="5323270"/>
              <a:ext cx="1367878" cy="33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algn="ctr" defTabSz="457200" eaLnBrk="0" fontAlgn="base" hangingPunct="0">
                <a:spcBef>
                  <a:spcPct val="0"/>
                </a:spcBef>
                <a:spcAft>
                  <a:spcPct val="0"/>
                </a:spcAft>
                <a:defRPr sz="1600" b="1">
                  <a:solidFill>
                    <a:prstClr val="white"/>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s-CL" dirty="0"/>
                <a:t>Transmission</a:t>
              </a:r>
            </a:p>
          </p:txBody>
        </p:sp>
      </p:grpSp>
      <p:sp>
        <p:nvSpPr>
          <p:cNvPr id="15" name="CuadroTexto 15"/>
          <p:cNvSpPr txBox="1">
            <a:spLocks noChangeArrowheads="1"/>
          </p:cNvSpPr>
          <p:nvPr/>
        </p:nvSpPr>
        <p:spPr bwMode="auto">
          <a:xfrm>
            <a:off x="2411760" y="1733907"/>
            <a:ext cx="6552728"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fontAlgn="base">
              <a:spcBef>
                <a:spcPct val="0"/>
              </a:spcBef>
              <a:spcAft>
                <a:spcPct val="0"/>
              </a:spcAft>
              <a:buFont typeface="Arial" pitchFamily="34" charset="0"/>
              <a:buChar char="•"/>
            </a:pPr>
            <a:r>
              <a:rPr lang="en-US" altLang="es-CL" sz="1600" dirty="0">
                <a:solidFill>
                  <a:srgbClr val="404040"/>
                </a:solidFill>
                <a:latin typeface="Helvetica" charset="0"/>
              </a:rPr>
              <a:t>Target of 70% share of renewable energies in energy matrix by 2050</a:t>
            </a:r>
          </a:p>
          <a:p>
            <a:pPr defTabSz="457200" fontAlgn="base">
              <a:spcBef>
                <a:spcPct val="0"/>
              </a:spcBef>
              <a:spcAft>
                <a:spcPct val="0"/>
              </a:spcAft>
              <a:buFont typeface="Arial" pitchFamily="34" charset="0"/>
              <a:buChar char="•"/>
            </a:pPr>
            <a:r>
              <a:rPr lang="en-US" altLang="es-CL" sz="1600" dirty="0">
                <a:solidFill>
                  <a:srgbClr val="404040"/>
                </a:solidFill>
                <a:latin typeface="Helvetica" charset="0"/>
              </a:rPr>
              <a:t>Opportunities in generation (regulated and non-regulated clients)</a:t>
            </a:r>
          </a:p>
          <a:p>
            <a:pPr defTabSz="457200" fontAlgn="base">
              <a:spcBef>
                <a:spcPct val="0"/>
              </a:spcBef>
              <a:spcAft>
                <a:spcPct val="0"/>
              </a:spcAft>
              <a:buFont typeface="Arial" pitchFamily="34" charset="0"/>
              <a:buChar char="•"/>
            </a:pPr>
            <a:r>
              <a:rPr lang="en-US" altLang="es-CL" sz="1600" dirty="0">
                <a:solidFill>
                  <a:srgbClr val="404040"/>
                </a:solidFill>
                <a:latin typeface="Helvetica" charset="0"/>
              </a:rPr>
              <a:t>Tenders for regulated </a:t>
            </a:r>
            <a:r>
              <a:rPr lang="en-US" altLang="es-CL" sz="1600" dirty="0" smtClean="0">
                <a:solidFill>
                  <a:srgbClr val="404040"/>
                </a:solidFill>
                <a:latin typeface="Helvetica" charset="0"/>
              </a:rPr>
              <a:t>clients</a:t>
            </a:r>
            <a:endParaRPr lang="en-US" altLang="es-CL" sz="1600" dirty="0">
              <a:solidFill>
                <a:srgbClr val="404040"/>
              </a:solidFill>
              <a:latin typeface="Helvetica" charset="0"/>
            </a:endParaRPr>
          </a:p>
        </p:txBody>
      </p:sp>
      <p:grpSp>
        <p:nvGrpSpPr>
          <p:cNvPr id="18" name="6 Grupo"/>
          <p:cNvGrpSpPr>
            <a:grpSpLocks/>
          </p:cNvGrpSpPr>
          <p:nvPr/>
        </p:nvGrpSpPr>
        <p:grpSpPr bwMode="auto">
          <a:xfrm>
            <a:off x="467544" y="4876164"/>
            <a:ext cx="1664177" cy="1584326"/>
            <a:chOff x="2655049" y="3140271"/>
            <a:chExt cx="1512168" cy="1584176"/>
          </a:xfrm>
          <a:solidFill>
            <a:schemeClr val="bg1">
              <a:lumMod val="75000"/>
            </a:schemeClr>
          </a:solidFill>
        </p:grpSpPr>
        <p:sp>
          <p:nvSpPr>
            <p:cNvPr id="19" name="12 Elipse"/>
            <p:cNvSpPr/>
            <p:nvPr/>
          </p:nvSpPr>
          <p:spPr>
            <a:xfrm>
              <a:off x="2655049" y="3140271"/>
              <a:ext cx="1512168" cy="158417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pPr>
              <a:endParaRPr lang="es-CL" sz="2400">
                <a:solidFill>
                  <a:prstClr val="white"/>
                </a:solidFill>
              </a:endParaRPr>
            </a:p>
          </p:txBody>
        </p:sp>
        <p:sp>
          <p:nvSpPr>
            <p:cNvPr id="20" name="13 CuadroTexto"/>
            <p:cNvSpPr txBox="1">
              <a:spLocks noChangeArrowheads="1"/>
            </p:cNvSpPr>
            <p:nvPr/>
          </p:nvSpPr>
          <p:spPr bwMode="auto">
            <a:xfrm>
              <a:off x="2730328" y="3393801"/>
              <a:ext cx="1368152" cy="107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algn="ctr" defTabSz="457200" eaLnBrk="0" fontAlgn="base" hangingPunct="0">
                <a:spcBef>
                  <a:spcPct val="0"/>
                </a:spcBef>
                <a:spcAft>
                  <a:spcPct val="0"/>
                </a:spcAft>
                <a:defRPr sz="1600" b="1">
                  <a:solidFill>
                    <a:prstClr val="white"/>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s-CL" altLang="es-ES" dirty="0"/>
                <a:t>High-</a:t>
              </a:r>
              <a:r>
                <a:rPr lang="es-CL" altLang="es-ES" dirty="0" err="1"/>
                <a:t>radiation</a:t>
              </a:r>
              <a:r>
                <a:rPr lang="es-CL" altLang="es-ES" dirty="0"/>
                <a:t> solar </a:t>
              </a:r>
              <a:r>
                <a:rPr lang="es-CL" altLang="es-ES" dirty="0" err="1"/>
                <a:t>energy</a:t>
              </a:r>
              <a:r>
                <a:rPr lang="es-CL" altLang="es-ES" dirty="0"/>
                <a:t> (CORFO Solar </a:t>
              </a:r>
              <a:r>
                <a:rPr lang="es-CL" altLang="es-ES" dirty="0" err="1"/>
                <a:t>Program</a:t>
              </a:r>
              <a:r>
                <a:rPr lang="es-CL" altLang="es-ES" dirty="0"/>
                <a:t>)</a:t>
              </a:r>
            </a:p>
          </p:txBody>
        </p:sp>
      </p:grpSp>
      <p:sp>
        <p:nvSpPr>
          <p:cNvPr id="21" name="CuadroTexto 15"/>
          <p:cNvSpPr txBox="1">
            <a:spLocks noChangeArrowheads="1"/>
          </p:cNvSpPr>
          <p:nvPr/>
        </p:nvSpPr>
        <p:spPr bwMode="auto">
          <a:xfrm>
            <a:off x="2411760" y="3431902"/>
            <a:ext cx="648072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171450" indent="-171450" defTabSz="457200" fontAlgn="base">
              <a:spcBef>
                <a:spcPct val="0"/>
              </a:spcBef>
              <a:spcAft>
                <a:spcPct val="0"/>
              </a:spcAft>
              <a:buFont typeface="Arial" pitchFamily="34" charset="0"/>
              <a:buChar char="•"/>
              <a:defRPr sz="1600">
                <a:solidFill>
                  <a:srgbClr val="404040"/>
                </a:solidFill>
                <a:latin typeface="Helvetica" charset="0"/>
                <a:ea typeface="MS PGothic" pitchFamily="34" charset="-128"/>
              </a:defRPr>
            </a:lvl1pPr>
            <a:lvl2pPr marL="742950" indent="-285750">
              <a:defRPr sz="2400">
                <a:latin typeface="Calibri" pitchFamily="34" charset="0"/>
                <a:ea typeface="MS PGothic" pitchFamily="34" charset="-128"/>
              </a:defRPr>
            </a:lvl2pPr>
            <a:lvl3pPr marL="1143000" indent="-228600">
              <a:defRPr sz="2400">
                <a:latin typeface="Calibri" pitchFamily="34" charset="0"/>
                <a:ea typeface="MS PGothic" pitchFamily="34" charset="-128"/>
              </a:defRPr>
            </a:lvl3pPr>
            <a:lvl4pPr marL="1600200" indent="-228600">
              <a:defRPr sz="2400">
                <a:latin typeface="Calibri" pitchFamily="34" charset="0"/>
                <a:ea typeface="MS PGothic" pitchFamily="34" charset="-128"/>
              </a:defRPr>
            </a:lvl4pPr>
            <a:lvl5pPr marL="2057400" indent="-228600">
              <a:defRPr sz="2400">
                <a:latin typeface="Calibri" pitchFamily="34" charset="0"/>
                <a:ea typeface="MS PGothic" pitchFamily="34" charset="-128"/>
              </a:defRPr>
            </a:lvl5pPr>
            <a:lvl6pPr marL="2514600" indent="-228600" defTabSz="457200" eaLnBrk="0" fontAlgn="base" hangingPunct="0">
              <a:spcBef>
                <a:spcPct val="0"/>
              </a:spcBef>
              <a:spcAft>
                <a:spcPct val="0"/>
              </a:spcAft>
              <a:defRPr sz="2400">
                <a:latin typeface="Calibri" pitchFamily="34" charset="0"/>
                <a:ea typeface="MS PGothic" pitchFamily="34" charset="-128"/>
              </a:defRPr>
            </a:lvl6pPr>
            <a:lvl7pPr marL="2971800" indent="-228600" defTabSz="457200" eaLnBrk="0" fontAlgn="base" hangingPunct="0">
              <a:spcBef>
                <a:spcPct val="0"/>
              </a:spcBef>
              <a:spcAft>
                <a:spcPct val="0"/>
              </a:spcAft>
              <a:defRPr sz="2400">
                <a:latin typeface="Calibri" pitchFamily="34" charset="0"/>
                <a:ea typeface="MS PGothic" pitchFamily="34" charset="-128"/>
              </a:defRPr>
            </a:lvl7pPr>
            <a:lvl8pPr marL="3429000" indent="-228600" defTabSz="457200" eaLnBrk="0" fontAlgn="base" hangingPunct="0">
              <a:spcBef>
                <a:spcPct val="0"/>
              </a:spcBef>
              <a:spcAft>
                <a:spcPct val="0"/>
              </a:spcAft>
              <a:defRPr sz="2400">
                <a:latin typeface="Calibri" pitchFamily="34" charset="0"/>
                <a:ea typeface="MS PGothic" pitchFamily="34" charset="-128"/>
              </a:defRPr>
            </a:lvl8pPr>
            <a:lvl9pPr marL="3886200" indent="-228600" defTabSz="457200" eaLnBrk="0" fontAlgn="base" hangingPunct="0">
              <a:spcBef>
                <a:spcPct val="0"/>
              </a:spcBef>
              <a:spcAft>
                <a:spcPct val="0"/>
              </a:spcAft>
              <a:defRPr sz="2400">
                <a:latin typeface="Calibri" pitchFamily="34" charset="0"/>
                <a:ea typeface="MS PGothic" pitchFamily="34" charset="-128"/>
              </a:defRPr>
            </a:lvl9pPr>
          </a:lstStyle>
          <a:p>
            <a:r>
              <a:rPr lang="en-US" altLang="es-CL" dirty="0"/>
              <a:t>Attraction of foreign investment in order to increase robustness and security of transmission lines </a:t>
            </a:r>
          </a:p>
          <a:p>
            <a:r>
              <a:rPr lang="en-US" altLang="es-CL" dirty="0"/>
              <a:t>Tender for US$288 million </a:t>
            </a:r>
            <a:r>
              <a:rPr lang="en-US" altLang="es-CL" dirty="0" smtClean="0"/>
              <a:t>was </a:t>
            </a:r>
            <a:r>
              <a:rPr lang="en-US" altLang="es-CL" dirty="0"/>
              <a:t>awarded in May 2017. </a:t>
            </a:r>
          </a:p>
          <a:p>
            <a:endParaRPr lang="en-US" altLang="es-CL" dirty="0"/>
          </a:p>
        </p:txBody>
      </p:sp>
      <p:sp>
        <p:nvSpPr>
          <p:cNvPr id="22" name="13 CuadroTexto"/>
          <p:cNvSpPr txBox="1">
            <a:spLocks noChangeArrowheads="1"/>
          </p:cNvSpPr>
          <p:nvPr/>
        </p:nvSpPr>
        <p:spPr bwMode="auto">
          <a:xfrm>
            <a:off x="468207" y="1963068"/>
            <a:ext cx="167005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0" fontAlgn="base" hangingPunct="0">
              <a:spcBef>
                <a:spcPct val="0"/>
              </a:spcBef>
              <a:spcAft>
                <a:spcPct val="0"/>
              </a:spcAft>
            </a:pPr>
            <a:r>
              <a:rPr lang="en-US" altLang="es-CL" sz="1600" b="1" dirty="0">
                <a:solidFill>
                  <a:prstClr val="white"/>
                </a:solidFill>
              </a:rPr>
              <a:t>Generation</a:t>
            </a:r>
          </a:p>
        </p:txBody>
      </p:sp>
    </p:spTree>
    <p:extLst>
      <p:ext uri="{BB962C8B-B14F-4D97-AF65-F5344CB8AC3E}">
        <p14:creationId xmlns:p14="http://schemas.microsoft.com/office/powerpoint/2010/main" val="30556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684213" y="1989138"/>
            <a:ext cx="3810000" cy="411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dirty="0">
              <a:solidFill>
                <a:srgbClr val="00007A"/>
              </a:solidFill>
            </a:endParaRPr>
          </a:p>
        </p:txBody>
      </p:sp>
      <p:pic>
        <p:nvPicPr>
          <p:cNvPr id="20" name="Imagen 19" descr="ICONOS-T-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560" y="1628800"/>
            <a:ext cx="9765786" cy="368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4"/>
          <p:cNvSpPr txBox="1">
            <a:spLocks noChangeArrowheads="1"/>
          </p:cNvSpPr>
          <p:nvPr/>
        </p:nvSpPr>
        <p:spPr bwMode="auto">
          <a:xfrm>
            <a:off x="251520" y="159023"/>
            <a:ext cx="696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2400" b="1" dirty="0">
                <a:solidFill>
                  <a:schemeClr val="bg1"/>
                </a:solidFill>
                <a:latin typeface="+mj-lt"/>
                <a:ea typeface="+mj-ea"/>
                <a:cs typeface="+mj-cs"/>
              </a:rPr>
              <a:t>SERVICES FOR INVESTORS</a:t>
            </a:r>
            <a:endParaRPr lang="es-ES" altLang="es-CL" sz="2400" b="1" dirty="0">
              <a:solidFill>
                <a:schemeClr val="bg1"/>
              </a:solidFill>
              <a:latin typeface="+mj-lt"/>
              <a:ea typeface="+mj-ea"/>
              <a:cs typeface="+mj-cs"/>
            </a:endParaRPr>
          </a:p>
        </p:txBody>
      </p:sp>
      <p:pic>
        <p:nvPicPr>
          <p:cNvPr id="24" name="Imagen 4" descr="LOGO-0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9682" y="839154"/>
            <a:ext cx="3476494" cy="14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16"/>
          <p:cNvSpPr txBox="1">
            <a:spLocks noChangeArrowheads="1"/>
          </p:cNvSpPr>
          <p:nvPr/>
        </p:nvSpPr>
        <p:spPr bwMode="auto">
          <a:xfrm>
            <a:off x="584200" y="5013176"/>
            <a:ext cx="1492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eaLnBrk="1" hangingPunct="1"/>
            <a:r>
              <a:rPr lang="en-US" altLang="es-ES" sz="1200" b="1" dirty="0">
                <a:solidFill>
                  <a:schemeClr val="bg1"/>
                </a:solidFill>
                <a:latin typeface="Helvetica" charset="0"/>
              </a:rPr>
              <a:t>Promotion </a:t>
            </a:r>
            <a:r>
              <a:rPr lang="en-US" altLang="es-ES" sz="1200" dirty="0">
                <a:solidFill>
                  <a:schemeClr val="bg1"/>
                </a:solidFill>
                <a:latin typeface="Helvetica" charset="0"/>
              </a:rPr>
              <a:t>geared to showing the opportunities Chile offers investors in high-potential sectors.</a:t>
            </a:r>
          </a:p>
          <a:p>
            <a:pPr eaLnBrk="1" hangingPunct="1"/>
            <a:endParaRPr lang="en-US" altLang="es-ES" dirty="0">
              <a:solidFill>
                <a:schemeClr val="bg1"/>
              </a:solidFill>
            </a:endParaRPr>
          </a:p>
        </p:txBody>
      </p:sp>
      <p:sp>
        <p:nvSpPr>
          <p:cNvPr id="8" name="CuadroTexto 17"/>
          <p:cNvSpPr txBox="1">
            <a:spLocks noChangeArrowheads="1"/>
          </p:cNvSpPr>
          <p:nvPr/>
        </p:nvSpPr>
        <p:spPr bwMode="auto">
          <a:xfrm>
            <a:off x="2555776" y="5013176"/>
            <a:ext cx="208041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eaLnBrk="1" hangingPunct="1">
              <a:buFont typeface="Wingdings" pitchFamily="2" charset="2"/>
              <a:buChar char="§"/>
            </a:pPr>
            <a:r>
              <a:rPr lang="en-US" altLang="es-ES" sz="1200" dirty="0">
                <a:solidFill>
                  <a:schemeClr val="bg1"/>
                </a:solidFill>
                <a:latin typeface="Helvetica" charset="0"/>
              </a:rPr>
              <a:t>Specialized </a:t>
            </a:r>
            <a:r>
              <a:rPr lang="en-US" altLang="es-ES" sz="1200" b="1" dirty="0">
                <a:solidFill>
                  <a:schemeClr val="bg1"/>
                </a:solidFill>
                <a:latin typeface="Helvetica" charset="0"/>
              </a:rPr>
              <a:t>sector-specific advice</a:t>
            </a:r>
            <a:endParaRPr lang="en-US" altLang="es-ES" sz="1200" dirty="0">
              <a:solidFill>
                <a:schemeClr val="bg1"/>
              </a:solidFill>
              <a:latin typeface="Helvetica" charset="0"/>
            </a:endParaRPr>
          </a:p>
          <a:p>
            <a:pPr eaLnBrk="1" hangingPunct="1">
              <a:buFont typeface="Wingdings" pitchFamily="2" charset="2"/>
              <a:buChar char="§"/>
            </a:pPr>
            <a:r>
              <a:rPr lang="en-US" altLang="es-ES" sz="1200" b="1" dirty="0">
                <a:solidFill>
                  <a:schemeClr val="bg1"/>
                </a:solidFill>
                <a:latin typeface="Helvetica" charset="0"/>
              </a:rPr>
              <a:t>Statistical</a:t>
            </a:r>
            <a:r>
              <a:rPr lang="en-US" altLang="es-ES" sz="1200" dirty="0">
                <a:solidFill>
                  <a:schemeClr val="bg1"/>
                </a:solidFill>
                <a:latin typeface="Helvetica" charset="0"/>
              </a:rPr>
              <a:t> information</a:t>
            </a:r>
          </a:p>
          <a:p>
            <a:pPr eaLnBrk="1" hangingPunct="1">
              <a:buFont typeface="Wingdings" pitchFamily="2" charset="2"/>
              <a:buChar char="§"/>
            </a:pPr>
            <a:r>
              <a:rPr lang="en-US" altLang="es-ES" sz="1200" b="1" dirty="0">
                <a:solidFill>
                  <a:schemeClr val="bg1"/>
                </a:solidFill>
                <a:latin typeface="Helvetica" charset="0"/>
              </a:rPr>
              <a:t>Field</a:t>
            </a:r>
            <a:r>
              <a:rPr lang="en-US" altLang="es-ES" sz="1200" dirty="0">
                <a:solidFill>
                  <a:schemeClr val="bg1"/>
                </a:solidFill>
                <a:latin typeface="Helvetica" charset="0"/>
              </a:rPr>
              <a:t> visits</a:t>
            </a:r>
            <a:endParaRPr lang="en-US" altLang="es-ES" sz="1200" b="1" dirty="0">
              <a:solidFill>
                <a:schemeClr val="bg1"/>
              </a:solidFill>
              <a:latin typeface="Helvetica" charset="0"/>
            </a:endParaRPr>
          </a:p>
          <a:p>
            <a:pPr eaLnBrk="1" hangingPunct="1">
              <a:buFont typeface="Wingdings" pitchFamily="2" charset="2"/>
              <a:buChar char="§"/>
            </a:pPr>
            <a:r>
              <a:rPr lang="en-US" altLang="es-ES" sz="1200" dirty="0">
                <a:solidFill>
                  <a:schemeClr val="bg1"/>
                </a:solidFill>
                <a:latin typeface="Helvetica" charset="0"/>
              </a:rPr>
              <a:t>Scheduling of </a:t>
            </a:r>
            <a:r>
              <a:rPr lang="en-US" altLang="es-ES" sz="1200" b="1" dirty="0">
                <a:solidFill>
                  <a:schemeClr val="bg1"/>
                </a:solidFill>
                <a:latin typeface="Helvetica" charset="0"/>
              </a:rPr>
              <a:t>meetings</a:t>
            </a:r>
          </a:p>
          <a:p>
            <a:pPr eaLnBrk="1" hangingPunct="1">
              <a:buFont typeface="Wingdings" pitchFamily="2" charset="2"/>
              <a:buChar char="§"/>
            </a:pPr>
            <a:r>
              <a:rPr lang="en-US" altLang="es-ES" sz="1200" b="1" dirty="0">
                <a:solidFill>
                  <a:schemeClr val="bg1"/>
                </a:solidFill>
                <a:latin typeface="Helvetica" charset="0"/>
              </a:rPr>
              <a:t>Legal</a:t>
            </a:r>
            <a:r>
              <a:rPr lang="en-US" altLang="es-ES" sz="1200" dirty="0">
                <a:solidFill>
                  <a:schemeClr val="bg1"/>
                </a:solidFill>
                <a:latin typeface="Helvetica" charset="0"/>
              </a:rPr>
              <a:t> advice</a:t>
            </a:r>
          </a:p>
          <a:p>
            <a:pPr eaLnBrk="1" hangingPunct="1">
              <a:buFont typeface="Wingdings" pitchFamily="2" charset="2"/>
              <a:buChar char="§"/>
            </a:pPr>
            <a:r>
              <a:rPr lang="en-US" altLang="es-ES" sz="1200" dirty="0">
                <a:solidFill>
                  <a:schemeClr val="bg1"/>
                </a:solidFill>
                <a:latin typeface="Helvetica" charset="0"/>
              </a:rPr>
              <a:t>Advice on applying for </a:t>
            </a:r>
            <a:r>
              <a:rPr lang="en-US" altLang="es-ES" sz="1200" b="1" dirty="0">
                <a:solidFill>
                  <a:schemeClr val="bg1"/>
                </a:solidFill>
                <a:latin typeface="Helvetica" charset="0"/>
              </a:rPr>
              <a:t>support instruments</a:t>
            </a:r>
            <a:r>
              <a:rPr lang="en-US" altLang="es-ES" sz="1200" dirty="0">
                <a:solidFill>
                  <a:schemeClr val="bg1"/>
                </a:solidFill>
                <a:latin typeface="Helvetica" charset="0"/>
              </a:rPr>
              <a:t>. </a:t>
            </a:r>
            <a:endParaRPr lang="en-US" altLang="es-ES" sz="1200" b="1" dirty="0">
              <a:solidFill>
                <a:schemeClr val="bg1"/>
              </a:solidFill>
              <a:latin typeface="Helvetica" charset="0"/>
            </a:endParaRPr>
          </a:p>
          <a:p>
            <a:pPr eaLnBrk="1" hangingPunct="1"/>
            <a:endParaRPr lang="en-US" altLang="es-ES" sz="1200" dirty="0">
              <a:solidFill>
                <a:schemeClr val="bg1"/>
              </a:solidFill>
            </a:endParaRPr>
          </a:p>
        </p:txBody>
      </p:sp>
      <p:sp>
        <p:nvSpPr>
          <p:cNvPr id="9" name="CuadroTexto 18"/>
          <p:cNvSpPr txBox="1">
            <a:spLocks noChangeArrowheads="1"/>
          </p:cNvSpPr>
          <p:nvPr/>
        </p:nvSpPr>
        <p:spPr bwMode="auto">
          <a:xfrm>
            <a:off x="4781773" y="4977169"/>
            <a:ext cx="202247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eaLnBrk="1" hangingPunct="1">
              <a:buFont typeface="Wingdings" pitchFamily="2" charset="2"/>
              <a:buChar char="§"/>
            </a:pPr>
            <a:r>
              <a:rPr lang="en-US" altLang="es-ES" sz="1200" dirty="0">
                <a:solidFill>
                  <a:schemeClr val="bg1"/>
                </a:solidFill>
                <a:latin typeface="Helvetica" charset="0"/>
              </a:rPr>
              <a:t>Advice on </a:t>
            </a:r>
            <a:r>
              <a:rPr lang="en-US" altLang="es-ES" sz="1200" b="1" dirty="0">
                <a:solidFill>
                  <a:schemeClr val="bg1"/>
                </a:solidFill>
                <a:latin typeface="Helvetica" charset="0"/>
              </a:rPr>
              <a:t>setting up</a:t>
            </a:r>
            <a:r>
              <a:rPr lang="en-US" altLang="es-ES" sz="1200" dirty="0">
                <a:solidFill>
                  <a:schemeClr val="bg1"/>
                </a:solidFill>
                <a:latin typeface="Helvetica" charset="0"/>
              </a:rPr>
              <a:t> the company</a:t>
            </a:r>
          </a:p>
          <a:p>
            <a:pPr eaLnBrk="1" hangingPunct="1">
              <a:buFont typeface="Wingdings" pitchFamily="2" charset="2"/>
              <a:buChar char="§"/>
            </a:pPr>
            <a:r>
              <a:rPr lang="en-US" altLang="es-ES" sz="1200" b="1" dirty="0">
                <a:solidFill>
                  <a:schemeClr val="bg1"/>
                </a:solidFill>
                <a:latin typeface="Helvetica" charset="0"/>
              </a:rPr>
              <a:t>Legal</a:t>
            </a:r>
            <a:r>
              <a:rPr lang="en-US" altLang="es-ES" sz="1200" dirty="0">
                <a:solidFill>
                  <a:schemeClr val="bg1"/>
                </a:solidFill>
                <a:latin typeface="Helvetica" charset="0"/>
              </a:rPr>
              <a:t> advice</a:t>
            </a:r>
          </a:p>
          <a:p>
            <a:pPr eaLnBrk="1" hangingPunct="1">
              <a:buFont typeface="Wingdings" pitchFamily="2" charset="2"/>
              <a:buChar char="§"/>
            </a:pPr>
            <a:r>
              <a:rPr lang="en-US" altLang="es-ES" sz="1100" dirty="0">
                <a:solidFill>
                  <a:schemeClr val="bg1"/>
                </a:solidFill>
                <a:latin typeface="Helvetica" charset="0"/>
              </a:rPr>
              <a:t>Advice on applying for </a:t>
            </a:r>
            <a:r>
              <a:rPr lang="en-US" altLang="es-ES" sz="1100" b="1" dirty="0">
                <a:solidFill>
                  <a:schemeClr val="bg1"/>
                </a:solidFill>
                <a:latin typeface="Helvetica" charset="0"/>
              </a:rPr>
              <a:t>support instruments</a:t>
            </a:r>
            <a:endParaRPr lang="en-US" altLang="es-ES" sz="1200" dirty="0">
              <a:solidFill>
                <a:schemeClr val="bg1"/>
              </a:solidFill>
              <a:latin typeface="Helvetica" charset="0"/>
            </a:endParaRPr>
          </a:p>
          <a:p>
            <a:pPr eaLnBrk="1" hangingPunct="1">
              <a:buFont typeface="Wingdings" pitchFamily="2" charset="2"/>
              <a:buChar char="§"/>
            </a:pPr>
            <a:r>
              <a:rPr lang="en-US" altLang="es-ES" sz="1200" b="1" dirty="0">
                <a:solidFill>
                  <a:schemeClr val="bg1"/>
                </a:solidFill>
                <a:latin typeface="Helvetica" charset="0"/>
              </a:rPr>
              <a:t>Management </a:t>
            </a:r>
            <a:r>
              <a:rPr lang="en-US" altLang="es-ES" sz="1200" dirty="0">
                <a:solidFill>
                  <a:schemeClr val="bg1"/>
                </a:solidFill>
                <a:latin typeface="Helvetica" charset="0"/>
              </a:rPr>
              <a:t>of enquiries and concerns relating to other government services.</a:t>
            </a:r>
          </a:p>
          <a:p>
            <a:pPr eaLnBrk="1" hangingPunct="1"/>
            <a:endParaRPr lang="en-US" altLang="es-ES" dirty="0">
              <a:solidFill>
                <a:schemeClr val="bg1"/>
              </a:solidFill>
            </a:endParaRPr>
          </a:p>
        </p:txBody>
      </p:sp>
      <p:sp>
        <p:nvSpPr>
          <p:cNvPr id="10" name="CuadroTexto 19"/>
          <p:cNvSpPr txBox="1">
            <a:spLocks noChangeArrowheads="1"/>
          </p:cNvSpPr>
          <p:nvPr/>
        </p:nvSpPr>
        <p:spPr bwMode="auto">
          <a:xfrm>
            <a:off x="7055867" y="4941168"/>
            <a:ext cx="2052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eaLnBrk="1" hangingPunct="1">
              <a:buFont typeface="Wingdings" pitchFamily="2" charset="2"/>
              <a:buChar char="§"/>
            </a:pPr>
            <a:r>
              <a:rPr lang="en-US" altLang="es-ES" sz="1200" dirty="0">
                <a:solidFill>
                  <a:schemeClr val="bg1"/>
                </a:solidFill>
                <a:latin typeface="Helvetica" charset="0"/>
              </a:rPr>
              <a:t>Advice on applying for </a:t>
            </a:r>
            <a:r>
              <a:rPr lang="en-US" altLang="es-ES" sz="1200" b="1" dirty="0">
                <a:solidFill>
                  <a:schemeClr val="bg1"/>
                </a:solidFill>
                <a:latin typeface="Helvetica" charset="0"/>
              </a:rPr>
              <a:t>support instruments</a:t>
            </a:r>
            <a:endParaRPr lang="en-US" altLang="es-ES" sz="1200" dirty="0">
              <a:solidFill>
                <a:schemeClr val="bg1"/>
              </a:solidFill>
              <a:latin typeface="Helvetica" charset="0"/>
            </a:endParaRPr>
          </a:p>
          <a:p>
            <a:pPr eaLnBrk="1" hangingPunct="1">
              <a:buFont typeface="Wingdings" pitchFamily="2" charset="2"/>
              <a:buChar char="§"/>
            </a:pPr>
            <a:r>
              <a:rPr lang="en-US" altLang="es-ES" sz="1200" b="1" dirty="0">
                <a:solidFill>
                  <a:schemeClr val="bg1"/>
                </a:solidFill>
                <a:latin typeface="Helvetica" charset="0"/>
              </a:rPr>
              <a:t>Management </a:t>
            </a:r>
            <a:r>
              <a:rPr lang="en-US" altLang="es-ES" sz="1200" dirty="0">
                <a:solidFill>
                  <a:schemeClr val="bg1"/>
                </a:solidFill>
                <a:latin typeface="Helvetica" charset="0"/>
              </a:rPr>
              <a:t>of enquiries and concerns relating to other government services.</a:t>
            </a:r>
          </a:p>
          <a:p>
            <a:pPr eaLnBrk="1" hangingPunct="1">
              <a:buFont typeface="Wingdings" pitchFamily="2" charset="2"/>
              <a:buChar char="§"/>
            </a:pPr>
            <a:r>
              <a:rPr lang="en-US" altLang="es-ES" sz="1200" b="1" dirty="0">
                <a:solidFill>
                  <a:schemeClr val="bg1"/>
                </a:solidFill>
                <a:latin typeface="Helvetica" charset="0"/>
              </a:rPr>
              <a:t>Reinvestment </a:t>
            </a:r>
            <a:r>
              <a:rPr lang="en-US" altLang="es-ES" sz="1200" dirty="0">
                <a:solidFill>
                  <a:schemeClr val="bg1"/>
                </a:solidFill>
                <a:latin typeface="Helvetica" charset="0"/>
              </a:rPr>
              <a:t>opportunities. </a:t>
            </a:r>
          </a:p>
          <a:p>
            <a:pPr eaLnBrk="1" hangingPunct="1"/>
            <a:endParaRPr lang="en-US" altLang="es-ES" sz="1200" dirty="0">
              <a:solidFill>
                <a:schemeClr val="bg1"/>
              </a:solidFill>
            </a:endParaRPr>
          </a:p>
        </p:txBody>
      </p:sp>
    </p:spTree>
    <p:extLst>
      <p:ext uri="{BB962C8B-B14F-4D97-AF65-F5344CB8AC3E}">
        <p14:creationId xmlns:p14="http://schemas.microsoft.com/office/powerpoint/2010/main" val="25288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4"/>
          <p:cNvSpPr txBox="1">
            <a:spLocks noChangeArrowheads="1"/>
          </p:cNvSpPr>
          <p:nvPr/>
        </p:nvSpPr>
        <p:spPr bwMode="auto">
          <a:xfrm>
            <a:off x="251520" y="3111351"/>
            <a:ext cx="8496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algn="ctr" eaLnBrk="1" hangingPunct="1">
              <a:spcBef>
                <a:spcPct val="0"/>
              </a:spcBef>
              <a:buFontTx/>
              <a:buNone/>
            </a:pPr>
            <a:r>
              <a:rPr lang="en-US" altLang="es-CL" sz="2400" b="1" dirty="0" smtClean="0">
                <a:solidFill>
                  <a:schemeClr val="bg1"/>
                </a:solidFill>
                <a:latin typeface="+mj-lt"/>
                <a:ea typeface="+mj-ea"/>
                <a:cs typeface="+mj-cs"/>
              </a:rPr>
              <a:t>THANK YOU!</a:t>
            </a:r>
            <a:endParaRPr lang="es-ES" altLang="es-CL" sz="2400" b="1" dirty="0">
              <a:solidFill>
                <a:schemeClr val="bg1"/>
              </a:solidFill>
              <a:latin typeface="+mj-lt"/>
              <a:ea typeface="+mj-ea"/>
              <a:cs typeface="+mj-cs"/>
            </a:endParaRPr>
          </a:p>
        </p:txBody>
      </p:sp>
    </p:spTree>
    <p:extLst>
      <p:ext uri="{BB962C8B-B14F-4D97-AF65-F5344CB8AC3E}">
        <p14:creationId xmlns:p14="http://schemas.microsoft.com/office/powerpoint/2010/main" val="35786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cxnSp>
        <p:nvCxnSpPr>
          <p:cNvPr id="19" name="Conector recto 4"/>
          <p:cNvCxnSpPr/>
          <p:nvPr/>
        </p:nvCxnSpPr>
        <p:spPr>
          <a:xfrm>
            <a:off x="1349540" y="6632122"/>
            <a:ext cx="5274434" cy="39809"/>
          </a:xfrm>
          <a:prstGeom prst="line">
            <a:avLst/>
          </a:prstGeom>
          <a:ln w="12700" cap="flat" cmpd="sng" algn="ctr">
            <a:solidFill>
              <a:schemeClr val="tx1">
                <a:lumMod val="65000"/>
                <a:lumOff val="35000"/>
              </a:schemeClr>
            </a:solidFill>
            <a:prstDash val="dot"/>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8" name="Título 1"/>
          <p:cNvSpPr txBox="1">
            <a:spLocks/>
          </p:cNvSpPr>
          <p:nvPr/>
        </p:nvSpPr>
        <p:spPr>
          <a:xfrm>
            <a:off x="323528" y="157742"/>
            <a:ext cx="5307194" cy="602723"/>
          </a:xfrm>
          <a:prstGeom prst="rect">
            <a:avLst/>
          </a:prstGeom>
        </p:spPr>
        <p:txBody>
          <a:bodyPr vert="horz" lIns="91360" tIns="45682" rIns="91360" bIns="45682" rtlCol="0" anchor="ctr">
            <a:noAutofit/>
          </a:bodyPr>
          <a:lstStyle>
            <a:lvl1pPr algn="ctr" defTabSz="913621"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000" b="1" dirty="0" smtClean="0">
                <a:solidFill>
                  <a:srgbClr val="0291B3"/>
                </a:solidFill>
              </a:rPr>
              <a:t>STRONG INSTITUTIONAL PILLARS:</a:t>
            </a:r>
            <a:endParaRPr lang="en-US" sz="2000" b="1" dirty="0">
              <a:solidFill>
                <a:srgbClr val="0291B3"/>
              </a:solidFill>
            </a:endParaRPr>
          </a:p>
        </p:txBody>
      </p:sp>
      <p:sp>
        <p:nvSpPr>
          <p:cNvPr id="9" name="CuadroTexto 8"/>
          <p:cNvSpPr txBox="1"/>
          <p:nvPr/>
        </p:nvSpPr>
        <p:spPr>
          <a:xfrm>
            <a:off x="215516" y="1396464"/>
            <a:ext cx="8712968" cy="1569660"/>
          </a:xfrm>
          <a:prstGeom prst="rect">
            <a:avLst/>
          </a:prstGeom>
          <a:noFill/>
        </p:spPr>
        <p:txBody>
          <a:bodyPr wrap="square">
            <a:spAutoFit/>
          </a:bodyPr>
          <a:lstStyle/>
          <a:p>
            <a:pPr marL="285750" indent="-285750" defTabSz="609722" fontAlgn="auto">
              <a:spcBef>
                <a:spcPts val="0"/>
              </a:spcBef>
              <a:spcAft>
                <a:spcPts val="0"/>
              </a:spcAft>
              <a:buFont typeface="Arial" panose="020B0604020202020204" pitchFamily="34" charset="0"/>
              <a:buChar char="•"/>
              <a:defRPr/>
            </a:pPr>
            <a:r>
              <a:rPr lang="en-US" altLang="es-CL" sz="2400" dirty="0">
                <a:solidFill>
                  <a:schemeClr val="tx1">
                    <a:lumMod val="65000"/>
                    <a:lumOff val="35000"/>
                  </a:schemeClr>
                </a:solidFill>
              </a:rPr>
              <a:t>High Stability and </a:t>
            </a:r>
            <a:r>
              <a:rPr lang="en-US" altLang="es-CL" sz="2400" dirty="0" smtClean="0">
                <a:solidFill>
                  <a:schemeClr val="tx1">
                    <a:lumMod val="65000"/>
                    <a:lumOff val="35000"/>
                  </a:schemeClr>
                </a:solidFill>
              </a:rPr>
              <a:t>Respect for </a:t>
            </a:r>
            <a:r>
              <a:rPr lang="en-US" altLang="es-CL" sz="2400" dirty="0">
                <a:solidFill>
                  <a:schemeClr val="tx1">
                    <a:lumMod val="65000"/>
                    <a:lumOff val="35000"/>
                  </a:schemeClr>
                </a:solidFill>
              </a:rPr>
              <a:t>Government </a:t>
            </a:r>
            <a:r>
              <a:rPr lang="en-US" altLang="es-CL" sz="2400" dirty="0" smtClean="0">
                <a:solidFill>
                  <a:schemeClr val="tx1">
                    <a:lumMod val="65000"/>
                    <a:lumOff val="35000"/>
                  </a:schemeClr>
                </a:solidFill>
              </a:rPr>
              <a:t>Institutions.</a:t>
            </a:r>
          </a:p>
          <a:p>
            <a:pPr marL="285750" indent="-285750" defTabSz="609722">
              <a:buFont typeface="Arial" panose="020B0604020202020204" pitchFamily="34" charset="0"/>
              <a:buChar char="•"/>
              <a:defRPr/>
            </a:pPr>
            <a:r>
              <a:rPr lang="es-CL" altLang="es-CL" sz="2400" dirty="0" err="1">
                <a:solidFill>
                  <a:schemeClr val="tx1">
                    <a:lumMod val="65000"/>
                    <a:lumOff val="35000"/>
                  </a:schemeClr>
                </a:solidFill>
              </a:rPr>
              <a:t>Strong</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commitment</a:t>
            </a:r>
            <a:r>
              <a:rPr lang="es-CL" altLang="es-CL" sz="2400" dirty="0">
                <a:solidFill>
                  <a:schemeClr val="tx1">
                    <a:lumMod val="65000"/>
                    <a:lumOff val="35000"/>
                  </a:schemeClr>
                </a:solidFill>
              </a:rPr>
              <a:t> to </a:t>
            </a:r>
            <a:r>
              <a:rPr lang="es-CL" altLang="es-CL" sz="2400" dirty="0" err="1">
                <a:solidFill>
                  <a:schemeClr val="tx1">
                    <a:lumMod val="65000"/>
                    <a:lumOff val="35000"/>
                  </a:schemeClr>
                </a:solidFill>
              </a:rPr>
              <a:t>mantain</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healthy</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inflation</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levels</a:t>
            </a:r>
            <a:r>
              <a:rPr lang="es-CL" altLang="es-CL" sz="2400" dirty="0">
                <a:solidFill>
                  <a:schemeClr val="tx1">
                    <a:lumMod val="65000"/>
                    <a:lumOff val="35000"/>
                  </a:schemeClr>
                </a:solidFill>
              </a:rPr>
              <a:t>.</a:t>
            </a:r>
          </a:p>
          <a:p>
            <a:pPr marL="285750" indent="-285750" defTabSz="609722">
              <a:buFont typeface="Arial" panose="020B0604020202020204" pitchFamily="34" charset="0"/>
              <a:buChar char="•"/>
              <a:defRPr/>
            </a:pPr>
            <a:r>
              <a:rPr lang="en-US" altLang="es-CL" sz="2400" dirty="0">
                <a:solidFill>
                  <a:schemeClr val="tx1">
                    <a:lumMod val="65000"/>
                    <a:lumOff val="35000"/>
                  </a:schemeClr>
                </a:solidFill>
              </a:rPr>
              <a:t>The healthiest fiscal position in the region</a:t>
            </a:r>
          </a:p>
          <a:p>
            <a:pPr marL="285750" indent="-285750">
              <a:spcBef>
                <a:spcPct val="0"/>
              </a:spcBef>
              <a:buFont typeface="Arial" panose="020B0604020202020204" pitchFamily="34" charset="0"/>
              <a:buChar char="•"/>
            </a:pPr>
            <a:r>
              <a:rPr lang="es-CL" altLang="es-CL" sz="2400" dirty="0" err="1">
                <a:solidFill>
                  <a:schemeClr val="tx1">
                    <a:lumMod val="65000"/>
                    <a:lumOff val="35000"/>
                  </a:schemeClr>
                </a:solidFill>
              </a:rPr>
              <a:t>World-class</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Sovereign</a:t>
            </a:r>
            <a:r>
              <a:rPr lang="es-CL" altLang="es-CL" sz="2400" dirty="0">
                <a:solidFill>
                  <a:schemeClr val="tx1">
                    <a:lumMod val="65000"/>
                    <a:lumOff val="35000"/>
                  </a:schemeClr>
                </a:solidFill>
              </a:rPr>
              <a:t> </a:t>
            </a:r>
            <a:r>
              <a:rPr lang="es-CL" altLang="es-CL" sz="2400" dirty="0" err="1">
                <a:solidFill>
                  <a:schemeClr val="tx1">
                    <a:lumMod val="65000"/>
                    <a:lumOff val="35000"/>
                  </a:schemeClr>
                </a:solidFill>
              </a:rPr>
              <a:t>risk</a:t>
            </a:r>
            <a:r>
              <a:rPr lang="es-CL" altLang="es-CL" sz="2400" dirty="0">
                <a:solidFill>
                  <a:schemeClr val="tx1">
                    <a:lumMod val="65000"/>
                    <a:lumOff val="35000"/>
                  </a:schemeClr>
                </a:solidFill>
              </a:rPr>
              <a:t> </a:t>
            </a:r>
            <a:r>
              <a:rPr lang="es-CL" altLang="es-CL" sz="2400" dirty="0" err="1" smtClean="0">
                <a:solidFill>
                  <a:schemeClr val="tx1">
                    <a:lumMod val="65000"/>
                    <a:lumOff val="35000"/>
                  </a:schemeClr>
                </a:solidFill>
              </a:rPr>
              <a:t>levels</a:t>
            </a:r>
            <a:endParaRPr lang="es-ES" sz="2400" dirty="0">
              <a:solidFill>
                <a:schemeClr val="tx1">
                  <a:lumMod val="65000"/>
                  <a:lumOff val="35000"/>
                </a:schemeClr>
              </a:solidFill>
            </a:endParaRPr>
          </a:p>
        </p:txBody>
      </p:sp>
      <p:pic>
        <p:nvPicPr>
          <p:cNvPr id="14" name="Imagen 1" descr="STGOLAMONEDA01482009 PROCHILE.jpg"/>
          <p:cNvPicPr>
            <a:picLocks noChangeAspect="1"/>
          </p:cNvPicPr>
          <p:nvPr/>
        </p:nvPicPr>
        <p:blipFill rotWithShape="1">
          <a:blip r:embed="rId4">
            <a:extLst>
              <a:ext uri="{28A0092B-C50C-407E-A947-70E740481C1C}">
                <a14:useLocalDpi xmlns:a14="http://schemas.microsoft.com/office/drawing/2010/main" val="0"/>
              </a:ext>
            </a:extLst>
          </a:blip>
          <a:srcRect l="8878" t="36319" r="6166" b="19018"/>
          <a:stretch/>
        </p:blipFill>
        <p:spPr bwMode="auto">
          <a:xfrm>
            <a:off x="0" y="3762294"/>
            <a:ext cx="9144000" cy="31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90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Rectángulo"/>
          <p:cNvSpPr>
            <a:spLocks noChangeArrowheads="1"/>
          </p:cNvSpPr>
          <p:nvPr/>
        </p:nvSpPr>
        <p:spPr bwMode="auto">
          <a:xfrm>
            <a:off x="2572896" y="3467799"/>
            <a:ext cx="168806" cy="3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CL" altLang="es-CL" sz="1800">
              <a:solidFill>
                <a:srgbClr val="A1A2A0"/>
              </a:solidFill>
            </a:endParaRPr>
          </a:p>
        </p:txBody>
      </p:sp>
      <p:pic>
        <p:nvPicPr>
          <p:cNvPr id="20" name="Imagen 3" descr="Captura de pantalla 2014-05-28 a la(s) 12.34.28.png"/>
          <p:cNvPicPr>
            <a:picLocks noChangeAspect="1"/>
          </p:cNvPicPr>
          <p:nvPr/>
        </p:nvPicPr>
        <p:blipFill>
          <a:blip r:embed="rId3">
            <a:extLst>
              <a:ext uri="{28A0092B-C50C-407E-A947-70E740481C1C}">
                <a14:useLocalDpi xmlns:a14="http://schemas.microsoft.com/office/drawing/2010/main" val="0"/>
              </a:ext>
            </a:extLst>
          </a:blip>
          <a:srcRect r="-2"/>
          <a:stretch>
            <a:fillRect/>
          </a:stretch>
        </p:blipFill>
        <p:spPr bwMode="auto">
          <a:xfrm>
            <a:off x="-34925" y="0"/>
            <a:ext cx="2662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
          <p:cNvSpPr txBox="1">
            <a:spLocks noChangeArrowheads="1"/>
          </p:cNvSpPr>
          <p:nvPr/>
        </p:nvSpPr>
        <p:spPr bwMode="auto">
          <a:xfrm>
            <a:off x="2652929" y="116632"/>
            <a:ext cx="6610671" cy="118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r>
              <a:rPr lang="es-CL" altLang="es-CL" sz="2678" dirty="0" err="1">
                <a:solidFill>
                  <a:schemeClr val="bg1"/>
                </a:solidFill>
              </a:rPr>
              <a:t>Robust</a:t>
            </a:r>
            <a:r>
              <a:rPr lang="es-CL" altLang="es-CL" sz="2678" dirty="0">
                <a:solidFill>
                  <a:schemeClr val="bg1"/>
                </a:solidFill>
              </a:rPr>
              <a:t> </a:t>
            </a:r>
            <a:r>
              <a:rPr lang="en-US" altLang="es-CL" sz="2678" dirty="0">
                <a:solidFill>
                  <a:schemeClr val="bg1"/>
                </a:solidFill>
              </a:rPr>
              <a:t>Foreign </a:t>
            </a:r>
          </a:p>
          <a:p>
            <a:pPr eaLnBrk="1" hangingPunct="1">
              <a:spcBef>
                <a:spcPct val="0"/>
              </a:spcBef>
              <a:buFontTx/>
              <a:buNone/>
            </a:pPr>
            <a:r>
              <a:rPr lang="en-US" altLang="es-CL" sz="4418" dirty="0">
                <a:solidFill>
                  <a:schemeClr val="bg1"/>
                </a:solidFill>
              </a:rPr>
              <a:t>Investment Regime</a:t>
            </a:r>
            <a:endParaRPr lang="es-ES" altLang="es-CL" sz="4418" dirty="0">
              <a:solidFill>
                <a:schemeClr val="bg1"/>
              </a:solidFill>
            </a:endParaRPr>
          </a:p>
        </p:txBody>
      </p:sp>
      <p:sp>
        <p:nvSpPr>
          <p:cNvPr id="26" name="CuadroTexto 3"/>
          <p:cNvSpPr txBox="1">
            <a:spLocks noChangeArrowheads="1"/>
          </p:cNvSpPr>
          <p:nvPr/>
        </p:nvSpPr>
        <p:spPr bwMode="auto">
          <a:xfrm>
            <a:off x="2741702" y="1628800"/>
            <a:ext cx="622278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pPr>
            <a:r>
              <a:rPr lang="en-US" altLang="es-CL" sz="2000" dirty="0">
                <a:solidFill>
                  <a:schemeClr val="bg1"/>
                </a:solidFill>
              </a:rPr>
              <a:t>Equal treatment before the law: all of enterprises established in Chile declare its taxes according to the Chilean rules</a:t>
            </a:r>
            <a:r>
              <a:rPr lang="en-US" altLang="es-CL" sz="2000" dirty="0" smtClean="0">
                <a:solidFill>
                  <a:schemeClr val="bg1"/>
                </a:solidFill>
              </a:rPr>
              <a:t>.</a:t>
            </a:r>
          </a:p>
          <a:p>
            <a:pPr eaLnBrk="1" hangingPunct="1">
              <a:spcBef>
                <a:spcPct val="0"/>
              </a:spcBef>
            </a:pPr>
            <a:endParaRPr lang="en-US" altLang="es-CL" sz="2000" dirty="0">
              <a:solidFill>
                <a:schemeClr val="bg1"/>
              </a:solidFill>
            </a:endParaRPr>
          </a:p>
          <a:p>
            <a:pPr eaLnBrk="1" hangingPunct="1">
              <a:spcBef>
                <a:spcPct val="0"/>
              </a:spcBef>
            </a:pPr>
            <a:r>
              <a:rPr lang="en-US" altLang="es-CL" sz="2000" dirty="0">
                <a:solidFill>
                  <a:schemeClr val="bg1"/>
                </a:solidFill>
              </a:rPr>
              <a:t>Moderate income tax on </a:t>
            </a:r>
            <a:r>
              <a:rPr lang="en-US" altLang="es-CL" sz="2000" dirty="0" smtClean="0">
                <a:solidFill>
                  <a:schemeClr val="bg1"/>
                </a:solidFill>
              </a:rPr>
              <a:t>companies</a:t>
            </a:r>
          </a:p>
          <a:p>
            <a:pPr eaLnBrk="1" hangingPunct="1">
              <a:spcBef>
                <a:spcPct val="0"/>
              </a:spcBef>
            </a:pPr>
            <a:endParaRPr lang="en-US" altLang="es-CL" sz="2000" dirty="0">
              <a:solidFill>
                <a:schemeClr val="bg1"/>
              </a:solidFill>
            </a:endParaRPr>
          </a:p>
          <a:p>
            <a:pPr eaLnBrk="1" hangingPunct="1">
              <a:spcBef>
                <a:spcPct val="0"/>
              </a:spcBef>
            </a:pPr>
            <a:r>
              <a:rPr lang="en-US" altLang="es-CL" sz="2000" dirty="0">
                <a:solidFill>
                  <a:schemeClr val="bg1"/>
                </a:solidFill>
              </a:rPr>
              <a:t>Access to the formal foreign exchange market, including free remittance of capital and </a:t>
            </a:r>
            <a:r>
              <a:rPr lang="en-US" altLang="es-CL" sz="2000" dirty="0" smtClean="0">
                <a:solidFill>
                  <a:schemeClr val="bg1"/>
                </a:solidFill>
              </a:rPr>
              <a:t>profits</a:t>
            </a:r>
          </a:p>
          <a:p>
            <a:pPr eaLnBrk="1" hangingPunct="1">
              <a:spcBef>
                <a:spcPct val="0"/>
              </a:spcBef>
            </a:pPr>
            <a:endParaRPr lang="en-US" altLang="es-CL" sz="2000" dirty="0">
              <a:solidFill>
                <a:schemeClr val="bg1"/>
              </a:solidFill>
            </a:endParaRPr>
          </a:p>
          <a:p>
            <a:pPr eaLnBrk="1" hangingPunct="1">
              <a:spcBef>
                <a:spcPct val="0"/>
              </a:spcBef>
            </a:pPr>
            <a:r>
              <a:rPr lang="en-US" altLang="es-CL" sz="2000" dirty="0">
                <a:solidFill>
                  <a:schemeClr val="bg1"/>
                </a:solidFill>
              </a:rPr>
              <a:t>New types of companies allow foreigners to create a business without needing a local </a:t>
            </a:r>
            <a:r>
              <a:rPr lang="en-US" altLang="es-CL" sz="2000" dirty="0" smtClean="0">
                <a:solidFill>
                  <a:schemeClr val="bg1"/>
                </a:solidFill>
              </a:rPr>
              <a:t>partner</a:t>
            </a:r>
          </a:p>
          <a:p>
            <a:pPr eaLnBrk="1" hangingPunct="1">
              <a:spcBef>
                <a:spcPct val="0"/>
              </a:spcBef>
            </a:pPr>
            <a:endParaRPr lang="en-US" altLang="es-CL" sz="2000" dirty="0">
              <a:solidFill>
                <a:schemeClr val="bg1"/>
              </a:solidFill>
            </a:endParaRPr>
          </a:p>
          <a:p>
            <a:pPr eaLnBrk="1" hangingPunct="1">
              <a:spcBef>
                <a:spcPct val="0"/>
              </a:spcBef>
            </a:pPr>
            <a:r>
              <a:rPr lang="en-US" altLang="es-CL" sz="2000" dirty="0">
                <a:solidFill>
                  <a:schemeClr val="bg1"/>
                </a:solidFill>
              </a:rPr>
              <a:t>Investments of at least USD 5 million are exempt from VAT on imports of capital goods for seven types of investment projects, including mining</a:t>
            </a:r>
          </a:p>
          <a:p>
            <a:pPr eaLnBrk="1" hangingPunct="1">
              <a:spcBef>
                <a:spcPct val="0"/>
              </a:spcBef>
            </a:pPr>
            <a:endParaRPr lang="es-ES" altLang="es-CL" sz="2000" dirty="0">
              <a:solidFill>
                <a:schemeClr val="bg1"/>
              </a:solidFill>
            </a:endParaRPr>
          </a:p>
        </p:txBody>
      </p:sp>
    </p:spTree>
    <p:extLst>
      <p:ext uri="{BB962C8B-B14F-4D97-AF65-F5344CB8AC3E}">
        <p14:creationId xmlns:p14="http://schemas.microsoft.com/office/powerpoint/2010/main" val="2041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Rectángulo"/>
          <p:cNvSpPr>
            <a:spLocks noChangeArrowheads="1"/>
          </p:cNvSpPr>
          <p:nvPr/>
        </p:nvSpPr>
        <p:spPr bwMode="auto">
          <a:xfrm>
            <a:off x="2572896" y="3467799"/>
            <a:ext cx="168806" cy="3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CL" altLang="es-CL" sz="1800">
              <a:solidFill>
                <a:srgbClr val="A1A2A0"/>
              </a:solidFill>
            </a:endParaRPr>
          </a:p>
        </p:txBody>
      </p:sp>
      <p:pic>
        <p:nvPicPr>
          <p:cNvPr id="6" name="Imagen 5" descr="ppt-foro-4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69" y="1920197"/>
            <a:ext cx="10178663" cy="391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432869" y="188640"/>
            <a:ext cx="5580112" cy="390107"/>
          </a:xfrm>
          <a:prstGeom prst="rect">
            <a:avLst/>
          </a:prstGeom>
          <a:noFill/>
        </p:spPr>
        <p:txBody>
          <a:bodyPr wrap="square">
            <a:spAutoFit/>
          </a:bodyPr>
          <a:lstStyle/>
          <a:p>
            <a:pPr algn="r" defTabSz="391847">
              <a:defRPr/>
            </a:pPr>
            <a:r>
              <a:rPr lang="es-CL" sz="1935" b="1" dirty="0">
                <a:solidFill>
                  <a:schemeClr val="bg1"/>
                </a:solidFill>
                <a:latin typeface="Arial"/>
                <a:cs typeface="Arial"/>
              </a:rPr>
              <a:t>CHILE: A WORLD OF OPPORTUNITIES</a:t>
            </a:r>
            <a:endParaRPr lang="es-CL" sz="2902" dirty="0">
              <a:solidFill>
                <a:schemeClr val="bg1"/>
              </a:solidFill>
            </a:endParaRPr>
          </a:p>
        </p:txBody>
      </p:sp>
    </p:spTree>
    <p:extLst>
      <p:ext uri="{BB962C8B-B14F-4D97-AF65-F5344CB8AC3E}">
        <p14:creationId xmlns:p14="http://schemas.microsoft.com/office/powerpoint/2010/main" val="5083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cxnSp>
        <p:nvCxnSpPr>
          <p:cNvPr id="19" name="Conector recto 4"/>
          <p:cNvCxnSpPr/>
          <p:nvPr/>
        </p:nvCxnSpPr>
        <p:spPr>
          <a:xfrm>
            <a:off x="1349540" y="6632122"/>
            <a:ext cx="5274434" cy="39809"/>
          </a:xfrm>
          <a:prstGeom prst="line">
            <a:avLst/>
          </a:prstGeom>
          <a:ln w="12700" cap="flat" cmpd="sng" algn="ctr">
            <a:solidFill>
              <a:schemeClr val="tx1">
                <a:lumMod val="65000"/>
                <a:lumOff val="35000"/>
              </a:schemeClr>
            </a:solidFill>
            <a:prstDash val="dot"/>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1" name="Título 1"/>
          <p:cNvSpPr txBox="1">
            <a:spLocks/>
          </p:cNvSpPr>
          <p:nvPr/>
        </p:nvSpPr>
        <p:spPr>
          <a:xfrm>
            <a:off x="251520" y="378005"/>
            <a:ext cx="7755466" cy="602723"/>
          </a:xfrm>
          <a:prstGeom prst="rect">
            <a:avLst/>
          </a:prstGeom>
        </p:spPr>
        <p:txBody>
          <a:bodyPr vert="horz" lIns="91360" tIns="45682" rIns="91360" bIns="45682" rtlCol="0" anchor="ctr">
            <a:noAutofit/>
          </a:bodyPr>
          <a:lstStyle>
            <a:lvl1pPr algn="ctr" defTabSz="913621"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800" b="1" dirty="0" smtClean="0">
                <a:solidFill>
                  <a:srgbClr val="0291B3"/>
                </a:solidFill>
              </a:rPr>
              <a:t>INVESTMENT OPPORTUNITIES </a:t>
            </a:r>
            <a:r>
              <a:rPr lang="en-US" sz="2800" b="1" dirty="0">
                <a:solidFill>
                  <a:srgbClr val="0291B3"/>
                </a:solidFill>
              </a:rPr>
              <a:t>PER SECTOR</a:t>
            </a:r>
          </a:p>
        </p:txBody>
      </p:sp>
      <p:pic>
        <p:nvPicPr>
          <p:cNvPr id="12" name="Imagen 5"/>
          <p:cNvPicPr>
            <a:picLocks noChangeAspect="1"/>
          </p:cNvPicPr>
          <p:nvPr/>
        </p:nvPicPr>
        <p:blipFill>
          <a:blip r:embed="rId4"/>
          <a:stretch>
            <a:fillRect/>
          </a:stretch>
        </p:blipFill>
        <p:spPr>
          <a:xfrm>
            <a:off x="1018450" y="2012457"/>
            <a:ext cx="1393309" cy="1393309"/>
          </a:xfrm>
          <a:prstGeom prst="rect">
            <a:avLst/>
          </a:prstGeom>
        </p:spPr>
      </p:pic>
      <p:pic>
        <p:nvPicPr>
          <p:cNvPr id="13" name="Imagen 6"/>
          <p:cNvPicPr>
            <a:picLocks noChangeAspect="1"/>
          </p:cNvPicPr>
          <p:nvPr/>
        </p:nvPicPr>
        <p:blipFill>
          <a:blip r:embed="rId5"/>
          <a:stretch>
            <a:fillRect/>
          </a:stretch>
        </p:blipFill>
        <p:spPr>
          <a:xfrm>
            <a:off x="3868758" y="2007893"/>
            <a:ext cx="1423322" cy="1423322"/>
          </a:xfrm>
          <a:prstGeom prst="rect">
            <a:avLst/>
          </a:prstGeom>
        </p:spPr>
      </p:pic>
      <p:pic>
        <p:nvPicPr>
          <p:cNvPr id="15" name="Imagen 7"/>
          <p:cNvPicPr>
            <a:picLocks noChangeAspect="1"/>
          </p:cNvPicPr>
          <p:nvPr/>
        </p:nvPicPr>
        <p:blipFill>
          <a:blip r:embed="rId6"/>
          <a:stretch>
            <a:fillRect/>
          </a:stretch>
        </p:blipFill>
        <p:spPr>
          <a:xfrm>
            <a:off x="6749422" y="1986048"/>
            <a:ext cx="1422977" cy="1422977"/>
          </a:xfrm>
          <a:prstGeom prst="rect">
            <a:avLst/>
          </a:prstGeom>
        </p:spPr>
      </p:pic>
      <p:pic>
        <p:nvPicPr>
          <p:cNvPr id="18" name="Imagen 17"/>
          <p:cNvPicPr>
            <a:picLocks noChangeAspect="1"/>
          </p:cNvPicPr>
          <p:nvPr/>
        </p:nvPicPr>
        <p:blipFill>
          <a:blip r:embed="rId7"/>
          <a:stretch>
            <a:fillRect/>
          </a:stretch>
        </p:blipFill>
        <p:spPr>
          <a:xfrm>
            <a:off x="971600" y="4145095"/>
            <a:ext cx="1440159" cy="1440159"/>
          </a:xfrm>
          <a:prstGeom prst="rect">
            <a:avLst/>
          </a:prstGeom>
        </p:spPr>
      </p:pic>
      <p:sp>
        <p:nvSpPr>
          <p:cNvPr id="20" name="CuadroTexto 19"/>
          <p:cNvSpPr txBox="1"/>
          <p:nvPr/>
        </p:nvSpPr>
        <p:spPr>
          <a:xfrm>
            <a:off x="984754" y="5696460"/>
            <a:ext cx="1413849" cy="307777"/>
          </a:xfrm>
          <a:prstGeom prst="rect">
            <a:avLst/>
          </a:prstGeom>
          <a:noFill/>
        </p:spPr>
        <p:txBody>
          <a:bodyPr wrap="none" rtlCol="0">
            <a:spAutoFit/>
          </a:bodyPr>
          <a:lstStyle/>
          <a:p>
            <a:r>
              <a:rPr lang="es-ES" sz="1400" b="1" spc="-5" dirty="0">
                <a:solidFill>
                  <a:srgbClr val="52555A"/>
                </a:solidFill>
                <a:cs typeface="Arial"/>
              </a:rPr>
              <a:t>FOOD INDUSTRY</a:t>
            </a:r>
          </a:p>
        </p:txBody>
      </p:sp>
      <p:sp>
        <p:nvSpPr>
          <p:cNvPr id="21" name="CuadroTexto 20"/>
          <p:cNvSpPr txBox="1"/>
          <p:nvPr/>
        </p:nvSpPr>
        <p:spPr>
          <a:xfrm>
            <a:off x="1279592" y="3585334"/>
            <a:ext cx="785151" cy="307777"/>
          </a:xfrm>
          <a:prstGeom prst="rect">
            <a:avLst/>
          </a:prstGeom>
          <a:noFill/>
        </p:spPr>
        <p:txBody>
          <a:bodyPr wrap="none" rtlCol="0">
            <a:spAutoFit/>
          </a:bodyPr>
          <a:lstStyle/>
          <a:p>
            <a:r>
              <a:rPr lang="es-ES" sz="1400" b="1" spc="-5" dirty="0" smtClean="0">
                <a:solidFill>
                  <a:srgbClr val="52555A"/>
                </a:solidFill>
                <a:cs typeface="Arial"/>
              </a:rPr>
              <a:t>MINING</a:t>
            </a:r>
            <a:endParaRPr lang="es-ES" sz="1400" b="1" spc="-5" dirty="0">
              <a:solidFill>
                <a:srgbClr val="52555A"/>
              </a:solidFill>
              <a:cs typeface="Arial"/>
            </a:endParaRPr>
          </a:p>
        </p:txBody>
      </p:sp>
      <p:sp>
        <p:nvSpPr>
          <p:cNvPr id="22" name="CuadroTexto 21"/>
          <p:cNvSpPr txBox="1"/>
          <p:nvPr/>
        </p:nvSpPr>
        <p:spPr>
          <a:xfrm>
            <a:off x="4190664" y="3584667"/>
            <a:ext cx="779509" cy="307777"/>
          </a:xfrm>
          <a:prstGeom prst="rect">
            <a:avLst/>
          </a:prstGeom>
          <a:noFill/>
        </p:spPr>
        <p:txBody>
          <a:bodyPr wrap="none" rtlCol="0">
            <a:spAutoFit/>
          </a:bodyPr>
          <a:lstStyle/>
          <a:p>
            <a:r>
              <a:rPr lang="es-ES" sz="1400" b="1" spc="-5" dirty="0" smtClean="0">
                <a:solidFill>
                  <a:srgbClr val="52555A"/>
                </a:solidFill>
                <a:cs typeface="Arial"/>
              </a:rPr>
              <a:t>ENERGY</a:t>
            </a:r>
            <a:endParaRPr lang="es-ES" sz="1400" b="1" spc="-5" dirty="0">
              <a:solidFill>
                <a:srgbClr val="52555A"/>
              </a:solidFill>
              <a:cs typeface="Arial"/>
            </a:endParaRPr>
          </a:p>
        </p:txBody>
      </p:sp>
      <p:sp>
        <p:nvSpPr>
          <p:cNvPr id="23" name="CuadroTexto 22"/>
          <p:cNvSpPr txBox="1"/>
          <p:nvPr/>
        </p:nvSpPr>
        <p:spPr>
          <a:xfrm>
            <a:off x="3867017" y="5696459"/>
            <a:ext cx="1498359" cy="307777"/>
          </a:xfrm>
          <a:prstGeom prst="rect">
            <a:avLst/>
          </a:prstGeom>
          <a:noFill/>
        </p:spPr>
        <p:txBody>
          <a:bodyPr wrap="none" rtlCol="0">
            <a:spAutoFit/>
          </a:bodyPr>
          <a:lstStyle/>
          <a:p>
            <a:r>
              <a:rPr lang="es-ES" sz="1400" b="1" spc="-5" dirty="0" smtClean="0">
                <a:solidFill>
                  <a:srgbClr val="52555A"/>
                </a:solidFill>
                <a:cs typeface="Arial"/>
              </a:rPr>
              <a:t>GLOBAL SERVICES</a:t>
            </a:r>
            <a:endParaRPr lang="es-ES" sz="1400" b="1" spc="-5" dirty="0">
              <a:solidFill>
                <a:srgbClr val="52555A"/>
              </a:solidFill>
              <a:cs typeface="Arial"/>
            </a:endParaRPr>
          </a:p>
        </p:txBody>
      </p:sp>
      <p:sp>
        <p:nvSpPr>
          <p:cNvPr id="24" name="CuadroTexto 23"/>
          <p:cNvSpPr txBox="1"/>
          <p:nvPr/>
        </p:nvSpPr>
        <p:spPr>
          <a:xfrm>
            <a:off x="7059346" y="5696459"/>
            <a:ext cx="893514" cy="307777"/>
          </a:xfrm>
          <a:prstGeom prst="rect">
            <a:avLst/>
          </a:prstGeom>
          <a:noFill/>
        </p:spPr>
        <p:txBody>
          <a:bodyPr wrap="none" rtlCol="0">
            <a:spAutoFit/>
          </a:bodyPr>
          <a:lstStyle/>
          <a:p>
            <a:r>
              <a:rPr lang="es-ES" sz="1400" b="1" spc="-5" dirty="0" smtClean="0">
                <a:solidFill>
                  <a:srgbClr val="52555A"/>
                </a:solidFill>
                <a:cs typeface="Arial"/>
              </a:rPr>
              <a:t>TOURISM</a:t>
            </a:r>
            <a:endParaRPr lang="es-ES" sz="1400" b="1" spc="-5" dirty="0">
              <a:solidFill>
                <a:srgbClr val="52555A"/>
              </a:solidFill>
              <a:cs typeface="Arial"/>
            </a:endParaRPr>
          </a:p>
        </p:txBody>
      </p:sp>
      <p:sp>
        <p:nvSpPr>
          <p:cNvPr id="25" name="CuadroTexto 24"/>
          <p:cNvSpPr txBox="1"/>
          <p:nvPr/>
        </p:nvSpPr>
        <p:spPr>
          <a:xfrm>
            <a:off x="6749422" y="3585333"/>
            <a:ext cx="1513363" cy="307777"/>
          </a:xfrm>
          <a:prstGeom prst="rect">
            <a:avLst/>
          </a:prstGeom>
          <a:noFill/>
        </p:spPr>
        <p:txBody>
          <a:bodyPr wrap="none" rtlCol="0">
            <a:spAutoFit/>
          </a:bodyPr>
          <a:lstStyle/>
          <a:p>
            <a:r>
              <a:rPr lang="es-ES" sz="1400" b="1" spc="-5" dirty="0">
                <a:solidFill>
                  <a:srgbClr val="52555A"/>
                </a:solidFill>
                <a:cs typeface="Arial"/>
              </a:rPr>
              <a:t>INFRASTRUCTURE</a:t>
            </a:r>
          </a:p>
        </p:txBody>
      </p:sp>
      <p:pic>
        <p:nvPicPr>
          <p:cNvPr id="26" name="Imagen 25"/>
          <p:cNvPicPr>
            <a:picLocks noChangeAspect="1"/>
          </p:cNvPicPr>
          <p:nvPr/>
        </p:nvPicPr>
        <p:blipFill>
          <a:blip r:embed="rId8"/>
          <a:stretch>
            <a:fillRect/>
          </a:stretch>
        </p:blipFill>
        <p:spPr>
          <a:xfrm>
            <a:off x="6749249" y="4145095"/>
            <a:ext cx="1423322" cy="1397905"/>
          </a:xfrm>
          <a:prstGeom prst="rect">
            <a:avLst/>
          </a:prstGeom>
        </p:spPr>
      </p:pic>
      <p:pic>
        <p:nvPicPr>
          <p:cNvPr id="27" name="Imagen 26"/>
          <p:cNvPicPr>
            <a:picLocks noChangeAspect="1"/>
          </p:cNvPicPr>
          <p:nvPr/>
        </p:nvPicPr>
        <p:blipFill>
          <a:blip r:embed="rId9"/>
          <a:stretch>
            <a:fillRect/>
          </a:stretch>
        </p:blipFill>
        <p:spPr>
          <a:xfrm>
            <a:off x="3867017" y="4145095"/>
            <a:ext cx="1425063" cy="1447925"/>
          </a:xfrm>
          <a:prstGeom prst="rect">
            <a:avLst/>
          </a:prstGeom>
        </p:spPr>
      </p:pic>
      <p:sp>
        <p:nvSpPr>
          <p:cNvPr id="28" name="Elipse 27"/>
          <p:cNvSpPr/>
          <p:nvPr/>
        </p:nvSpPr>
        <p:spPr>
          <a:xfrm>
            <a:off x="3122474" y="1294954"/>
            <a:ext cx="2889686" cy="52303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1442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Rectángulo"/>
          <p:cNvSpPr>
            <a:spLocks noChangeArrowheads="1"/>
          </p:cNvSpPr>
          <p:nvPr/>
        </p:nvSpPr>
        <p:spPr bwMode="auto">
          <a:xfrm>
            <a:off x="2572896" y="3467799"/>
            <a:ext cx="168806" cy="3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CL" altLang="es-CL" sz="1800">
              <a:solidFill>
                <a:srgbClr val="A1A2A0"/>
              </a:solidFill>
            </a:endParaRPr>
          </a:p>
        </p:txBody>
      </p:sp>
      <p:pic>
        <p:nvPicPr>
          <p:cNvPr id="5" name="Imagen 4" descr="MENSAJE 4-3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028" y="629268"/>
            <a:ext cx="6402816" cy="59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42050" y="3520181"/>
            <a:ext cx="3173094" cy="154335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91847">
              <a:defRPr/>
            </a:pPr>
            <a:endParaRPr lang="es-ES" sz="1088"/>
          </a:p>
        </p:txBody>
      </p:sp>
      <p:sp>
        <p:nvSpPr>
          <p:cNvPr id="9" name="CuadroTexto 6"/>
          <p:cNvSpPr txBox="1">
            <a:spLocks noChangeArrowheads="1"/>
          </p:cNvSpPr>
          <p:nvPr/>
        </p:nvSpPr>
        <p:spPr bwMode="auto">
          <a:xfrm>
            <a:off x="299458" y="3673749"/>
            <a:ext cx="2780536" cy="145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eaLnBrk="1" hangingPunct="1"/>
            <a:r>
              <a:rPr lang="es-CL" altLang="en-US" sz="2902" b="1" dirty="0">
                <a:solidFill>
                  <a:schemeClr val="bg1"/>
                </a:solidFill>
                <a:latin typeface="Arial" panose="020B0604020202020204" pitchFamily="34" charset="0"/>
                <a:cs typeface="Arial" panose="020B0604020202020204" pitchFamily="34" charset="0"/>
              </a:rPr>
              <a:t>CHILE:</a:t>
            </a:r>
          </a:p>
          <a:p>
            <a:pPr eaLnBrk="1" hangingPunct="1"/>
            <a:r>
              <a:rPr lang="es-CL" altLang="en-US" sz="2177" dirty="0">
                <a:solidFill>
                  <a:schemeClr val="bg1"/>
                </a:solidFill>
                <a:latin typeface="Arial" panose="020B0604020202020204" pitchFamily="34" charset="0"/>
                <a:cs typeface="Arial" panose="020B0604020202020204" pitchFamily="34" charset="0"/>
              </a:rPr>
              <a:t>Global Service </a:t>
            </a:r>
          </a:p>
          <a:p>
            <a:pPr eaLnBrk="1" hangingPunct="1"/>
            <a:r>
              <a:rPr lang="es-CL" altLang="en-US" sz="2177" dirty="0">
                <a:solidFill>
                  <a:schemeClr val="bg1"/>
                </a:solidFill>
                <a:latin typeface="Arial" panose="020B0604020202020204" pitchFamily="34" charset="0"/>
                <a:cs typeface="Arial" panose="020B0604020202020204" pitchFamily="34" charset="0"/>
              </a:rPr>
              <a:t>a </a:t>
            </a:r>
            <a:r>
              <a:rPr lang="es-CL" altLang="en-US" sz="2177" dirty="0" err="1">
                <a:solidFill>
                  <a:schemeClr val="bg1"/>
                </a:solidFill>
                <a:latin typeface="Arial" panose="020B0604020202020204" pitchFamily="34" charset="0"/>
                <a:cs typeface="Arial" panose="020B0604020202020204" pitchFamily="34" charset="0"/>
              </a:rPr>
              <a:t>Dynamic</a:t>
            </a:r>
            <a:r>
              <a:rPr lang="es-CL" altLang="en-US" sz="2177" dirty="0">
                <a:solidFill>
                  <a:schemeClr val="bg1"/>
                </a:solidFill>
                <a:latin typeface="Arial" panose="020B0604020202020204" pitchFamily="34" charset="0"/>
                <a:cs typeface="Arial" panose="020B0604020202020204" pitchFamily="34" charset="0"/>
              </a:rPr>
              <a:t> Business</a:t>
            </a:r>
          </a:p>
          <a:p>
            <a:pPr eaLnBrk="1" hangingPunct="1"/>
            <a:endParaRPr lang="es-ES" altLang="en-US" sz="1572" dirty="0"/>
          </a:p>
        </p:txBody>
      </p:sp>
    </p:spTree>
    <p:extLst>
      <p:ext uri="{BB962C8B-B14F-4D97-AF65-F5344CB8AC3E}">
        <p14:creationId xmlns:p14="http://schemas.microsoft.com/office/powerpoint/2010/main" val="318359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Rectángulo"/>
          <p:cNvSpPr>
            <a:spLocks noChangeArrowheads="1"/>
          </p:cNvSpPr>
          <p:nvPr/>
        </p:nvSpPr>
        <p:spPr bwMode="auto">
          <a:xfrm>
            <a:off x="2572896" y="3467799"/>
            <a:ext cx="168806" cy="3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4300">
                <a:solidFill>
                  <a:schemeClr val="tx1"/>
                </a:solidFill>
                <a:latin typeface="Franklin Gothic Medium" panose="020B06030201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3700">
                <a:solidFill>
                  <a:schemeClr val="tx1"/>
                </a:solidFill>
                <a:latin typeface="Franklin Gothic Medium" panose="020B06030201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3200">
                <a:solidFill>
                  <a:schemeClr val="tx1"/>
                </a:solidFill>
                <a:latin typeface="Franklin Gothic Medium" panose="020B06030201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5pPr>
            <a:lvl6pPr marL="25146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6pPr>
            <a:lvl7pPr marL="29718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7pPr>
            <a:lvl8pPr marL="34290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8pPr>
            <a:lvl9pPr marL="3886200" indent="-228600" defTabSz="609600" eaLnBrk="0" fontAlgn="base" hangingPunct="0">
              <a:spcBef>
                <a:spcPct val="20000"/>
              </a:spcBef>
              <a:spcAft>
                <a:spcPct val="0"/>
              </a:spcAft>
              <a:buFont typeface="Arial" panose="020B0604020202020204" pitchFamily="34" charset="0"/>
              <a:buChar char="»"/>
              <a:defRPr sz="2700">
                <a:solidFill>
                  <a:schemeClr val="tx1"/>
                </a:solidFill>
                <a:latin typeface="Franklin Gothic Medium" panose="020B0603020102020204" pitchFamily="34" charset="0"/>
                <a:ea typeface="MS PGothic" panose="020B0600070205080204" pitchFamily="34" charset="-128"/>
              </a:defRPr>
            </a:lvl9pPr>
          </a:lstStyle>
          <a:p>
            <a:pPr eaLnBrk="1" hangingPunct="1">
              <a:spcBef>
                <a:spcPct val="0"/>
              </a:spcBef>
              <a:buFontTx/>
              <a:buNone/>
            </a:pPr>
            <a:endParaRPr lang="es-CL" altLang="es-CL" sz="1800">
              <a:solidFill>
                <a:srgbClr val="A1A2A0"/>
              </a:solidFill>
            </a:endParaRPr>
          </a:p>
        </p:txBody>
      </p:sp>
      <p:sp>
        <p:nvSpPr>
          <p:cNvPr id="6" name="CuadroTexto 5"/>
          <p:cNvSpPr txBox="1"/>
          <p:nvPr/>
        </p:nvSpPr>
        <p:spPr>
          <a:xfrm>
            <a:off x="323528" y="188640"/>
            <a:ext cx="7056784" cy="427361"/>
          </a:xfrm>
          <a:prstGeom prst="rect">
            <a:avLst/>
          </a:prstGeom>
          <a:noFill/>
        </p:spPr>
        <p:txBody>
          <a:bodyPr wrap="square">
            <a:spAutoFit/>
          </a:bodyPr>
          <a:lstStyle/>
          <a:p>
            <a:pPr defTabSz="391847">
              <a:defRPr/>
            </a:pPr>
            <a:r>
              <a:rPr lang="en-US" sz="2177" b="1" dirty="0" smtClean="0">
                <a:solidFill>
                  <a:schemeClr val="bg1">
                    <a:lumMod val="95000"/>
                  </a:schemeClr>
                </a:solidFill>
                <a:latin typeface="Arial"/>
                <a:cs typeface="Arial"/>
              </a:rPr>
              <a:t>CHILE: CONNECTED AND INTEGRATED</a:t>
            </a:r>
            <a:endParaRPr lang="es-ES" sz="1935" dirty="0">
              <a:solidFill>
                <a:schemeClr val="accent5"/>
              </a:solidFill>
              <a:latin typeface="Arial"/>
              <a:cs typeface="Arial"/>
            </a:endParaRPr>
          </a:p>
        </p:txBody>
      </p:sp>
      <p:sp>
        <p:nvSpPr>
          <p:cNvPr id="7" name="1 Título"/>
          <p:cNvSpPr txBox="1">
            <a:spLocks/>
          </p:cNvSpPr>
          <p:nvPr/>
        </p:nvSpPr>
        <p:spPr>
          <a:xfrm>
            <a:off x="3871973" y="6309320"/>
            <a:ext cx="2698953" cy="26970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635" dirty="0">
                <a:solidFill>
                  <a:schemeClr val="bg1">
                    <a:lumMod val="95000"/>
                  </a:schemeClr>
                </a:solidFill>
                <a:latin typeface="Arial"/>
                <a:cs typeface="Arial"/>
              </a:rPr>
              <a:t>Source: Chile Central Bank</a:t>
            </a:r>
          </a:p>
        </p:txBody>
      </p:sp>
      <p:grpSp>
        <p:nvGrpSpPr>
          <p:cNvPr id="10" name="Agrupar 15"/>
          <p:cNvGrpSpPr>
            <a:grpSpLocks/>
          </p:cNvGrpSpPr>
          <p:nvPr/>
        </p:nvGrpSpPr>
        <p:grpSpPr bwMode="auto">
          <a:xfrm>
            <a:off x="107504" y="1128437"/>
            <a:ext cx="4320480" cy="4856666"/>
            <a:chOff x="5589772" y="1052899"/>
            <a:chExt cx="4259402" cy="6026354"/>
          </a:xfrm>
        </p:grpSpPr>
        <p:sp>
          <p:nvSpPr>
            <p:cNvPr id="11" name="3 CuadroTexto"/>
            <p:cNvSpPr txBox="1"/>
            <p:nvPr/>
          </p:nvSpPr>
          <p:spPr>
            <a:xfrm>
              <a:off x="6213680" y="6697350"/>
              <a:ext cx="3452927" cy="381903"/>
            </a:xfrm>
            <a:prstGeom prst="rect">
              <a:avLst/>
            </a:prstGeom>
            <a:noFill/>
          </p:spPr>
          <p:txBody>
            <a:bodyPr>
              <a:spAutoFit/>
            </a:bodyPr>
            <a:lstStyle/>
            <a:p>
              <a:pPr defTabSz="391847">
                <a:defRPr/>
              </a:pPr>
              <a:r>
                <a:rPr lang="es-CL" sz="726" b="1" dirty="0">
                  <a:solidFill>
                    <a:schemeClr val="bg1">
                      <a:lumMod val="85000"/>
                    </a:schemeClr>
                  </a:solidFill>
                </a:rPr>
                <a:t>        </a:t>
              </a:r>
              <a:r>
                <a:rPr lang="es-CL" sz="1400" b="1" dirty="0">
                  <a:solidFill>
                    <a:schemeClr val="bg1">
                      <a:lumMod val="85000"/>
                    </a:schemeClr>
                  </a:solidFill>
                </a:rPr>
                <a:t>GLOBAL SERVICES                   </a:t>
              </a:r>
              <a:r>
                <a:rPr lang="es-CL" sz="1400" b="1" dirty="0" smtClean="0">
                  <a:solidFill>
                    <a:schemeClr val="bg1">
                      <a:lumMod val="85000"/>
                    </a:schemeClr>
                  </a:solidFill>
                </a:rPr>
                <a:t> </a:t>
              </a:r>
              <a:r>
                <a:rPr lang="es-CL" sz="1400" b="1" dirty="0">
                  <a:solidFill>
                    <a:schemeClr val="bg1">
                      <a:lumMod val="85000"/>
                    </a:schemeClr>
                  </a:solidFill>
                </a:rPr>
                <a:t>WINE</a:t>
              </a:r>
            </a:p>
          </p:txBody>
        </p:sp>
        <p:graphicFrame>
          <p:nvGraphicFramePr>
            <p:cNvPr id="12" name="3 Gráfico"/>
            <p:cNvGraphicFramePr>
              <a:graphicFrameLocks/>
            </p:cNvGraphicFramePr>
            <p:nvPr>
              <p:extLst>
                <p:ext uri="{D42A27DB-BD31-4B8C-83A1-F6EECF244321}">
                  <p14:modId xmlns:p14="http://schemas.microsoft.com/office/powerpoint/2010/main" val="3618875845"/>
                </p:ext>
              </p:extLst>
            </p:nvPr>
          </p:nvGraphicFramePr>
          <p:xfrm>
            <a:off x="5589772" y="2350499"/>
            <a:ext cx="4259402" cy="4240224"/>
          </p:xfrm>
          <a:graphic>
            <a:graphicData uri="http://schemas.openxmlformats.org/drawingml/2006/chart">
              <c:chart xmlns:c="http://schemas.openxmlformats.org/drawingml/2006/chart" xmlns:r="http://schemas.openxmlformats.org/officeDocument/2006/relationships" r:id="rId3"/>
            </a:graphicData>
          </a:graphic>
        </p:graphicFrame>
        <p:sp>
          <p:nvSpPr>
            <p:cNvPr id="13" name="13 CuadroTexto"/>
            <p:cNvSpPr txBox="1">
              <a:spLocks noChangeArrowheads="1"/>
            </p:cNvSpPr>
            <p:nvPr/>
          </p:nvSpPr>
          <p:spPr bwMode="auto">
            <a:xfrm>
              <a:off x="6200271" y="1052899"/>
              <a:ext cx="2952327" cy="103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s-CL" altLang="en-US" sz="1600" b="1" dirty="0">
                  <a:solidFill>
                    <a:srgbClr val="FFFFFF"/>
                  </a:solidFill>
                </a:rPr>
                <a:t>  EXPORTS</a:t>
              </a:r>
            </a:p>
            <a:p>
              <a:pPr algn="ctr" eaLnBrk="1" hangingPunct="1"/>
              <a:r>
                <a:rPr lang="es-CL" altLang="en-US" sz="1600" b="1" dirty="0">
                  <a:solidFill>
                    <a:srgbClr val="FFFFFF"/>
                  </a:solidFill>
                </a:rPr>
                <a:t> </a:t>
              </a:r>
              <a:r>
                <a:rPr lang="es-CL" altLang="en-US" sz="1600" dirty="0">
                  <a:solidFill>
                    <a:srgbClr val="FFFFFF"/>
                  </a:solidFill>
                </a:rPr>
                <a:t>(</a:t>
              </a:r>
              <a:r>
                <a:rPr lang="es-CL" altLang="en-US" sz="1600" dirty="0" err="1">
                  <a:solidFill>
                    <a:srgbClr val="FFFFFF"/>
                  </a:solidFill>
                </a:rPr>
                <a:t>Millions</a:t>
              </a:r>
              <a:r>
                <a:rPr lang="es-CL" altLang="en-US" sz="1600" dirty="0">
                  <a:solidFill>
                    <a:srgbClr val="FFFFFF"/>
                  </a:solidFill>
                </a:rPr>
                <a:t> </a:t>
              </a:r>
              <a:r>
                <a:rPr lang="es-CL" altLang="en-US" sz="1600" dirty="0" err="1">
                  <a:solidFill>
                    <a:srgbClr val="FFFFFF"/>
                  </a:solidFill>
                </a:rPr>
                <a:t>dollars</a:t>
              </a:r>
              <a:r>
                <a:rPr lang="es-CL" altLang="en-US" sz="1600" dirty="0">
                  <a:solidFill>
                    <a:srgbClr val="FFFFFF"/>
                  </a:solidFill>
                </a:rPr>
                <a:t>)</a:t>
              </a:r>
            </a:p>
            <a:p>
              <a:pPr eaLnBrk="1" hangingPunct="1"/>
              <a:endParaRPr lang="es-CL" altLang="en-US" sz="1600" b="1" dirty="0">
                <a:solidFill>
                  <a:srgbClr val="FFFFFF"/>
                </a:solidFill>
              </a:endParaRPr>
            </a:p>
          </p:txBody>
        </p:sp>
      </p:grpSp>
      <p:grpSp>
        <p:nvGrpSpPr>
          <p:cNvPr id="14" name="Agrupar 16"/>
          <p:cNvGrpSpPr>
            <a:grpSpLocks/>
          </p:cNvGrpSpPr>
          <p:nvPr/>
        </p:nvGrpSpPr>
        <p:grpSpPr bwMode="auto">
          <a:xfrm>
            <a:off x="5012304" y="1226593"/>
            <a:ext cx="4024192" cy="4700444"/>
            <a:chOff x="10429292" y="1221016"/>
            <a:chExt cx="4304977" cy="5813846"/>
          </a:xfrm>
        </p:grpSpPr>
        <p:sp>
          <p:nvSpPr>
            <p:cNvPr id="15" name="11 CuadroTexto"/>
            <p:cNvSpPr txBox="1"/>
            <p:nvPr/>
          </p:nvSpPr>
          <p:spPr>
            <a:xfrm>
              <a:off x="11036363" y="6654181"/>
              <a:ext cx="3543837" cy="380681"/>
            </a:xfrm>
            <a:prstGeom prst="rect">
              <a:avLst/>
            </a:prstGeom>
            <a:noFill/>
          </p:spPr>
          <p:txBody>
            <a:bodyPr wrap="square">
              <a:spAutoFit/>
            </a:bodyPr>
            <a:lstStyle/>
            <a:p>
              <a:pPr defTabSz="391847">
                <a:defRPr/>
              </a:pPr>
              <a:r>
                <a:rPr lang="es-CL" sz="665" b="1" dirty="0">
                  <a:solidFill>
                    <a:schemeClr val="bg1">
                      <a:lumMod val="85000"/>
                    </a:schemeClr>
                  </a:solidFill>
                </a:rPr>
                <a:t>             </a:t>
              </a:r>
              <a:r>
                <a:rPr lang="es-CL" sz="1400" b="1" dirty="0">
                  <a:solidFill>
                    <a:schemeClr val="bg1">
                      <a:lumMod val="85000"/>
                    </a:schemeClr>
                  </a:solidFill>
                </a:rPr>
                <a:t>WORLD                              </a:t>
              </a:r>
              <a:r>
                <a:rPr lang="es-CL" sz="1400" b="1" dirty="0" smtClean="0">
                  <a:solidFill>
                    <a:schemeClr val="bg1">
                      <a:lumMod val="85000"/>
                    </a:schemeClr>
                  </a:solidFill>
                </a:rPr>
                <a:t> </a:t>
              </a:r>
              <a:r>
                <a:rPr lang="es-CL" sz="1400" b="1" dirty="0">
                  <a:solidFill>
                    <a:schemeClr val="bg1">
                      <a:lumMod val="85000"/>
                    </a:schemeClr>
                  </a:solidFill>
                </a:rPr>
                <a:t>CHILE</a:t>
              </a:r>
            </a:p>
          </p:txBody>
        </p:sp>
        <p:graphicFrame>
          <p:nvGraphicFramePr>
            <p:cNvPr id="16" name="4 Gráfico"/>
            <p:cNvGraphicFramePr>
              <a:graphicFrameLocks/>
            </p:cNvGraphicFramePr>
            <p:nvPr>
              <p:extLst>
                <p:ext uri="{D42A27DB-BD31-4B8C-83A1-F6EECF244321}">
                  <p14:modId xmlns:p14="http://schemas.microsoft.com/office/powerpoint/2010/main" val="4013081948"/>
                </p:ext>
              </p:extLst>
            </p:nvPr>
          </p:nvGraphicFramePr>
          <p:xfrm>
            <a:off x="10429292" y="2322963"/>
            <a:ext cx="4304638" cy="4295295"/>
          </p:xfrm>
          <a:graphic>
            <a:graphicData uri="http://schemas.openxmlformats.org/drawingml/2006/chart">
              <c:chart xmlns:c="http://schemas.openxmlformats.org/drawingml/2006/chart" xmlns:r="http://schemas.openxmlformats.org/officeDocument/2006/relationships" r:id="rId4"/>
            </a:graphicData>
          </a:graphic>
        </p:graphicFrame>
        <p:sp>
          <p:nvSpPr>
            <p:cNvPr id="17" name="15 CuadroTexto"/>
            <p:cNvSpPr txBox="1">
              <a:spLocks noChangeArrowheads="1"/>
            </p:cNvSpPr>
            <p:nvPr/>
          </p:nvSpPr>
          <p:spPr bwMode="auto">
            <a:xfrm>
              <a:off x="10514314" y="1221016"/>
              <a:ext cx="4219955" cy="72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6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6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6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600">
                  <a:solidFill>
                    <a:schemeClr val="tx1"/>
                  </a:solidFill>
                  <a:latin typeface="Calibri" panose="020F0502020204030204" pitchFamily="34" charset="0"/>
                  <a:ea typeface="ＭＳ Ｐゴシック" panose="020B0600070205080204" pitchFamily="34" charset="-128"/>
                </a:defRPr>
              </a:lvl5pPr>
              <a:lvl6pPr marL="25146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6pPr>
              <a:lvl7pPr marL="29718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7pPr>
              <a:lvl8pPr marL="34290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8pPr>
              <a:lvl9pPr marL="3886200" indent="-228600" defTabSz="647700" eaLnBrk="0" fontAlgn="base" hangingPunct="0">
                <a:spcBef>
                  <a:spcPct val="0"/>
                </a:spcBef>
                <a:spcAft>
                  <a:spcPct val="0"/>
                </a:spcAft>
                <a:defRPr sz="26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00" b="1" dirty="0">
                  <a:solidFill>
                    <a:srgbClr val="FFFFFF"/>
                  </a:solidFill>
                </a:rPr>
                <a:t>Global Services Exports</a:t>
              </a:r>
            </a:p>
            <a:p>
              <a:pPr algn="ctr" eaLnBrk="1" hangingPunct="1"/>
              <a:r>
                <a:rPr lang="en-US" altLang="en-US" sz="1600" b="1" dirty="0">
                  <a:solidFill>
                    <a:srgbClr val="FFFFFF"/>
                  </a:solidFill>
                </a:rPr>
                <a:t> </a:t>
              </a:r>
              <a:r>
                <a:rPr lang="en-US" altLang="en-US" sz="1600" dirty="0">
                  <a:solidFill>
                    <a:srgbClr val="FFFFFF"/>
                  </a:solidFill>
                </a:rPr>
                <a:t>(Yearly Rate of Growth, Average 2010-2015)</a:t>
              </a:r>
              <a:endParaRPr lang="es-CL" altLang="en-US" sz="1600" dirty="0">
                <a:solidFill>
                  <a:srgbClr val="FFFFFF"/>
                </a:solidFill>
              </a:endParaRPr>
            </a:p>
          </p:txBody>
        </p:sp>
      </p:grpSp>
    </p:spTree>
    <p:extLst>
      <p:ext uri="{BB962C8B-B14F-4D97-AF65-F5344CB8AC3E}">
        <p14:creationId xmlns:p14="http://schemas.microsoft.com/office/powerpoint/2010/main" val="17568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001" y="6093296"/>
            <a:ext cx="1543511" cy="691545"/>
          </a:xfrm>
          <a:prstGeom prst="rect">
            <a:avLst/>
          </a:prstGeom>
        </p:spPr>
      </p:pic>
      <p:sp>
        <p:nvSpPr>
          <p:cNvPr id="17" name="Subtítulo 2"/>
          <p:cNvSpPr txBox="1">
            <a:spLocks/>
          </p:cNvSpPr>
          <p:nvPr/>
        </p:nvSpPr>
        <p:spPr>
          <a:xfrm>
            <a:off x="-1476672" y="6423222"/>
            <a:ext cx="5003801" cy="248709"/>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ES_tradnl" sz="1000" b="0" i="0" u="none" strike="noStrike" kern="1200" cap="none" spc="0" normalizeH="0" baseline="0" noProof="0" dirty="0" smtClean="0">
              <a:ln>
                <a:noFill/>
              </a:ln>
              <a:solidFill>
                <a:schemeClr val="bg1">
                  <a:lumMod val="75000"/>
                </a:schemeClr>
              </a:solidFill>
              <a:effectLst/>
              <a:uLnTx/>
              <a:uFillTx/>
            </a:endParaRPr>
          </a:p>
        </p:txBody>
      </p:sp>
      <p:sp>
        <p:nvSpPr>
          <p:cNvPr id="4" name="CuadroTexto 3"/>
          <p:cNvSpPr txBox="1"/>
          <p:nvPr/>
        </p:nvSpPr>
        <p:spPr>
          <a:xfrm>
            <a:off x="3075113" y="850198"/>
            <a:ext cx="184666" cy="369332"/>
          </a:xfrm>
          <a:prstGeom prst="rect">
            <a:avLst/>
          </a:prstGeom>
          <a:noFill/>
        </p:spPr>
        <p:txBody>
          <a:bodyPr wrap="none" rtlCol="0">
            <a:spAutoFit/>
          </a:bodyPr>
          <a:lstStyle/>
          <a:p>
            <a:endParaRPr lang="es-ES" dirty="0"/>
          </a:p>
        </p:txBody>
      </p:sp>
      <p:cxnSp>
        <p:nvCxnSpPr>
          <p:cNvPr id="19" name="Conector recto 4"/>
          <p:cNvCxnSpPr/>
          <p:nvPr/>
        </p:nvCxnSpPr>
        <p:spPr>
          <a:xfrm>
            <a:off x="1349540" y="6632122"/>
            <a:ext cx="5274434" cy="39809"/>
          </a:xfrm>
          <a:prstGeom prst="line">
            <a:avLst/>
          </a:prstGeom>
          <a:ln w="12700" cap="flat" cmpd="sng" algn="ctr">
            <a:solidFill>
              <a:schemeClr val="tx1">
                <a:lumMod val="65000"/>
                <a:lumOff val="35000"/>
              </a:schemeClr>
            </a:solidFill>
            <a:prstDash val="dot"/>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9" name="1 Título"/>
          <p:cNvSpPr txBox="1">
            <a:spLocks/>
          </p:cNvSpPr>
          <p:nvPr/>
        </p:nvSpPr>
        <p:spPr bwMode="auto">
          <a:xfrm>
            <a:off x="179512" y="480245"/>
            <a:ext cx="2730172" cy="2156667"/>
          </a:xfrm>
          <a:prstGeom prst="rect">
            <a:avLst/>
          </a:prstGeom>
          <a:extLst/>
        </p:spPr>
        <p:txBody>
          <a:bodyPr vert="horz" lIns="91360" tIns="45682" rIns="91360" bIns="45682" rtlCol="0" anchor="ctr">
            <a:noAutofit/>
          </a:bodyPr>
          <a:lstStyle>
            <a:defPPr>
              <a:defRPr lang="en-US"/>
            </a:defPPr>
            <a:lvl1pPr defTabSz="913621">
              <a:lnSpc>
                <a:spcPct val="80000"/>
              </a:lnSpc>
              <a:spcBef>
                <a:spcPct val="0"/>
              </a:spcBef>
              <a:buNone/>
              <a:defRPr sz="2800" b="1">
                <a:solidFill>
                  <a:srgbClr val="0291B3"/>
                </a:solidFill>
                <a:latin typeface="+mj-lt"/>
                <a:ea typeface="+mj-ea"/>
                <a:cs typeface="+mj-cs"/>
              </a:defRPr>
            </a:lvl1pPr>
          </a:lstStyle>
          <a:p>
            <a:r>
              <a:rPr lang="en-US" altLang="en-US" dirty="0" smtClean="0"/>
              <a:t>THOLONS: </a:t>
            </a:r>
          </a:p>
          <a:p>
            <a:endParaRPr lang="en-US" altLang="en-US" dirty="0" smtClean="0"/>
          </a:p>
          <a:p>
            <a:r>
              <a:rPr lang="en-US" altLang="es-ES" i="1" dirty="0" smtClean="0"/>
              <a:t>“</a:t>
            </a:r>
            <a:r>
              <a:rPr lang="en-US" altLang="en-US" i="1" dirty="0"/>
              <a:t>An innovative and </a:t>
            </a:r>
            <a:r>
              <a:rPr lang="en-US" altLang="en-US" i="1" dirty="0" smtClean="0"/>
              <a:t>enterprising </a:t>
            </a:r>
          </a:p>
          <a:p>
            <a:r>
              <a:rPr lang="en-US" altLang="en-US" i="1" dirty="0" smtClean="0"/>
              <a:t>digital ecosystem</a:t>
            </a:r>
            <a:r>
              <a:rPr lang="en-US" altLang="es-ES" i="1" dirty="0" smtClean="0"/>
              <a:t>”</a:t>
            </a:r>
            <a:endParaRPr lang="es-CL" altLang="en-US" i="1" dirty="0"/>
          </a:p>
        </p:txBody>
      </p:sp>
      <p:graphicFrame>
        <p:nvGraphicFramePr>
          <p:cNvPr id="30" name="Table 16"/>
          <p:cNvGraphicFramePr>
            <a:graphicFrameLocks noGrp="1"/>
          </p:cNvGraphicFramePr>
          <p:nvPr>
            <p:extLst>
              <p:ext uri="{D42A27DB-BD31-4B8C-83A1-F6EECF244321}">
                <p14:modId xmlns:p14="http://schemas.microsoft.com/office/powerpoint/2010/main" val="2053881145"/>
              </p:ext>
            </p:extLst>
          </p:nvPr>
        </p:nvGraphicFramePr>
        <p:xfrm>
          <a:off x="3075113" y="1427492"/>
          <a:ext cx="2229777" cy="4801755"/>
        </p:xfrm>
        <a:graphic>
          <a:graphicData uri="http://schemas.openxmlformats.org/drawingml/2006/table">
            <a:tbl>
              <a:tblPr>
                <a:tableStyleId>{18603FDC-E32A-4AB5-989C-0864C3EAD2B8}</a:tableStyleId>
              </a:tblPr>
              <a:tblGrid>
                <a:gridCol w="611597"/>
                <a:gridCol w="1618180"/>
              </a:tblGrid>
              <a:tr h="658115">
                <a:tc>
                  <a:txBody>
                    <a:bodyPr/>
                    <a:lstStyle/>
                    <a:p>
                      <a:pPr algn="ctr" fontAlgn="ctr"/>
                      <a:r>
                        <a:rPr lang="en-US" sz="1600" b="1" u="none" strike="noStrike" dirty="0">
                          <a:effectLst/>
                          <a:latin typeface="Arial"/>
                          <a:cs typeface="Arial"/>
                        </a:rPr>
                        <a:t>Rank</a:t>
                      </a:r>
                      <a:endParaRPr lang="en-US" sz="1600" b="1" i="0" u="none" strike="noStrike" dirty="0">
                        <a:solidFill>
                          <a:srgbClr val="FFFFFF"/>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lumMod val="65000"/>
                        <a:lumOff val="35000"/>
                      </a:schemeClr>
                    </a:solidFill>
                  </a:tcPr>
                </a:tc>
                <a:tc>
                  <a:txBody>
                    <a:bodyPr/>
                    <a:lstStyle/>
                    <a:p>
                      <a:pPr algn="ctr" fontAlgn="ctr"/>
                      <a:r>
                        <a:rPr lang="en-US" sz="1600" b="1" i="0" u="none" strike="noStrike" dirty="0" smtClean="0">
                          <a:solidFill>
                            <a:schemeClr val="lt1"/>
                          </a:solidFill>
                          <a:effectLst/>
                          <a:latin typeface="Arial"/>
                          <a:cs typeface="Arial"/>
                        </a:rPr>
                        <a:t>Countries</a:t>
                      </a:r>
                      <a:endParaRPr lang="en-US" sz="1600" b="1" i="0" u="none" strike="noStrike" dirty="0">
                        <a:solidFill>
                          <a:srgbClr val="FFFFFF"/>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lumMod val="65000"/>
                        <a:lumOff val="35000"/>
                      </a:schemeClr>
                    </a:solidFill>
                  </a:tcPr>
                </a:tc>
              </a:tr>
              <a:tr h="414364">
                <a:tc>
                  <a:txBody>
                    <a:bodyPr/>
                    <a:lstStyle/>
                    <a:p>
                      <a:pPr algn="ctr" fontAlgn="b"/>
                      <a:r>
                        <a:rPr lang="en-US" sz="1600" u="none" strike="noStrike" dirty="0">
                          <a:solidFill>
                            <a:schemeClr val="bg1"/>
                          </a:solidFill>
                          <a:effectLst/>
                          <a:latin typeface="Arial"/>
                          <a:cs typeface="Arial"/>
                        </a:rPr>
                        <a:t>1</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India</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2</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China</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3</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Philippines</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4</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Brazil</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5</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Mexico</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6</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Canada</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b="1" u="none" strike="noStrike" dirty="0">
                          <a:solidFill>
                            <a:schemeClr val="accent5">
                              <a:lumMod val="75000"/>
                            </a:schemeClr>
                          </a:solidFill>
                          <a:effectLst/>
                          <a:latin typeface="Arial"/>
                          <a:cs typeface="Arial"/>
                        </a:rPr>
                        <a:t>7</a:t>
                      </a:r>
                      <a:endParaRPr lang="en-US" sz="1600" b="1" i="0" u="none" strike="noStrike" dirty="0">
                        <a:solidFill>
                          <a:schemeClr val="accent5">
                            <a:lumMod val="75000"/>
                          </a:schemeClr>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60000"/>
                        <a:lumOff val="40000"/>
                      </a:schemeClr>
                    </a:solidFill>
                  </a:tcPr>
                </a:tc>
                <a:tc>
                  <a:txBody>
                    <a:bodyPr/>
                    <a:lstStyle/>
                    <a:p>
                      <a:pPr marL="0" algn="ctr" defTabSz="1218987" rtl="0" eaLnBrk="1" fontAlgn="b" latinLnBrk="0" hangingPunct="1"/>
                      <a:r>
                        <a:rPr lang="en-US" sz="1600" b="1" u="none" strike="noStrike" kern="1200" dirty="0">
                          <a:solidFill>
                            <a:schemeClr val="accent5">
                              <a:lumMod val="75000"/>
                            </a:schemeClr>
                          </a:solidFill>
                          <a:effectLst/>
                          <a:latin typeface="Arial"/>
                          <a:ea typeface="+mn-ea"/>
                          <a:cs typeface="Arial"/>
                        </a:rPr>
                        <a:t>Chile</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60000"/>
                        <a:lumOff val="40000"/>
                      </a:schemeClr>
                    </a:solidFill>
                  </a:tcPr>
                </a:tc>
              </a:tr>
              <a:tr h="414364">
                <a:tc>
                  <a:txBody>
                    <a:bodyPr/>
                    <a:lstStyle/>
                    <a:p>
                      <a:pPr algn="ctr" fontAlgn="b"/>
                      <a:r>
                        <a:rPr lang="en-US" sz="1600" u="none" strike="noStrike" dirty="0">
                          <a:solidFill>
                            <a:schemeClr val="bg1"/>
                          </a:solidFill>
                          <a:effectLst/>
                          <a:latin typeface="Arial"/>
                          <a:cs typeface="Arial"/>
                        </a:rPr>
                        <a:t>8</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Vietnam</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9</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Poland</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r h="414364">
                <a:tc>
                  <a:txBody>
                    <a:bodyPr/>
                    <a:lstStyle/>
                    <a:p>
                      <a:pPr algn="ctr" fontAlgn="b"/>
                      <a:r>
                        <a:rPr lang="en-US" sz="1600" u="none" strike="noStrike" dirty="0">
                          <a:solidFill>
                            <a:schemeClr val="bg1"/>
                          </a:solidFill>
                          <a:effectLst/>
                          <a:latin typeface="Arial"/>
                          <a:cs typeface="Arial"/>
                        </a:rPr>
                        <a:t>10</a:t>
                      </a:r>
                      <a:endParaRPr lang="en-US" sz="1600" b="0" i="0" u="none" strike="noStrike" dirty="0">
                        <a:solidFill>
                          <a:schemeClr val="bg1"/>
                        </a:solidFill>
                        <a:effectLst/>
                        <a:latin typeface="Arial"/>
                        <a:cs typeface="Arial"/>
                      </a:endParaRP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c>
                  <a:txBody>
                    <a:bodyPr/>
                    <a:lstStyle/>
                    <a:p>
                      <a:pPr marL="0" algn="ctr" defTabSz="1218987" rtl="0" eaLnBrk="1" fontAlgn="b" latinLnBrk="0" hangingPunct="1"/>
                      <a:r>
                        <a:rPr lang="en-US" sz="1600" u="none" strike="noStrike" kern="1200" dirty="0">
                          <a:solidFill>
                            <a:schemeClr val="bg1"/>
                          </a:solidFill>
                          <a:effectLst/>
                          <a:latin typeface="Arial"/>
                          <a:ea typeface="+mn-ea"/>
                          <a:cs typeface="Arial"/>
                        </a:rPr>
                        <a:t>Russia</a:t>
                      </a:r>
                    </a:p>
                  </a:txBody>
                  <a:tcPr marL="5759" marR="5759" marT="5759"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50000"/>
                      </a:schemeClr>
                    </a:solidFill>
                  </a:tcPr>
                </a:tc>
              </a:tr>
            </a:tbl>
          </a:graphicData>
        </a:graphic>
      </p:graphicFrame>
      <p:sp>
        <p:nvSpPr>
          <p:cNvPr id="31" name="7 Rectángulo"/>
          <p:cNvSpPr/>
          <p:nvPr/>
        </p:nvSpPr>
        <p:spPr>
          <a:xfrm>
            <a:off x="3259779" y="963006"/>
            <a:ext cx="2437888" cy="464486"/>
          </a:xfrm>
          <a:prstGeom prst="rect">
            <a:avLst/>
          </a:prstGeom>
        </p:spPr>
        <p:txBody>
          <a:bodyPr>
            <a:spAutoFit/>
          </a:bodyPr>
          <a:lstStyle/>
          <a:p>
            <a:pPr defTabSz="391847">
              <a:defRPr/>
            </a:pPr>
            <a:r>
              <a:rPr lang="en-US" sz="1209" dirty="0">
                <a:solidFill>
                  <a:schemeClr val="tx1">
                    <a:lumMod val="75000"/>
                    <a:lumOff val="25000"/>
                  </a:schemeClr>
                </a:solidFill>
                <a:latin typeface="Arial"/>
                <a:cs typeface="Arial"/>
              </a:rPr>
              <a:t>Digital Nations: </a:t>
            </a:r>
            <a:r>
              <a:rPr lang="en-US" sz="1209" dirty="0" err="1">
                <a:solidFill>
                  <a:schemeClr val="tx1">
                    <a:lumMod val="75000"/>
                    <a:lumOff val="25000"/>
                  </a:schemeClr>
                </a:solidFill>
                <a:latin typeface="Arial"/>
                <a:cs typeface="Arial"/>
              </a:rPr>
              <a:t>Tholons</a:t>
            </a:r>
            <a:r>
              <a:rPr lang="en-US" sz="1209" dirty="0">
                <a:solidFill>
                  <a:schemeClr val="tx1">
                    <a:lumMod val="75000"/>
                    <a:lumOff val="25000"/>
                  </a:schemeClr>
                </a:solidFill>
                <a:latin typeface="Arial"/>
                <a:cs typeface="Arial"/>
              </a:rPr>
              <a:t> Services Globalization Index 2017</a:t>
            </a:r>
          </a:p>
        </p:txBody>
      </p:sp>
      <p:sp>
        <p:nvSpPr>
          <p:cNvPr id="57" name="8 Rectángulo"/>
          <p:cNvSpPr/>
          <p:nvPr/>
        </p:nvSpPr>
        <p:spPr bwMode="auto">
          <a:xfrm>
            <a:off x="5550130" y="1412776"/>
            <a:ext cx="1512888" cy="7254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latin typeface="Arial" pitchFamily="34" charset="0"/>
                <a:cs typeface="Arial" pitchFamily="34" charset="0"/>
              </a:rPr>
              <a:t>Workforce Population</a:t>
            </a:r>
            <a:endParaRPr lang="en-US" sz="1400" dirty="0">
              <a:latin typeface="Arial" pitchFamily="34" charset="0"/>
              <a:ea typeface="Times New Roman"/>
              <a:cs typeface="Arial" pitchFamily="34" charset="0"/>
            </a:endParaRPr>
          </a:p>
        </p:txBody>
      </p:sp>
      <p:sp>
        <p:nvSpPr>
          <p:cNvPr id="58" name="9 Rectángulo"/>
          <p:cNvSpPr/>
          <p:nvPr/>
        </p:nvSpPr>
        <p:spPr bwMode="auto">
          <a:xfrm>
            <a:off x="5550130" y="2346226"/>
            <a:ext cx="1512888" cy="635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latin typeface="Arial" pitchFamily="34" charset="0"/>
                <a:cs typeface="Arial" pitchFamily="34" charset="0"/>
              </a:rPr>
              <a:t>Innovation / Digital</a:t>
            </a:r>
          </a:p>
        </p:txBody>
      </p:sp>
      <p:sp>
        <p:nvSpPr>
          <p:cNvPr id="59" name="10 Rectángulo"/>
          <p:cNvSpPr/>
          <p:nvPr/>
        </p:nvSpPr>
        <p:spPr bwMode="auto">
          <a:xfrm>
            <a:off x="5550130" y="3120926"/>
            <a:ext cx="1512888" cy="5175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ctr">
              <a:spcBef>
                <a:spcPts val="0"/>
              </a:spcBef>
              <a:spcAft>
                <a:spcPts val="0"/>
              </a:spcAft>
              <a:defRPr/>
            </a:pPr>
            <a:r>
              <a:rPr lang="en-US" sz="1400" dirty="0">
                <a:latin typeface="Arial" pitchFamily="34" charset="0"/>
                <a:cs typeface="Arial" pitchFamily="34" charset="0"/>
              </a:rPr>
              <a:t>Talent, Skills &amp; Quality</a:t>
            </a:r>
            <a:endParaRPr lang="es-CL" sz="1400" dirty="0">
              <a:latin typeface="Arial" pitchFamily="34" charset="0"/>
              <a:cs typeface="Arial" pitchFamily="34" charset="0"/>
            </a:endParaRPr>
          </a:p>
        </p:txBody>
      </p:sp>
      <p:sp>
        <p:nvSpPr>
          <p:cNvPr id="60" name="11 Rectángulo"/>
          <p:cNvSpPr/>
          <p:nvPr/>
        </p:nvSpPr>
        <p:spPr bwMode="auto">
          <a:xfrm>
            <a:off x="5550130" y="3767039"/>
            <a:ext cx="1512888" cy="5175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latin typeface="Arial" pitchFamily="34" charset="0"/>
                <a:cs typeface="Arial" pitchFamily="34" charset="0"/>
              </a:rPr>
              <a:t>Cost</a:t>
            </a:r>
            <a:endParaRPr lang="en-US" sz="1400" dirty="0">
              <a:latin typeface="Arial" pitchFamily="34" charset="0"/>
              <a:ea typeface="Times New Roman"/>
              <a:cs typeface="Arial" pitchFamily="34" charset="0"/>
            </a:endParaRPr>
          </a:p>
        </p:txBody>
      </p:sp>
      <p:sp>
        <p:nvSpPr>
          <p:cNvPr id="61" name="12 Rectángulo"/>
          <p:cNvSpPr/>
          <p:nvPr/>
        </p:nvSpPr>
        <p:spPr bwMode="auto">
          <a:xfrm>
            <a:off x="5550130" y="4402039"/>
            <a:ext cx="1512888" cy="5349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latin typeface="Arial" pitchFamily="34" charset="0"/>
                <a:cs typeface="Arial" pitchFamily="34" charset="0"/>
              </a:rPr>
              <a:t>Risk &amp; Quality of Life</a:t>
            </a:r>
          </a:p>
        </p:txBody>
      </p:sp>
      <p:sp>
        <p:nvSpPr>
          <p:cNvPr id="62" name="13 Rectángulo"/>
          <p:cNvSpPr/>
          <p:nvPr/>
        </p:nvSpPr>
        <p:spPr bwMode="auto">
          <a:xfrm>
            <a:off x="5550130" y="5059264"/>
            <a:ext cx="1512888" cy="515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ctr">
              <a:spcBef>
                <a:spcPts val="0"/>
              </a:spcBef>
              <a:spcAft>
                <a:spcPts val="0"/>
              </a:spcAft>
              <a:defRPr/>
            </a:pPr>
            <a:r>
              <a:rPr lang="en-US" sz="1400" dirty="0">
                <a:latin typeface="Arial" pitchFamily="34" charset="0"/>
                <a:cs typeface="Arial" pitchFamily="34" charset="0"/>
              </a:rPr>
              <a:t>Business Catalyst</a:t>
            </a:r>
            <a:endParaRPr lang="es-CL" sz="1400" dirty="0">
              <a:latin typeface="Arial" pitchFamily="34" charset="0"/>
              <a:cs typeface="Arial" pitchFamily="34" charset="0"/>
            </a:endParaRPr>
          </a:p>
        </p:txBody>
      </p:sp>
      <p:sp>
        <p:nvSpPr>
          <p:cNvPr id="63" name="14 Rectángulo"/>
          <p:cNvSpPr/>
          <p:nvPr/>
        </p:nvSpPr>
        <p:spPr bwMode="auto">
          <a:xfrm>
            <a:off x="5550130" y="5713314"/>
            <a:ext cx="1512888" cy="515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ctr">
              <a:spcBef>
                <a:spcPts val="0"/>
              </a:spcBef>
              <a:spcAft>
                <a:spcPts val="0"/>
              </a:spcAft>
              <a:defRPr/>
            </a:pPr>
            <a:r>
              <a:rPr lang="en-US" sz="1400" dirty="0">
                <a:latin typeface="Arial" pitchFamily="34" charset="0"/>
                <a:cs typeface="Arial" pitchFamily="34" charset="0"/>
              </a:rPr>
              <a:t>Infrastructure</a:t>
            </a:r>
            <a:endParaRPr lang="es-CL" sz="1400" dirty="0">
              <a:latin typeface="Arial" pitchFamily="34" charset="0"/>
              <a:cs typeface="Arial" pitchFamily="34" charset="0"/>
            </a:endParaRPr>
          </a:p>
        </p:txBody>
      </p:sp>
      <p:sp>
        <p:nvSpPr>
          <p:cNvPr id="64" name="15 Rectángulo"/>
          <p:cNvSpPr/>
          <p:nvPr/>
        </p:nvSpPr>
        <p:spPr bwMode="auto">
          <a:xfrm>
            <a:off x="7440843" y="2482751"/>
            <a:ext cx="1512887" cy="517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solidFill>
                  <a:schemeClr val="tx1">
                    <a:lumMod val="65000"/>
                    <a:lumOff val="35000"/>
                  </a:schemeClr>
                </a:solidFill>
                <a:latin typeface="Arial" pitchFamily="34" charset="0"/>
                <a:cs typeface="Arial" pitchFamily="34" charset="0"/>
              </a:rPr>
              <a:t>Number of Startups</a:t>
            </a:r>
          </a:p>
        </p:txBody>
      </p:sp>
      <p:sp>
        <p:nvSpPr>
          <p:cNvPr id="65" name="16 Rectángulo"/>
          <p:cNvSpPr/>
          <p:nvPr/>
        </p:nvSpPr>
        <p:spPr bwMode="auto">
          <a:xfrm>
            <a:off x="7440843" y="3117751"/>
            <a:ext cx="1512887" cy="517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solidFill>
                  <a:srgbClr val="595959"/>
                </a:solidFill>
                <a:latin typeface="Arial" pitchFamily="34" charset="0"/>
                <a:cs typeface="Arial" pitchFamily="34" charset="0"/>
              </a:rPr>
              <a:t>Open Innovation Ecosystem</a:t>
            </a:r>
          </a:p>
        </p:txBody>
      </p:sp>
      <p:sp>
        <p:nvSpPr>
          <p:cNvPr id="66" name="17 Rectángulo"/>
          <p:cNvSpPr/>
          <p:nvPr/>
        </p:nvSpPr>
        <p:spPr bwMode="auto">
          <a:xfrm>
            <a:off x="7440843" y="3774976"/>
            <a:ext cx="1512887" cy="5159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ctr">
              <a:spcBef>
                <a:spcPts val="0"/>
              </a:spcBef>
              <a:spcAft>
                <a:spcPts val="0"/>
              </a:spcAft>
              <a:defRPr/>
            </a:pPr>
            <a:r>
              <a:rPr lang="en-US" sz="1400" dirty="0">
                <a:solidFill>
                  <a:srgbClr val="595959"/>
                </a:solidFill>
                <a:latin typeface="Arial" pitchFamily="34" charset="0"/>
                <a:cs typeface="Arial" pitchFamily="34" charset="0"/>
              </a:rPr>
              <a:t>Startup Diversity &amp; Maturity</a:t>
            </a:r>
          </a:p>
        </p:txBody>
      </p:sp>
      <p:sp>
        <p:nvSpPr>
          <p:cNvPr id="67" name="18 Rectángulo"/>
          <p:cNvSpPr/>
          <p:nvPr/>
        </p:nvSpPr>
        <p:spPr bwMode="auto">
          <a:xfrm>
            <a:off x="7440843" y="4421089"/>
            <a:ext cx="1512887" cy="515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300" dirty="0">
                <a:solidFill>
                  <a:srgbClr val="595959"/>
                </a:solidFill>
                <a:latin typeface="Arial" pitchFamily="34" charset="0"/>
                <a:cs typeface="Arial" pitchFamily="34" charset="0"/>
              </a:rPr>
              <a:t>Innovation Policy / Incentives</a:t>
            </a:r>
          </a:p>
        </p:txBody>
      </p:sp>
      <p:sp>
        <p:nvSpPr>
          <p:cNvPr id="68" name="19 Rectángulo"/>
          <p:cNvSpPr/>
          <p:nvPr/>
        </p:nvSpPr>
        <p:spPr bwMode="auto">
          <a:xfrm>
            <a:off x="7440843" y="5056089"/>
            <a:ext cx="1512887" cy="517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48110" fontAlgn="auto">
              <a:lnSpc>
                <a:spcPct val="125000"/>
              </a:lnSpc>
              <a:spcBef>
                <a:spcPts val="0"/>
              </a:spcBef>
              <a:spcAft>
                <a:spcPts val="0"/>
              </a:spcAft>
              <a:defRPr/>
            </a:pPr>
            <a:r>
              <a:rPr lang="en-US" sz="1400" dirty="0">
                <a:solidFill>
                  <a:srgbClr val="595959"/>
                </a:solidFill>
                <a:latin typeface="Arial" pitchFamily="34" charset="0"/>
                <a:cs typeface="Arial" pitchFamily="34" charset="0"/>
              </a:rPr>
              <a:t>Unicorns</a:t>
            </a:r>
          </a:p>
        </p:txBody>
      </p:sp>
    </p:spTree>
    <p:extLst>
      <p:ext uri="{BB962C8B-B14F-4D97-AF65-F5344CB8AC3E}">
        <p14:creationId xmlns:p14="http://schemas.microsoft.com/office/powerpoint/2010/main" val="51184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3588</TotalTime>
  <Words>3579</Words>
  <Application>Microsoft Office PowerPoint</Application>
  <PresentationFormat>On-screen Show (4:3)</PresentationFormat>
  <Paragraphs>374</Paragraphs>
  <Slides>26</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MS PGothic</vt:lpstr>
      <vt:lpstr>MS PGothic</vt:lpstr>
      <vt:lpstr>Arial</vt:lpstr>
      <vt:lpstr>Calibri</vt:lpstr>
      <vt:lpstr>Franklin Gothic Medium</vt:lpstr>
      <vt:lpstr>Gill Sans Light</vt:lpstr>
      <vt:lpstr>gobCL</vt:lpstr>
      <vt:lpstr>Helvetica</vt:lpstr>
      <vt:lpstr>Times New Roman</vt:lpstr>
      <vt:lpstr>Wingdings</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MATHURIN Violaine</cp:lastModifiedBy>
  <cp:revision>178</cp:revision>
  <cp:lastPrinted>2017-02-16T14:40:48Z</cp:lastPrinted>
  <dcterms:created xsi:type="dcterms:W3CDTF">2017-02-16T11:20:15Z</dcterms:created>
  <dcterms:modified xsi:type="dcterms:W3CDTF">2017-06-13T13:02:39Z</dcterms:modified>
</cp:coreProperties>
</file>