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87" autoAdjust="0"/>
    <p:restoredTop sz="94629" autoAdjust="0"/>
  </p:normalViewPr>
  <p:slideViewPr>
    <p:cSldViewPr>
      <p:cViewPr>
        <p:scale>
          <a:sx n="200" d="100"/>
          <a:sy n="200" d="100"/>
        </p:scale>
        <p:origin x="208" y="2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3F3F3-63AE-4F46-8D7E-83C4E104BBF3}" type="datetimeFigureOut">
              <a:rPr lang="es-ES" smtClean="0"/>
              <a:t>6/13/17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21AD1-5191-9F45-9A4C-EF664007D0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91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21AD1-5191-9F45-9A4C-EF664007D02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57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618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760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887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745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637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282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291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301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579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303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85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115F-8A1C-4701-B4D8-A07708AF61E4}" type="datetimeFigureOut">
              <a:rPr lang="es-AR" smtClean="0"/>
              <a:t>6/13/17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DD11-4000-4E79-ACF2-87C0E0FB7C60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3309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jpeg"/><Relationship Id="rId16" Type="http://schemas.openxmlformats.org/officeDocument/2006/relationships/image" Target="../media/image14.png"/><Relationship Id="rId17" Type="http://schemas.openxmlformats.org/officeDocument/2006/relationships/image" Target="../media/image15.jpeg"/><Relationship Id="rId18" Type="http://schemas.openxmlformats.org/officeDocument/2006/relationships/image" Target="../media/image16.jpeg"/><Relationship Id="rId19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lag argent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3024336" cy="216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4499992" y="1268760"/>
            <a:ext cx="1558811" cy="45305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Acknowledge their history</a:t>
            </a:r>
            <a:endParaRPr lang="es-AR" sz="14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5558791" y="4483178"/>
            <a:ext cx="1188510" cy="4350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err="1" smtClean="0"/>
              <a:t>CHALLENGESLeads</a:t>
            </a:r>
            <a:r>
              <a:rPr lang="es-AR" sz="1400" dirty="0" smtClean="0"/>
              <a:t>?</a:t>
            </a:r>
            <a:endParaRPr lang="es-AR" sz="1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3851920" y="5178301"/>
            <a:ext cx="1656184" cy="41093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Agent,</a:t>
            </a:r>
            <a:endParaRPr lang="es-AR" sz="1400" dirty="0" smtClean="0"/>
          </a:p>
          <a:p>
            <a:pPr algn="ctr"/>
            <a:r>
              <a:rPr lang="es-AR" sz="1400" dirty="0" smtClean="0"/>
              <a:t> </a:t>
            </a:r>
            <a:r>
              <a:rPr lang="es-AR" sz="1400" dirty="0" smtClean="0"/>
              <a:t>importer, End-user</a:t>
            </a:r>
            <a:endParaRPr lang="es-AR" sz="14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2203878" y="5157192"/>
            <a:ext cx="1188510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 </a:t>
            </a:r>
            <a:r>
              <a:rPr lang="es-AR" sz="1400" dirty="0" smtClean="0"/>
              <a:t>Identify THE contact?</a:t>
            </a:r>
            <a:endParaRPr lang="es-AR" sz="1400" dirty="0" smtClean="0"/>
          </a:p>
        </p:txBody>
      </p:sp>
      <p:sp>
        <p:nvSpPr>
          <p:cNvPr id="20" name="19 Rectángulo redondeado"/>
          <p:cNvSpPr/>
          <p:nvPr/>
        </p:nvSpPr>
        <p:spPr>
          <a:xfrm>
            <a:off x="611560" y="4581128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Contact &amp; Communication</a:t>
            </a:r>
            <a:endParaRPr lang="es-AR" sz="14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872679" y="3573016"/>
            <a:ext cx="963017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Follow-up</a:t>
            </a:r>
          </a:p>
          <a:p>
            <a:pPr algn="ctr"/>
            <a:endParaRPr lang="es-AR" sz="14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628535" y="5589240"/>
            <a:ext cx="1152128" cy="29066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Invest</a:t>
            </a:r>
            <a:endParaRPr lang="es-AR" sz="1400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827584" y="2492896"/>
            <a:ext cx="1008112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Will to succeed</a:t>
            </a:r>
            <a:endParaRPr lang="es-AR" sz="1400" dirty="0"/>
          </a:p>
        </p:txBody>
      </p:sp>
      <p:pic>
        <p:nvPicPr>
          <p:cNvPr id="1028" name="Picture 4" descr="Resultado de imagen para logo cambiem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498" y="1632192"/>
            <a:ext cx="1747673" cy="38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5004048" y="404664"/>
            <a:ext cx="1834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Early XXs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Import substitution policy</a:t>
            </a:r>
          </a:p>
          <a:p>
            <a:pPr marL="285750" indent="-285750">
              <a:buFontTx/>
              <a:buChar char="-"/>
            </a:pPr>
            <a:r>
              <a:rPr lang="es-AR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Comparative Advantages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?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70 ans 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Peronism</a:t>
            </a:r>
          </a:p>
          <a:p>
            <a:pPr marL="285750" indent="-2857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 Argentina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’s in 1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715501" cy="49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32 Rectángulo redondeado"/>
          <p:cNvSpPr/>
          <p:nvPr/>
        </p:nvSpPr>
        <p:spPr>
          <a:xfrm>
            <a:off x="5543730" y="3491476"/>
            <a:ext cx="1188510" cy="50864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CHALLENGES </a:t>
            </a:r>
            <a:r>
              <a:rPr lang="es-AR" sz="1400" dirty="0" smtClean="0"/>
              <a:t>Compagnies</a:t>
            </a:r>
            <a:endParaRPr lang="es-AR" sz="1400" dirty="0"/>
          </a:p>
        </p:txBody>
      </p:sp>
      <p:sp>
        <p:nvSpPr>
          <p:cNvPr id="30" name="29 Triángulo isósceles"/>
          <p:cNvSpPr/>
          <p:nvPr/>
        </p:nvSpPr>
        <p:spPr>
          <a:xfrm>
            <a:off x="7143712" y="553845"/>
            <a:ext cx="308608" cy="257834"/>
          </a:xfrm>
          <a:prstGeom prst="triangl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757368" y="719916"/>
            <a:ext cx="478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State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7226203" y="764704"/>
            <a:ext cx="8021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Companies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804248" y="302459"/>
            <a:ext cx="946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Trade-Unions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7282835" y="5850173"/>
            <a:ext cx="13936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Tax attorneys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Labor Lawyers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Trade-Unions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995936" y="5601434"/>
            <a:ext cx="1988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Little choice / Base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Distribution structure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Offer driven market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AutoShape 34" descr="Resultado de imagen para em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60" name="Picture 36" descr="https://support.apple.com/library/content/dam/edam/applecare/images/en_US/il/ios9-mail-app-icon-left-wra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52" y="5647907"/>
            <a:ext cx="276945" cy="2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Resultado de imagen para phone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73" y="5647907"/>
            <a:ext cx="304963" cy="3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Resultado de imagen para doorbell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156" y="5629930"/>
            <a:ext cx="322940" cy="32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Resultado de imagen para tax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318" y="2445321"/>
            <a:ext cx="366788" cy="36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Resultado de imagen para logistica icon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795" y="2647125"/>
            <a:ext cx="374117" cy="37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Resultado de imagen para infrastructure icon rai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95" y="2213647"/>
            <a:ext cx="463349" cy="4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Resultado de imagen para icon whatsap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4298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Resultado de imagen para icon cell ph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Resultado de imagen para icon castellan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1317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AutoShape 66" descr="Resultado de imagen para icon taxi buenos ai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92" name="Picture 68" descr="Resultado de imagen para icon taxi buenos aire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792088" cy="391930"/>
          </a:xfrm>
          <a:prstGeom prst="rect">
            <a:avLst/>
          </a:prstGeom>
          <a:noFill/>
          <a:ln>
            <a:solidFill>
              <a:srgbClr val="4F81B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Resultado de imagen para icon conten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2250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Resultado de imagen para FTA EU Mercosur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09" y="198522"/>
            <a:ext cx="721175" cy="7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Resultado de imagen para free trade agreement ic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99" y="188640"/>
            <a:ext cx="709425" cy="75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Resultado de imagen para bankruptcy argentina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308" y="764704"/>
            <a:ext cx="53979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80 Rectángulo redondeado"/>
          <p:cNvSpPr/>
          <p:nvPr/>
        </p:nvSpPr>
        <p:spPr>
          <a:xfrm>
            <a:off x="5543730" y="2502748"/>
            <a:ext cx="1188510" cy="47127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CHALLENGES </a:t>
            </a:r>
            <a:r>
              <a:rPr lang="es-AR" sz="1400" dirty="0" smtClean="0"/>
              <a:t>State</a:t>
            </a:r>
            <a:endParaRPr lang="es-AR" sz="1400" dirty="0" smtClean="0"/>
          </a:p>
        </p:txBody>
      </p:sp>
      <p:sp>
        <p:nvSpPr>
          <p:cNvPr id="82" name="81 CuadroTexto"/>
          <p:cNvSpPr txBox="1"/>
          <p:nvPr/>
        </p:nvSpPr>
        <p:spPr>
          <a:xfrm>
            <a:off x="8100392" y="1506751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Capital Markets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Int. Trade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Diplomacy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06" name="Picture 82" descr="Resultado de imagen para modernization icon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490" y="3352583"/>
            <a:ext cx="1027910" cy="51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88 CuadroTexto"/>
          <p:cNvSpPr txBox="1"/>
          <p:nvPr/>
        </p:nvSpPr>
        <p:spPr>
          <a:xfrm>
            <a:off x="107504" y="3163034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Maintain 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contact</a:t>
            </a: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Crosscheck information</a:t>
            </a: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Visits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179512" y="20608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Creativity</a:t>
            </a:r>
          </a:p>
          <a:p>
            <a:pPr marL="171450" indent="-171450">
              <a:buFontTx/>
              <a:buChar char="-"/>
            </a:pPr>
            <a:r>
              <a:rPr lang="es-AR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unding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Gutsy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1403648" y="1268761"/>
            <a:ext cx="1558811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PERSEVERANCE </a:t>
            </a:r>
            <a:r>
              <a:rPr lang="es-AR" sz="1400" dirty="0" smtClean="0"/>
              <a:t>&amp; PATIENCE </a:t>
            </a:r>
            <a:endParaRPr lang="es-AR" sz="1400" dirty="0"/>
          </a:p>
        </p:txBody>
      </p:sp>
      <p:sp>
        <p:nvSpPr>
          <p:cNvPr id="57" name="AutoShape 92" descr="Resultado de imagen para PLANE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59" name="AutoShape 96" descr="Resultado de imagen para Flag lux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122" name="Picture 98" descr="Resultado de imagen para Flag lux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6" y="15205"/>
            <a:ext cx="635660" cy="6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" name="Picture 106" descr="Resultado de imagen para argentina fla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24" y="650865"/>
            <a:ext cx="636866" cy="63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" name="Picture 104" descr="Resultado de imagen para flying to icon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91" y="7937"/>
            <a:ext cx="1246667" cy="124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60 Conector recto de flecha"/>
          <p:cNvCxnSpPr>
            <a:stCxn id="6" idx="2"/>
            <a:endCxn id="81" idx="0"/>
          </p:cNvCxnSpPr>
          <p:nvPr/>
        </p:nvCxnSpPr>
        <p:spPr>
          <a:xfrm>
            <a:off x="5279398" y="1721814"/>
            <a:ext cx="858587" cy="780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 de flecha"/>
          <p:cNvCxnSpPr>
            <a:stCxn id="81" idx="2"/>
            <a:endCxn id="33" idx="0"/>
          </p:cNvCxnSpPr>
          <p:nvPr/>
        </p:nvCxnSpPr>
        <p:spPr>
          <a:xfrm>
            <a:off x="6137985" y="2974026"/>
            <a:ext cx="0" cy="517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 de flecha"/>
          <p:cNvCxnSpPr>
            <a:stCxn id="33" idx="2"/>
            <a:endCxn id="17" idx="0"/>
          </p:cNvCxnSpPr>
          <p:nvPr/>
        </p:nvCxnSpPr>
        <p:spPr>
          <a:xfrm>
            <a:off x="6137985" y="4000123"/>
            <a:ext cx="15061" cy="483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 de flecha"/>
          <p:cNvCxnSpPr>
            <a:stCxn id="17" idx="2"/>
            <a:endCxn id="18" idx="3"/>
          </p:cNvCxnSpPr>
          <p:nvPr/>
        </p:nvCxnSpPr>
        <p:spPr>
          <a:xfrm flipH="1">
            <a:off x="5508104" y="4918242"/>
            <a:ext cx="644942" cy="465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 de flecha"/>
          <p:cNvCxnSpPr>
            <a:stCxn id="18" idx="1"/>
            <a:endCxn id="19" idx="3"/>
          </p:cNvCxnSpPr>
          <p:nvPr/>
        </p:nvCxnSpPr>
        <p:spPr>
          <a:xfrm flipH="1" flipV="1">
            <a:off x="3392388" y="5373216"/>
            <a:ext cx="459532" cy="10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recto de flecha"/>
          <p:cNvCxnSpPr>
            <a:stCxn id="19" idx="1"/>
            <a:endCxn id="20" idx="2"/>
          </p:cNvCxnSpPr>
          <p:nvPr/>
        </p:nvCxnSpPr>
        <p:spPr>
          <a:xfrm flipH="1" flipV="1">
            <a:off x="1367644" y="5013176"/>
            <a:ext cx="83623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 de flecha"/>
          <p:cNvCxnSpPr>
            <a:stCxn id="20" idx="0"/>
            <a:endCxn id="21" idx="2"/>
          </p:cNvCxnSpPr>
          <p:nvPr/>
        </p:nvCxnSpPr>
        <p:spPr>
          <a:xfrm flipH="1" flipV="1">
            <a:off x="1354188" y="3933056"/>
            <a:ext cx="134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 de flecha"/>
          <p:cNvCxnSpPr>
            <a:stCxn id="21" idx="0"/>
            <a:endCxn id="24" idx="2"/>
          </p:cNvCxnSpPr>
          <p:nvPr/>
        </p:nvCxnSpPr>
        <p:spPr>
          <a:xfrm flipH="1" flipV="1">
            <a:off x="1331640" y="2924944"/>
            <a:ext cx="225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 de flecha"/>
          <p:cNvCxnSpPr>
            <a:stCxn id="24" idx="0"/>
            <a:endCxn id="96" idx="2"/>
          </p:cNvCxnSpPr>
          <p:nvPr/>
        </p:nvCxnSpPr>
        <p:spPr>
          <a:xfrm flipV="1">
            <a:off x="1331640" y="1772817"/>
            <a:ext cx="851414" cy="720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errar llave"/>
          <p:cNvSpPr/>
          <p:nvPr/>
        </p:nvSpPr>
        <p:spPr>
          <a:xfrm rot="2348402">
            <a:off x="8139478" y="3037006"/>
            <a:ext cx="391737" cy="8700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5" name="64 CuadroTexto"/>
          <p:cNvSpPr txBox="1"/>
          <p:nvPr/>
        </p:nvSpPr>
        <p:spPr>
          <a:xfrm>
            <a:off x="2483768" y="2620069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</a:rPr>
              <a:t>BUSINESS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</a:rPr>
              <a:t>&amp; CULTURAL APPROACH</a:t>
            </a:r>
            <a:endParaRPr lang="es-AR" sz="2800" b="1" dirty="0">
              <a:solidFill>
                <a:schemeClr val="bg1"/>
              </a:solidFill>
            </a:endParaRPr>
          </a:p>
        </p:txBody>
      </p:sp>
      <p:pic>
        <p:nvPicPr>
          <p:cNvPr id="1141" name="Imagen 114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48264" y="3501008"/>
            <a:ext cx="504056" cy="504056"/>
          </a:xfrm>
          <a:prstGeom prst="rect">
            <a:avLst/>
          </a:prstGeom>
        </p:spPr>
      </p:pic>
      <p:pic>
        <p:nvPicPr>
          <p:cNvPr id="1142" name="Imagen 114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59832" y="1268760"/>
            <a:ext cx="576064" cy="576064"/>
          </a:xfrm>
          <a:prstGeom prst="rect">
            <a:avLst/>
          </a:prstGeom>
        </p:spPr>
      </p:pic>
      <p:pic>
        <p:nvPicPr>
          <p:cNvPr id="109" name="Picture 76" descr="Resultado de imagen para robinet icon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72718"/>
            <a:ext cx="531540" cy="53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3" name="Imagen 114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027366" y="4365104"/>
            <a:ext cx="1081138" cy="1136711"/>
          </a:xfrm>
          <a:prstGeom prst="rect">
            <a:avLst/>
          </a:prstGeom>
        </p:spPr>
      </p:pic>
      <p:sp>
        <p:nvSpPr>
          <p:cNvPr id="44" name="43 CuadroTexto"/>
          <p:cNvSpPr txBox="1"/>
          <p:nvPr/>
        </p:nvSpPr>
        <p:spPr>
          <a:xfrm>
            <a:off x="6675293" y="4653136"/>
            <a:ext cx="19291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Information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Organisation of Industry</a:t>
            </a:r>
          </a:p>
          <a:p>
            <a:pPr marL="171450" indent="-171450">
              <a:buFontTx/>
              <a:buChar char="-"/>
            </a:pP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One century of worldtrade</a:t>
            </a:r>
            <a:endParaRPr lang="es-AR" sz="1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1" name="Picture 76" descr="Resultado de imagen para robinet icon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364" y="5517232"/>
            <a:ext cx="531540" cy="53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48 CuadroTexto"/>
          <p:cNvSpPr txBox="1"/>
          <p:nvPr/>
        </p:nvSpPr>
        <p:spPr>
          <a:xfrm>
            <a:off x="7838816" y="3861048"/>
            <a:ext cx="141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MENTALITY SHIFT</a:t>
            </a:r>
          </a:p>
          <a:p>
            <a:r>
              <a:rPr lang="es-AR" sz="1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Productivity</a:t>
            </a:r>
            <a:endParaRPr lang="es-AR" sz="1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s-AR" sz="1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competitiveness</a:t>
            </a:r>
            <a:endParaRPr lang="es-AR" sz="1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37 CuadroTexto"/>
          <p:cNvSpPr txBox="1"/>
          <p:nvPr/>
        </p:nvSpPr>
        <p:spPr>
          <a:xfrm>
            <a:off x="6228184" y="1412776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Nov 2015 : 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Disruption</a:t>
            </a:r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?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Flecha doblada hacia arriba 8"/>
          <p:cNvSpPr/>
          <p:nvPr/>
        </p:nvSpPr>
        <p:spPr>
          <a:xfrm rot="5400000">
            <a:off x="8038515" y="886022"/>
            <a:ext cx="228591" cy="104837"/>
          </a:xfrm>
          <a:prstGeom prst="bent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37 CuadroTexto"/>
          <p:cNvSpPr txBox="1"/>
          <p:nvPr/>
        </p:nvSpPr>
        <p:spPr>
          <a:xfrm>
            <a:off x="1475656" y="429309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 channel?</a:t>
            </a:r>
            <a:endParaRPr lang="es-AR" sz="1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flipH="1">
            <a:off x="611560" y="5085184"/>
            <a:ext cx="28803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4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30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1" dur="2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2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16" grpId="0"/>
      <p:bldP spid="33" grpId="0" animBg="1"/>
      <p:bldP spid="30" grpId="0" animBg="1"/>
      <p:bldP spid="31" grpId="0"/>
      <p:bldP spid="37" grpId="0"/>
      <p:bldP spid="38" grpId="1"/>
      <p:bldP spid="53" grpId="0"/>
      <p:bldP spid="54" grpId="0"/>
      <p:bldP spid="81" grpId="0" animBg="1"/>
      <p:bldP spid="82" grpId="0"/>
      <p:bldP spid="89" grpId="0"/>
      <p:bldP spid="90" grpId="0"/>
      <p:bldP spid="96" grpId="0" animBg="1"/>
      <p:bldP spid="64" grpId="0" animBg="1"/>
      <p:bldP spid="65" grpId="0"/>
      <p:bldP spid="44" grpId="0"/>
      <p:bldP spid="49" grpId="0"/>
      <p:bldP spid="68" grpId="0"/>
      <p:bldP spid="68" grpId="1"/>
      <p:bldP spid="9" grpId="0" animBg="1"/>
      <p:bldP spid="75" grpId="0"/>
      <p:bldP spid="75" grpId="1"/>
      <p:bldP spid="75" grpId="2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114</Words>
  <Application>Microsoft Macintosh PowerPoint</Application>
  <PresentationFormat>Presentación en pantalla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Martin Cardoen</cp:lastModifiedBy>
  <cp:revision>54</cp:revision>
  <cp:lastPrinted>2017-06-10T11:09:38Z</cp:lastPrinted>
  <dcterms:created xsi:type="dcterms:W3CDTF">2017-06-09T21:17:02Z</dcterms:created>
  <dcterms:modified xsi:type="dcterms:W3CDTF">2017-06-13T20:53:52Z</dcterms:modified>
</cp:coreProperties>
</file>