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6" r:id="rId3"/>
    <p:sldId id="277" r:id="rId4"/>
    <p:sldId id="290" r:id="rId5"/>
    <p:sldId id="258" r:id="rId6"/>
    <p:sldId id="281" r:id="rId7"/>
    <p:sldId id="282" r:id="rId8"/>
    <p:sldId id="288" r:id="rId9"/>
    <p:sldId id="294" r:id="rId10"/>
    <p:sldId id="291" r:id="rId11"/>
    <p:sldId id="296" r:id="rId12"/>
    <p:sldId id="298" r:id="rId13"/>
    <p:sldId id="299" r:id="rId14"/>
    <p:sldId id="297" r:id="rId15"/>
    <p:sldId id="293" r:id="rId16"/>
    <p:sldId id="295" r:id="rId17"/>
    <p:sldId id="287" r:id="rId18"/>
    <p:sldId id="286" r:id="rId1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Sánchez" initials="N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7"/>
    <a:srgbClr val="3333CC"/>
    <a:srgbClr val="0000FF"/>
    <a:srgbClr val="2993D5"/>
    <a:srgbClr val="009900"/>
    <a:srgbClr val="800080"/>
    <a:srgbClr val="540054"/>
    <a:srgbClr val="990099"/>
    <a:srgbClr val="E7E6E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3" autoAdjust="0"/>
    <p:restoredTop sz="95405" autoAdjust="0"/>
  </p:normalViewPr>
  <p:slideViewPr>
    <p:cSldViewPr>
      <p:cViewPr varScale="1">
        <p:scale>
          <a:sx n="88" d="100"/>
          <a:sy n="88" d="100"/>
        </p:scale>
        <p:origin x="-94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users$\Arlina.gomez\Documents\Monitoreo%20coordinaci&#243;n\Informe%20de%20labores\Copia%20de%20Gr&#225;fico%20IED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david.mora\AppData\Local\Microsoft\Windows\Temporary%20Internet%20Files\Content.Outlook\D8BKW8BC\Base%20pais%20sector%20mar%202016%20en%20millo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lene.salazar\Desktop\Cuadros,%20gr&#225;fico%20y%20cifras%202014-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users$\Adriana.castro\Documents\Europa\AACUE\Varios\Gr&#225;fico%20Estructura%20de%20desgravaci&#243;n%20por%20l&#237;neas%20arancelarias%20AACUE%2014-03-1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Hoja_de_c_lculo_de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lene.salazar\Desktop\Cuadros,%20gr&#225;fico%20y%20cifras%202014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1280472"/>
        <c:axId val="2116940632"/>
      </c:barChart>
      <c:catAx>
        <c:axId val="202128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6940632"/>
        <c:crosses val="autoZero"/>
        <c:auto val="1"/>
        <c:lblAlgn val="ctr"/>
        <c:lblOffset val="100"/>
        <c:noMultiLvlLbl val="0"/>
      </c:catAx>
      <c:valAx>
        <c:axId val="211694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R"/>
                  <a:t>Millions  US$</a:t>
                </a:r>
              </a:p>
            </c:rich>
          </c:tx>
          <c:layout>
            <c:manualLayout>
              <c:xMode val="edge"/>
              <c:yMode val="edge"/>
              <c:x val="0.0138888888888889"/>
              <c:y val="0.34497302420530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21280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Hoja1!$E$6</c:f>
              <c:strCache>
                <c:ptCount val="1"/>
                <c:pt idx="0">
                  <c:v>IED</c:v>
                </c:pt>
              </c:strCache>
            </c:strRef>
          </c:tx>
          <c:spPr>
            <a:solidFill>
              <a:srgbClr val="0099CC"/>
            </a:solidFill>
          </c:spPr>
          <c:invertIfNegative val="0"/>
          <c:cat>
            <c:numRef>
              <c:f>Hoja1!$D$7:$D$10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Hoja1!$E$7:$E$10</c:f>
              <c:numCache>
                <c:formatCode>General</c:formatCode>
                <c:ptCount val="4"/>
                <c:pt idx="0">
                  <c:v>481.4</c:v>
                </c:pt>
                <c:pt idx="1">
                  <c:v>641.5</c:v>
                </c:pt>
                <c:pt idx="2">
                  <c:v>563.6</c:v>
                </c:pt>
                <c:pt idx="3">
                  <c:v>828.3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06-4509-9CBB-FD19D3B5D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437368"/>
        <c:axId val="2100440424"/>
      </c:barChart>
      <c:catAx>
        <c:axId val="210043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0440424"/>
        <c:crosses val="autoZero"/>
        <c:auto val="1"/>
        <c:lblAlgn val="ctr"/>
        <c:lblOffset val="100"/>
        <c:noMultiLvlLbl val="0"/>
      </c:catAx>
      <c:valAx>
        <c:axId val="2100440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R"/>
                  <a:t>Millones</a:t>
                </a:r>
                <a:r>
                  <a:rPr lang="es-CR" baseline="0"/>
                  <a:t> US$</a:t>
                </a:r>
                <a:endParaRPr lang="es-CR"/>
              </a:p>
            </c:rich>
          </c:tx>
          <c:layout>
            <c:manualLayout>
              <c:xMode val="edge"/>
              <c:yMode val="edge"/>
              <c:x val="0.0252998687664042"/>
              <c:y val="0.261342228054827"/>
            </c:manualLayout>
          </c:layout>
          <c:overlay val="0"/>
        </c:title>
        <c:numFmt formatCode="#,##0;\(#,##0\);\-\ " sourceLinked="0"/>
        <c:majorTickMark val="out"/>
        <c:minorTickMark val="none"/>
        <c:tickLblPos val="nextTo"/>
        <c:crossAx val="2100437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Gotham Light" panose="02000603030000020004" pitchFamily="2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890429432301"/>
          <c:y val="0.0191134720800561"/>
          <c:w val="0.80949550503584"/>
          <c:h val="0.578696707326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143832"/>
        <c:axId val="2101147032"/>
      </c:barChart>
      <c:catAx>
        <c:axId val="210114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1147032"/>
        <c:crosses val="autoZero"/>
        <c:auto val="1"/>
        <c:lblAlgn val="ctr"/>
        <c:lblOffset val="100"/>
        <c:noMultiLvlLbl val="0"/>
      </c:catAx>
      <c:valAx>
        <c:axId val="2101147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Millions of </a:t>
                </a:r>
                <a:r>
                  <a:rPr lang="en-US" dirty="0"/>
                  <a:t>US$</a:t>
                </a:r>
              </a:p>
            </c:rich>
          </c:tx>
          <c:layout>
            <c:manualLayout>
              <c:xMode val="edge"/>
              <c:yMode val="edge"/>
              <c:x val="0.0353924795393104"/>
              <c:y val="0.266481279351909"/>
            </c:manualLayout>
          </c:layout>
          <c:overlay val="0"/>
        </c:title>
        <c:numFmt formatCode="#,##0_);\(#,##0\)" sourceLinked="0"/>
        <c:majorTickMark val="out"/>
        <c:minorTickMark val="none"/>
        <c:tickLblPos val="nextTo"/>
        <c:crossAx val="2101143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190767515689"/>
          <c:y val="0.107316608717254"/>
          <c:w val="0.878940662131352"/>
          <c:h val="0.710874753133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Unión Europea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Hoja1!$A$6:$A$11</c:f>
              <c:strCache>
                <c:ptCount val="6"/>
                <c:pt idx="0">
                  <c:v>Libre Comercio</c:v>
                </c:pt>
                <c:pt idx="1">
                  <c:v>3 - 7 años</c:v>
                </c:pt>
                <c:pt idx="2">
                  <c:v>10 años</c:v>
                </c:pt>
                <c:pt idx="3">
                  <c:v>13 - 15 años</c:v>
                </c:pt>
                <c:pt idx="4">
                  <c:v>Contingentes</c:v>
                </c:pt>
                <c:pt idx="5">
                  <c:v>Exclusión</c:v>
                </c:pt>
              </c:strCache>
            </c:strRef>
          </c:cat>
          <c:val>
            <c:numRef>
              <c:f>Hoja1!$B$6:$B$11</c:f>
              <c:numCache>
                <c:formatCode>0.0%</c:formatCode>
                <c:ptCount val="6"/>
                <c:pt idx="0">
                  <c:v>0.917</c:v>
                </c:pt>
                <c:pt idx="1">
                  <c:v>0.037</c:v>
                </c:pt>
                <c:pt idx="2">
                  <c:v>0.0</c:v>
                </c:pt>
                <c:pt idx="3">
                  <c:v>0.0</c:v>
                </c:pt>
                <c:pt idx="4">
                  <c:v>0.008</c:v>
                </c:pt>
                <c:pt idx="5">
                  <c:v>0.038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5A-4B14-9E50-ADA64B3B57AE}"/>
            </c:ext>
          </c:extLst>
        </c:ser>
        <c:ser>
          <c:idx val="1"/>
          <c:order val="1"/>
          <c:tx>
            <c:strRef>
              <c:f>Hoja1!$C$5</c:f>
              <c:strCache>
                <c:ptCount val="1"/>
                <c:pt idx="0">
                  <c:v>Centroamérica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.005624198994493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5A-4B14-9E50-ADA64B3B57AE}"/>
                </c:ext>
              </c:extLst>
            </c:dLbl>
            <c:dLbl>
              <c:idx val="5"/>
              <c:layout>
                <c:manualLayout>
                  <c:x val="0.016088489224354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5A-4B14-9E50-ADA64B3B57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Hoja1!$A$6:$A$11</c:f>
              <c:strCache>
                <c:ptCount val="6"/>
                <c:pt idx="0">
                  <c:v>Libre Comercio</c:v>
                </c:pt>
                <c:pt idx="1">
                  <c:v>3 - 7 años</c:v>
                </c:pt>
                <c:pt idx="2">
                  <c:v>10 años</c:v>
                </c:pt>
                <c:pt idx="3">
                  <c:v>13 - 15 años</c:v>
                </c:pt>
                <c:pt idx="4">
                  <c:v>Contingentes</c:v>
                </c:pt>
                <c:pt idx="5">
                  <c:v>Exclusión</c:v>
                </c:pt>
              </c:strCache>
            </c:strRef>
          </c:cat>
          <c:val>
            <c:numRef>
              <c:f>Hoja1!$C$6:$C$11</c:f>
              <c:numCache>
                <c:formatCode>0.0%</c:formatCode>
                <c:ptCount val="6"/>
                <c:pt idx="0">
                  <c:v>0.479</c:v>
                </c:pt>
                <c:pt idx="1">
                  <c:v>0.074</c:v>
                </c:pt>
                <c:pt idx="2">
                  <c:v>0.364</c:v>
                </c:pt>
                <c:pt idx="3">
                  <c:v>0.041</c:v>
                </c:pt>
                <c:pt idx="4">
                  <c:v>0.003</c:v>
                </c:pt>
                <c:pt idx="5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5A-4B14-9E50-ADA64B3B5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283384"/>
        <c:axId val="2104292040"/>
      </c:barChart>
      <c:catAx>
        <c:axId val="2101283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4292040"/>
        <c:crosses val="autoZero"/>
        <c:auto val="1"/>
        <c:lblAlgn val="ctr"/>
        <c:lblOffset val="100"/>
        <c:noMultiLvlLbl val="0"/>
      </c:catAx>
      <c:valAx>
        <c:axId val="21042920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01283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4935804457941"/>
          <c:y val="0.903815597193586"/>
          <c:w val="0.411049012831079"/>
          <c:h val="0.0585050633331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</c:pivotFmt>
      <c:pivotFmt>
        <c:idx val="1"/>
      </c:pivotFmt>
      <c:pivotFmt>
        <c:idx val="2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  <c:spPr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c:spPr>
        <c:marker>
          <c:symbol val="none"/>
        </c:marker>
      </c:pivotFmt>
      <c:pivotFmt>
        <c:idx val="28"/>
        <c:spPr>
          <a:gradFill>
            <a:gsLst>
              <a:gs pos="0">
                <a:schemeClr val="accent6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2225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>
                  <a:tint val="65000"/>
                </a:schemeClr>
              </a:solidFill>
              <a:round/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0.274754075895734"/>
          <c:y val="0.0306416718830648"/>
          <c:w val="0.713486751949985"/>
          <c:h val="0.645556836776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UE!$C$3</c:f>
              <c:strCache>
                <c:ptCount val="1"/>
                <c:pt idx="0">
                  <c:v>Exportaciones</c:v>
                </c:pt>
              </c:strCache>
            </c:strRef>
          </c:tx>
          <c:spPr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UE!$B$4:$B$14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UE!$C$4:$C$14</c:f>
              <c:numCache>
                <c:formatCode>_(* #,##0.0_);_(* \(#,##0.0\);_(* "-"??_);_(@_)</c:formatCode>
                <c:ptCount val="11"/>
                <c:pt idx="0">
                  <c:v>1142.80629596</c:v>
                </c:pt>
                <c:pt idx="1">
                  <c:v>1285.718663696</c:v>
                </c:pt>
                <c:pt idx="2">
                  <c:v>1369.717185772635</c:v>
                </c:pt>
                <c:pt idx="3">
                  <c:v>1531.826488921378</c:v>
                </c:pt>
                <c:pt idx="4">
                  <c:v>1501.20337301017</c:v>
                </c:pt>
                <c:pt idx="5">
                  <c:v>1675.9489155646</c:v>
                </c:pt>
                <c:pt idx="6">
                  <c:v>1892.3312622</c:v>
                </c:pt>
                <c:pt idx="7">
                  <c:v>2048.51105439</c:v>
                </c:pt>
                <c:pt idx="8">
                  <c:v>2033.282843900003</c:v>
                </c:pt>
                <c:pt idx="9">
                  <c:v>1964.772245849997</c:v>
                </c:pt>
                <c:pt idx="10">
                  <c:v>1786.313926851663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B2-40A9-B7F3-C73EDDBEE7BB}"/>
            </c:ext>
          </c:extLst>
        </c:ser>
        <c:ser>
          <c:idx val="1"/>
          <c:order val="1"/>
          <c:tx>
            <c:strRef>
              <c:f>UE!$D$3</c:f>
              <c:strCache>
                <c:ptCount val="1"/>
                <c:pt idx="0">
                  <c:v>Importaciones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UE!$B$4:$B$14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UE!$D$4:$D$14</c:f>
              <c:numCache>
                <c:formatCode>_(* #,##0.0_);_(* \(#,##0.0\);_(* "-"??_);_(@_)</c:formatCode>
                <c:ptCount val="11"/>
                <c:pt idx="0">
                  <c:v>1286.49206119</c:v>
                </c:pt>
                <c:pt idx="1">
                  <c:v>1524.837548350001</c:v>
                </c:pt>
                <c:pt idx="2">
                  <c:v>1422.870030309999</c:v>
                </c:pt>
                <c:pt idx="3">
                  <c:v>1314.334597559999</c:v>
                </c:pt>
                <c:pt idx="4">
                  <c:v>916.1612173199998</c:v>
                </c:pt>
                <c:pt idx="5">
                  <c:v>1087.1429967</c:v>
                </c:pt>
                <c:pt idx="6">
                  <c:v>1228.169776809999</c:v>
                </c:pt>
                <c:pt idx="7">
                  <c:v>1233.70807707</c:v>
                </c:pt>
                <c:pt idx="8">
                  <c:v>1328.76711242</c:v>
                </c:pt>
                <c:pt idx="9">
                  <c:v>1415.13498921</c:v>
                </c:pt>
                <c:pt idx="10">
                  <c:v>1456.064951689997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B2-40A9-B7F3-C73EDDBEE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021450568"/>
        <c:axId val="2021454488"/>
      </c:barChart>
      <c:lineChart>
        <c:grouping val="standard"/>
        <c:varyColors val="0"/>
        <c:ser>
          <c:idx val="2"/>
          <c:order val="2"/>
          <c:tx>
            <c:strRef>
              <c:f>UE!$F$3</c:f>
              <c:strCache>
                <c:ptCount val="1"/>
                <c:pt idx="0">
                  <c:v>Comercio total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tint val="65000"/>
                  </a:schemeClr>
                </a:solidFill>
                <a:round/>
              </a:ln>
              <a:effectLst/>
            </c:spPr>
          </c:marker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FB2-40A9-B7F3-C73EDDBEE7BB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B2-40A9-B7F3-C73EDDBEE7BB}"/>
              </c:ext>
            </c:extLst>
          </c:dPt>
          <c:cat>
            <c:numRef>
              <c:f>UE!$B$4:$B$14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UE!$F$4:$F$14</c:f>
              <c:numCache>
                <c:formatCode>_(* #,##0.0_);_(* \(#,##0.0\);_(* "-"?_);_(@_)</c:formatCode>
                <c:ptCount val="11"/>
                <c:pt idx="0">
                  <c:v>2429.29835715</c:v>
                </c:pt>
                <c:pt idx="1">
                  <c:v>2810.556212046001</c:v>
                </c:pt>
                <c:pt idx="2">
                  <c:v>2792.587216082634</c:v>
                </c:pt>
                <c:pt idx="3">
                  <c:v>2846.161086481377</c:v>
                </c:pt>
                <c:pt idx="4">
                  <c:v>2417.36459033017</c:v>
                </c:pt>
                <c:pt idx="5">
                  <c:v>2763.0919122646</c:v>
                </c:pt>
                <c:pt idx="6">
                  <c:v>3120.50103901</c:v>
                </c:pt>
                <c:pt idx="7">
                  <c:v>3282.21913146</c:v>
                </c:pt>
                <c:pt idx="8">
                  <c:v>3362.049956320003</c:v>
                </c:pt>
                <c:pt idx="9">
                  <c:v>3379.907235059997</c:v>
                </c:pt>
                <c:pt idx="10">
                  <c:v>3242.378878541661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FB2-40A9-B7F3-C73EDDBEE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450568"/>
        <c:axId val="2021454488"/>
      </c:lineChart>
      <c:catAx>
        <c:axId val="2021450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21454488"/>
        <c:crosses val="autoZero"/>
        <c:auto val="1"/>
        <c:lblAlgn val="ctr"/>
        <c:lblOffset val="100"/>
        <c:noMultiLvlLbl val="0"/>
      </c:catAx>
      <c:valAx>
        <c:axId val="202145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R"/>
                  <a:t>Millones US$</a:t>
                </a:r>
              </a:p>
            </c:rich>
          </c:tx>
          <c:layout>
            <c:manualLayout>
              <c:xMode val="edge"/>
              <c:yMode val="edge"/>
              <c:x val="0.158899330470305"/>
              <c:y val="0.2633160156924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21450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2">
    <c:autoUpdate val="0"/>
  </c:externalData>
  <c:extLst xmlns:c16r2="http://schemas.microsoft.com/office/drawing/2015/06/chart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890429432301"/>
          <c:y val="0.0191134720800561"/>
          <c:w val="0.80949550503584"/>
          <c:h val="0.578696707326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178120"/>
        <c:axId val="2116220760"/>
      </c:barChart>
      <c:catAx>
        <c:axId val="2116178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6220760"/>
        <c:crosses val="autoZero"/>
        <c:auto val="1"/>
        <c:lblAlgn val="ctr"/>
        <c:lblOffset val="100"/>
        <c:noMultiLvlLbl val="0"/>
      </c:catAx>
      <c:valAx>
        <c:axId val="2116220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Millions of </a:t>
                </a:r>
                <a:r>
                  <a:rPr lang="en-US" dirty="0"/>
                  <a:t>US$</a:t>
                </a:r>
              </a:p>
            </c:rich>
          </c:tx>
          <c:layout>
            <c:manualLayout>
              <c:xMode val="edge"/>
              <c:yMode val="edge"/>
              <c:x val="0.0353924795393104"/>
              <c:y val="0.266481279351909"/>
            </c:manualLayout>
          </c:layout>
          <c:overlay val="0"/>
        </c:title>
        <c:numFmt formatCode="#,##0_);\(#,##0\)" sourceLinked="0"/>
        <c:majorTickMark val="out"/>
        <c:minorTickMark val="none"/>
        <c:tickLblPos val="nextTo"/>
        <c:crossAx val="2116178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41EEE-D1E5-4896-B329-7EB02B935324}" type="datetimeFigureOut">
              <a:rPr lang="es-CR" smtClean="0"/>
              <a:t>2/4/17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3001-6E11-4E3E-8639-7145D2DEB549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34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6117" y="5124184"/>
            <a:ext cx="5408930" cy="3575515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893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041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670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6117" y="4971256"/>
            <a:ext cx="5408930" cy="4129069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187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6117" y="5124184"/>
            <a:ext cx="5408930" cy="3575515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52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33001-6E11-4E3E-8639-7145D2DEB549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10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89B6C-400D-864B-A236-4C90276E7A2B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1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099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530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8173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3412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881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53662" y="4784835"/>
            <a:ext cx="6053840" cy="4658828"/>
          </a:xfrm>
        </p:spPr>
        <p:txBody>
          <a:bodyPr/>
          <a:lstStyle/>
          <a:p>
            <a:pPr marL="0" indent="0" algn="just">
              <a:buFont typeface="+mj-lt"/>
              <a:buNone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03F7-0BAF-4DE6-9537-00D7A17FCA6E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2773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010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686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813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176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838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63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323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6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227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122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30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5799-62B8-4891-8B78-A920C7B80675}" type="datetimeFigureOut">
              <a:rPr lang="es-CR" smtClean="0"/>
              <a:t>2/4/17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151D-05A3-4FC2-96D6-F4B042CD46D7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829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5" Type="http://schemas.openxmlformats.org/officeDocument/2006/relationships/image" Target="../media/image88.jpeg"/><Relationship Id="rId6" Type="http://schemas.openxmlformats.org/officeDocument/2006/relationships/image" Target="../media/image89.jpeg"/><Relationship Id="rId7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5" Type="http://schemas.openxmlformats.org/officeDocument/2006/relationships/hyperlink" Target="http://www.google.co.cr/url?sa=i&amp;rct=j&amp;q=&amp;esrc=s&amp;frm=1&amp;source=images&amp;cd=&amp;cad=rja&amp;docid=OH1pc87i2nVEmM&amp;tbnid=APKt7zADxgBaHM:&amp;ved=0CAUQjRw&amp;url=http://es.m.wikipedia.org/wiki/Archivo:Volkswagen_Jetta_118_TSi_Comfortline_-_Best_Medium_Car_under_$50,000_-_Australias_Best_Cars_-_Flickr_-_NRMA_New_Cars.jpg&amp;ei=UP1OUo60Jof-9gTTgIHgDg&amp;bvm=bv.53537100,d.eWU&amp;psig=AFQjCNGhu92JnAJk63ROFhvR56zNElRDwQ&amp;ust=1380994739253265" TargetMode="External"/><Relationship Id="rId6" Type="http://schemas.openxmlformats.org/officeDocument/2006/relationships/image" Target="../media/image91.jpeg"/><Relationship Id="rId7" Type="http://schemas.openxmlformats.org/officeDocument/2006/relationships/image" Target="../media/image92.jpeg"/><Relationship Id="rId8" Type="http://schemas.openxmlformats.org/officeDocument/2006/relationships/hyperlink" Target="http://www.google.com/url?sa=i&amp;rct=j&amp;q=&amp;esrc=s&amp;frm=1&amp;source=images&amp;cd=&amp;cad=rja&amp;uact=8&amp;docid=ZSgznHN8YJpEUM&amp;tbnid=UOmQwo1NYucugM:&amp;ved=0CAYQjRw&amp;url=http://www.beevoz.com/2013/12/26/aceitunas/&amp;ei=NRAqU5P_EObI0QHU6oDoCA&amp;bvm=bv.62922401,d.dmQ&amp;psig=AFQjCNHbD4o3yGNv5p9E2Kp8PMfx2ywsRg&amp;ust=1395351958557348" TargetMode="External"/><Relationship Id="rId9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84.png"/><Relationship Id="rId5" Type="http://schemas.openxmlformats.org/officeDocument/2006/relationships/image" Target="../media/image85.jpg"/><Relationship Id="rId6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gif"/><Relationship Id="rId20" Type="http://schemas.openxmlformats.org/officeDocument/2006/relationships/image" Target="../media/image29.gif"/><Relationship Id="rId21" Type="http://schemas.openxmlformats.org/officeDocument/2006/relationships/hyperlink" Target="http://upload.wikimedia.org/wikipedia/commons/f/f5/Flag_of_EFTA.gif" TargetMode="External"/><Relationship Id="rId22" Type="http://schemas.openxmlformats.org/officeDocument/2006/relationships/image" Target="../media/image30.gif"/><Relationship Id="rId23" Type="http://schemas.openxmlformats.org/officeDocument/2006/relationships/hyperlink" Target="https://www.cia.gov/library/publications/the-world-factbook/flags/flagtemplate_ch.html" TargetMode="External"/><Relationship Id="rId24" Type="http://schemas.openxmlformats.org/officeDocument/2006/relationships/image" Target="../media/image31.gif"/><Relationship Id="rId25" Type="http://schemas.openxmlformats.org/officeDocument/2006/relationships/image" Target="../media/image32.gif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10" Type="http://schemas.openxmlformats.org/officeDocument/2006/relationships/image" Target="../media/image19.gif"/><Relationship Id="rId11" Type="http://schemas.openxmlformats.org/officeDocument/2006/relationships/image" Target="../media/image20.png"/><Relationship Id="rId12" Type="http://schemas.openxmlformats.org/officeDocument/2006/relationships/image" Target="../media/image21.gif"/><Relationship Id="rId13" Type="http://schemas.openxmlformats.org/officeDocument/2006/relationships/image" Target="../media/image22.png"/><Relationship Id="rId14" Type="http://schemas.openxmlformats.org/officeDocument/2006/relationships/image" Target="../media/image23.gif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gif"/><Relationship Id="rId18" Type="http://schemas.openxmlformats.org/officeDocument/2006/relationships/image" Target="../media/image27.gif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6.png"/><Relationship Id="rId47" Type="http://schemas.openxmlformats.org/officeDocument/2006/relationships/image" Target="../media/image77.png"/><Relationship Id="rId48" Type="http://schemas.openxmlformats.org/officeDocument/2006/relationships/image" Target="../media/image78.png"/><Relationship Id="rId49" Type="http://schemas.openxmlformats.org/officeDocument/2006/relationships/image" Target="../media/image79.gif"/><Relationship Id="rId20" Type="http://schemas.openxmlformats.org/officeDocument/2006/relationships/image" Target="../media/image51.jpeg"/><Relationship Id="rId21" Type="http://schemas.openxmlformats.org/officeDocument/2006/relationships/image" Target="../media/image52.jpeg"/><Relationship Id="rId22" Type="http://schemas.openxmlformats.org/officeDocument/2006/relationships/image" Target="../media/image53.wmf"/><Relationship Id="rId23" Type="http://schemas.openxmlformats.org/officeDocument/2006/relationships/image" Target="../media/image54.png"/><Relationship Id="rId24" Type="http://schemas.openxmlformats.org/officeDocument/2006/relationships/image" Target="../media/image55.jpeg"/><Relationship Id="rId25" Type="http://schemas.openxmlformats.org/officeDocument/2006/relationships/image" Target="../media/image56.png"/><Relationship Id="rId26" Type="http://schemas.openxmlformats.org/officeDocument/2006/relationships/image" Target="../media/image57.jpeg"/><Relationship Id="rId27" Type="http://schemas.openxmlformats.org/officeDocument/2006/relationships/image" Target="../media/image58.png"/><Relationship Id="rId28" Type="http://schemas.openxmlformats.org/officeDocument/2006/relationships/image" Target="../media/image59.gif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30" Type="http://schemas.openxmlformats.org/officeDocument/2006/relationships/image" Target="../media/image61.jpeg"/><Relationship Id="rId31" Type="http://schemas.openxmlformats.org/officeDocument/2006/relationships/image" Target="../media/image62.png"/><Relationship Id="rId32" Type="http://schemas.openxmlformats.org/officeDocument/2006/relationships/hyperlink" Target="http://www.google.co.cr/url?sa=i&amp;rct=j&amp;q=McKinsey+&amp;+Co.+Support+Services&amp;source=images&amp;cd=&amp;cad=rja&amp;docid=aDJ69OnKQUy7QM&amp;tbnid=HzEIXvIrBWfhIM:&amp;ved=0CAUQjRw&amp;url=http://pseps.com/company/McKinsey-&amp;-Co&amp;ei=Pyq6UbbdL5Lg8wT4-IDIDQ&amp;bvm=bv.47883778,d.eWU&amp;psig=AFQjCNHy8V_e6NV2UqMTG9mMI28hUgdG3w&amp;ust=1371241387232732" TargetMode="External"/><Relationship Id="rId9" Type="http://schemas.openxmlformats.org/officeDocument/2006/relationships/image" Target="../media/image41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33" Type="http://schemas.openxmlformats.org/officeDocument/2006/relationships/image" Target="../media/image63.jpeg"/><Relationship Id="rId34" Type="http://schemas.openxmlformats.org/officeDocument/2006/relationships/image" Target="../media/image64.jpeg"/><Relationship Id="rId35" Type="http://schemas.openxmlformats.org/officeDocument/2006/relationships/image" Target="../media/image65.jpeg"/><Relationship Id="rId36" Type="http://schemas.openxmlformats.org/officeDocument/2006/relationships/image" Target="../media/image66.jpeg"/><Relationship Id="rId10" Type="http://schemas.openxmlformats.org/officeDocument/2006/relationships/image" Target="../media/image42.jpeg"/><Relationship Id="rId11" Type="http://schemas.openxmlformats.org/officeDocument/2006/relationships/image" Target="../media/image43.jpe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gif"/><Relationship Id="rId15" Type="http://schemas.openxmlformats.org/officeDocument/2006/relationships/image" Target="../media/image47.png"/><Relationship Id="rId16" Type="http://schemas.openxmlformats.org/officeDocument/2006/relationships/image" Target="../media/image48.jpeg"/><Relationship Id="rId17" Type="http://schemas.openxmlformats.org/officeDocument/2006/relationships/image" Target="../media/image49.png"/><Relationship Id="rId18" Type="http://schemas.openxmlformats.org/officeDocument/2006/relationships/image" Target="../media/image50.jpeg"/><Relationship Id="rId19" Type="http://schemas.openxmlformats.org/officeDocument/2006/relationships/slide" Target="slide4.xml"/><Relationship Id="rId37" Type="http://schemas.openxmlformats.org/officeDocument/2006/relationships/image" Target="../media/image67.jpeg"/><Relationship Id="rId38" Type="http://schemas.openxmlformats.org/officeDocument/2006/relationships/image" Target="../media/image68.jpeg"/><Relationship Id="rId39" Type="http://schemas.openxmlformats.org/officeDocument/2006/relationships/image" Target="../media/image69.jpeg"/><Relationship Id="rId40" Type="http://schemas.openxmlformats.org/officeDocument/2006/relationships/image" Target="../media/image70.png"/><Relationship Id="rId41" Type="http://schemas.openxmlformats.org/officeDocument/2006/relationships/image" Target="../media/image71.jpeg"/><Relationship Id="rId42" Type="http://schemas.openxmlformats.org/officeDocument/2006/relationships/image" Target="../media/image72.png"/><Relationship Id="rId43" Type="http://schemas.openxmlformats.org/officeDocument/2006/relationships/image" Target="../media/image73.png"/><Relationship Id="rId44" Type="http://schemas.openxmlformats.org/officeDocument/2006/relationships/image" Target="../media/image74.jpeg"/><Relationship Id="rId45" Type="http://schemas.openxmlformats.org/officeDocument/2006/relationships/image" Target="../media/image7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5" Type="http://schemas.openxmlformats.org/officeDocument/2006/relationships/chart" Target="../charts/chart1.xml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63352" y="188640"/>
            <a:ext cx="11618333" cy="1908215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Costa Rica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Land of Opportunities for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 &amp; Investment</a:t>
            </a:r>
            <a:endParaRPr 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06" y="5713161"/>
            <a:ext cx="2561698" cy="824471"/>
          </a:xfrm>
          <a:prstGeom prst="rect">
            <a:avLst/>
          </a:prstGeom>
        </p:spPr>
      </p:pic>
      <p:pic>
        <p:nvPicPr>
          <p:cNvPr id="1030" name="Picture 6" descr="Image result for essential costa rica logo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205" y="5792815"/>
            <a:ext cx="1601758" cy="7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71424" y="5121426"/>
            <a:ext cx="561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Alexander Mora Delgado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Minister of Foreign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Trade</a:t>
            </a:r>
          </a:p>
          <a:p>
            <a:pPr algn="ctr"/>
            <a:endParaRPr lang="en-U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February, 2017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" y="2348880"/>
            <a:ext cx="12186289" cy="2160239"/>
          </a:xfrm>
          <a:prstGeom prst="rect">
            <a:avLst/>
          </a:prstGeom>
        </p:spPr>
      </p:pic>
      <p:pic>
        <p:nvPicPr>
          <p:cNvPr id="13" name="Imagen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02" y="4714289"/>
            <a:ext cx="1487104" cy="114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8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32880" y="2903405"/>
            <a:ext cx="7083400" cy="646331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Costa Rica and the European Union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32880" y="3699847"/>
            <a:ext cx="5067176" cy="646331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Partners in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3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99545926"/>
              </p:ext>
            </p:extLst>
          </p:nvPr>
        </p:nvGraphicFramePr>
        <p:xfrm>
          <a:off x="4026313" y="2504791"/>
          <a:ext cx="6414259" cy="420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524000" y="2340700"/>
            <a:ext cx="2478221" cy="2585323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force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between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Costa Rica and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EU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since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October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2013.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Trade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liberalization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18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categories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tariff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elimination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inmediate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free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trade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exempted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goods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CR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50132" y="5901886"/>
            <a:ext cx="1195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dirty="0" err="1">
                <a:ea typeface="Times New Roman" panose="02020603050405020304" pitchFamily="18" charset="0"/>
                <a:cs typeface="Calibri" panose="020F0502020204030204" pitchFamily="34" charset="0"/>
              </a:rPr>
              <a:t>Source</a:t>
            </a:r>
            <a:r>
              <a:rPr lang="es-CR" sz="1200" dirty="0"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CR" sz="12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COMEX</a:t>
            </a:r>
            <a:r>
              <a:rPr lang="es-CR" sz="12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009088"/>
              </p:ext>
            </p:extLst>
          </p:nvPr>
        </p:nvGraphicFramePr>
        <p:xfrm>
          <a:off x="4072157" y="1873559"/>
          <a:ext cx="6774298" cy="413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1524000" y="1164882"/>
            <a:ext cx="7452320" cy="523220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Association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Agreement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Central 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America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-EU</a:t>
            </a:r>
            <a:endParaRPr lang="es-CR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3719736" y="184482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r>
              <a:rPr lang="en-US" sz="1400" b="1" dirty="0" smtClean="0"/>
              <a:t>AACUE: Tariff Reductions for Tariff Lines</a:t>
            </a:r>
            <a:endParaRPr lang="en-US" sz="1400" b="1" dirty="0"/>
          </a:p>
        </p:txBody>
      </p:sp>
      <p:sp>
        <p:nvSpPr>
          <p:cNvPr id="15" name="Rectángulo 14"/>
          <p:cNvSpPr/>
          <p:nvPr/>
        </p:nvSpPr>
        <p:spPr>
          <a:xfrm>
            <a:off x="1533203" y="258219"/>
            <a:ext cx="58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Partners in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6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515208" y="1221422"/>
            <a:ext cx="7128792" cy="523220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Tariff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EU (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s-CR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46353"/>
              </p:ext>
            </p:extLst>
          </p:nvPr>
        </p:nvGraphicFramePr>
        <p:xfrm>
          <a:off x="1524000" y="1839652"/>
          <a:ext cx="7128792" cy="42469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05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5742"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err="1" smtClean="0">
                          <a:solidFill>
                            <a:schemeClr val="bg1"/>
                          </a:solidFill>
                        </a:rPr>
                        <a:t>Products</a:t>
                      </a:r>
                      <a:endParaRPr lang="es-CR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33" marB="45733" anchor="ctr">
                    <a:solidFill>
                      <a:srgbClr val="0098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R" sz="1600" kern="1200" dirty="0" err="1" smtClean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s-CR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33" marB="45733" anchor="ctr">
                    <a:solidFill>
                      <a:srgbClr val="009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60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Processors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controllers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pineapple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syringes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needles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catheters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prosthesis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medical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apparatus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pineapple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juice</a:t>
                      </a:r>
                      <a:r>
                        <a:rPr lang="es-CR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melon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dirty="0" smtClean="0"/>
                        <a:t>hrimp, cassava, palm oil, vegetables, tuna, orange concentrate, flowers and plants, textiles and clothing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err="1" smtClean="0"/>
                        <a:t>Inmediate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346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Bottled rum, fresh artichokes, rice for sowing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3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78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Cured hams and bacon, hides and skins of bovine, aluminum alloys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5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5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Pork, bacon, pork fat, fluid milk, cheese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7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501">
                <a:tc>
                  <a:txBody>
                    <a:bodyPr/>
                    <a:lstStyle/>
                    <a:p>
                      <a:pPr algn="just"/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Yogurt,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pastries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ice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creams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10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9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Tomato, corn meal, wheat flour, poultry feed</a:t>
                      </a:r>
                      <a:endParaRPr lang="es-CR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/>
                        <a:t>Exclusión</a:t>
                      </a:r>
                      <a:endParaRPr lang="es-CR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3 Rectángulo"/>
          <p:cNvSpPr/>
          <p:nvPr/>
        </p:nvSpPr>
        <p:spPr>
          <a:xfrm>
            <a:off x="9020259" y="2806200"/>
            <a:ext cx="1765052" cy="1584176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pic>
        <p:nvPicPr>
          <p:cNvPr id="16" name="6 Imagen" descr="iStockphoto/Thinkstoc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67" y="1178632"/>
            <a:ext cx="1765053" cy="162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2 CuadroTexto"/>
          <p:cNvSpPr txBox="1"/>
          <p:nvPr/>
        </p:nvSpPr>
        <p:spPr>
          <a:xfrm>
            <a:off x="1551726" y="6056814"/>
            <a:ext cx="823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 </a:t>
            </a:r>
            <a:r>
              <a:rPr lang="en-US" sz="1600" dirty="0">
                <a:solidFill>
                  <a:srgbClr val="FF0000"/>
                </a:solidFill>
              </a:rPr>
              <a:t>of the top 10 CR export products in 2014</a:t>
            </a:r>
            <a:endParaRPr lang="es-CR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n de medical devices 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511516"/>
            <a:ext cx="2320376" cy="13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1533203" y="258219"/>
            <a:ext cx="58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Partners in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0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647728" y="1196752"/>
            <a:ext cx="7128792" cy="523220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Tariff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CA (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s-CR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65385"/>
              </p:ext>
            </p:extLst>
          </p:nvPr>
        </p:nvGraphicFramePr>
        <p:xfrm>
          <a:off x="3647728" y="1746839"/>
          <a:ext cx="7128792" cy="42329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4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5742"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err="1" smtClean="0">
                          <a:solidFill>
                            <a:schemeClr val="bg1"/>
                          </a:solidFill>
                        </a:rPr>
                        <a:t>Products</a:t>
                      </a:r>
                      <a:endParaRPr lang="es-CR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33" marB="45733" anchor="ctr">
                    <a:solidFill>
                      <a:srgbClr val="0098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R" sz="1600" kern="1200" dirty="0" err="1" smtClean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s-CR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33" marB="45733" anchor="ctr">
                    <a:solidFill>
                      <a:srgbClr val="009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3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Containers, vehicles, antisera, generators of alternating current, tractors, turbines and hydraulic wheels,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olive oil, wines, grapes, apples, olives, malt extract, scales, cranes, lenses and prisms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err="1" smtClean="0"/>
                        <a:t>Inmediate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Evaporated and condensed milk, pears, makeup and cosmetics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5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758">
                <a:tc>
                  <a:txBody>
                    <a:bodyPr/>
                    <a:lstStyle/>
                    <a:p>
                      <a:pPr algn="just"/>
                      <a:r>
                        <a:rPr lang="es-CR" sz="1600" b="0" kern="1200" dirty="0" smtClean="0">
                          <a:solidFill>
                            <a:schemeClr val="tx1"/>
                          </a:solidFill>
                        </a:rPr>
                        <a:t>Whisky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6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50">
                <a:tc>
                  <a:txBody>
                    <a:bodyPr/>
                    <a:lstStyle/>
                    <a:p>
                      <a:pPr algn="just"/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Peaches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nectarines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7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501">
                <a:tc>
                  <a:txBody>
                    <a:bodyPr/>
                    <a:lstStyle/>
                    <a:p>
                      <a:pPr algn="just"/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Sweetcorn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Vodka,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Asparagus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/>
                        <a:t>10 </a:t>
                      </a:r>
                      <a:r>
                        <a:rPr lang="es-CR" sz="1600" dirty="0" err="1" smtClean="0"/>
                        <a:t>years</a:t>
                      </a:r>
                      <a:endParaRPr lang="es-C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9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beef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chicken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pork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fluid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butter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yogurt, vegetable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-free pasta,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tomatoes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potatoes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onions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rice,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chewing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gums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snacks,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waffles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ice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creams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toasted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potatoes</a:t>
                      </a:r>
                      <a:r>
                        <a:rPr lang="es-C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R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margarine</a:t>
                      </a:r>
                      <a:endParaRPr lang="es-CR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err="1" smtClean="0"/>
                        <a:t>Exclusion</a:t>
                      </a:r>
                      <a:endParaRPr lang="es-CR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2 CuadroTexto"/>
          <p:cNvSpPr txBox="1"/>
          <p:nvPr/>
        </p:nvSpPr>
        <p:spPr>
          <a:xfrm>
            <a:off x="3708567" y="6046416"/>
            <a:ext cx="823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7 </a:t>
            </a:r>
            <a:r>
              <a:rPr lang="en-US" sz="1600" dirty="0">
                <a:solidFill>
                  <a:srgbClr val="FF0000"/>
                </a:solidFill>
              </a:rPr>
              <a:t>of the top 10 EU export products to </a:t>
            </a:r>
            <a:r>
              <a:rPr lang="en-US" sz="1600" dirty="0" smtClean="0">
                <a:solidFill>
                  <a:srgbClr val="FF0000"/>
                </a:solidFill>
              </a:rPr>
              <a:t>CR </a:t>
            </a:r>
            <a:r>
              <a:rPr lang="en-US" sz="1600" dirty="0">
                <a:solidFill>
                  <a:srgbClr val="FF0000"/>
                </a:solidFill>
              </a:rPr>
              <a:t>in 2014</a:t>
            </a:r>
            <a:endParaRPr lang="es-CR" sz="1600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s://encrypted-tbn1.gstatic.com/images?q=tbn:ANd9GcSzp108P5xe0yTBziH50-378f3PtaHwVLuFUm2_Z7vBPjS0zvr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85" y="3212976"/>
            <a:ext cx="2036390" cy="12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onewinery.com/useruploads/0519122013031230/product_image/vi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7" y="1772816"/>
            <a:ext cx="2091168" cy="13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3.gstatic.com/images?q=tbn:ANd9GcQ3OV1bEj_j9zMi4uB94obNStmThdkrWqDCjAMaPTpoaOgIiR6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51" y="4605160"/>
            <a:ext cx="2014018" cy="13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533203" y="258219"/>
            <a:ext cx="58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Partners in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7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38079633"/>
              </p:ext>
            </p:extLst>
          </p:nvPr>
        </p:nvGraphicFramePr>
        <p:xfrm>
          <a:off x="4002222" y="1954758"/>
          <a:ext cx="6774298" cy="422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/>
          </p:nvPr>
        </p:nvGraphicFramePr>
        <p:xfrm>
          <a:off x="4079776" y="1981460"/>
          <a:ext cx="6414259" cy="420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5088888" y="1292090"/>
            <a:ext cx="5687632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R" dirty="0">
                <a:ea typeface="Times New Roman" panose="02020603050405020304" pitchFamily="18" charset="0"/>
                <a:cs typeface="Calibri" panose="020F0502020204030204" pitchFamily="34" charset="0"/>
              </a:rPr>
              <a:t>Costa Rica: </a:t>
            </a:r>
            <a:r>
              <a:rPr lang="es-CR" dirty="0" err="1">
                <a:ea typeface="Times New Roman" panose="02020603050405020304" pitchFamily="18" charset="0"/>
                <a:cs typeface="Calibri" panose="020F0502020204030204" pitchFamily="34" charset="0"/>
              </a:rPr>
              <a:t>Trade</a:t>
            </a:r>
            <a:r>
              <a:rPr lang="es-CR" dirty="0"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s-CR" dirty="0" err="1">
                <a:ea typeface="Times New Roman" panose="02020603050405020304" pitchFamily="18" charset="0"/>
                <a:cs typeface="Calibri" panose="020F0502020204030204" pitchFamily="34" charset="0"/>
              </a:rPr>
              <a:t>goods</a:t>
            </a:r>
            <a:r>
              <a:rPr lang="es-CR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es-CR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ea typeface="Times New Roman" panose="02020603050405020304" pitchFamily="18" charset="0"/>
                <a:cs typeface="Calibri" panose="020F0502020204030204" pitchFamily="34" charset="0"/>
              </a:rPr>
              <a:t>European</a:t>
            </a:r>
            <a:r>
              <a:rPr lang="es-CR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ea typeface="Times New Roman" panose="02020603050405020304" pitchFamily="18" charset="0"/>
                <a:cs typeface="Calibri" panose="020F0502020204030204" pitchFamily="34" charset="0"/>
              </a:rPr>
              <a:t>Union</a:t>
            </a:r>
            <a:endParaRPr lang="es-CR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CR" sz="14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2005-2015</a:t>
            </a:r>
            <a:endParaRPr lang="es-C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62778" y="1247717"/>
            <a:ext cx="2478221" cy="4770537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Except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2009 decline,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trade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flows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show </a:t>
            </a:r>
            <a:r>
              <a:rPr lang="es-CR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growth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last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decade</a:t>
            </a:r>
            <a:endParaRPr lang="es-CR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R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CR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exports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EU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have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grown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at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average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annual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rate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of </a:t>
            </a:r>
            <a:r>
              <a:rPr lang="es-CR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2.5%</a:t>
            </a:r>
            <a:endParaRPr lang="es-CR" sz="28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R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Imports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EU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currently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represent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9.4%</a:t>
            </a:r>
            <a:r>
              <a:rPr lang="es-CR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of total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imports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s-CR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country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50898" y="5831538"/>
            <a:ext cx="3895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dirty="0" err="1">
                <a:ea typeface="Times New Roman" panose="02020603050405020304" pitchFamily="18" charset="0"/>
                <a:cs typeface="Calibri" panose="020F0502020204030204" pitchFamily="34" charset="0"/>
              </a:rPr>
              <a:t>Source</a:t>
            </a:r>
            <a:r>
              <a:rPr lang="es-CR" sz="1200" dirty="0">
                <a:ea typeface="Times New Roman" panose="02020603050405020304" pitchFamily="18" charset="0"/>
                <a:cs typeface="Calibri" panose="020F0502020204030204" pitchFamily="34" charset="0"/>
              </a:rPr>
              <a:t>: COMEX, </a:t>
            </a:r>
            <a:r>
              <a:rPr lang="es-CR" sz="1200" dirty="0" err="1">
                <a:ea typeface="Times New Roman" panose="02020603050405020304" pitchFamily="18" charset="0"/>
                <a:cs typeface="Calibri" panose="020F0502020204030204" pitchFamily="34" charset="0"/>
              </a:rPr>
              <a:t>based</a:t>
            </a:r>
            <a:r>
              <a:rPr lang="es-CR" sz="12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1200" dirty="0" err="1"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s-CR" sz="1200" dirty="0">
                <a:ea typeface="Times New Roman" panose="02020603050405020304" pitchFamily="18" charset="0"/>
                <a:cs typeface="Calibri" panose="020F0502020204030204" pitchFamily="34" charset="0"/>
              </a:rPr>
              <a:t> data </a:t>
            </a:r>
            <a:r>
              <a:rPr lang="es-CR" sz="1200" dirty="0" err="1"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es-CR" sz="1200" dirty="0">
                <a:ea typeface="Times New Roman" panose="02020603050405020304" pitchFamily="18" charset="0"/>
                <a:cs typeface="Calibri" panose="020F0502020204030204" pitchFamily="34" charset="0"/>
              </a:rPr>
              <a:t> BCCR and PROCOMER</a:t>
            </a:r>
            <a:r>
              <a:rPr lang="es-CR" sz="12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CR" sz="12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33203" y="258219"/>
            <a:ext cx="58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Partners in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3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53047"/>
              </p:ext>
            </p:extLst>
          </p:nvPr>
        </p:nvGraphicFramePr>
        <p:xfrm>
          <a:off x="1812076" y="2731154"/>
          <a:ext cx="3923884" cy="305001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25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8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6555">
                <a:tc>
                  <a:txBody>
                    <a:bodyPr/>
                    <a:lstStyle/>
                    <a:p>
                      <a:endParaRPr lang="en-US" sz="1500" noProof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Destination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Millions US$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%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667">
                <a:tc>
                  <a:txBody>
                    <a:bodyPr/>
                    <a:lstStyle/>
                    <a:p>
                      <a:endParaRPr lang="en-US" sz="1500" noProof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European Union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1" i="0" u="none" strike="noStrike" dirty="0">
                          <a:effectLst/>
                          <a:latin typeface="+mn-lt"/>
                        </a:rPr>
                        <a:t>1.785,4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100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1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Holland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440,5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2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Belgium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426,3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23,9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3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United</a:t>
                      </a:r>
                      <a:r>
                        <a:rPr lang="en-US" sz="1500" baseline="0" noProof="0" dirty="0" smtClean="0">
                          <a:effectLst/>
                          <a:latin typeface="+mn-lt"/>
                        </a:rPr>
                        <a:t> Kingdom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178,6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4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Italy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168,8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5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Germany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149,0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6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Spain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126,5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7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France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112,4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8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Ireland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70,8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9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Greece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30,1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8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10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Finland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26,0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802904" y="5781166"/>
            <a:ext cx="8694712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Source: COMEX, based on data from PROCOMER.</a:t>
            </a:r>
            <a:r>
              <a:rPr lang="en-US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*EU corresponds to the </a:t>
            </a:r>
            <a:r>
              <a:rPr lang="en-US" sz="11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EU-27 </a:t>
            </a:r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block, trading partner with whom Costa Rica has a preferential trade agreement in force (Croatia in progress). 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** Preliminary data, subject to revision.</a:t>
            </a:r>
            <a:endParaRPr lang="en-US" sz="11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03305"/>
              </p:ext>
            </p:extLst>
          </p:nvPr>
        </p:nvGraphicFramePr>
        <p:xfrm>
          <a:off x="6167836" y="2759441"/>
          <a:ext cx="4195868" cy="302172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7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7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500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Origin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Millions US$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%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500" noProof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European Union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1" i="0" u="none" strike="noStrike" dirty="0">
                          <a:effectLst/>
                          <a:latin typeface="+mn-lt"/>
                        </a:rPr>
                        <a:t>    1.444,3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100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1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Germany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378,5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26,2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2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Spain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218,1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3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Italy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179,3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4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United Kingdom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5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France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120,1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6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Holland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  89,8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7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  58,3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8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Ireland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  49,8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9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Belgium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  48,9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</a:rPr>
                        <a:t>10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+mn-lt"/>
                        </a:rPr>
                        <a:t>Sweden</a:t>
                      </a:r>
                      <a:endParaRPr lang="en-US" sz="15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>
                          <a:effectLst/>
                          <a:latin typeface="+mn-lt"/>
                        </a:rPr>
                        <a:t>          32,2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es-C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3352315" y="2420888"/>
            <a:ext cx="825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16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Exports</a:t>
            </a:r>
            <a:endParaRPr lang="es-CR" sz="1600" b="1" dirty="0"/>
          </a:p>
        </p:txBody>
      </p:sp>
      <p:sp>
        <p:nvSpPr>
          <p:cNvPr id="13" name="Rectángulo 12"/>
          <p:cNvSpPr/>
          <p:nvPr/>
        </p:nvSpPr>
        <p:spPr>
          <a:xfrm>
            <a:off x="7744002" y="2420888"/>
            <a:ext cx="853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16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Imports</a:t>
            </a:r>
            <a:endParaRPr lang="es-CR" sz="1600" b="1" dirty="0"/>
          </a:p>
        </p:txBody>
      </p:sp>
      <p:sp>
        <p:nvSpPr>
          <p:cNvPr id="14" name="Rectángulo 13"/>
          <p:cNvSpPr/>
          <p:nvPr/>
        </p:nvSpPr>
        <p:spPr>
          <a:xfrm>
            <a:off x="1524000" y="1190391"/>
            <a:ext cx="5580112" cy="523220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Costa Rica: </a:t>
            </a:r>
            <a:r>
              <a:rPr lang="es-CR" sz="2800" dirty="0" err="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</a:t>
            </a:r>
            <a:r>
              <a:rPr lang="es-CR" sz="28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trading </a:t>
            </a:r>
            <a:r>
              <a:rPr lang="es-CR" sz="2800" dirty="0" err="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partners</a:t>
            </a:r>
            <a:endParaRPr lang="es-CR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24000" y="1772816"/>
            <a:ext cx="4643835" cy="707886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es-CR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4000" b="1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European</a:t>
            </a:r>
            <a:r>
              <a:rPr lang="es-CR" sz="4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4000" b="1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Union</a:t>
            </a:r>
            <a:r>
              <a:rPr lang="es-CR" sz="3600" b="1" dirty="0">
                <a:solidFill>
                  <a:schemeClr val="bg1"/>
                </a:solidFill>
                <a:latin typeface="Angelina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endParaRPr lang="es-CR" sz="3600" b="1" dirty="0">
              <a:solidFill>
                <a:schemeClr val="bg1"/>
              </a:solidFill>
              <a:latin typeface="Angelina" panose="000004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677937" y="1421223"/>
            <a:ext cx="245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0099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2015</a:t>
            </a:r>
            <a:r>
              <a:rPr lang="es-CR" dirty="0" smtClean="0">
                <a:solidFill>
                  <a:srgbClr val="0099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endParaRPr lang="es-CR" sz="2800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533203" y="258219"/>
            <a:ext cx="58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Partners in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1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02904" y="5781166"/>
            <a:ext cx="8694712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Source: COMEX, based on data from PROCOMER.</a:t>
            </a:r>
            <a:r>
              <a:rPr lang="en-US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*EU corresponds to the </a:t>
            </a:r>
            <a:r>
              <a:rPr lang="en-US" sz="11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EU-27 </a:t>
            </a:r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block, trading partner with whom Costa Rica has a preferential trade agreement in force (Croatia in progress). 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** Preliminary data, subject to revision.</a:t>
            </a:r>
            <a:endParaRPr lang="en-US" sz="1100" dirty="0"/>
          </a:p>
        </p:txBody>
      </p:sp>
      <p:sp>
        <p:nvSpPr>
          <p:cNvPr id="12" name="Rectángulo 11"/>
          <p:cNvSpPr/>
          <p:nvPr/>
        </p:nvSpPr>
        <p:spPr>
          <a:xfrm>
            <a:off x="3283906" y="2400570"/>
            <a:ext cx="149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1600" b="1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Exports</a:t>
            </a:r>
            <a:r>
              <a:rPr lang="es-CR" sz="16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2015**</a:t>
            </a:r>
            <a:endParaRPr lang="es-CR" sz="1600" b="1" dirty="0"/>
          </a:p>
        </p:txBody>
      </p:sp>
      <p:sp>
        <p:nvSpPr>
          <p:cNvPr id="13" name="Rectángulo 12"/>
          <p:cNvSpPr/>
          <p:nvPr/>
        </p:nvSpPr>
        <p:spPr>
          <a:xfrm>
            <a:off x="8221025" y="2370366"/>
            <a:ext cx="1521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1600" b="1" dirty="0" err="1" smtClean="0">
                <a:ea typeface="Times New Roman" panose="02020603050405020304" pitchFamily="18" charset="0"/>
                <a:cs typeface="Calibri" panose="020F0502020204030204" pitchFamily="34" charset="0"/>
              </a:rPr>
              <a:t>Imports</a:t>
            </a:r>
            <a:r>
              <a:rPr lang="es-CR" sz="16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2015**</a:t>
            </a:r>
            <a:endParaRPr lang="es-CR" sz="1600" b="1" dirty="0"/>
          </a:p>
        </p:txBody>
      </p:sp>
      <p:sp>
        <p:nvSpPr>
          <p:cNvPr id="14" name="Rectángulo 13"/>
          <p:cNvSpPr/>
          <p:nvPr/>
        </p:nvSpPr>
        <p:spPr>
          <a:xfrm>
            <a:off x="1524000" y="1194679"/>
            <a:ext cx="5580112" cy="523220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Costa Rica: </a:t>
            </a:r>
            <a:r>
              <a:rPr lang="es-CR" sz="2800" dirty="0" err="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</a:t>
            </a:r>
            <a:r>
              <a:rPr lang="es-CR" sz="28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traded</a:t>
            </a:r>
            <a:r>
              <a:rPr lang="es-C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28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products</a:t>
            </a:r>
            <a:endParaRPr lang="es-CR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24000" y="1772816"/>
            <a:ext cx="5014130" cy="707886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es-CR" sz="28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es-CR" sz="28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28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CR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4000" b="1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European</a:t>
            </a:r>
            <a:r>
              <a:rPr lang="es-CR" sz="4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R" sz="4000" b="1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Union</a:t>
            </a:r>
            <a:r>
              <a:rPr lang="es-CR" sz="3600" b="1" dirty="0">
                <a:solidFill>
                  <a:schemeClr val="bg1"/>
                </a:solidFill>
                <a:latin typeface="Angelina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endParaRPr lang="es-CR" sz="3600" b="1" dirty="0">
              <a:solidFill>
                <a:schemeClr val="bg1"/>
              </a:solidFill>
              <a:latin typeface="Angelina" panose="00000400000000000000" pitchFamily="2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23039"/>
              </p:ext>
            </p:extLst>
          </p:nvPr>
        </p:nvGraphicFramePr>
        <p:xfrm>
          <a:off x="1559496" y="2708920"/>
          <a:ext cx="9932534" cy="3054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14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4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4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8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Costa Rica: </a:t>
                      </a:r>
                      <a:r>
                        <a:rPr lang="es-ES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Exports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to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 EU-27</a:t>
                      </a: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Costa Rica: </a:t>
                      </a:r>
                      <a:r>
                        <a:rPr lang="es-ES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Imports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from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 EU-27</a:t>
                      </a: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products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 smtClean="0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products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C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Millions</a:t>
                      </a: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US$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Perc</a:t>
                      </a: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.%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Products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Millions</a:t>
                      </a:r>
                      <a:r>
                        <a:rPr lang="es-CR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R" sz="1100" dirty="0">
                          <a:solidFill>
                            <a:schemeClr val="tx1"/>
                          </a:solidFill>
                          <a:effectLst/>
                        </a:rPr>
                        <a:t>US$</a:t>
                      </a: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err="1" smtClean="0">
                          <a:effectLst/>
                        </a:rPr>
                        <a:t>Perc</a:t>
                      </a:r>
                      <a:r>
                        <a:rPr lang="es-CR" sz="1100" dirty="0" smtClean="0">
                          <a:effectLst/>
                        </a:rPr>
                        <a:t>.%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Bananas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438,2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24,5%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Medicines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chemeClr val="tx1"/>
                          </a:solidFill>
                          <a:effectLst/>
                        </a:rPr>
                        <a:t>145,5</a:t>
                      </a: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10,0%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Tropical</a:t>
                      </a:r>
                      <a:r>
                        <a:rPr lang="es-C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R" sz="11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pineapples</a:t>
                      </a: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fresh</a:t>
                      </a: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s-C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dried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360,6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20,2%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Vehicles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chemeClr val="tx1"/>
                          </a:solidFill>
                          <a:effectLst/>
                        </a:rPr>
                        <a:t>86,0</a:t>
                      </a: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5,9%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prosthetic devices and articles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130,9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7,3%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Antiserums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chemeClr val="tx1"/>
                          </a:solidFill>
                          <a:effectLst/>
                        </a:rPr>
                        <a:t>50,3</a:t>
                      </a:r>
                      <a:endParaRPr lang="es-C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3,5%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syringes, needles, catheters,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cannulae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similar instruments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117,6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6,6%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Containers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chemeClr val="tx1"/>
                          </a:solidFill>
                          <a:effectLst/>
                        </a:rPr>
                        <a:t>45,3</a:t>
                      </a:r>
                      <a:endParaRPr lang="es-C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3,1%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Other instruments and appliances of medical, surgical and veterinary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101,7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5,7%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CR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preparations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chemeClr val="tx1"/>
                          </a:solidFill>
                          <a:effectLst/>
                        </a:rPr>
                        <a:t>30,4</a:t>
                      </a:r>
                      <a:endParaRPr lang="es-C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2,1%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Coffee, not roasted and not decaffeinated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96,7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5,4%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Diesel vehicles, with displacement greater than 2500 cm3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chemeClr val="tx1"/>
                          </a:solidFill>
                          <a:effectLst/>
                        </a:rPr>
                        <a:t>27,7</a:t>
                      </a:r>
                      <a:endParaRPr lang="es-C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1,9%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Tropical pineapple juice, of a Brix value not exceeding 20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60,6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3,4%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Devices for reception, conversion or broadcast of voice or images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chemeClr val="tx1"/>
                          </a:solidFill>
                          <a:effectLst/>
                        </a:rPr>
                        <a:t>24,2</a:t>
                      </a:r>
                      <a:endParaRPr lang="es-C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1,7%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s-CR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Tropical </a:t>
                      </a:r>
                      <a:r>
                        <a:rPr lang="es-CR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pineapple</a:t>
                      </a:r>
                      <a:r>
                        <a:rPr lang="es-CR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juice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49,4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2,8%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Fungicides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solidFill>
                            <a:schemeClr val="tx1"/>
                          </a:solidFill>
                          <a:effectLst/>
                        </a:rPr>
                        <a:t>20,9</a:t>
                      </a:r>
                      <a:endParaRPr lang="es-C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1,4%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fruit, nuts and other edible parts of plants, otherwise prepared or preserved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dirty="0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>
                          <a:solidFill>
                            <a:schemeClr val="tx1"/>
                          </a:solidFill>
                          <a:effectLst/>
                        </a:rPr>
                        <a:t>2,3%</a:t>
                      </a:r>
                      <a:endParaRPr lang="es-C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</a:t>
                      </a:r>
                      <a:r>
                        <a:rPr lang="es-C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reagents</a:t>
                      </a:r>
                      <a:endParaRPr lang="es-CR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solidFill>
                            <a:schemeClr val="tx1"/>
                          </a:solidFill>
                          <a:effectLst/>
                        </a:rPr>
                        <a:t>18,6</a:t>
                      </a:r>
                      <a:endParaRPr lang="es-C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1,3%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1533203" y="258219"/>
            <a:ext cx="58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Partners in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9336" y="3140968"/>
            <a:ext cx="1332420" cy="2462213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edical </a:t>
            </a:r>
            <a:r>
              <a:rPr lang="en-US" sz="1400" dirty="0">
                <a:solidFill>
                  <a:schemeClr val="bg1"/>
                </a:solidFill>
              </a:rPr>
              <a:t>equipment and precision </a:t>
            </a:r>
            <a:r>
              <a:rPr lang="en-US" sz="1400" dirty="0" smtClean="0">
                <a:solidFill>
                  <a:schemeClr val="bg1"/>
                </a:solidFill>
              </a:rPr>
              <a:t>devices exports, 24</a:t>
            </a:r>
            <a:r>
              <a:rPr lang="en-US" sz="1400" dirty="0">
                <a:solidFill>
                  <a:schemeClr val="bg1"/>
                </a:solidFill>
              </a:rPr>
              <a:t>% of our exports to the EU </a:t>
            </a:r>
            <a:r>
              <a:rPr lang="en-US" sz="1400" dirty="0" smtClean="0">
                <a:solidFill>
                  <a:schemeClr val="bg1"/>
                </a:solidFill>
              </a:rPr>
              <a:t>(similar </a:t>
            </a:r>
            <a:r>
              <a:rPr lang="en-US" sz="1400" dirty="0">
                <a:solidFill>
                  <a:schemeClr val="bg1"/>
                </a:solidFill>
              </a:rPr>
              <a:t>to </a:t>
            </a:r>
            <a:r>
              <a:rPr lang="en-US" sz="1400" dirty="0" smtClean="0">
                <a:solidFill>
                  <a:schemeClr val="bg1"/>
                </a:solidFill>
              </a:rPr>
              <a:t>bananas)</a:t>
            </a:r>
            <a:endParaRPr lang="es-CR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84338" y="2880406"/>
            <a:ext cx="6150887" cy="15596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3352" y="1126829"/>
            <a:ext cx="42914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800080"/>
                </a:solidFill>
                <a:cs typeface="Arial" panose="020B0604020202020204" pitchFamily="34" charset="0"/>
              </a:rPr>
              <a:t>Costa Rica offers </a:t>
            </a:r>
            <a:r>
              <a:rPr lang="en-US" sz="2800" dirty="0" smtClean="0">
                <a:solidFill>
                  <a:srgbClr val="800080"/>
                </a:solidFill>
                <a:cs typeface="Arial" panose="020B0604020202020204" pitchFamily="34" charset="0"/>
              </a:rPr>
              <a:t>a wide </a:t>
            </a:r>
            <a:r>
              <a:rPr lang="en-US" sz="2800" b="1" dirty="0">
                <a:solidFill>
                  <a:srgbClr val="800080"/>
                </a:solidFill>
                <a:cs typeface="Arial" panose="020B0604020202020204" pitchFamily="34" charset="0"/>
              </a:rPr>
              <a:t>array of opportunities </a:t>
            </a:r>
            <a:r>
              <a:rPr lang="en-US" sz="2800" dirty="0" smtClean="0">
                <a:solidFill>
                  <a:srgbClr val="800080"/>
                </a:solidFill>
                <a:cs typeface="Arial" panose="020B0604020202020204" pitchFamily="34" charset="0"/>
              </a:rPr>
              <a:t>to </a:t>
            </a:r>
            <a:r>
              <a:rPr lang="en-US" sz="2800" dirty="0">
                <a:solidFill>
                  <a:srgbClr val="800080"/>
                </a:solidFill>
                <a:cs typeface="Arial" panose="020B0604020202020204" pitchFamily="34" charset="0"/>
              </a:rPr>
              <a:t>potential buyers, investors and </a:t>
            </a:r>
            <a:r>
              <a:rPr lang="en-US" sz="2800" dirty="0" smtClean="0">
                <a:solidFill>
                  <a:srgbClr val="800080"/>
                </a:solidFill>
                <a:cs typeface="Arial" panose="020B0604020202020204" pitchFamily="34" charset="0"/>
              </a:rPr>
              <a:t>visitors, and aspires </a:t>
            </a:r>
            <a:r>
              <a:rPr lang="en-US" sz="2800" dirty="0">
                <a:solidFill>
                  <a:srgbClr val="800080"/>
                </a:solidFill>
                <a:cs typeface="Arial" panose="020B0604020202020204" pitchFamily="34" charset="0"/>
              </a:rPr>
              <a:t>to work closely </a:t>
            </a:r>
            <a:r>
              <a:rPr lang="en-US" sz="2800" dirty="0" smtClean="0">
                <a:solidFill>
                  <a:srgbClr val="800080"/>
                </a:solidFill>
                <a:cs typeface="Arial" panose="020B0604020202020204" pitchFamily="34" charset="0"/>
              </a:rPr>
              <a:t>to identify new partners and embark jointly on initiatives </a:t>
            </a:r>
            <a:r>
              <a:rPr lang="en-US" sz="2800" dirty="0">
                <a:solidFill>
                  <a:srgbClr val="800080"/>
                </a:solidFill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rgbClr val="800080"/>
                </a:solidFill>
                <a:cs typeface="Arial" panose="020B0604020202020204" pitchFamily="34" charset="0"/>
              </a:rPr>
              <a:t>projects of mutual interest, so as to </a:t>
            </a:r>
            <a:r>
              <a:rPr lang="en-US" sz="2800" b="1" dirty="0" smtClean="0">
                <a:solidFill>
                  <a:srgbClr val="800080"/>
                </a:solidFill>
                <a:cs typeface="Arial" panose="020B0604020202020204" pitchFamily="34" charset="0"/>
              </a:rPr>
              <a:t>promote </a:t>
            </a:r>
            <a:r>
              <a:rPr lang="en-US" sz="2800" b="1" dirty="0">
                <a:solidFill>
                  <a:srgbClr val="800080"/>
                </a:solidFill>
                <a:cs typeface="Arial" panose="020B0604020202020204" pitchFamily="34" charset="0"/>
              </a:rPr>
              <a:t>these opportunities </a:t>
            </a:r>
            <a:r>
              <a:rPr lang="en-US" sz="2800" b="1" dirty="0" smtClean="0">
                <a:solidFill>
                  <a:srgbClr val="800080"/>
                </a:solidFill>
                <a:cs typeface="Arial" panose="020B0604020202020204" pitchFamily="34" charset="0"/>
              </a:rPr>
              <a:t>even more broadly</a:t>
            </a:r>
            <a:endParaRPr lang="en-US" sz="2800" b="1" dirty="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5611" y="116632"/>
            <a:ext cx="12197611" cy="707886"/>
          </a:xfrm>
          <a:prstGeom prst="rect">
            <a:avLst/>
          </a:prstGeom>
          <a:solidFill>
            <a:srgbClr val="540054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 sum, we welcome and invite you!</a:t>
            </a:r>
            <a:endParaRPr 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0" y="6741368"/>
            <a:ext cx="12192000" cy="0"/>
          </a:xfrm>
          <a:prstGeom prst="line">
            <a:avLst/>
          </a:prstGeom>
          <a:ln w="38100">
            <a:solidFill>
              <a:srgbClr val="54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1177926"/>
            <a:ext cx="4124325" cy="1676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44" y="3005167"/>
            <a:ext cx="4076700" cy="1628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520" y="4781707"/>
            <a:ext cx="41624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6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63352" y="188640"/>
            <a:ext cx="11618333" cy="1908215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Costa Rica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Land of Opportunities for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Investment &amp; Trade</a:t>
            </a:r>
            <a:endParaRPr 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06" y="5713161"/>
            <a:ext cx="2561698" cy="824471"/>
          </a:xfrm>
          <a:prstGeom prst="rect">
            <a:avLst/>
          </a:prstGeom>
        </p:spPr>
      </p:pic>
      <p:pic>
        <p:nvPicPr>
          <p:cNvPr id="1030" name="Picture 6" descr="Image result for essential costa rica logo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205" y="5792815"/>
            <a:ext cx="1601758" cy="7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71424" y="5121426"/>
            <a:ext cx="561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Alexander Mora Delgado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Minister of Foreign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Trade</a:t>
            </a:r>
          </a:p>
          <a:p>
            <a:pPr algn="ctr"/>
            <a:endParaRPr lang="en-U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February, 2017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" y="2348880"/>
            <a:ext cx="12186289" cy="2160239"/>
          </a:xfrm>
          <a:prstGeom prst="rect">
            <a:avLst/>
          </a:prstGeom>
        </p:spPr>
      </p:pic>
      <p:pic>
        <p:nvPicPr>
          <p:cNvPr id="13" name="Imagen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02" y="4714289"/>
            <a:ext cx="1487104" cy="114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1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/>
          <p:cNvSpPr/>
          <p:nvPr/>
        </p:nvSpPr>
        <p:spPr>
          <a:xfrm>
            <a:off x="9324716" y="3554055"/>
            <a:ext cx="2801019" cy="196098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Elipse 20"/>
          <p:cNvSpPr/>
          <p:nvPr/>
        </p:nvSpPr>
        <p:spPr>
          <a:xfrm>
            <a:off x="6973654" y="3351310"/>
            <a:ext cx="2186127" cy="216810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Rectángulo 4"/>
          <p:cNvSpPr/>
          <p:nvPr/>
        </p:nvSpPr>
        <p:spPr>
          <a:xfrm>
            <a:off x="-19997" y="125698"/>
            <a:ext cx="12211997" cy="707886"/>
          </a:xfrm>
          <a:prstGeom prst="rect">
            <a:avLst/>
          </a:prstGeom>
          <a:solidFill>
            <a:srgbClr val="2993D5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Costa Rica in the World</a:t>
            </a:r>
            <a:endParaRPr 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8674" y="2467620"/>
            <a:ext cx="6377593" cy="430887"/>
          </a:xfrm>
          <a:prstGeom prst="rect">
            <a:avLst/>
          </a:prstGeom>
          <a:solidFill>
            <a:srgbClr val="C90062"/>
          </a:solidFill>
        </p:spPr>
        <p:txBody>
          <a:bodyPr wrap="square">
            <a:spAutoFit/>
          </a:bodyPr>
          <a:lstStyle/>
          <a:p>
            <a:pPr marL="265113" algn="ctr">
              <a:buSzPct val="75000"/>
            </a:pPr>
            <a:r>
              <a:rPr lang="en-US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GDP 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per </a:t>
            </a:r>
            <a:r>
              <a:rPr lang="en-US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capita PPP: </a:t>
            </a: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$ </a:t>
            </a:r>
            <a:r>
              <a:rPr lang="en-US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US14.919 *</a:t>
            </a:r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55798" y="1435120"/>
            <a:ext cx="4785726" cy="430887"/>
          </a:xfrm>
          <a:prstGeom prst="rect">
            <a:avLst/>
          </a:prstGeom>
          <a:solidFill>
            <a:srgbClr val="C90062"/>
          </a:solidFill>
        </p:spPr>
        <p:txBody>
          <a:bodyPr wrap="square">
            <a:spAutoFit/>
          </a:bodyPr>
          <a:lstStyle/>
          <a:p>
            <a:pPr marL="265113" algn="ctr">
              <a:buSzPct val="75000"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GDP: US $49.6 billion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57855" y="1951426"/>
            <a:ext cx="5835755" cy="430887"/>
          </a:xfrm>
          <a:prstGeom prst="rect">
            <a:avLst/>
          </a:prstGeom>
          <a:solidFill>
            <a:srgbClr val="C90062"/>
          </a:solidFill>
        </p:spPr>
        <p:txBody>
          <a:bodyPr wrap="square">
            <a:spAutoFit/>
          </a:bodyPr>
          <a:lstStyle/>
          <a:p>
            <a:pPr marL="265113" algn="ctr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GDP growth rate (real): 3.5%</a:t>
            </a:r>
            <a:endParaRPr lang="es-CR" sz="220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61718" y="945016"/>
            <a:ext cx="4655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90062"/>
                </a:solidFill>
                <a:cs typeface="Arial" panose="020B0604020202020204" pitchFamily="34" charset="0"/>
              </a:rPr>
              <a:t>UPPER MIDDLE INCOME ECONOMY</a:t>
            </a:r>
            <a:endParaRPr lang="es-CR" sz="2200" dirty="0">
              <a:solidFill>
                <a:srgbClr val="C90062"/>
              </a:solidFill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60603" y="4515580"/>
            <a:ext cx="2070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accent2"/>
                </a:solidFill>
                <a:cs typeface="Arial" panose="020B0604020202020204" pitchFamily="34" charset="0"/>
              </a:rPr>
              <a:t>Latin America</a:t>
            </a:r>
            <a:endParaRPr lang="es-CR" dirty="0">
              <a:solidFill>
                <a:schemeClr val="accent2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47812" y="4056004"/>
            <a:ext cx="249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EC7A08"/>
                </a:solidFill>
                <a:cs typeface="Arial" panose="020B0604020202020204" pitchFamily="34" charset="0"/>
              </a:rPr>
              <a:t>Social progress</a:t>
            </a:r>
            <a:endParaRPr lang="es-CR" sz="2800" dirty="0">
              <a:solidFill>
                <a:srgbClr val="EC7A08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20758" y="3742221"/>
            <a:ext cx="172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Education &amp; Health </a:t>
            </a:r>
            <a:endParaRPr lang="es-CR" sz="2800" dirty="0">
              <a:solidFill>
                <a:srgbClr val="C0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208228" y="4658340"/>
            <a:ext cx="172115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algn="ctr">
              <a:buSzPct val="75000"/>
            </a:pP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Latin 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America</a:t>
            </a:r>
            <a:endParaRPr lang="en-US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490588" y="5028583"/>
            <a:ext cx="11564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C00000"/>
                </a:solidFill>
                <a:cs typeface="Arial" panose="020B0604020202020204" pitchFamily="34" charset="0"/>
              </a:rPr>
              <a:t>WEF, 2016)</a:t>
            </a:r>
            <a:endParaRPr lang="es-CR" sz="1400" dirty="0">
              <a:solidFill>
                <a:srgbClr val="C0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887726" y="4634788"/>
            <a:ext cx="17939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009900"/>
                </a:solidFill>
                <a:cs typeface="Arial" panose="020B0604020202020204" pitchFamily="34" charset="0"/>
              </a:rPr>
              <a:t>Latin America</a:t>
            </a:r>
            <a:endParaRPr lang="es-CR" dirty="0">
              <a:solidFill>
                <a:srgbClr val="009900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488778" y="3713189"/>
            <a:ext cx="245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9900"/>
                </a:solidFill>
                <a:ea typeface="Times New Roman" panose="02020603050405020304" pitchFamily="18" charset="0"/>
              </a:rPr>
              <a:t>Global Green Economy Index </a:t>
            </a:r>
            <a:endParaRPr lang="es-CR" sz="2800" dirty="0">
              <a:solidFill>
                <a:srgbClr val="00990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65" y="6317509"/>
            <a:ext cx="1467670" cy="472363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9917518" y="4953334"/>
            <a:ext cx="173440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9900"/>
                </a:solidFill>
                <a:cs typeface="Arial" panose="020B0604020202020204" pitchFamily="34" charset="0"/>
              </a:rPr>
              <a:t>(Dual </a:t>
            </a:r>
            <a:r>
              <a:rPr lang="en-US" sz="1400" dirty="0">
                <a:solidFill>
                  <a:srgbClr val="009900"/>
                </a:solidFill>
                <a:cs typeface="Arial" panose="020B0604020202020204" pitchFamily="34" charset="0"/>
              </a:rPr>
              <a:t>Citizen, </a:t>
            </a:r>
            <a:r>
              <a:rPr lang="en-US" sz="1400" dirty="0" smtClean="0">
                <a:solidFill>
                  <a:srgbClr val="009900"/>
                </a:solidFill>
                <a:cs typeface="Arial" panose="020B0604020202020204" pitchFamily="34" charset="0"/>
              </a:rPr>
              <a:t>2016)</a:t>
            </a:r>
            <a:endParaRPr lang="es-CR" sz="1400" dirty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908386" y="4903461"/>
            <a:ext cx="137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(Social </a:t>
            </a:r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rogress </a:t>
            </a:r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mperative)</a:t>
            </a:r>
            <a:endParaRPr lang="es-CR" sz="1400" dirty="0">
              <a:solidFill>
                <a:schemeClr val="accent2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5550" y="5617147"/>
            <a:ext cx="1421474" cy="1243790"/>
          </a:xfrm>
          <a:prstGeom prst="rect">
            <a:avLst/>
          </a:prstGeom>
        </p:spPr>
      </p:pic>
      <p:pic>
        <p:nvPicPr>
          <p:cNvPr id="35" name="Picture 6" descr="Image result for education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28" y="5603214"/>
            <a:ext cx="1240893" cy="12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citris-uc.org/wp-content/uploads/2014/12/DataandDemocracy-icon-01-200x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61" y="5559126"/>
            <a:ext cx="1359832" cy="13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8 CuadroTexto"/>
          <p:cNvSpPr txBox="1"/>
          <p:nvPr/>
        </p:nvSpPr>
        <p:spPr>
          <a:xfrm>
            <a:off x="79568" y="5761989"/>
            <a:ext cx="2149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cs typeface="Arial" panose="020B0604020202020204" pitchFamily="34" charset="0"/>
              </a:rPr>
              <a:t>Societal pillars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779068" y="2961246"/>
            <a:ext cx="3923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C90062"/>
                </a:solidFill>
                <a:cs typeface="Arial" panose="020B0604020202020204" pitchFamily="34" charset="0"/>
              </a:rPr>
              <a:t>*Has multiplied by more than 5 in the last 35 years.</a:t>
            </a:r>
            <a:endParaRPr lang="es-CR" sz="1400" i="1" dirty="0">
              <a:solidFill>
                <a:srgbClr val="C90062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0" y="5559126"/>
            <a:ext cx="1219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7812454" y="3268218"/>
            <a:ext cx="562975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#1 </a:t>
            </a:r>
            <a:endParaRPr lang="es-CR" sz="2400" b="1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435" y="5648085"/>
            <a:ext cx="1163003" cy="11525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2105" y="5671898"/>
            <a:ext cx="1114425" cy="1104900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0432673" y="3297064"/>
            <a:ext cx="562975" cy="461665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#1 </a:t>
            </a:r>
            <a:endParaRPr lang="es-CR" sz="2400" b="1" dirty="0">
              <a:solidFill>
                <a:schemeClr val="bg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240" y="0"/>
            <a:ext cx="3941503" cy="3073995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369270" y="3683089"/>
            <a:ext cx="2439449" cy="183195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 1"/>
          <p:cNvSpPr/>
          <p:nvPr/>
        </p:nvSpPr>
        <p:spPr>
          <a:xfrm>
            <a:off x="5336333" y="3563897"/>
            <a:ext cx="494046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#2</a:t>
            </a:r>
            <a:endParaRPr lang="es-CR" sz="2400" b="1" dirty="0">
              <a:solidFill>
                <a:schemeClr val="bg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971884" y="3934687"/>
            <a:ext cx="2104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cs typeface="Arial" panose="020B0604020202020204" pitchFamily="34" charset="0"/>
              </a:rPr>
              <a:t>Adult 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literacy rate </a:t>
            </a:r>
            <a:endParaRPr lang="es-CR" dirty="0">
              <a:solidFill>
                <a:schemeClr val="accent6"/>
              </a:solidFill>
            </a:endParaRPr>
          </a:p>
        </p:txBody>
      </p:sp>
      <p:sp>
        <p:nvSpPr>
          <p:cNvPr id="51" name="8 CuadroTexto"/>
          <p:cNvSpPr txBox="1"/>
          <p:nvPr/>
        </p:nvSpPr>
        <p:spPr>
          <a:xfrm>
            <a:off x="1502668" y="4544337"/>
            <a:ext cx="192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800080"/>
                </a:solidFill>
                <a:cs typeface="Arial" panose="020B0604020202020204" pitchFamily="34" charset="0"/>
              </a:rPr>
              <a:t>Life expectancy</a:t>
            </a:r>
          </a:p>
        </p:txBody>
      </p:sp>
      <p:sp>
        <p:nvSpPr>
          <p:cNvPr id="52" name="Elipse 51"/>
          <p:cNvSpPr/>
          <p:nvPr/>
        </p:nvSpPr>
        <p:spPr>
          <a:xfrm>
            <a:off x="223419" y="3741425"/>
            <a:ext cx="771678" cy="7683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dirty="0" smtClean="0"/>
              <a:t>96%</a:t>
            </a:r>
            <a:endParaRPr lang="es-CR" sz="1400" b="1" dirty="0"/>
          </a:p>
        </p:txBody>
      </p:sp>
      <p:sp>
        <p:nvSpPr>
          <p:cNvPr id="53" name="Elipse 52"/>
          <p:cNvSpPr/>
          <p:nvPr/>
        </p:nvSpPr>
        <p:spPr>
          <a:xfrm>
            <a:off x="718628" y="4338528"/>
            <a:ext cx="769022" cy="748568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dirty="0" smtClean="0"/>
              <a:t>79 </a:t>
            </a:r>
            <a:r>
              <a:rPr lang="es-CR" sz="1400" b="1" dirty="0" err="1" smtClean="0"/>
              <a:t>yrs</a:t>
            </a:r>
            <a:endParaRPr lang="es-CR" sz="1400" b="1" dirty="0"/>
          </a:p>
        </p:txBody>
      </p:sp>
    </p:spTree>
    <p:extLst>
      <p:ext uri="{BB962C8B-B14F-4D97-AF65-F5344CB8AC3E}">
        <p14:creationId xmlns:p14="http://schemas.microsoft.com/office/powerpoint/2010/main" val="43132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9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0" y="1394874"/>
            <a:ext cx="10195886" cy="4608512"/>
          </a:xfrm>
          <a:prstGeom prst="rect">
            <a:avLst/>
          </a:prstGeom>
        </p:spPr>
      </p:pic>
      <p:pic>
        <p:nvPicPr>
          <p:cNvPr id="5" name="Picture 2" descr="Ca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258" y="1971204"/>
            <a:ext cx="631158" cy="316217"/>
          </a:xfrm>
          <a:prstGeom prst="rect">
            <a:avLst/>
          </a:prstGeom>
          <a:noFill/>
        </p:spPr>
      </p:pic>
      <p:pic>
        <p:nvPicPr>
          <p:cNvPr id="6" name="Picture 4" descr="Mex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927" y="3063095"/>
            <a:ext cx="304650" cy="161519"/>
          </a:xfrm>
          <a:prstGeom prst="rect">
            <a:avLst/>
          </a:prstGeom>
          <a:noFill/>
        </p:spPr>
      </p:pic>
      <p:pic>
        <p:nvPicPr>
          <p:cNvPr id="7" name="8 Imagen" descr="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2872" y="2614229"/>
            <a:ext cx="333684" cy="175594"/>
          </a:xfrm>
          <a:prstGeom prst="rect">
            <a:avLst/>
          </a:prstGeom>
        </p:spPr>
      </p:pic>
      <p:pic>
        <p:nvPicPr>
          <p:cNvPr id="8" name="9 Imagen" descr="República Dominicana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9971" y="3033405"/>
            <a:ext cx="214583" cy="115722"/>
          </a:xfrm>
          <a:prstGeom prst="rect">
            <a:avLst/>
          </a:prstGeom>
        </p:spPr>
      </p:pic>
      <p:pic>
        <p:nvPicPr>
          <p:cNvPr id="9" name="10 Imagen" descr="Barbado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1814" y="3172847"/>
            <a:ext cx="210567" cy="140377"/>
          </a:xfrm>
          <a:prstGeom prst="rect">
            <a:avLst/>
          </a:prstGeom>
        </p:spPr>
      </p:pic>
      <p:pic>
        <p:nvPicPr>
          <p:cNvPr id="10" name="11 Imagen" descr="Guyan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1860" y="3341597"/>
            <a:ext cx="209639" cy="140377"/>
          </a:xfrm>
          <a:prstGeom prst="rect">
            <a:avLst/>
          </a:prstGeom>
        </p:spPr>
      </p:pic>
      <p:pic>
        <p:nvPicPr>
          <p:cNvPr id="11" name="12 Imagen" descr="Trinidad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3507" y="3510347"/>
            <a:ext cx="233649" cy="140377"/>
          </a:xfrm>
          <a:prstGeom prst="rect">
            <a:avLst/>
          </a:prstGeom>
        </p:spPr>
      </p:pic>
      <p:pic>
        <p:nvPicPr>
          <p:cNvPr id="12" name="13 Imagen" descr="belic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32794" y="3337677"/>
            <a:ext cx="217141" cy="144497"/>
          </a:xfrm>
          <a:prstGeom prst="rect">
            <a:avLst/>
          </a:prstGeom>
        </p:spPr>
      </p:pic>
      <p:pic>
        <p:nvPicPr>
          <p:cNvPr id="13" name="14 Imagen" descr="Guatemala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78515" y="3524415"/>
            <a:ext cx="260865" cy="156519"/>
          </a:xfrm>
          <a:prstGeom prst="rect">
            <a:avLst/>
          </a:prstGeom>
        </p:spPr>
      </p:pic>
      <p:pic>
        <p:nvPicPr>
          <p:cNvPr id="14" name="15 Imagen" descr="Hondura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22953" y="3515686"/>
            <a:ext cx="269282" cy="161569"/>
          </a:xfrm>
          <a:prstGeom prst="rect">
            <a:avLst/>
          </a:prstGeom>
        </p:spPr>
      </p:pic>
      <p:pic>
        <p:nvPicPr>
          <p:cNvPr id="15" name="16 Imagen" descr="Panam'a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46158" y="3515686"/>
            <a:ext cx="269282" cy="161569"/>
          </a:xfrm>
          <a:prstGeom prst="rect">
            <a:avLst/>
          </a:prstGeom>
        </p:spPr>
      </p:pic>
      <p:pic>
        <p:nvPicPr>
          <p:cNvPr id="16" name="17 Imagen" descr="Nicaragua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43407" y="3515686"/>
            <a:ext cx="269282" cy="161569"/>
          </a:xfrm>
          <a:prstGeom prst="rect">
            <a:avLst/>
          </a:prstGeom>
        </p:spPr>
      </p:pic>
      <p:pic>
        <p:nvPicPr>
          <p:cNvPr id="17" name="18 Imagen" descr="El Salvador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97948" y="3516875"/>
            <a:ext cx="269280" cy="156519"/>
          </a:xfrm>
          <a:prstGeom prst="rect">
            <a:avLst/>
          </a:prstGeom>
        </p:spPr>
      </p:pic>
      <p:pic>
        <p:nvPicPr>
          <p:cNvPr id="18" name="Picture 2" descr="Peru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85239" y="4061730"/>
            <a:ext cx="312250" cy="148691"/>
          </a:xfrm>
          <a:prstGeom prst="rect">
            <a:avLst/>
          </a:prstGeom>
          <a:noFill/>
        </p:spPr>
      </p:pic>
      <p:pic>
        <p:nvPicPr>
          <p:cNvPr id="19" name="22 Marcador de contenido" descr="Chile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76314" y="4713312"/>
            <a:ext cx="222051" cy="148691"/>
          </a:xfrm>
          <a:prstGeom prst="rect">
            <a:avLst/>
          </a:prstGeom>
        </p:spPr>
      </p:pic>
      <p:pic>
        <p:nvPicPr>
          <p:cNvPr id="20" name="21 Imagen" descr="Colombia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83726" y="3717094"/>
            <a:ext cx="235252" cy="156550"/>
          </a:xfrm>
          <a:prstGeom prst="rect">
            <a:avLst/>
          </a:prstGeom>
        </p:spPr>
      </p:pic>
      <p:pic>
        <p:nvPicPr>
          <p:cNvPr id="21" name="Picture 2" descr="European Union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99904" y="2409092"/>
            <a:ext cx="276529" cy="187691"/>
          </a:xfrm>
          <a:prstGeom prst="rect">
            <a:avLst/>
          </a:prstGeom>
          <a:noFill/>
        </p:spPr>
      </p:pic>
      <p:pic>
        <p:nvPicPr>
          <p:cNvPr id="22" name="Picture 2" descr="Archivo:Flag of EFTA.gif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85549" y="2034361"/>
            <a:ext cx="390884" cy="279572"/>
          </a:xfrm>
          <a:prstGeom prst="rect">
            <a:avLst/>
          </a:prstGeom>
          <a:noFill/>
        </p:spPr>
      </p:pic>
      <p:pic>
        <p:nvPicPr>
          <p:cNvPr id="23" name="Picture 2" descr="Flag of China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458891" y="2866880"/>
            <a:ext cx="247185" cy="166525"/>
          </a:xfrm>
          <a:prstGeom prst="rect">
            <a:avLst/>
          </a:prstGeom>
          <a:noFill/>
        </p:spPr>
      </p:pic>
      <p:pic>
        <p:nvPicPr>
          <p:cNvPr id="24" name="Picture 6" descr="Singapor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587747" y="3718682"/>
            <a:ext cx="247186" cy="186742"/>
          </a:xfrm>
          <a:prstGeom prst="rect">
            <a:avLst/>
          </a:prstGeom>
          <a:noFill/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023" y="1400173"/>
            <a:ext cx="1642915" cy="1199238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-1205" y="132101"/>
            <a:ext cx="408493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93D5"/>
                </a:solidFill>
                <a:latin typeface="+mj-lt"/>
                <a:cs typeface="Arial" panose="020B0604020202020204" pitchFamily="34" charset="0"/>
              </a:rPr>
              <a:t>Broad platform for</a:t>
            </a:r>
            <a:endParaRPr lang="en-US" sz="4000" dirty="0">
              <a:solidFill>
                <a:srgbClr val="2993D5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4083726" y="127283"/>
            <a:ext cx="4148354" cy="707886"/>
          </a:xfrm>
          <a:prstGeom prst="rect">
            <a:avLst/>
          </a:prstGeom>
          <a:solidFill>
            <a:srgbClr val="2993D5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trade </a:t>
            </a:r>
            <a:r>
              <a:rPr lang="en-US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&amp; 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investment</a:t>
            </a:r>
            <a:endParaRPr 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-25450" y="4502390"/>
            <a:ext cx="27486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993D5"/>
                </a:solidFill>
                <a:cs typeface="Arial" panose="020B0604020202020204" pitchFamily="34" charset="0"/>
              </a:rPr>
              <a:t>Potential consumers</a:t>
            </a:r>
            <a:endParaRPr lang="es-CR" sz="2400" dirty="0">
              <a:solidFill>
                <a:srgbClr val="2993D5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-29383" y="5160511"/>
            <a:ext cx="190621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993D5"/>
                </a:solidFill>
                <a:cs typeface="Arial" panose="020B0604020202020204" pitchFamily="34" charset="0"/>
              </a:rPr>
              <a:t>Global GDP</a:t>
            </a:r>
            <a:endParaRPr lang="es-CR" sz="2400" dirty="0">
              <a:solidFill>
                <a:srgbClr val="2993D5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2723183" y="4509945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2.5 billion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876830" y="5162613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2/3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-29383" y="3819308"/>
            <a:ext cx="136370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993D5"/>
                </a:solidFill>
              </a:rPr>
              <a:t>FTAs with</a:t>
            </a:r>
            <a:endParaRPr lang="en-US" sz="2400" dirty="0">
              <a:solidFill>
                <a:srgbClr val="2993D5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334321" y="3819308"/>
            <a:ext cx="1933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50 countries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-10808" y="5820520"/>
            <a:ext cx="136370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993D5"/>
                </a:solidFill>
              </a:rPr>
              <a:t>BITs with</a:t>
            </a:r>
            <a:endParaRPr lang="en-US" sz="2400" dirty="0">
              <a:solidFill>
                <a:srgbClr val="2993D5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1343472" y="5819787"/>
            <a:ext cx="211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14 countries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737156" y="6156024"/>
            <a:ext cx="5464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…and 40+ trade promotion offices</a:t>
            </a:r>
            <a:endParaRPr lang="es-C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" name="Picture 2" descr="Image result for flag of south korea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315" y="2866880"/>
            <a:ext cx="347858" cy="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015626" y="6571522"/>
            <a:ext cx="10583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r>
              <a:rPr lang="en-US" sz="8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Pending ratification</a:t>
            </a:r>
            <a:endParaRPr lang="es-CR" sz="800" dirty="0"/>
          </a:p>
        </p:txBody>
      </p:sp>
      <p:sp>
        <p:nvSpPr>
          <p:cNvPr id="3" name="Rectángulo 2"/>
          <p:cNvSpPr/>
          <p:nvPr/>
        </p:nvSpPr>
        <p:spPr>
          <a:xfrm>
            <a:off x="10357296" y="2863969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211157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43" y="1240528"/>
            <a:ext cx="1396433" cy="7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1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6711531" y="2551358"/>
            <a:ext cx="1218784" cy="582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4" name="Imagen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981" y="914915"/>
            <a:ext cx="1530401" cy="466265"/>
          </a:xfrm>
          <a:prstGeom prst="rect">
            <a:avLst/>
          </a:prstGeom>
        </p:spPr>
      </p:pic>
      <p:pic>
        <p:nvPicPr>
          <p:cNvPr id="2056" name="Picture 8" descr="http://www.propellondon.com/uploads/blog/accentur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166" y="5012987"/>
            <a:ext cx="1168373" cy="6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878" y="3118527"/>
            <a:ext cx="1294536" cy="109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9388" y="3376705"/>
            <a:ext cx="1229167" cy="943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1271" y="4120120"/>
            <a:ext cx="934217" cy="622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/>
          <a:stretch/>
        </p:blipFill>
        <p:spPr bwMode="auto">
          <a:xfrm>
            <a:off x="2809016" y="4628973"/>
            <a:ext cx="1273198" cy="695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11" cstate="print"/>
          <a:srcRect/>
          <a:stretch/>
        </p:blipFill>
        <p:spPr bwMode="auto">
          <a:xfrm>
            <a:off x="1991525" y="5206424"/>
            <a:ext cx="1542705" cy="574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847528" y="18864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sz="3600" dirty="0">
                <a:solidFill>
                  <a:schemeClr val="bg1"/>
                </a:solidFill>
              </a:rPr>
              <a:t>Resultados alcanzados por el país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453002" y="2224949"/>
            <a:ext cx="8710552" cy="4516419"/>
            <a:chOff x="1371600" y="2603922"/>
            <a:chExt cx="6629400" cy="3628426"/>
          </a:xfrm>
        </p:grpSpPr>
        <p:sp>
          <p:nvSpPr>
            <p:cNvPr id="5" name="Forma 4"/>
            <p:cNvSpPr/>
            <p:nvPr/>
          </p:nvSpPr>
          <p:spPr>
            <a:xfrm>
              <a:off x="1767013" y="2603922"/>
              <a:ext cx="5805481" cy="3628426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2993D5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1371600" y="2603922"/>
              <a:ext cx="6629400" cy="3628426"/>
            </a:xfrm>
            <a:prstGeom prst="rect">
              <a:avLst/>
            </a:prstGeom>
            <a:noFill/>
          </p:spPr>
        </p:sp>
        <p:sp>
          <p:nvSpPr>
            <p:cNvPr id="104" name="Elipse 103"/>
            <p:cNvSpPr/>
            <p:nvPr/>
          </p:nvSpPr>
          <p:spPr>
            <a:xfrm>
              <a:off x="7571394" y="5233446"/>
              <a:ext cx="429605" cy="429605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Forma libre 104"/>
            <p:cNvSpPr/>
            <p:nvPr/>
          </p:nvSpPr>
          <p:spPr>
            <a:xfrm rot="10800000" flipH="1">
              <a:off x="7158506" y="4398766"/>
              <a:ext cx="418598" cy="92652"/>
            </a:xfrm>
            <a:custGeom>
              <a:avLst/>
              <a:gdLst>
                <a:gd name="connsiteX0" fmla="*/ 15442 w 418598"/>
                <a:gd name="connsiteY0" fmla="*/ 0 h 92651"/>
                <a:gd name="connsiteX1" fmla="*/ 418598 w 418598"/>
                <a:gd name="connsiteY1" fmla="*/ 0 h 92651"/>
                <a:gd name="connsiteX2" fmla="*/ 418598 w 418598"/>
                <a:gd name="connsiteY2" fmla="*/ 0 h 92651"/>
                <a:gd name="connsiteX3" fmla="*/ 418598 w 418598"/>
                <a:gd name="connsiteY3" fmla="*/ 77209 h 92651"/>
                <a:gd name="connsiteX4" fmla="*/ 403156 w 418598"/>
                <a:gd name="connsiteY4" fmla="*/ 92651 h 92651"/>
                <a:gd name="connsiteX5" fmla="*/ 0 w 418598"/>
                <a:gd name="connsiteY5" fmla="*/ 92651 h 92651"/>
                <a:gd name="connsiteX6" fmla="*/ 0 w 418598"/>
                <a:gd name="connsiteY6" fmla="*/ 92651 h 92651"/>
                <a:gd name="connsiteX7" fmla="*/ 0 w 418598"/>
                <a:gd name="connsiteY7" fmla="*/ 15442 h 92651"/>
                <a:gd name="connsiteX8" fmla="*/ 15442 w 418598"/>
                <a:gd name="connsiteY8" fmla="*/ 0 h 9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598" h="92651">
                  <a:moveTo>
                    <a:pt x="403156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77208"/>
                  </a:lnTo>
                  <a:cubicBezTo>
                    <a:pt x="0" y="85736"/>
                    <a:pt x="6914" y="92650"/>
                    <a:pt x="15442" y="92650"/>
                  </a:cubicBezTo>
                  <a:lnTo>
                    <a:pt x="418598" y="92650"/>
                  </a:lnTo>
                  <a:lnTo>
                    <a:pt x="418598" y="92650"/>
                  </a:lnTo>
                  <a:lnTo>
                    <a:pt x="418598" y="15443"/>
                  </a:lnTo>
                  <a:cubicBezTo>
                    <a:pt x="418598" y="6915"/>
                    <a:pt x="411684" y="1"/>
                    <a:pt x="403156" y="1"/>
                  </a:cubicBezTo>
                  <a:close/>
                </a:path>
              </a:pathLst>
            </a:custGeom>
            <a:blipFill rotWithShape="0">
              <a:blip r:embed="rId12">
                <a:duotone>
                  <a:schemeClr val="lt1">
                    <a:alpha val="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</a:blip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23" tIns="4524" rIns="232162" bIns="4522" numCol="1" spcCol="1270" anchor="t" anchorCtr="0">
              <a:noAutofit/>
            </a:bodyPr>
            <a:lstStyle/>
            <a:p>
              <a:pPr algn="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R" sz="500" dirty="0"/>
            </a:p>
          </p:txBody>
        </p:sp>
      </p:grpSp>
      <p:sp>
        <p:nvSpPr>
          <p:cNvPr id="9" name="33 Rectángulo"/>
          <p:cNvSpPr/>
          <p:nvPr/>
        </p:nvSpPr>
        <p:spPr>
          <a:xfrm rot="20482687">
            <a:off x="4738302" y="3515248"/>
            <a:ext cx="5592093" cy="5539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15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Costa Rica: Attraction of FDI</a:t>
            </a:r>
            <a:endParaRPr lang="en-US" sz="315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4126402" y="5899852"/>
            <a:ext cx="7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1960</a:t>
            </a:r>
          </a:p>
        </p:txBody>
      </p:sp>
      <p:sp>
        <p:nvSpPr>
          <p:cNvPr id="11" name="TextBox 56"/>
          <p:cNvSpPr txBox="1"/>
          <p:nvPr/>
        </p:nvSpPr>
        <p:spPr>
          <a:xfrm>
            <a:off x="4896299" y="5859591"/>
            <a:ext cx="3415305" cy="31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23" tIns="34262" rIns="68523" bIns="34262" rtlCol="0">
            <a:spAutoFit/>
          </a:bodyPr>
          <a:lstStyle/>
          <a:p>
            <a:pPr algn="just" defTabSz="336597"/>
            <a:r>
              <a:rPr lang="en-US" sz="1600" dirty="0">
                <a:solidFill>
                  <a:srgbClr val="2993D5"/>
                </a:solidFill>
              </a:rPr>
              <a:t>Pioneer in manufacturing</a:t>
            </a:r>
          </a:p>
        </p:txBody>
      </p:sp>
      <p:sp>
        <p:nvSpPr>
          <p:cNvPr id="12" name="17 CuadroTexto"/>
          <p:cNvSpPr txBox="1"/>
          <p:nvPr/>
        </p:nvSpPr>
        <p:spPr>
          <a:xfrm>
            <a:off x="4342426" y="5525450"/>
            <a:ext cx="7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1986</a:t>
            </a:r>
          </a:p>
        </p:txBody>
      </p:sp>
      <p:sp>
        <p:nvSpPr>
          <p:cNvPr id="13" name="TextBox 46"/>
          <p:cNvSpPr txBox="1"/>
          <p:nvPr/>
        </p:nvSpPr>
        <p:spPr>
          <a:xfrm>
            <a:off x="5196699" y="5516970"/>
            <a:ext cx="4367749" cy="3154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23" tIns="34262" rIns="68523" bIns="34262" rtlCol="0">
            <a:spAutoFit/>
          </a:bodyPr>
          <a:lstStyle/>
          <a:p>
            <a:pPr algn="just" defTabSz="336597"/>
            <a:r>
              <a:rPr lang="en-US" sz="1600" dirty="0">
                <a:solidFill>
                  <a:srgbClr val="2993D5"/>
                </a:solidFill>
              </a:rPr>
              <a:t>1</a:t>
            </a:r>
            <a:r>
              <a:rPr lang="en-US" sz="1600" baseline="30000" dirty="0">
                <a:solidFill>
                  <a:srgbClr val="2993D5"/>
                </a:solidFill>
              </a:rPr>
              <a:t>st</a:t>
            </a:r>
            <a:r>
              <a:rPr lang="en-US" sz="1600" dirty="0">
                <a:solidFill>
                  <a:srgbClr val="2993D5"/>
                </a:solidFill>
              </a:rPr>
              <a:t> leading company in medical devices to invest </a:t>
            </a:r>
          </a:p>
        </p:txBody>
      </p:sp>
      <p:sp>
        <p:nvSpPr>
          <p:cNvPr id="17" name="5 CuadroTexto"/>
          <p:cNvSpPr txBox="1"/>
          <p:nvPr/>
        </p:nvSpPr>
        <p:spPr>
          <a:xfrm>
            <a:off x="4918490" y="5104185"/>
            <a:ext cx="7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1990</a:t>
            </a:r>
          </a:p>
        </p:txBody>
      </p:sp>
      <p:sp>
        <p:nvSpPr>
          <p:cNvPr id="20" name="6 CuadroTexto"/>
          <p:cNvSpPr txBox="1"/>
          <p:nvPr/>
        </p:nvSpPr>
        <p:spPr>
          <a:xfrm>
            <a:off x="6142626" y="4509120"/>
            <a:ext cx="7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1997</a:t>
            </a:r>
          </a:p>
        </p:txBody>
      </p:sp>
      <p:sp>
        <p:nvSpPr>
          <p:cNvPr id="22" name="TextBox 50"/>
          <p:cNvSpPr txBox="1"/>
          <p:nvPr/>
        </p:nvSpPr>
        <p:spPr>
          <a:xfrm>
            <a:off x="7098197" y="4532202"/>
            <a:ext cx="2467556" cy="3154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23" tIns="34262" rIns="68523" bIns="34262" rtlCol="0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algn="just" defTabSz="336597"/>
            <a:r>
              <a:rPr lang="en-US" sz="1600" b="0" dirty="0">
                <a:solidFill>
                  <a:srgbClr val="2993D5"/>
                </a:solidFill>
                <a:latin typeface="+mn-lt"/>
              </a:rPr>
              <a:t>Blue-Chip companies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6825700" y="4242574"/>
            <a:ext cx="79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2005</a:t>
            </a:r>
          </a:p>
        </p:txBody>
      </p:sp>
      <p:sp>
        <p:nvSpPr>
          <p:cNvPr id="24" name="8 CuadroTexto"/>
          <p:cNvSpPr txBox="1"/>
          <p:nvPr/>
        </p:nvSpPr>
        <p:spPr>
          <a:xfrm>
            <a:off x="7483478" y="4149080"/>
            <a:ext cx="7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2010</a:t>
            </a:r>
          </a:p>
        </p:txBody>
      </p:sp>
      <p:sp>
        <p:nvSpPr>
          <p:cNvPr id="26" name="10 CuadroTexto"/>
          <p:cNvSpPr txBox="1"/>
          <p:nvPr/>
        </p:nvSpPr>
        <p:spPr>
          <a:xfrm>
            <a:off x="8074834" y="4075072"/>
            <a:ext cx="7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2015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5" y="5331271"/>
            <a:ext cx="1461368" cy="33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http://improveyourscore.org/wp-content/uploads/2010/08/equifax.g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5" b="10930"/>
          <a:stretch/>
        </p:blipFill>
        <p:spPr bwMode="auto">
          <a:xfrm>
            <a:off x="254419" y="6165304"/>
            <a:ext cx="1124520" cy="5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38" y="3241081"/>
            <a:ext cx="1111505" cy="84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90585" y="3424423"/>
            <a:ext cx="1139604" cy="2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09" y="2968283"/>
            <a:ext cx="1845839" cy="34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lum/>
          </a:blip>
          <a:srcRect/>
          <a:stretch>
            <a:fillRect/>
          </a:stretch>
        </p:blipFill>
        <p:spPr bwMode="auto">
          <a:xfrm>
            <a:off x="3812913" y="2146197"/>
            <a:ext cx="900110" cy="782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9" name="Picture 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35319" y="2799420"/>
            <a:ext cx="1045145" cy="514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0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12645" y="1644749"/>
            <a:ext cx="1557760" cy="4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61964" y="1542463"/>
            <a:ext cx="855796" cy="4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62" y="1351253"/>
            <a:ext cx="1598733" cy="9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5" descr="NI.jpg">
            <a:hlinkClick r:id="" action="ppaction://noaction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721884" y="2897524"/>
            <a:ext cx="1363912" cy="326623"/>
          </a:xfrm>
          <a:prstGeom prst="rect">
            <a:avLst/>
          </a:prstGeom>
        </p:spPr>
      </p:pic>
      <p:pic>
        <p:nvPicPr>
          <p:cNvPr id="85" name="Picture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92" y="1521841"/>
            <a:ext cx="833263" cy="77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 descr="C:\Users\scampos\Pictures\Logos\Logo_AbbottVascular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49" y="1016846"/>
            <a:ext cx="1816680" cy="5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16" y="2336394"/>
            <a:ext cx="1368959" cy="4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 descr="C:\Users\scampos\Pictures\Logos\cw_logo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51" y="2712099"/>
            <a:ext cx="851706" cy="41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218" y="975911"/>
            <a:ext cx="1316295" cy="41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55592" y="2194688"/>
            <a:ext cx="1655120" cy="527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3" name="Picture 10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96" y="1300609"/>
            <a:ext cx="682061" cy="5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12" descr="http://t0.gstatic.com/images?q=tbn:ANd9GcSXq1uOQmi0yNizaQY-VMEXHF-nOn-Slp3BzJGecFyy2VZIWKuO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02" y="1038890"/>
            <a:ext cx="1369154" cy="5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738009" y="2195228"/>
            <a:ext cx="1886900" cy="32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8" descr="http://b.vimeocdn.com/ch/649/64973_98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6" y="2643773"/>
            <a:ext cx="1287854" cy="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6" cstate="print"/>
          <a:srcRect l="6648" t="32586" r="2462" b="35599"/>
          <a:stretch/>
        </p:blipFill>
        <p:spPr bwMode="auto">
          <a:xfrm>
            <a:off x="2700949" y="1040432"/>
            <a:ext cx="1061411" cy="31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" name="Picture 14" descr="https://encrypted-tbn0.gstatic.com/images?q=tbn:ANd9GcR29BZ4tvcRlhFk4Q3N4lnMF4akqkaimSvW-HQSqxtnrnr1Bo6v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1" y="1598658"/>
            <a:ext cx="929147" cy="9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wu yes! log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8045890" y="2152497"/>
            <a:ext cx="1183115" cy="2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0" descr="http://thejobportal.in/logo/1362635794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9" y="3279399"/>
            <a:ext cx="941928" cy="5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35" y="3172940"/>
            <a:ext cx="621745" cy="621746"/>
          </a:xfrm>
          <a:prstGeom prst="rect">
            <a:avLst/>
          </a:prstGeom>
        </p:spPr>
      </p:pic>
      <p:sp>
        <p:nvSpPr>
          <p:cNvPr id="103" name="TextBox 47"/>
          <p:cNvSpPr txBox="1"/>
          <p:nvPr/>
        </p:nvSpPr>
        <p:spPr>
          <a:xfrm>
            <a:off x="5616934" y="5134215"/>
            <a:ext cx="2179614" cy="338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364" tIns="45682" rIns="91364" bIns="45682" rtlCol="0">
            <a:spAutoFit/>
          </a:bodyPr>
          <a:lstStyle>
            <a:defPPr>
              <a:defRPr lang="es-CR"/>
            </a:defPPr>
            <a:lvl1pPr algn="ctr" defTabSz="448796">
              <a:defRPr sz="1200">
                <a:solidFill>
                  <a:prstClr val="black"/>
                </a:solidFill>
                <a:latin typeface="Franklin Gothic Demi" pitchFamily="34" charset="0"/>
              </a:defRPr>
            </a:lvl1pPr>
          </a:lstStyle>
          <a:p>
            <a:pPr algn="just"/>
            <a:r>
              <a:rPr lang="en-US" sz="1600" dirty="0">
                <a:solidFill>
                  <a:srgbClr val="2993D5"/>
                </a:solidFill>
                <a:latin typeface="+mn-lt"/>
              </a:rPr>
              <a:t>First contact centers </a:t>
            </a:r>
          </a:p>
        </p:txBody>
      </p:sp>
      <p:pic>
        <p:nvPicPr>
          <p:cNvPr id="106" name="Picture 2" descr="C:\Users\pmadrigal\AppData\Local\Microsoft\Windows\Temporary Internet Files\Content.Outlook\Y9OVHJQU\BRIDGESTONE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29" y="5783391"/>
            <a:ext cx="1821784" cy="2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6 CuadroTexto"/>
          <p:cNvSpPr txBox="1"/>
          <p:nvPr/>
        </p:nvSpPr>
        <p:spPr>
          <a:xfrm>
            <a:off x="5494554" y="4770231"/>
            <a:ext cx="7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2993D5"/>
                </a:solidFill>
              </a:rPr>
              <a:t>1995</a:t>
            </a:r>
          </a:p>
        </p:txBody>
      </p:sp>
      <p:pic>
        <p:nvPicPr>
          <p:cNvPr id="114" name="Imagen 11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78944" y="4116893"/>
            <a:ext cx="1489041" cy="500483"/>
          </a:xfrm>
          <a:prstGeom prst="rect">
            <a:avLst/>
          </a:prstGeom>
        </p:spPr>
      </p:pic>
      <p:sp>
        <p:nvSpPr>
          <p:cNvPr id="115" name="TextBox 50"/>
          <p:cNvSpPr txBox="1"/>
          <p:nvPr/>
        </p:nvSpPr>
        <p:spPr>
          <a:xfrm>
            <a:off x="6334122" y="4803746"/>
            <a:ext cx="1380651" cy="3154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23" tIns="34262" rIns="68523" bIns="34262" rtlCol="0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algn="just" defTabSz="336597"/>
            <a:r>
              <a:rPr lang="en-US" sz="1600" b="0" dirty="0">
                <a:solidFill>
                  <a:srgbClr val="2993D5"/>
                </a:solidFill>
                <a:latin typeface="+mn-lt"/>
              </a:rPr>
              <a:t>Back office</a:t>
            </a:r>
          </a:p>
        </p:txBody>
      </p:sp>
      <p:pic>
        <p:nvPicPr>
          <p:cNvPr id="116" name="Picture 5" descr="http://upload.wikimedia.org/wikipedia/commons/thumb/0/00/Huawei.svg/150px-Huawei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1918752"/>
            <a:ext cx="532914" cy="53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" y="1099679"/>
            <a:ext cx="1382466" cy="54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schema-root.org/commerce/corporations/business_process_outsourcing/wns_global_services/wns_global_services_logo.gif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93" y="1728387"/>
            <a:ext cx="1229334" cy="3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S6VpBA99lmspRRsipqpoqKtp8zEty4k-LBeo0zfoaCaaHk9mWgK4k2bZFf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79" y="4016972"/>
            <a:ext cx="1428877" cy="5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421308" y="4493909"/>
            <a:ext cx="1606095" cy="550530"/>
          </a:xfrm>
          <a:prstGeom prst="rect">
            <a:avLst/>
          </a:prstGeom>
        </p:spPr>
      </p:pic>
      <p:pic>
        <p:nvPicPr>
          <p:cNvPr id="2050" name="Picture 2" descr="Image result for daewoo bus logo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65" y="3998004"/>
            <a:ext cx="1173852" cy="6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ae a trading logo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4" y="4851565"/>
            <a:ext cx="1036220" cy="2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ángulo 67"/>
          <p:cNvSpPr/>
          <p:nvPr/>
        </p:nvSpPr>
        <p:spPr>
          <a:xfrm>
            <a:off x="0" y="125698"/>
            <a:ext cx="12192000" cy="707886"/>
          </a:xfrm>
          <a:prstGeom prst="rect">
            <a:avLst/>
          </a:prstGeom>
          <a:solidFill>
            <a:srgbClr val="2993D5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Solid track record</a:t>
            </a:r>
            <a:endParaRPr 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3641271" y="6323602"/>
            <a:ext cx="8550728" cy="461665"/>
          </a:xfrm>
          <a:prstGeom prst="rect">
            <a:avLst/>
          </a:prstGeom>
          <a:solidFill>
            <a:srgbClr val="2993D5"/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…to operate successful global businesses</a:t>
            </a:r>
            <a:endParaRPr lang="en-US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6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/>
          <p:cNvSpPr/>
          <p:nvPr/>
        </p:nvSpPr>
        <p:spPr>
          <a:xfrm rot="16200000">
            <a:off x="6042629" y="715820"/>
            <a:ext cx="6165914" cy="617321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Triángulo isósceles 2"/>
          <p:cNvSpPr/>
          <p:nvPr/>
        </p:nvSpPr>
        <p:spPr>
          <a:xfrm rot="5400000">
            <a:off x="-21030" y="715820"/>
            <a:ext cx="6165914" cy="61732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8" name="CuadroTexto 27"/>
          <p:cNvSpPr txBox="1"/>
          <p:nvPr/>
        </p:nvSpPr>
        <p:spPr>
          <a:xfrm>
            <a:off x="-25400" y="-12711"/>
            <a:ext cx="122174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GVC-Centered Trade &amp; Investment Policy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633599" y="1685707"/>
            <a:ext cx="2797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dirty="0" smtClean="0">
                <a:solidFill>
                  <a:srgbClr val="C00000"/>
                </a:solidFill>
                <a:latin typeface="+mj-lt"/>
              </a:rPr>
              <a:t>Key Drivers </a:t>
            </a:r>
            <a:endParaRPr lang="es-CR" sz="4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-72008" y="6885384"/>
            <a:ext cx="12288688" cy="23856"/>
          </a:xfrm>
          <a:prstGeom prst="line">
            <a:avLst/>
          </a:prstGeom>
          <a:ln w="1047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iángulo isósceles 3"/>
          <p:cNvSpPr/>
          <p:nvPr/>
        </p:nvSpPr>
        <p:spPr>
          <a:xfrm>
            <a:off x="-25399" y="3776459"/>
            <a:ext cx="12237592" cy="31089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Elipse 28"/>
          <p:cNvSpPr/>
          <p:nvPr/>
        </p:nvSpPr>
        <p:spPr>
          <a:xfrm>
            <a:off x="3735252" y="908721"/>
            <a:ext cx="4594504" cy="42027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CuadroTexto 11"/>
          <p:cNvSpPr txBox="1"/>
          <p:nvPr/>
        </p:nvSpPr>
        <p:spPr>
          <a:xfrm>
            <a:off x="4478066" y="3102686"/>
            <a:ext cx="614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6600" b="1" dirty="0" smtClean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53" t="29790" r="23558" b="43093"/>
          <a:stretch/>
        </p:blipFill>
        <p:spPr bwMode="auto">
          <a:xfrm>
            <a:off x="942026" y="4133225"/>
            <a:ext cx="1362247" cy="1473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270301" y="2268319"/>
            <a:ext cx="2749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Efficient integration to the world economy</a:t>
            </a:r>
          </a:p>
        </p:txBody>
      </p:sp>
    </p:spTree>
    <p:extLst>
      <p:ext uri="{BB962C8B-B14F-4D97-AF65-F5344CB8AC3E}">
        <p14:creationId xmlns:p14="http://schemas.microsoft.com/office/powerpoint/2010/main" val="20746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ángulo isósceles 16"/>
          <p:cNvSpPr/>
          <p:nvPr/>
        </p:nvSpPr>
        <p:spPr>
          <a:xfrm rot="16200000">
            <a:off x="6042629" y="715820"/>
            <a:ext cx="6165914" cy="617321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Triángulo isósceles 17"/>
          <p:cNvSpPr/>
          <p:nvPr/>
        </p:nvSpPr>
        <p:spPr>
          <a:xfrm rot="5400000">
            <a:off x="-21030" y="715820"/>
            <a:ext cx="6165914" cy="61732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9" name="Conector recto 18"/>
          <p:cNvCxnSpPr/>
          <p:nvPr/>
        </p:nvCxnSpPr>
        <p:spPr>
          <a:xfrm>
            <a:off x="-72008" y="6885384"/>
            <a:ext cx="12288688" cy="23856"/>
          </a:xfrm>
          <a:prstGeom prst="line">
            <a:avLst/>
          </a:prstGeom>
          <a:ln w="1047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/>
          <p:cNvSpPr/>
          <p:nvPr/>
        </p:nvSpPr>
        <p:spPr>
          <a:xfrm>
            <a:off x="-25399" y="3776459"/>
            <a:ext cx="12237592" cy="31089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CuadroTexto 23"/>
          <p:cNvSpPr txBox="1"/>
          <p:nvPr/>
        </p:nvSpPr>
        <p:spPr>
          <a:xfrm>
            <a:off x="-25400" y="-12711"/>
            <a:ext cx="122174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GVC-Centered Trade &amp; Investment Policy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22903" y="5592425"/>
            <a:ext cx="44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Cradle of human talent</a:t>
            </a:r>
          </a:p>
        </p:txBody>
      </p:sp>
      <p:pic>
        <p:nvPicPr>
          <p:cNvPr id="29" name="Imagen 28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l="65581" t="27498" r="21656" b="46913"/>
          <a:stretch/>
        </p:blipFill>
        <p:spPr bwMode="auto">
          <a:xfrm>
            <a:off x="7446169" y="5248298"/>
            <a:ext cx="1609238" cy="132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Elipse 29"/>
          <p:cNvSpPr/>
          <p:nvPr/>
        </p:nvSpPr>
        <p:spPr>
          <a:xfrm>
            <a:off x="3735252" y="908721"/>
            <a:ext cx="4594504" cy="42027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CuadroTexto 20"/>
          <p:cNvSpPr txBox="1"/>
          <p:nvPr/>
        </p:nvSpPr>
        <p:spPr>
          <a:xfrm>
            <a:off x="4478066" y="3102686"/>
            <a:ext cx="614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6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725368" y="3905180"/>
            <a:ext cx="614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6600" b="1" dirty="0" smtClean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7753" t="29790" r="23558" b="43093"/>
          <a:stretch/>
        </p:blipFill>
        <p:spPr bwMode="auto">
          <a:xfrm>
            <a:off x="942026" y="4133225"/>
            <a:ext cx="1362247" cy="1473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270301" y="2268319"/>
            <a:ext cx="2749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Efficient integration to the world economy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633599" y="1685707"/>
            <a:ext cx="2797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dirty="0" smtClean="0">
                <a:solidFill>
                  <a:srgbClr val="C00000"/>
                </a:solidFill>
                <a:latin typeface="+mj-lt"/>
              </a:rPr>
              <a:t>Key Drivers </a:t>
            </a:r>
            <a:endParaRPr lang="es-CR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91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ángulo isósceles 23"/>
          <p:cNvSpPr/>
          <p:nvPr/>
        </p:nvSpPr>
        <p:spPr>
          <a:xfrm rot="16200000">
            <a:off x="6042629" y="715820"/>
            <a:ext cx="6165914" cy="617321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Triángulo isósceles 26"/>
          <p:cNvSpPr/>
          <p:nvPr/>
        </p:nvSpPr>
        <p:spPr>
          <a:xfrm rot="5400000">
            <a:off x="-21030" y="715820"/>
            <a:ext cx="6165914" cy="617321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28" name="Conector recto 27"/>
          <p:cNvCxnSpPr/>
          <p:nvPr/>
        </p:nvCxnSpPr>
        <p:spPr>
          <a:xfrm>
            <a:off x="-72008" y="6885384"/>
            <a:ext cx="12288688" cy="23856"/>
          </a:xfrm>
          <a:prstGeom prst="line">
            <a:avLst/>
          </a:prstGeom>
          <a:ln w="1047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iángulo isósceles 28"/>
          <p:cNvSpPr/>
          <p:nvPr/>
        </p:nvSpPr>
        <p:spPr>
          <a:xfrm>
            <a:off x="-25399" y="3776459"/>
            <a:ext cx="12237592" cy="31089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Elipse 13"/>
          <p:cNvSpPr/>
          <p:nvPr/>
        </p:nvSpPr>
        <p:spPr>
          <a:xfrm>
            <a:off x="3735252" y="908721"/>
            <a:ext cx="4594504" cy="42027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CuadroTexto 14"/>
          <p:cNvSpPr txBox="1"/>
          <p:nvPr/>
        </p:nvSpPr>
        <p:spPr>
          <a:xfrm>
            <a:off x="4478066" y="3102686"/>
            <a:ext cx="614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6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725368" y="3905180"/>
            <a:ext cx="614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022903" y="5592425"/>
            <a:ext cx="44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Cradle of human talent</a:t>
            </a:r>
          </a:p>
        </p:txBody>
      </p:sp>
      <p:pic>
        <p:nvPicPr>
          <p:cNvPr id="22" name="Imagen 21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581" t="27498" r="21656" b="46913"/>
          <a:stretch/>
        </p:blipFill>
        <p:spPr bwMode="auto">
          <a:xfrm>
            <a:off x="7446169" y="5248298"/>
            <a:ext cx="1609238" cy="132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8913319" y="2071122"/>
            <a:ext cx="324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Competitive package of investment incentives </a:t>
            </a:r>
          </a:p>
        </p:txBody>
      </p:sp>
      <p:pic>
        <p:nvPicPr>
          <p:cNvPr id="23" name="Imagen 2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53" t="31318" r="23286" b="47677"/>
          <a:stretch/>
        </p:blipFill>
        <p:spPr bwMode="auto">
          <a:xfrm>
            <a:off x="9849498" y="4467163"/>
            <a:ext cx="1368152" cy="1194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6968834" y="3115389"/>
            <a:ext cx="614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66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-25400" y="-12711"/>
            <a:ext cx="122174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GVC-Centered Trade &amp; Investment Policy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1" name="Imagen 30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7753" t="29790" r="23558" b="43093"/>
          <a:stretch/>
        </p:blipFill>
        <p:spPr bwMode="auto">
          <a:xfrm>
            <a:off x="942026" y="4133225"/>
            <a:ext cx="1362247" cy="1473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270301" y="2268319"/>
            <a:ext cx="2749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Efficient integration to the world economy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633599" y="1685707"/>
            <a:ext cx="2797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dirty="0" smtClean="0">
                <a:solidFill>
                  <a:srgbClr val="C00000"/>
                </a:solidFill>
                <a:latin typeface="+mj-lt"/>
              </a:rPr>
              <a:t>Key Drivers </a:t>
            </a:r>
            <a:endParaRPr lang="es-CR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35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72" y="1340768"/>
            <a:ext cx="12200972" cy="489654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8972" y="125698"/>
            <a:ext cx="1220097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Investment sector opportunities</a:t>
            </a:r>
            <a:endParaRPr 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6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ntill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527"/>
            <a:ext cx="9252520" cy="1153289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5"/>
          <a:stretch/>
        </p:blipFill>
        <p:spPr>
          <a:xfrm>
            <a:off x="1524000" y="6086572"/>
            <a:ext cx="8604448" cy="7594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03912" y="5865196"/>
            <a:ext cx="5193704" cy="44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100" dirty="0">
                <a:ea typeface="Times New Roman" panose="02020603050405020304" pitchFamily="18" charset="0"/>
                <a:cs typeface="Calibri" panose="020F0502020204030204" pitchFamily="34" charset="0"/>
              </a:rPr>
              <a:t>Source: COMEX, based on data from BCCR.</a:t>
            </a:r>
            <a:r>
              <a:rPr lang="en-US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00" dirty="0"/>
          </a:p>
        </p:txBody>
      </p:sp>
      <p:sp>
        <p:nvSpPr>
          <p:cNvPr id="14" name="Rectángulo 13"/>
          <p:cNvSpPr/>
          <p:nvPr/>
        </p:nvSpPr>
        <p:spPr>
          <a:xfrm>
            <a:off x="1524001" y="1190391"/>
            <a:ext cx="5608267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Costa Rica: Foreign Direct Investment</a:t>
            </a: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24000" y="1774473"/>
            <a:ext cx="5023170" cy="707886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from the 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European Union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528049" y="2529336"/>
            <a:ext cx="245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800" b="1" dirty="0" smtClean="0">
                <a:solidFill>
                  <a:srgbClr val="0099CC"/>
                </a:solidFill>
                <a:latin typeface="Angelina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2005-2015</a:t>
            </a:r>
            <a:endParaRPr lang="es-CR" sz="2800" dirty="0">
              <a:solidFill>
                <a:srgbClr val="0099CC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/>
          </p:nvPr>
        </p:nvGraphicFramePr>
        <p:xfrm>
          <a:off x="4880992" y="2840569"/>
          <a:ext cx="5616624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847528" y="2823595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FDI inflows from the EU represent </a:t>
            </a:r>
            <a:r>
              <a:rPr lang="en-US" sz="2800" b="1" dirty="0" smtClean="0">
                <a:solidFill>
                  <a:srgbClr val="0099CC"/>
                </a:solidFill>
                <a:latin typeface="Angelina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29.1%</a:t>
            </a:r>
            <a:r>
              <a:rPr lang="en-US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of total inflows to Costa Rica</a:t>
            </a:r>
            <a:endParaRPr lang="es-CR" dirty="0"/>
          </a:p>
        </p:txBody>
      </p:sp>
      <p:pic>
        <p:nvPicPr>
          <p:cNvPr id="3076" name="Picture 4" descr="Image result for service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35" y="5372218"/>
            <a:ext cx="801778" cy="8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43673" y="4342279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99CC"/>
                </a:solidFill>
                <a:latin typeface="Angelina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33%</a:t>
            </a:r>
            <a:endParaRPr lang="es-CR" sz="2800" dirty="0"/>
          </a:p>
        </p:txBody>
      </p:sp>
      <p:sp>
        <p:nvSpPr>
          <p:cNvPr id="18" name="Rectángulo 17"/>
          <p:cNvSpPr/>
          <p:nvPr/>
        </p:nvSpPr>
        <p:spPr>
          <a:xfrm>
            <a:off x="3143672" y="5545631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99CC"/>
                </a:solidFill>
                <a:latin typeface="Angelina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48%</a:t>
            </a:r>
            <a:endParaRPr lang="es-CR" sz="2800" dirty="0"/>
          </a:p>
        </p:txBody>
      </p:sp>
      <p:sp>
        <p:nvSpPr>
          <p:cNvPr id="19" name="Rectángulo 18"/>
          <p:cNvSpPr/>
          <p:nvPr/>
        </p:nvSpPr>
        <p:spPr>
          <a:xfrm>
            <a:off x="7608168" y="1257831"/>
            <a:ext cx="3046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en-US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2015, </a:t>
            </a:r>
            <a:r>
              <a:rPr lang="en-US" sz="2800" b="1" dirty="0" smtClean="0">
                <a:solidFill>
                  <a:srgbClr val="0099CC"/>
                </a:solidFill>
                <a:latin typeface="Angelina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57%</a:t>
            </a:r>
            <a:r>
              <a:rPr lang="en-US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of total EU investments came from </a:t>
            </a:r>
            <a:r>
              <a:rPr lang="en-US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Holland</a:t>
            </a:r>
            <a:endParaRPr lang="es-CR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4523" y="2025714"/>
            <a:ext cx="648073" cy="4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67304" y="4495614"/>
            <a:ext cx="11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rgbClr val="3333CC"/>
                </a:solidFill>
              </a:rPr>
              <a:t>Industries</a:t>
            </a:r>
            <a:endParaRPr lang="es-CR" dirty="0">
              <a:solidFill>
                <a:srgbClr val="3333CC"/>
              </a:solidFill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926585482"/>
              </p:ext>
            </p:extLst>
          </p:nvPr>
        </p:nvGraphicFramePr>
        <p:xfrm>
          <a:off x="4943872" y="2969760"/>
          <a:ext cx="4797014" cy="284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4927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1291</Words>
  <Application>Microsoft Macintosh PowerPoint</Application>
  <PresentationFormat>Personalizado</PresentationFormat>
  <Paragraphs>344</Paragraphs>
  <Slides>18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government role and the free zone</dc:title>
  <dc:creator>Gabriela Castro</dc:creator>
  <cp:lastModifiedBy>Alejandro Patiño</cp:lastModifiedBy>
  <cp:revision>228</cp:revision>
  <dcterms:created xsi:type="dcterms:W3CDTF">2016-04-28T21:40:11Z</dcterms:created>
  <dcterms:modified xsi:type="dcterms:W3CDTF">2017-02-04T08:09:19Z</dcterms:modified>
</cp:coreProperties>
</file>